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6.xml" ContentType="application/vnd.openxmlformats-officedocument.presentationml.tags+xml"/>
  <Override PartName="/ppt/tags/tag1.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tags/tag9.xml" ContentType="application/vnd.openxmlformats-officedocument.presentationml.tags+xml"/>
  <Override PartName="/ppt/tags/tag11.xml" ContentType="application/vnd.openxmlformats-officedocument.presentationml.tags+xml"/>
  <Override PartName="/ppt/tags/tag5.xml" ContentType="application/vnd.openxmlformats-officedocument.presentationml.tags+xml"/>
  <Override PartName="/ppt/revisionInfo.xml" ContentType="application/vnd.ms-powerpoint.revisioninfo+xml"/>
  <Override PartName="/ppt/tags/tag6.xml" ContentType="application/vnd.openxmlformats-officedocument.presentationml.tags+xml"/>
  <Override PartName="/ppt/tags/tag7.xml" ContentType="application/vnd.openxmlformats-officedocument.presentationml.tags+xml"/>
  <Override PartName="/ppt/tags/tag13.xml" ContentType="application/vnd.openxmlformats-officedocument.presentationml.tags+xml"/>
  <Override PartName="/ppt/tags/tag10.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8.xml" ContentType="application/vnd.openxmlformats-officedocument.presentationml.tags+xml"/>
  <Override PartName="/ppt/tags/tag12.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3"/>
  </p:notesMasterIdLst>
  <p:sldIdLst>
    <p:sldId id="301" r:id="rId2"/>
    <p:sldId id="256" r:id="rId3"/>
    <p:sldId id="259" r:id="rId4"/>
    <p:sldId id="257" r:id="rId5"/>
    <p:sldId id="258" r:id="rId6"/>
    <p:sldId id="264" r:id="rId7"/>
    <p:sldId id="265" r:id="rId8"/>
    <p:sldId id="266" r:id="rId9"/>
    <p:sldId id="267" r:id="rId10"/>
    <p:sldId id="270" r:id="rId11"/>
    <p:sldId id="271" r:id="rId12"/>
    <p:sldId id="272" r:id="rId13"/>
    <p:sldId id="268" r:id="rId14"/>
    <p:sldId id="299" r:id="rId15"/>
    <p:sldId id="269" r:id="rId16"/>
    <p:sldId id="273" r:id="rId17"/>
    <p:sldId id="275" r:id="rId18"/>
    <p:sldId id="274" r:id="rId19"/>
    <p:sldId id="298" r:id="rId20"/>
    <p:sldId id="277" r:id="rId21"/>
    <p:sldId id="276" r:id="rId22"/>
    <p:sldId id="282" r:id="rId23"/>
    <p:sldId id="292" r:id="rId24"/>
    <p:sldId id="278" r:id="rId25"/>
    <p:sldId id="288" r:id="rId26"/>
    <p:sldId id="289" r:id="rId27"/>
    <p:sldId id="291" r:id="rId28"/>
    <p:sldId id="296" r:id="rId29"/>
    <p:sldId id="297" r:id="rId30"/>
    <p:sldId id="279" r:id="rId31"/>
    <p:sldId id="300" r:id="rId32"/>
    <p:sldId id="280" r:id="rId33"/>
    <p:sldId id="281" r:id="rId34"/>
    <p:sldId id="283" r:id="rId35"/>
    <p:sldId id="284" r:id="rId36"/>
    <p:sldId id="285" r:id="rId37"/>
    <p:sldId id="286" r:id="rId38"/>
    <p:sldId id="287" r:id="rId39"/>
    <p:sldId id="302"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325" r:id="rId63"/>
    <p:sldId id="326" r:id="rId64"/>
    <p:sldId id="327" r:id="rId65"/>
    <p:sldId id="328" r:id="rId66"/>
    <p:sldId id="329" r:id="rId67"/>
    <p:sldId id="330" r:id="rId68"/>
    <p:sldId id="331" r:id="rId69"/>
    <p:sldId id="332" r:id="rId70"/>
    <p:sldId id="333" r:id="rId71"/>
    <p:sldId id="334" r:id="rId72"/>
    <p:sldId id="335" r:id="rId73"/>
    <p:sldId id="336" r:id="rId74"/>
    <p:sldId id="337" r:id="rId75"/>
    <p:sldId id="338" r:id="rId76"/>
    <p:sldId id="339" r:id="rId77"/>
    <p:sldId id="340" r:id="rId78"/>
    <p:sldId id="341" r:id="rId79"/>
    <p:sldId id="342" r:id="rId80"/>
    <p:sldId id="343" r:id="rId81"/>
    <p:sldId id="344" r:id="rId82"/>
  </p:sldIdLst>
  <p:sldSz cx="12192000" cy="6858000"/>
  <p:notesSz cx="6858000" cy="9144000"/>
  <p:custDataLst>
    <p:tags r:id="rId84"/>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88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BAEACA-F5B7-4FA5-960A-05EB098FE715}" v="30" dt="2025-11-18T12:29:00.2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55" autoAdjust="0"/>
    <p:restoredTop sz="94404" autoAdjust="0"/>
  </p:normalViewPr>
  <p:slideViewPr>
    <p:cSldViewPr snapToGrid="0" showGuides="1">
      <p:cViewPr>
        <p:scale>
          <a:sx n="50" d="100"/>
          <a:sy n="50" d="100"/>
        </p:scale>
        <p:origin x="1540" y="4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gs" Target="tags/tag1.xml"/><Relationship Id="rId89" Type="http://schemas.microsoft.com/office/2015/10/relationships/revisionInfo" Target="revisionInfo.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customXml" Target="../customXml/item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88" Type="http://schemas.openxmlformats.org/officeDocument/2006/relationships/tableStyles" Target="tableStyles.xml"/><Relationship Id="rId9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customXml" Target="../customXml/item3.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441163-6C24-4CC0-BCCC-5D61B244F3C5}" type="datetimeFigureOut">
              <a:rPr lang="fr-FR" smtClean="0"/>
              <a:t>20/11/2025</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85523A-25F9-4C99-8774-62F4A68F5D34}" type="slidenum">
              <a:rPr lang="fr-FR" smtClean="0"/>
              <a:t>‹N°›</a:t>
            </a:fld>
            <a:endParaRPr lang="fr-FR"/>
          </a:p>
        </p:txBody>
      </p:sp>
    </p:spTree>
    <p:extLst>
      <p:ext uri="{BB962C8B-B14F-4D97-AF65-F5344CB8AC3E}">
        <p14:creationId xmlns:p14="http://schemas.microsoft.com/office/powerpoint/2010/main" val="1147722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885523A-25F9-4C99-8774-62F4A68F5D34}" type="slidenum">
              <a:rPr lang="fr-FR" smtClean="0"/>
              <a:t>56</a:t>
            </a:fld>
            <a:endParaRPr lang="fr-FR"/>
          </a:p>
        </p:txBody>
      </p:sp>
    </p:spTree>
    <p:extLst>
      <p:ext uri="{BB962C8B-B14F-4D97-AF65-F5344CB8AC3E}">
        <p14:creationId xmlns:p14="http://schemas.microsoft.com/office/powerpoint/2010/main" val="82475515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5F889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E0C69-8499-4075-66A2-AFD3D0451387}"/>
              </a:ext>
            </a:extLst>
          </p:cNvPr>
          <p:cNvSpPr>
            <a:spLocks noGrp="1"/>
          </p:cNvSpPr>
          <p:nvPr>
            <p:ph type="ctrTitle"/>
          </p:nvPr>
        </p:nvSpPr>
        <p:spPr>
          <a:xfrm>
            <a:off x="756745" y="1122363"/>
            <a:ext cx="5339255" cy="2387600"/>
          </a:xfrm>
        </p:spPr>
        <p:txBody>
          <a:bodyPr lIns="0" anchor="b">
            <a:noAutofit/>
          </a:bodyPr>
          <a:lstStyle>
            <a:lvl1pPr algn="l">
              <a:defRPr sz="4000">
                <a:solidFill>
                  <a:schemeClr val="bg1"/>
                </a:solidFill>
                <a:latin typeface="Futura PT Heavy" panose="020B0802020204020303" pitchFamily="34" charset="0"/>
              </a:defRPr>
            </a:lvl1pPr>
          </a:lstStyle>
          <a:p>
            <a:r>
              <a:rPr lang="en-US" dirty="0"/>
              <a:t>Click to edit Master title style</a:t>
            </a:r>
            <a:endParaRPr lang="fr-FR" dirty="0"/>
          </a:p>
        </p:txBody>
      </p:sp>
      <p:sp>
        <p:nvSpPr>
          <p:cNvPr id="3" name="Subtitle 2">
            <a:extLst>
              <a:ext uri="{FF2B5EF4-FFF2-40B4-BE49-F238E27FC236}">
                <a16:creationId xmlns:a16="http://schemas.microsoft.com/office/drawing/2014/main" id="{E2A4A518-DAE8-9CB5-9DB8-C3F32813749C}"/>
              </a:ext>
            </a:extLst>
          </p:cNvPr>
          <p:cNvSpPr>
            <a:spLocks noGrp="1"/>
          </p:cNvSpPr>
          <p:nvPr>
            <p:ph type="subTitle" idx="1"/>
          </p:nvPr>
        </p:nvSpPr>
        <p:spPr>
          <a:xfrm>
            <a:off x="756745" y="3602038"/>
            <a:ext cx="5339255" cy="1655762"/>
          </a:xfrm>
        </p:spPr>
        <p:txBody>
          <a:bodyPr lIns="0">
            <a:noAutofit/>
          </a:bodyPr>
          <a:lstStyle>
            <a:lvl1pPr marL="0" indent="0" algn="l">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fr-FR" dirty="0"/>
          </a:p>
        </p:txBody>
      </p:sp>
      <p:pic>
        <p:nvPicPr>
          <p:cNvPr id="12" name="Graphic 11">
            <a:extLst>
              <a:ext uri="{FF2B5EF4-FFF2-40B4-BE49-F238E27FC236}">
                <a16:creationId xmlns:a16="http://schemas.microsoft.com/office/drawing/2014/main" id="{742977C6-6DF5-22F9-385D-B5D907F1C23C}"/>
              </a:ext>
            </a:extLst>
          </p:cNvPr>
          <p:cNvPicPr>
            <a:picLocks noChangeAspect="1"/>
          </p:cNvPicPr>
          <p:nvPr userDrawn="1"/>
        </p:nvPicPr>
        <p:blipFill>
          <a:blip r:embed="rId2">
            <a:extLst>
              <a:ext uri="{96DAC541-7B7A-43D3-8B79-37D633B846F1}">
                <asvg:svgBlip xmlns:asvg="http://schemas.microsoft.com/office/drawing/2016/SVG/main" r:embed="rId3"/>
              </a:ext>
            </a:extLst>
          </a:blip>
          <a:srcRect r="52564"/>
          <a:stretch>
            <a:fillRect/>
          </a:stretch>
        </p:blipFill>
        <p:spPr>
          <a:xfrm>
            <a:off x="7027475" y="513557"/>
            <a:ext cx="4787032" cy="5830886"/>
          </a:xfrm>
          <a:prstGeom prst="rect">
            <a:avLst/>
          </a:prstGeom>
        </p:spPr>
      </p:pic>
      <p:cxnSp>
        <p:nvCxnSpPr>
          <p:cNvPr id="16" name="Straight Connector 15">
            <a:extLst>
              <a:ext uri="{FF2B5EF4-FFF2-40B4-BE49-F238E27FC236}">
                <a16:creationId xmlns:a16="http://schemas.microsoft.com/office/drawing/2014/main" id="{017A60DB-83C2-D8FF-A045-A8905BD7A906}"/>
              </a:ext>
            </a:extLst>
          </p:cNvPr>
          <p:cNvCxnSpPr>
            <a:cxnSpLocks/>
          </p:cNvCxnSpPr>
          <p:nvPr userDrawn="1"/>
        </p:nvCxnSpPr>
        <p:spPr>
          <a:xfrm>
            <a:off x="4372924" y="513557"/>
            <a:ext cx="1693333"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pic>
        <p:nvPicPr>
          <p:cNvPr id="19" name="Graphic 18">
            <a:extLst>
              <a:ext uri="{FF2B5EF4-FFF2-40B4-BE49-F238E27FC236}">
                <a16:creationId xmlns:a16="http://schemas.microsoft.com/office/drawing/2014/main" id="{3887FBF0-B39E-8476-1E2A-FDEDB177F0C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65503" y="5823961"/>
            <a:ext cx="1459036" cy="753051"/>
          </a:xfrm>
          <a:prstGeom prst="rect">
            <a:avLst/>
          </a:prstGeom>
        </p:spPr>
      </p:pic>
      <p:cxnSp>
        <p:nvCxnSpPr>
          <p:cNvPr id="20" name="Straight Connector 19">
            <a:extLst>
              <a:ext uri="{FF2B5EF4-FFF2-40B4-BE49-F238E27FC236}">
                <a16:creationId xmlns:a16="http://schemas.microsoft.com/office/drawing/2014/main" id="{17FDF8C6-142C-AD1B-6B97-540133A80D41}"/>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pic>
        <p:nvPicPr>
          <p:cNvPr id="46" name="Graphic 45">
            <a:extLst>
              <a:ext uri="{FF2B5EF4-FFF2-40B4-BE49-F238E27FC236}">
                <a16:creationId xmlns:a16="http://schemas.microsoft.com/office/drawing/2014/main" id="{14200E11-27AA-B558-D4FD-F99DD2BC149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765503" y="346694"/>
            <a:ext cx="3501697" cy="424963"/>
          </a:xfrm>
          <a:prstGeom prst="rect">
            <a:avLst/>
          </a:prstGeom>
        </p:spPr>
      </p:pic>
      <p:pic>
        <p:nvPicPr>
          <p:cNvPr id="50" name="Picture 49" descr="A black background with white text&#10;&#10;AI-generated content may be incorrect.">
            <a:extLst>
              <a:ext uri="{FF2B5EF4-FFF2-40B4-BE49-F238E27FC236}">
                <a16:creationId xmlns:a16="http://schemas.microsoft.com/office/drawing/2014/main" id="{B6465AA7-E92A-1BFC-9C76-7A8A28E1B823}"/>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5235966" y="6168613"/>
            <a:ext cx="2006652" cy="526536"/>
          </a:xfrm>
          <a:prstGeom prst="rect">
            <a:avLst/>
          </a:prstGeom>
        </p:spPr>
      </p:pic>
    </p:spTree>
    <p:extLst>
      <p:ext uri="{BB962C8B-B14F-4D97-AF65-F5344CB8AC3E}">
        <p14:creationId xmlns:p14="http://schemas.microsoft.com/office/powerpoint/2010/main" val="33300732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age de chapitre">
    <p:bg>
      <p:bgPr>
        <a:solidFill>
          <a:srgbClr val="5F889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E0C69-8499-4075-66A2-AFD3D0451387}"/>
              </a:ext>
            </a:extLst>
          </p:cNvPr>
          <p:cNvSpPr>
            <a:spLocks noGrp="1"/>
          </p:cNvSpPr>
          <p:nvPr>
            <p:ph type="ctrTitle"/>
          </p:nvPr>
        </p:nvSpPr>
        <p:spPr>
          <a:xfrm>
            <a:off x="756745" y="1320519"/>
            <a:ext cx="5339255" cy="2387600"/>
          </a:xfrm>
        </p:spPr>
        <p:txBody>
          <a:bodyPr lIns="0" anchor="b">
            <a:noAutofit/>
          </a:bodyPr>
          <a:lstStyle>
            <a:lvl1pPr algn="l">
              <a:defRPr sz="4000">
                <a:solidFill>
                  <a:schemeClr val="bg1"/>
                </a:solidFill>
                <a:latin typeface="Futura PT Heavy" panose="020B0802020204020303" pitchFamily="34" charset="0"/>
              </a:defRPr>
            </a:lvl1pPr>
          </a:lstStyle>
          <a:p>
            <a:r>
              <a:rPr lang="en-US" dirty="0"/>
              <a:t>Click to edit Master title style</a:t>
            </a:r>
            <a:endParaRPr lang="fr-FR" dirty="0"/>
          </a:p>
        </p:txBody>
      </p:sp>
      <p:pic>
        <p:nvPicPr>
          <p:cNvPr id="12" name="Graphic 11">
            <a:extLst>
              <a:ext uri="{FF2B5EF4-FFF2-40B4-BE49-F238E27FC236}">
                <a16:creationId xmlns:a16="http://schemas.microsoft.com/office/drawing/2014/main" id="{742977C6-6DF5-22F9-385D-B5D907F1C23C}"/>
              </a:ext>
            </a:extLst>
          </p:cNvPr>
          <p:cNvPicPr>
            <a:picLocks noChangeAspect="1"/>
          </p:cNvPicPr>
          <p:nvPr userDrawn="1"/>
        </p:nvPicPr>
        <p:blipFill>
          <a:blip r:embed="rId2">
            <a:extLst>
              <a:ext uri="{96DAC541-7B7A-43D3-8B79-37D633B846F1}">
                <asvg:svgBlip xmlns:asvg="http://schemas.microsoft.com/office/drawing/2016/SVG/main" r:embed="rId3"/>
              </a:ext>
            </a:extLst>
          </a:blip>
          <a:srcRect r="52564"/>
          <a:stretch>
            <a:fillRect/>
          </a:stretch>
        </p:blipFill>
        <p:spPr>
          <a:xfrm>
            <a:off x="6952197" y="935421"/>
            <a:ext cx="4552652" cy="5545396"/>
          </a:xfrm>
          <a:prstGeom prst="rect">
            <a:avLst/>
          </a:prstGeom>
        </p:spPr>
      </p:pic>
      <p:pic>
        <p:nvPicPr>
          <p:cNvPr id="19" name="Graphic 18">
            <a:extLst>
              <a:ext uri="{FF2B5EF4-FFF2-40B4-BE49-F238E27FC236}">
                <a16:creationId xmlns:a16="http://schemas.microsoft.com/office/drawing/2014/main" id="{3887FBF0-B39E-8476-1E2A-FDEDB177F0C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65503" y="5823961"/>
            <a:ext cx="1459036" cy="753051"/>
          </a:xfrm>
          <a:prstGeom prst="rect">
            <a:avLst/>
          </a:prstGeom>
        </p:spPr>
      </p:pic>
      <p:cxnSp>
        <p:nvCxnSpPr>
          <p:cNvPr id="20" name="Straight Connector 19">
            <a:extLst>
              <a:ext uri="{FF2B5EF4-FFF2-40B4-BE49-F238E27FC236}">
                <a16:creationId xmlns:a16="http://schemas.microsoft.com/office/drawing/2014/main" id="{17FDF8C6-142C-AD1B-6B97-540133A80D41}"/>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808744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p:txBody>
          <a:bodyPr/>
          <a:lstStyle>
            <a:lvl1pPr>
              <a:defRPr sz="3200">
                <a:solidFill>
                  <a:schemeClr val="bg2"/>
                </a:solidFill>
              </a:defRPr>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C3D37DF4-8EF6-3539-E09C-633C85521048}"/>
              </a:ext>
            </a:extLst>
          </p:cNvPr>
          <p:cNvSpPr>
            <a:spLocks noGrp="1"/>
          </p:cNvSpPr>
          <p:nvPr>
            <p:ph idx="1"/>
          </p:nvPr>
        </p:nvSpPr>
        <p:spPr/>
        <p:txBody>
          <a:bodyPr/>
          <a:lstStyle>
            <a:lvl1pPr marL="0" indent="0">
              <a:buNone/>
              <a:defRPr sz="1800"/>
            </a:lvl1pPr>
            <a:lvl2pPr marL="266700" indent="-266700">
              <a:buClr>
                <a:schemeClr val="bg2"/>
              </a:buClr>
              <a:buFont typeface="Wingdings" panose="05000000000000000000" pitchFamily="2" charset="2"/>
              <a:buChar char=""/>
              <a:defRPr/>
            </a:lvl2pPr>
            <a:lvl3pPr marL="538163" indent="-228600">
              <a:buClr>
                <a:schemeClr val="bg2"/>
              </a:buClr>
              <a:buFont typeface="Arial" panose="020B0604020202020204" pitchFamily="34" charset="0"/>
              <a:buChar char="–"/>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‹N°›</a:t>
            </a:fld>
            <a:endParaRPr lang="fr-FR"/>
          </a:p>
        </p:txBody>
      </p:sp>
    </p:spTree>
    <p:extLst>
      <p:ext uri="{BB962C8B-B14F-4D97-AF65-F5344CB8AC3E}">
        <p14:creationId xmlns:p14="http://schemas.microsoft.com/office/powerpoint/2010/main" val="992641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p:txBody>
          <a:bodyPr/>
          <a:lstStyle>
            <a:lvl1pPr>
              <a:defRPr sz="3200">
                <a:solidFill>
                  <a:schemeClr val="bg2"/>
                </a:solidFill>
              </a:defRPr>
            </a:lvl1pPr>
          </a:lstStyle>
          <a:p>
            <a:r>
              <a:rPr lang="en-US"/>
              <a:t>Click to edit Master title style</a:t>
            </a:r>
            <a:endParaRPr lang="fr-FR"/>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‹N°›</a:t>
            </a:fld>
            <a:endParaRPr lang="fr-FR"/>
          </a:p>
        </p:txBody>
      </p:sp>
    </p:spTree>
    <p:extLst>
      <p:ext uri="{BB962C8B-B14F-4D97-AF65-F5344CB8AC3E}">
        <p14:creationId xmlns:p14="http://schemas.microsoft.com/office/powerpoint/2010/main" val="4185477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Sommaire">
    <p:bg>
      <p:bgPr>
        <a:solidFill>
          <a:schemeClr val="bg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D37DF4-8EF6-3539-E09C-633C85521048}"/>
              </a:ext>
            </a:extLst>
          </p:cNvPr>
          <p:cNvSpPr>
            <a:spLocks noGrp="1"/>
          </p:cNvSpPr>
          <p:nvPr>
            <p:ph idx="1"/>
          </p:nvPr>
        </p:nvSpPr>
        <p:spPr>
          <a:xfrm>
            <a:off x="5055477" y="1845686"/>
            <a:ext cx="6450724" cy="3978275"/>
          </a:xfrm>
        </p:spPr>
        <p:txBody>
          <a:bodyPr/>
          <a:lstStyle>
            <a:lvl1pPr marL="0" indent="0">
              <a:spcBef>
                <a:spcPts val="1800"/>
              </a:spcBef>
              <a:buNone/>
              <a:tabLst>
                <a:tab pos="5024438" algn="r"/>
                <a:tab pos="6011863" algn="r"/>
              </a:tabLst>
              <a:defRPr sz="1800">
                <a:solidFill>
                  <a:schemeClr val="bg1"/>
                </a:solidFill>
              </a:defRPr>
            </a:lvl1pPr>
            <a:lvl2pPr marL="266700" indent="-266700">
              <a:buClr>
                <a:schemeClr val="bg2"/>
              </a:buClr>
              <a:buFont typeface="Wingdings" panose="05000000000000000000" pitchFamily="2" charset="2"/>
              <a:buChar char=""/>
              <a:defRPr>
                <a:solidFill>
                  <a:schemeClr val="bg1"/>
                </a:solidFill>
              </a:defRPr>
            </a:lvl2pPr>
            <a:lvl3pPr marL="538163" indent="-228600">
              <a:buClr>
                <a:schemeClr val="bg2"/>
              </a:buClr>
              <a:buFont typeface="Arial" panose="020B0604020202020204" pitchFamily="34" charset="0"/>
              <a:buChar cha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lvl1pPr>
              <a:defRPr>
                <a:solidFill>
                  <a:schemeClr val="bg1"/>
                </a:solidFill>
              </a:defRPr>
            </a:lvl1pPr>
          </a:lstStyle>
          <a:p>
            <a:endParaRPr lang="fr-FR" dirty="0"/>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‹N°›</a:t>
            </a:fld>
            <a:endParaRPr lang="fr-FR"/>
          </a:p>
        </p:txBody>
      </p:sp>
      <p:pic>
        <p:nvPicPr>
          <p:cNvPr id="4" name="Graphic 3">
            <a:extLst>
              <a:ext uri="{FF2B5EF4-FFF2-40B4-BE49-F238E27FC236}">
                <a16:creationId xmlns:a16="http://schemas.microsoft.com/office/drawing/2014/main" id="{9C465069-7274-E74A-BEEA-4FD2189E986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65503" y="5823961"/>
            <a:ext cx="1459036" cy="753051"/>
          </a:xfrm>
          <a:prstGeom prst="rect">
            <a:avLst/>
          </a:prstGeom>
        </p:spPr>
      </p:pic>
      <p:cxnSp>
        <p:nvCxnSpPr>
          <p:cNvPr id="7" name="Straight Connector 6">
            <a:extLst>
              <a:ext uri="{FF2B5EF4-FFF2-40B4-BE49-F238E27FC236}">
                <a16:creationId xmlns:a16="http://schemas.microsoft.com/office/drawing/2014/main" id="{5638BB7D-92AD-A1F8-DBDE-456B130AB5F9}"/>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sp>
        <p:nvSpPr>
          <p:cNvPr id="11" name="Graphic 9">
            <a:extLst>
              <a:ext uri="{FF2B5EF4-FFF2-40B4-BE49-F238E27FC236}">
                <a16:creationId xmlns:a16="http://schemas.microsoft.com/office/drawing/2014/main" id="{71FAA7C2-F91D-4C55-61F7-FCEB56D3C617}"/>
              </a:ext>
            </a:extLst>
          </p:cNvPr>
          <p:cNvSpPr/>
          <p:nvPr/>
        </p:nvSpPr>
        <p:spPr>
          <a:xfrm>
            <a:off x="1" y="-1240"/>
            <a:ext cx="3235915" cy="2802542"/>
          </a:xfrm>
          <a:custGeom>
            <a:avLst/>
            <a:gdLst>
              <a:gd name="connsiteX0" fmla="*/ 3235915 w 3235915"/>
              <a:gd name="connsiteY0" fmla="*/ 2802541 h 3736721"/>
              <a:gd name="connsiteX1" fmla="*/ 3235915 w 3235915"/>
              <a:gd name="connsiteY1" fmla="*/ 934180 h 3736721"/>
              <a:gd name="connsiteX2" fmla="*/ 1617958 w 3235915"/>
              <a:gd name="connsiteY2" fmla="*/ 0 h 3736721"/>
              <a:gd name="connsiteX3" fmla="*/ 0 w 3235915"/>
              <a:gd name="connsiteY3" fmla="*/ 934180 h 3736721"/>
              <a:gd name="connsiteX4" fmla="*/ 0 w 3235915"/>
              <a:gd name="connsiteY4" fmla="*/ 2802541 h 3736721"/>
              <a:gd name="connsiteX5" fmla="*/ 1617958 w 3235915"/>
              <a:gd name="connsiteY5" fmla="*/ 3736722 h 3736721"/>
              <a:gd name="connsiteX6" fmla="*/ 3235915 w 3235915"/>
              <a:gd name="connsiteY6" fmla="*/ 2802541 h 3736721"/>
              <a:gd name="connsiteX0" fmla="*/ 3235915 w 3235915"/>
              <a:gd name="connsiteY0" fmla="*/ 1868361 h 2802542"/>
              <a:gd name="connsiteX1" fmla="*/ 3235915 w 3235915"/>
              <a:gd name="connsiteY1" fmla="*/ 0 h 2802542"/>
              <a:gd name="connsiteX2" fmla="*/ 0 w 3235915"/>
              <a:gd name="connsiteY2" fmla="*/ 0 h 2802542"/>
              <a:gd name="connsiteX3" fmla="*/ 0 w 3235915"/>
              <a:gd name="connsiteY3" fmla="*/ 1868361 h 2802542"/>
              <a:gd name="connsiteX4" fmla="*/ 1617958 w 3235915"/>
              <a:gd name="connsiteY4" fmla="*/ 2802542 h 2802542"/>
              <a:gd name="connsiteX5" fmla="*/ 3235915 w 3235915"/>
              <a:gd name="connsiteY5" fmla="*/ 1868361 h 2802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35915" h="2802542">
                <a:moveTo>
                  <a:pt x="3235915" y="1868361"/>
                </a:moveTo>
                <a:lnTo>
                  <a:pt x="3235915" y="0"/>
                </a:lnTo>
                <a:lnTo>
                  <a:pt x="0" y="0"/>
                </a:lnTo>
                <a:lnTo>
                  <a:pt x="0" y="1868361"/>
                </a:lnTo>
                <a:lnTo>
                  <a:pt x="1617958" y="2802542"/>
                </a:lnTo>
                <a:lnTo>
                  <a:pt x="3235915" y="1868361"/>
                </a:lnTo>
                <a:close/>
              </a:path>
            </a:pathLst>
          </a:custGeom>
          <a:solidFill>
            <a:srgbClr val="DEB728"/>
          </a:solidFill>
          <a:ln w="44847" cap="flat">
            <a:noFill/>
            <a:prstDash val="solid"/>
            <a:miter/>
          </a:ln>
        </p:spPr>
        <p:txBody>
          <a:bodyPr rtlCol="0" anchor="ctr"/>
          <a:lstStyle/>
          <a:p>
            <a:endParaRPr lang="fr-FR"/>
          </a:p>
        </p:txBody>
      </p:sp>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a:xfrm>
            <a:off x="-31530" y="741524"/>
            <a:ext cx="3236815" cy="919221"/>
          </a:xfrm>
        </p:spPr>
        <p:txBody>
          <a:bodyPr/>
          <a:lstStyle>
            <a:lvl1pPr algn="ctr">
              <a:defRPr sz="4000">
                <a:solidFill>
                  <a:schemeClr val="bg1"/>
                </a:solidFill>
              </a:defRPr>
            </a:lvl1pPr>
          </a:lstStyle>
          <a:p>
            <a:r>
              <a:rPr lang="en-US" dirty="0"/>
              <a:t>Click to edit Master title style</a:t>
            </a:r>
            <a:endParaRPr lang="fr-FR" dirty="0"/>
          </a:p>
        </p:txBody>
      </p:sp>
    </p:spTree>
    <p:extLst>
      <p:ext uri="{BB962C8B-B14F-4D97-AF65-F5344CB8AC3E}">
        <p14:creationId xmlns:p14="http://schemas.microsoft.com/office/powerpoint/2010/main" val="3006618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colonnes de tex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8FF04-27B5-99A4-54D7-391D641FD39B}"/>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183342EC-4F72-A21B-5733-D7FBF778E2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D816EA55-D0A2-3A48-5823-DAA76F1977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F351D1E9-0E41-24DC-CF2F-D863ABC71ECF}"/>
              </a:ext>
            </a:extLst>
          </p:cNvPr>
          <p:cNvSpPr>
            <a:spLocks noGrp="1"/>
          </p:cNvSpPr>
          <p:nvPr>
            <p:ph type="dt" sz="half" idx="10"/>
          </p:nvPr>
        </p:nvSpPr>
        <p:spPr>
          <a:xfrm>
            <a:off x="838200" y="6356350"/>
            <a:ext cx="2743200" cy="365125"/>
          </a:xfrm>
          <a:prstGeom prst="rect">
            <a:avLst/>
          </a:prstGeom>
        </p:spPr>
        <p:txBody>
          <a:bodyPr/>
          <a:lstStyle/>
          <a:p>
            <a:fld id="{8F32EEE1-1820-4DAF-99C4-C248B13ED030}" type="datetimeFigureOut">
              <a:rPr lang="fr-FR" smtClean="0"/>
              <a:t>20/11/2025</a:t>
            </a:fld>
            <a:endParaRPr lang="fr-FR"/>
          </a:p>
        </p:txBody>
      </p:sp>
      <p:sp>
        <p:nvSpPr>
          <p:cNvPr id="6" name="Footer Placeholder 5">
            <a:extLst>
              <a:ext uri="{FF2B5EF4-FFF2-40B4-BE49-F238E27FC236}">
                <a16:creationId xmlns:a16="http://schemas.microsoft.com/office/drawing/2014/main" id="{B97D4DE2-6460-5E2A-8CDF-0A699300E84B}"/>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BA1DAF26-D2EC-2225-C07C-721BEBB27A9E}"/>
              </a:ext>
            </a:extLst>
          </p:cNvPr>
          <p:cNvSpPr>
            <a:spLocks noGrp="1"/>
          </p:cNvSpPr>
          <p:nvPr>
            <p:ph type="sldNum" sz="quarter" idx="12"/>
          </p:nvPr>
        </p:nvSpPr>
        <p:spPr/>
        <p:txBody>
          <a:bodyPr/>
          <a:lstStyle/>
          <a:p>
            <a:fld id="{8415421A-8635-4166-92D2-5F6D44CB9F91}" type="slidenum">
              <a:rPr lang="fr-FR" smtClean="0"/>
              <a:t>‹N°›</a:t>
            </a:fld>
            <a:endParaRPr lang="fr-FR"/>
          </a:p>
        </p:txBody>
      </p:sp>
    </p:spTree>
    <p:extLst>
      <p:ext uri="{BB962C8B-B14F-4D97-AF65-F5344CB8AC3E}">
        <p14:creationId xmlns:p14="http://schemas.microsoft.com/office/powerpoint/2010/main" val="1852141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tags" Target="../tags/tag6.xml"/><Relationship Id="rId17" Type="http://schemas.openxmlformats.org/officeDocument/2006/relationships/image" Target="../media/image4.sv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tags" Target="../tags/tag4.xml"/><Relationship Id="rId4" Type="http://schemas.openxmlformats.org/officeDocument/2006/relationships/slideLayout" Target="../slideLayouts/slideLayout4.xml"/><Relationship Id="rId9" Type="http://schemas.openxmlformats.org/officeDocument/2006/relationships/tags" Target="../tags/tag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12FCA-B349-FEB3-5FA2-79F10495A1BC}"/>
              </a:ext>
            </a:extLst>
          </p:cNvPr>
          <p:cNvSpPr>
            <a:spLocks noGrp="1"/>
          </p:cNvSpPr>
          <p:nvPr>
            <p:ph type="title"/>
          </p:nvPr>
        </p:nvSpPr>
        <p:spPr>
          <a:xfrm>
            <a:off x="838200" y="365126"/>
            <a:ext cx="9321800" cy="919221"/>
          </a:xfrm>
          <a:prstGeom prst="rect">
            <a:avLst/>
          </a:prstGeom>
        </p:spPr>
        <p:txBody>
          <a:bodyPr vert="horz" lIns="91440" tIns="45720" rIns="91440" bIns="45720" rtlCol="0" anchor="t" anchorCtr="0">
            <a:noAutofit/>
          </a:bodyPr>
          <a:lstStyle/>
          <a:p>
            <a:r>
              <a:rPr lang="en-US" dirty="0"/>
              <a:t>Click to edit Master title style</a:t>
            </a:r>
            <a:endParaRPr lang="fr-FR" dirty="0"/>
          </a:p>
        </p:txBody>
      </p:sp>
      <p:sp>
        <p:nvSpPr>
          <p:cNvPr id="3" name="Text Placeholder 2">
            <a:extLst>
              <a:ext uri="{FF2B5EF4-FFF2-40B4-BE49-F238E27FC236}">
                <a16:creationId xmlns:a16="http://schemas.microsoft.com/office/drawing/2014/main" id="{494FC7A9-F72F-7765-71C5-5743C9DD751A}"/>
              </a:ext>
            </a:extLst>
          </p:cNvPr>
          <p:cNvSpPr>
            <a:spLocks noGrp="1"/>
          </p:cNvSpPr>
          <p:nvPr>
            <p:ph type="body" idx="1"/>
          </p:nvPr>
        </p:nvSpPr>
        <p:spPr>
          <a:xfrm>
            <a:off x="838200" y="1825625"/>
            <a:ext cx="10515600" cy="3978275"/>
          </a:xfrm>
          <a:prstGeom prst="rect">
            <a:avLst/>
          </a:prstGeom>
        </p:spPr>
        <p:txBody>
          <a:bodyPr vert="horz" lIns="91440" tIns="45720" rIns="91440" bIns="4572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602C904-47A6-C127-8A54-344A347F27C4}"/>
              </a:ext>
            </a:extLst>
          </p:cNvPr>
          <p:cNvSpPr>
            <a:spLocks noGrp="1"/>
          </p:cNvSpPr>
          <p:nvPr>
            <p:ph type="ftr" sz="quarter" idx="3"/>
          </p:nvPr>
        </p:nvSpPr>
        <p:spPr>
          <a:xfrm>
            <a:off x="3774017" y="6247648"/>
            <a:ext cx="4643966"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fr-FR" dirty="0"/>
          </a:p>
        </p:txBody>
      </p:sp>
      <p:pic>
        <p:nvPicPr>
          <p:cNvPr id="8" name="Picture 7" descr="A black and yellow logo&#10;&#10;AI-generated content may be incorrect.">
            <a:extLst>
              <a:ext uri="{FF2B5EF4-FFF2-40B4-BE49-F238E27FC236}">
                <a16:creationId xmlns:a16="http://schemas.microsoft.com/office/drawing/2014/main" id="{1047615D-489A-9692-812C-459245A7F31C}"/>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82364" y="6042064"/>
            <a:ext cx="1193800" cy="635950"/>
          </a:xfrm>
          <a:prstGeom prst="rect">
            <a:avLst/>
          </a:prstGeom>
        </p:spPr>
      </p:pic>
      <p:cxnSp>
        <p:nvCxnSpPr>
          <p:cNvPr id="7" name="Straight Connector 6">
            <a:extLst>
              <a:ext uri="{FF2B5EF4-FFF2-40B4-BE49-F238E27FC236}">
                <a16:creationId xmlns:a16="http://schemas.microsoft.com/office/drawing/2014/main" id="{38529661-8AC7-2D6E-5747-3F895E151846}"/>
              </a:ext>
            </a:extLst>
          </p:cNvPr>
          <p:cNvCxnSpPr>
            <a:cxnSpLocks/>
          </p:cNvCxnSpPr>
          <p:nvPr userDrawn="1"/>
        </p:nvCxnSpPr>
        <p:spPr>
          <a:xfrm>
            <a:off x="2259724" y="6605271"/>
            <a:ext cx="7811376" cy="0"/>
          </a:xfrm>
          <a:prstGeom prst="line">
            <a:avLst/>
          </a:prstGeom>
          <a:ln w="19050">
            <a:solidFill>
              <a:schemeClr val="accent5"/>
            </a:solidFill>
          </a:ln>
        </p:spPr>
        <p:style>
          <a:lnRef idx="2">
            <a:schemeClr val="accent1"/>
          </a:lnRef>
          <a:fillRef idx="0">
            <a:schemeClr val="accent1"/>
          </a:fillRef>
          <a:effectRef idx="1">
            <a:schemeClr val="accent1"/>
          </a:effectRef>
          <a:fontRef idx="minor">
            <a:schemeClr val="tx1"/>
          </a:fontRef>
        </p:style>
      </p:cxnSp>
      <p:pic>
        <p:nvPicPr>
          <p:cNvPr id="9" name="Graphic 8">
            <a:extLst>
              <a:ext uri="{FF2B5EF4-FFF2-40B4-BE49-F238E27FC236}">
                <a16:creationId xmlns:a16="http://schemas.microsoft.com/office/drawing/2014/main" id="{2C816230-6EAE-8FA2-A595-3044DEA48E80}"/>
              </a:ext>
            </a:extLst>
          </p:cNvPr>
          <p:cNvPicPr>
            <a:picLocks noChangeAspect="1"/>
          </p:cNvPicPr>
          <p:nvPr userDrawn="1"/>
        </p:nvPicPr>
        <p:blipFill>
          <a:blip r:embed="rId15">
            <a:extLst>
              <a:ext uri="{28A0092B-C50C-407E-A947-70E740481C1C}">
                <a14:useLocalDpi xmlns:a14="http://schemas.microsoft.com/office/drawing/2010/main" val="0"/>
              </a:ext>
            </a:extLst>
          </a:blip>
          <a:srcRect t="9205" b="9205"/>
          <a:stretch/>
        </p:blipFill>
        <p:spPr>
          <a:xfrm>
            <a:off x="10071100" y="6333935"/>
            <a:ext cx="1346501" cy="288267"/>
          </a:xfrm>
          <a:prstGeom prst="rect">
            <a:avLst/>
          </a:prstGeom>
        </p:spPr>
      </p:pic>
      <p:pic>
        <p:nvPicPr>
          <p:cNvPr id="24" name="Graphic 23">
            <a:extLst>
              <a:ext uri="{FF2B5EF4-FFF2-40B4-BE49-F238E27FC236}">
                <a16:creationId xmlns:a16="http://schemas.microsoft.com/office/drawing/2014/main" id="{729BB3FF-1D59-421A-31C3-247E943D60C8}"/>
              </a:ext>
            </a:extLst>
          </p:cNvPr>
          <p:cNvPicPr>
            <a:picLocks noChangeAspect="1"/>
          </p:cNvPicPr>
          <p:nvPr userDrawn="1"/>
        </p:nvPicPr>
        <p:blipFill>
          <a:blip r:embed="rId16">
            <a:extLst>
              <a:ext uri="{96DAC541-7B7A-43D3-8B79-37D633B846F1}">
                <asvg:svgBlip xmlns:asvg="http://schemas.microsoft.com/office/drawing/2016/SVG/main" r:embed="rId17"/>
              </a:ext>
            </a:extLst>
          </a:blip>
          <a:srcRect t="25051"/>
          <a:stretch>
            <a:fillRect/>
          </a:stretch>
        </p:blipFill>
        <p:spPr>
          <a:xfrm>
            <a:off x="11506200" y="0"/>
            <a:ext cx="685800" cy="592530"/>
          </a:xfrm>
          <a:prstGeom prst="rect">
            <a:avLst/>
          </a:prstGeom>
        </p:spPr>
      </p:pic>
      <p:sp>
        <p:nvSpPr>
          <p:cNvPr id="6" name="Slide Number Placeholder 5">
            <a:extLst>
              <a:ext uri="{FF2B5EF4-FFF2-40B4-BE49-F238E27FC236}">
                <a16:creationId xmlns:a16="http://schemas.microsoft.com/office/drawing/2014/main" id="{C9D93A06-9C26-C1CD-121A-F05C6EF3E3C2}"/>
              </a:ext>
            </a:extLst>
          </p:cNvPr>
          <p:cNvSpPr>
            <a:spLocks noGrp="1"/>
          </p:cNvSpPr>
          <p:nvPr>
            <p:ph type="sldNum" sz="quarter" idx="4"/>
          </p:nvPr>
        </p:nvSpPr>
        <p:spPr>
          <a:xfrm>
            <a:off x="11506200" y="85407"/>
            <a:ext cx="685800" cy="365125"/>
          </a:xfrm>
          <a:prstGeom prst="rect">
            <a:avLst/>
          </a:prstGeom>
        </p:spPr>
        <p:txBody>
          <a:bodyPr vert="horz" lIns="91440" tIns="45720" rIns="91440" bIns="45720" rtlCol="0" anchor="ctr"/>
          <a:lstStyle>
            <a:lvl1pPr algn="ctr">
              <a:defRPr sz="1800">
                <a:solidFill>
                  <a:schemeClr val="bg1"/>
                </a:solidFill>
              </a:defRPr>
            </a:lvl1pPr>
          </a:lstStyle>
          <a:p>
            <a:fld id="{8415421A-8635-4166-92D2-5F6D44CB9F91}" type="slidenum">
              <a:rPr lang="fr-FR" smtClean="0"/>
              <a:pPr/>
              <a:t>‹N°›</a:t>
            </a:fld>
            <a:endParaRPr lang="fr-FR" dirty="0"/>
          </a:p>
        </p:txBody>
      </p:sp>
      <p:grpSp>
        <p:nvGrpSpPr>
          <p:cNvPr id="18" name="Group 17">
            <a:extLst>
              <a:ext uri="{FF2B5EF4-FFF2-40B4-BE49-F238E27FC236}">
                <a16:creationId xmlns:a16="http://schemas.microsoft.com/office/drawing/2014/main" id="{275704D7-7566-39C1-D24F-EB9CFFD16300}"/>
              </a:ext>
            </a:extLst>
          </p:cNvPr>
          <p:cNvGrpSpPr/>
          <p:nvPr userDrawn="1"/>
        </p:nvGrpSpPr>
        <p:grpSpPr>
          <a:xfrm>
            <a:off x="10686819" y="-197107"/>
            <a:ext cx="1383377" cy="1392554"/>
            <a:chOff x="10913220" y="14163"/>
            <a:chExt cx="1029975" cy="1036808"/>
          </a:xfrm>
        </p:grpSpPr>
        <p:sp>
          <p:nvSpPr>
            <p:cNvPr id="10" name="Freeform: Shape 9">
              <a:extLst>
                <a:ext uri="{FF2B5EF4-FFF2-40B4-BE49-F238E27FC236}">
                  <a16:creationId xmlns:a16="http://schemas.microsoft.com/office/drawing/2014/main" id="{CE23C45B-EE83-A01C-406B-22541CE7E631}"/>
                </a:ext>
              </a:extLst>
            </p:cNvPr>
            <p:cNvSpPr/>
            <p:nvPr>
              <p:custDataLst>
                <p:tags r:id="rId8"/>
              </p:custDataLst>
            </p:nvPr>
          </p:nvSpPr>
          <p:spPr>
            <a:xfrm>
              <a:off x="11386233" y="775821"/>
              <a:ext cx="299225" cy="116649"/>
            </a:xfrm>
            <a:custGeom>
              <a:avLst/>
              <a:gdLst>
                <a:gd name="connsiteX0" fmla="*/ 0 w 299225"/>
                <a:gd name="connsiteY0" fmla="*/ 64509 h 116649"/>
                <a:gd name="connsiteX1" fmla="*/ 299226 w 299225"/>
                <a:gd name="connsiteY1" fmla="*/ 53690 h 116649"/>
                <a:gd name="connsiteX2" fmla="*/ 0 w 299225"/>
                <a:gd name="connsiteY2" fmla="*/ 64509 h 116649"/>
              </a:gdLst>
              <a:ahLst/>
              <a:cxnLst>
                <a:cxn ang="0">
                  <a:pos x="connsiteX0" y="connsiteY0"/>
                </a:cxn>
                <a:cxn ang="0">
                  <a:pos x="connsiteX1" y="connsiteY1"/>
                </a:cxn>
                <a:cxn ang="0">
                  <a:pos x="connsiteX2" y="connsiteY2"/>
                </a:cxn>
              </a:cxnLst>
              <a:rect l="l" t="t" r="r" b="b"/>
              <a:pathLst>
                <a:path w="299225" h="116649">
                  <a:moveTo>
                    <a:pt x="0" y="64509"/>
                  </a:moveTo>
                  <a:cubicBezTo>
                    <a:pt x="214614" y="187834"/>
                    <a:pt x="299226" y="53690"/>
                    <a:pt x="299226" y="53690"/>
                  </a:cubicBezTo>
                  <a:cubicBezTo>
                    <a:pt x="299226" y="53690"/>
                    <a:pt x="205147" y="-74031"/>
                    <a:pt x="0" y="64509"/>
                  </a:cubicBezTo>
                  <a:close/>
                </a:path>
              </a:pathLst>
            </a:custGeom>
            <a:solidFill>
              <a:srgbClr val="036A6E"/>
            </a:solidFill>
            <a:ln w="8432" cap="flat">
              <a:noFill/>
              <a:prstDash val="solid"/>
              <a:miter/>
            </a:ln>
          </p:spPr>
          <p:txBody>
            <a:bodyPr rtlCol="0" anchor="ctr"/>
            <a:lstStyle/>
            <a:p>
              <a:endParaRPr lang="fr-FR"/>
            </a:p>
          </p:txBody>
        </p:sp>
        <p:sp>
          <p:nvSpPr>
            <p:cNvPr id="11" name="Freeform: Shape 10">
              <a:extLst>
                <a:ext uri="{FF2B5EF4-FFF2-40B4-BE49-F238E27FC236}">
                  <a16:creationId xmlns:a16="http://schemas.microsoft.com/office/drawing/2014/main" id="{5BE3502A-B37B-BC69-B612-99AC25D8BDEC}"/>
                </a:ext>
              </a:extLst>
            </p:cNvPr>
            <p:cNvSpPr/>
            <p:nvPr>
              <p:custDataLst>
                <p:tags r:id="rId9"/>
              </p:custDataLst>
            </p:nvPr>
          </p:nvSpPr>
          <p:spPr>
            <a:xfrm>
              <a:off x="11673709" y="821605"/>
              <a:ext cx="269486" cy="229366"/>
            </a:xfrm>
            <a:custGeom>
              <a:avLst/>
              <a:gdLst>
                <a:gd name="connsiteX0" fmla="*/ 0 w 269486"/>
                <a:gd name="connsiteY0" fmla="*/ 229367 h 229366"/>
                <a:gd name="connsiteX1" fmla="*/ 268881 w 269486"/>
                <a:gd name="connsiteY1" fmla="*/ 5539 h 229366"/>
                <a:gd name="connsiteX2" fmla="*/ 0 w 269486"/>
                <a:gd name="connsiteY2" fmla="*/ 229367 h 229366"/>
              </a:gdLst>
              <a:ahLst/>
              <a:cxnLst>
                <a:cxn ang="0">
                  <a:pos x="connsiteX0" y="connsiteY0"/>
                </a:cxn>
                <a:cxn ang="0">
                  <a:pos x="connsiteX1" y="connsiteY1"/>
                </a:cxn>
                <a:cxn ang="0">
                  <a:pos x="connsiteX2" y="connsiteY2"/>
                </a:cxn>
              </a:cxnLst>
              <a:rect l="l" t="t" r="r" b="b"/>
              <a:pathLst>
                <a:path w="269486" h="229366">
                  <a:moveTo>
                    <a:pt x="0" y="229367"/>
                  </a:moveTo>
                  <a:cubicBezTo>
                    <a:pt x="295253" y="200543"/>
                    <a:pt x="268881" y="5539"/>
                    <a:pt x="268881" y="5539"/>
                  </a:cubicBezTo>
                  <a:cubicBezTo>
                    <a:pt x="268881" y="5539"/>
                    <a:pt x="81907" y="-55743"/>
                    <a:pt x="0" y="229367"/>
                  </a:cubicBezTo>
                  <a:close/>
                </a:path>
              </a:pathLst>
            </a:custGeom>
            <a:solidFill>
              <a:srgbClr val="036A6E"/>
            </a:solidFill>
            <a:ln w="8432" cap="flat">
              <a:noFill/>
              <a:prstDash val="solid"/>
              <a:miter/>
            </a:ln>
          </p:spPr>
          <p:txBody>
            <a:bodyPr rtlCol="0" anchor="ctr"/>
            <a:lstStyle/>
            <a:p>
              <a:endParaRPr lang="fr-FR"/>
            </a:p>
          </p:txBody>
        </p:sp>
        <p:sp>
          <p:nvSpPr>
            <p:cNvPr id="12" name="Freeform: Shape 11">
              <a:extLst>
                <a:ext uri="{FF2B5EF4-FFF2-40B4-BE49-F238E27FC236}">
                  <a16:creationId xmlns:a16="http://schemas.microsoft.com/office/drawing/2014/main" id="{364DDC48-26C8-5FA1-EB66-E130DADE73B2}"/>
                </a:ext>
              </a:extLst>
            </p:cNvPr>
            <p:cNvSpPr/>
            <p:nvPr>
              <p:custDataLst>
                <p:tags r:id="rId10"/>
              </p:custDataLst>
            </p:nvPr>
          </p:nvSpPr>
          <p:spPr>
            <a:xfrm>
              <a:off x="11083711" y="14163"/>
              <a:ext cx="279834" cy="261952"/>
            </a:xfrm>
            <a:custGeom>
              <a:avLst/>
              <a:gdLst>
                <a:gd name="connsiteX0" fmla="*/ 0 w 279834"/>
                <a:gd name="connsiteY0" fmla="*/ 0 h 261952"/>
                <a:gd name="connsiteX1" fmla="*/ 279024 w 279834"/>
                <a:gd name="connsiteY1" fmla="*/ 259667 h 261952"/>
                <a:gd name="connsiteX2" fmla="*/ 0 w 279834"/>
                <a:gd name="connsiteY2" fmla="*/ 0 h 261952"/>
              </a:gdLst>
              <a:ahLst/>
              <a:cxnLst>
                <a:cxn ang="0">
                  <a:pos x="connsiteX0" y="connsiteY0"/>
                </a:cxn>
                <a:cxn ang="0">
                  <a:pos x="connsiteX1" y="connsiteY1"/>
                </a:cxn>
                <a:cxn ang="0">
                  <a:pos x="connsiteX2" y="connsiteY2"/>
                </a:cxn>
              </a:cxnLst>
              <a:rect l="l" t="t" r="r" b="b"/>
              <a:pathLst>
                <a:path w="279834" h="261952">
                  <a:moveTo>
                    <a:pt x="0" y="0"/>
                  </a:moveTo>
                  <a:cubicBezTo>
                    <a:pt x="82160" y="304213"/>
                    <a:pt x="279024" y="259667"/>
                    <a:pt x="279024" y="259667"/>
                  </a:cubicBezTo>
                  <a:cubicBezTo>
                    <a:pt x="279024" y="259667"/>
                    <a:pt x="309284" y="60014"/>
                    <a:pt x="0" y="0"/>
                  </a:cubicBezTo>
                  <a:close/>
                </a:path>
              </a:pathLst>
            </a:custGeom>
            <a:solidFill>
              <a:srgbClr val="036A6E"/>
            </a:solidFill>
            <a:ln w="8432" cap="flat">
              <a:noFill/>
              <a:prstDash val="solid"/>
              <a:miter/>
            </a:ln>
          </p:spPr>
          <p:txBody>
            <a:bodyPr rtlCol="0" anchor="ctr"/>
            <a:lstStyle/>
            <a:p>
              <a:endParaRPr lang="fr-FR"/>
            </a:p>
          </p:txBody>
        </p:sp>
        <p:sp>
          <p:nvSpPr>
            <p:cNvPr id="13" name="Freeform: Shape 12">
              <a:extLst>
                <a:ext uri="{FF2B5EF4-FFF2-40B4-BE49-F238E27FC236}">
                  <a16:creationId xmlns:a16="http://schemas.microsoft.com/office/drawing/2014/main" id="{C94B416F-C747-85D9-9A2B-428633EE0B07}"/>
                </a:ext>
              </a:extLst>
            </p:cNvPr>
            <p:cNvSpPr/>
            <p:nvPr>
              <p:custDataLst>
                <p:tags r:id="rId11"/>
              </p:custDataLst>
            </p:nvPr>
          </p:nvSpPr>
          <p:spPr>
            <a:xfrm>
              <a:off x="10913220" y="203284"/>
              <a:ext cx="250707" cy="164202"/>
            </a:xfrm>
            <a:custGeom>
              <a:avLst/>
              <a:gdLst>
                <a:gd name="connsiteX0" fmla="*/ 0 w 250707"/>
                <a:gd name="connsiteY0" fmla="*/ 12138 h 164202"/>
                <a:gd name="connsiteX1" fmla="*/ 250707 w 250707"/>
                <a:gd name="connsiteY1" fmla="*/ 138083 h 164202"/>
                <a:gd name="connsiteX2" fmla="*/ 0 w 250707"/>
                <a:gd name="connsiteY2" fmla="*/ 12138 h 164202"/>
              </a:gdLst>
              <a:ahLst/>
              <a:cxnLst>
                <a:cxn ang="0">
                  <a:pos x="connsiteX0" y="connsiteY0"/>
                </a:cxn>
                <a:cxn ang="0">
                  <a:pos x="connsiteX1" y="connsiteY1"/>
                </a:cxn>
                <a:cxn ang="0">
                  <a:pos x="connsiteX2" y="connsiteY2"/>
                </a:cxn>
              </a:cxnLst>
              <a:rect l="l" t="t" r="r" b="b"/>
              <a:pathLst>
                <a:path w="250707" h="164202">
                  <a:moveTo>
                    <a:pt x="0" y="12138"/>
                  </a:moveTo>
                  <a:cubicBezTo>
                    <a:pt x="101010" y="249490"/>
                    <a:pt x="250707" y="138083"/>
                    <a:pt x="250707" y="138083"/>
                  </a:cubicBezTo>
                  <a:cubicBezTo>
                    <a:pt x="250707" y="138083"/>
                    <a:pt x="250707" y="-48552"/>
                    <a:pt x="0" y="12138"/>
                  </a:cubicBezTo>
                  <a:close/>
                </a:path>
              </a:pathLst>
            </a:custGeom>
            <a:solidFill>
              <a:srgbClr val="036A6E"/>
            </a:solidFill>
            <a:ln w="8432" cap="flat">
              <a:noFill/>
              <a:prstDash val="solid"/>
              <a:miter/>
            </a:ln>
          </p:spPr>
          <p:txBody>
            <a:bodyPr rtlCol="0" anchor="ctr"/>
            <a:lstStyle/>
            <a:p>
              <a:endParaRPr lang="fr-FR"/>
            </a:p>
          </p:txBody>
        </p:sp>
        <p:sp>
          <p:nvSpPr>
            <p:cNvPr id="14" name="Freeform: Shape 13">
              <a:extLst>
                <a:ext uri="{FF2B5EF4-FFF2-40B4-BE49-F238E27FC236}">
                  <a16:creationId xmlns:a16="http://schemas.microsoft.com/office/drawing/2014/main" id="{A55A747A-722B-576A-144F-712286943AE6}"/>
                </a:ext>
              </a:extLst>
            </p:cNvPr>
            <p:cNvSpPr/>
            <p:nvPr>
              <p:custDataLst>
                <p:tags r:id="rId12"/>
              </p:custDataLst>
            </p:nvPr>
          </p:nvSpPr>
          <p:spPr>
            <a:xfrm>
              <a:off x="10950158" y="465607"/>
              <a:ext cx="299225" cy="116649"/>
            </a:xfrm>
            <a:custGeom>
              <a:avLst/>
              <a:gdLst>
                <a:gd name="connsiteX0" fmla="*/ 0 w 299225"/>
                <a:gd name="connsiteY0" fmla="*/ 64509 h 116649"/>
                <a:gd name="connsiteX1" fmla="*/ 299226 w 299225"/>
                <a:gd name="connsiteY1" fmla="*/ 53690 h 116649"/>
                <a:gd name="connsiteX2" fmla="*/ 0 w 299225"/>
                <a:gd name="connsiteY2" fmla="*/ 64509 h 116649"/>
              </a:gdLst>
              <a:ahLst/>
              <a:cxnLst>
                <a:cxn ang="0">
                  <a:pos x="connsiteX0" y="connsiteY0"/>
                </a:cxn>
                <a:cxn ang="0">
                  <a:pos x="connsiteX1" y="connsiteY1"/>
                </a:cxn>
                <a:cxn ang="0">
                  <a:pos x="connsiteX2" y="connsiteY2"/>
                </a:cxn>
              </a:cxnLst>
              <a:rect l="l" t="t" r="r" b="b"/>
              <a:pathLst>
                <a:path w="299225" h="116649">
                  <a:moveTo>
                    <a:pt x="0" y="64509"/>
                  </a:moveTo>
                  <a:cubicBezTo>
                    <a:pt x="214614" y="187834"/>
                    <a:pt x="299226" y="53690"/>
                    <a:pt x="299226" y="53690"/>
                  </a:cubicBezTo>
                  <a:cubicBezTo>
                    <a:pt x="299226" y="53690"/>
                    <a:pt x="205147" y="-74031"/>
                    <a:pt x="0" y="64509"/>
                  </a:cubicBezTo>
                  <a:close/>
                </a:path>
              </a:pathLst>
            </a:custGeom>
            <a:solidFill>
              <a:srgbClr val="515D5F"/>
            </a:solidFill>
            <a:ln w="8432" cap="flat">
              <a:noFill/>
              <a:prstDash val="solid"/>
              <a:miter/>
            </a:ln>
          </p:spPr>
          <p:txBody>
            <a:bodyPr rtlCol="0" anchor="ctr"/>
            <a:lstStyle/>
            <a:p>
              <a:endParaRPr lang="fr-FR"/>
            </a:p>
          </p:txBody>
        </p:sp>
        <p:sp>
          <p:nvSpPr>
            <p:cNvPr id="15" name="Freeform: Shape 14">
              <a:extLst>
                <a:ext uri="{FF2B5EF4-FFF2-40B4-BE49-F238E27FC236}">
                  <a16:creationId xmlns:a16="http://schemas.microsoft.com/office/drawing/2014/main" id="{19B0A693-C090-E574-7F00-25CEA1765C86}"/>
                </a:ext>
              </a:extLst>
            </p:cNvPr>
            <p:cNvSpPr/>
            <p:nvPr>
              <p:custDataLst>
                <p:tags r:id="rId13"/>
              </p:custDataLst>
            </p:nvPr>
          </p:nvSpPr>
          <p:spPr>
            <a:xfrm>
              <a:off x="11237634" y="511307"/>
              <a:ext cx="269486" cy="229366"/>
            </a:xfrm>
            <a:custGeom>
              <a:avLst/>
              <a:gdLst>
                <a:gd name="connsiteX0" fmla="*/ 0 w 269486"/>
                <a:gd name="connsiteY0" fmla="*/ 229367 h 229366"/>
                <a:gd name="connsiteX1" fmla="*/ 268881 w 269486"/>
                <a:gd name="connsiteY1" fmla="*/ 5539 h 229366"/>
                <a:gd name="connsiteX2" fmla="*/ 0 w 269486"/>
                <a:gd name="connsiteY2" fmla="*/ 229367 h 229366"/>
              </a:gdLst>
              <a:ahLst/>
              <a:cxnLst>
                <a:cxn ang="0">
                  <a:pos x="connsiteX0" y="connsiteY0"/>
                </a:cxn>
                <a:cxn ang="0">
                  <a:pos x="connsiteX1" y="connsiteY1"/>
                </a:cxn>
                <a:cxn ang="0">
                  <a:pos x="connsiteX2" y="connsiteY2"/>
                </a:cxn>
              </a:cxnLst>
              <a:rect l="l" t="t" r="r" b="b"/>
              <a:pathLst>
                <a:path w="269486" h="229366">
                  <a:moveTo>
                    <a:pt x="0" y="229367"/>
                  </a:moveTo>
                  <a:cubicBezTo>
                    <a:pt x="295253" y="200543"/>
                    <a:pt x="268881" y="5539"/>
                    <a:pt x="268881" y="5539"/>
                  </a:cubicBezTo>
                  <a:cubicBezTo>
                    <a:pt x="268881" y="5539"/>
                    <a:pt x="81907" y="-55743"/>
                    <a:pt x="0" y="229367"/>
                  </a:cubicBezTo>
                  <a:close/>
                </a:path>
              </a:pathLst>
            </a:custGeom>
            <a:solidFill>
              <a:srgbClr val="515D5F"/>
            </a:solidFill>
            <a:ln w="8432" cap="flat">
              <a:noFill/>
              <a:prstDash val="solid"/>
              <a:miter/>
            </a:ln>
          </p:spPr>
          <p:txBody>
            <a:bodyPr rtlCol="0" anchor="ctr"/>
            <a:lstStyle/>
            <a:p>
              <a:endParaRPr lang="fr-FR"/>
            </a:p>
          </p:txBody>
        </p:sp>
      </p:grpSp>
    </p:spTree>
    <p:extLst>
      <p:ext uri="{BB962C8B-B14F-4D97-AF65-F5344CB8AC3E}">
        <p14:creationId xmlns:p14="http://schemas.microsoft.com/office/powerpoint/2010/main" val="379000467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62" r:id="rId4"/>
    <p:sldLayoutId id="2147483661" r:id="rId5"/>
    <p:sldLayoutId id="2147483652" r:id="rId6"/>
  </p:sldLayoutIdLst>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266700" indent="-266700" algn="l" defTabSz="914400" rtl="0" eaLnBrk="1" latinLnBrk="0" hangingPunct="1">
        <a:lnSpc>
          <a:spcPct val="90000"/>
        </a:lnSpc>
        <a:spcBef>
          <a:spcPts val="500"/>
        </a:spcBef>
        <a:buClr>
          <a:schemeClr val="bg2"/>
        </a:buClr>
        <a:buFont typeface="Wingdings" panose="05000000000000000000" pitchFamily="2" charset="2"/>
        <a:buChar char=""/>
        <a:defRPr sz="1800" kern="1200">
          <a:solidFill>
            <a:schemeClr val="tx1"/>
          </a:solidFill>
          <a:latin typeface="+mn-lt"/>
          <a:ea typeface="+mn-ea"/>
          <a:cs typeface="+mn-cs"/>
        </a:defRPr>
      </a:lvl2pPr>
      <a:lvl3pPr marL="538163" indent="-228600" algn="l" defTabSz="914400" rtl="0" eaLnBrk="1" latinLnBrk="0" hangingPunct="1">
        <a:lnSpc>
          <a:spcPct val="90000"/>
        </a:lnSpc>
        <a:spcBef>
          <a:spcPts val="500"/>
        </a:spcBef>
        <a:buClr>
          <a:schemeClr val="bg2"/>
        </a:buClr>
        <a:buFont typeface="Arial" panose="020B0604020202020204" pitchFamily="34" charset="0"/>
        <a:buChar char="–"/>
        <a:tabLst>
          <a:tab pos="538163" algn="l"/>
        </a:tabLst>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xml"/><Relationship Id="rId1" Type="http://schemas.openxmlformats.org/officeDocument/2006/relationships/tags" Target="../tags/tag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2.xml"/><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0721&amp;idArticle=LEGIARTI000032035291&amp;dateTexte=&amp;categorieLien=cid" TargetMode="Externa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3.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5.xml"/><Relationship Id="rId1" Type="http://schemas.openxmlformats.org/officeDocument/2006/relationships/tags" Target="../tags/tag2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hyperlink" Target="https://www.legifrance.gouv.fr/loda/article_lc/LEGIARTI000006839658" TargetMode="Externa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C53281-A4C8-9F36-923A-5742AADB1883}"/>
              </a:ext>
            </a:extLst>
          </p:cNvPr>
          <p:cNvSpPr>
            <a:spLocks noGrp="1"/>
          </p:cNvSpPr>
          <p:nvPr>
            <p:ph type="ctrTitle"/>
          </p:nvPr>
        </p:nvSpPr>
        <p:spPr>
          <a:xfrm>
            <a:off x="757238" y="2151063"/>
            <a:ext cx="5338762" cy="2387600"/>
          </a:xfrm>
        </p:spPr>
        <p:txBody>
          <a:bodyPr/>
          <a:lstStyle/>
          <a:p>
            <a:r>
              <a:rPr lang="fr-FR" dirty="0"/>
              <a:t>ATELIER 1 : </a:t>
            </a:r>
            <a:br>
              <a:rPr lang="fr-FR" dirty="0"/>
            </a:br>
            <a:br>
              <a:rPr lang="fr-FR" dirty="0"/>
            </a:br>
            <a:r>
              <a:rPr lang="fr-FR" dirty="0"/>
              <a:t>Imputation et recours des tiers payeurs et nomenclature</a:t>
            </a:r>
          </a:p>
        </p:txBody>
      </p:sp>
    </p:spTree>
    <p:extLst>
      <p:ext uri="{BB962C8B-B14F-4D97-AF65-F5344CB8AC3E}">
        <p14:creationId xmlns:p14="http://schemas.microsoft.com/office/powerpoint/2010/main" val="4129920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FABD32-DEEC-6058-72A1-3998260FB9AA}"/>
              </a:ext>
            </a:extLst>
          </p:cNvPr>
          <p:cNvSpPr>
            <a:spLocks noGrp="1"/>
          </p:cNvSpPr>
          <p:nvPr>
            <p:ph type="title"/>
          </p:nvPr>
        </p:nvSpPr>
        <p:spPr/>
        <p:txBody>
          <a:bodyPr/>
          <a:lstStyle/>
          <a:p>
            <a:r>
              <a:rPr lang="fr-FR" dirty="0"/>
              <a:t>Le DFP selon Dintilhac et la question du caractère dual de la rente</a:t>
            </a:r>
          </a:p>
        </p:txBody>
      </p:sp>
      <p:sp>
        <p:nvSpPr>
          <p:cNvPr id="3" name="Espace réservé du contenu 2">
            <a:extLst>
              <a:ext uri="{FF2B5EF4-FFF2-40B4-BE49-F238E27FC236}">
                <a16:creationId xmlns:a16="http://schemas.microsoft.com/office/drawing/2014/main" id="{D82C04B7-F831-CC9D-912F-88FA1ACE2B99}"/>
              </a:ext>
            </a:extLst>
          </p:cNvPr>
          <p:cNvSpPr>
            <a:spLocks noGrp="1"/>
          </p:cNvSpPr>
          <p:nvPr>
            <p:ph idx="1"/>
          </p:nvPr>
        </p:nvSpPr>
        <p:spPr/>
        <p:txBody>
          <a:bodyPr/>
          <a:lstStyle/>
          <a:p>
            <a:r>
              <a:rPr lang="fr-FR" dirty="0"/>
              <a:t>« Ce poste de préjudice cherche à indemniser un préjudice extra-patrimonial découlant d’une incapacité constatée médicalement qui établit que le dommage subi a une incidence sur les fonctions du corps humain de la victime. </a:t>
            </a:r>
          </a:p>
          <a:p>
            <a:r>
              <a:rPr lang="fr-FR" b="1" dirty="0"/>
              <a:t>Il s’agit ici de réparer les incidences du dommage qui touchent exclusivement à la sphère personnelle de la victime</a:t>
            </a:r>
            <a:r>
              <a:rPr lang="fr-FR" dirty="0"/>
              <a:t>. Il convient d’indemniser, à ce titre, non seulement les atteintes aux fonctions physiologiques de la victime, mais aussi la douleur permanente qu’elle ressent, la perte de la qualité de vie et les troubles dans les conditions d’existence qu’elle rencontre au quotidien après sa consolidation.</a:t>
            </a:r>
          </a:p>
          <a:p>
            <a:r>
              <a:rPr lang="fr-FR" dirty="0"/>
              <a:t>La commission reconnaît cependant le risque d’une double indemnisation et d’un accroissement des charges de la sécurité sociale en cas d’indemnisation d’un accident revêtant la qualification d’accident du travail et propose une règle d’imputation.</a:t>
            </a:r>
          </a:p>
          <a:p>
            <a:r>
              <a:rPr lang="fr-FR" dirty="0"/>
              <a:t>La commission reconnaît donc le caractère dual de la rente</a:t>
            </a:r>
          </a:p>
        </p:txBody>
      </p:sp>
    </p:spTree>
    <p:extLst>
      <p:ext uri="{BB962C8B-B14F-4D97-AF65-F5344CB8AC3E}">
        <p14:creationId xmlns:p14="http://schemas.microsoft.com/office/powerpoint/2010/main" val="4288370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285C0B-396E-7708-81A8-3AA8C1DFFA16}"/>
              </a:ext>
            </a:extLst>
          </p:cNvPr>
          <p:cNvSpPr>
            <a:spLocks noGrp="1"/>
          </p:cNvSpPr>
          <p:nvPr>
            <p:ph type="title"/>
          </p:nvPr>
        </p:nvSpPr>
        <p:spPr/>
        <p:txBody>
          <a:bodyPr/>
          <a:lstStyle/>
          <a:p>
            <a:r>
              <a:rPr lang="fr-FR" dirty="0"/>
              <a:t>La règle d’imputation proposée</a:t>
            </a:r>
          </a:p>
        </p:txBody>
      </p:sp>
      <p:sp>
        <p:nvSpPr>
          <p:cNvPr id="3" name="Espace réservé du contenu 2">
            <a:extLst>
              <a:ext uri="{FF2B5EF4-FFF2-40B4-BE49-F238E27FC236}">
                <a16:creationId xmlns:a16="http://schemas.microsoft.com/office/drawing/2014/main" id="{A1A9C992-B4E9-FE8D-C723-E5FEE5F2E466}"/>
              </a:ext>
            </a:extLst>
          </p:cNvPr>
          <p:cNvSpPr>
            <a:spLocks noGrp="1"/>
          </p:cNvSpPr>
          <p:nvPr>
            <p:ph idx="1"/>
          </p:nvPr>
        </p:nvSpPr>
        <p:spPr/>
        <p:txBody>
          <a:bodyPr/>
          <a:lstStyle/>
          <a:p>
            <a:r>
              <a:rPr lang="fr-FR" dirty="0"/>
              <a:t>« Afin d'éviter une double indemnisation de la victime entre le poste “déficit fonctionnel permanent” et une rente, notamment comme cela est le cas en matière de victime d'accident du travail, le groupe de travail recommande que les tiers payeurs soient désormais contraints de présenter à l'organe d'indemnisation un état de leur créance relative à la rente versée à la victime qui contienne une ventilation entre la part de cette créance destinée à indemniser la partie patrimoniale du préjudice corporel et celle visant à en indemniser la partie extra-patrimoniale.</a:t>
            </a:r>
          </a:p>
          <a:p>
            <a:r>
              <a:rPr lang="fr-FR" dirty="0"/>
              <a:t> </a:t>
            </a:r>
          </a:p>
          <a:p>
            <a:r>
              <a:rPr lang="fr-FR" dirty="0"/>
              <a:t>A défaut, si le tiers payeur n'effectue aucune diligence pour procéder à cette "clé" de répartition, le groupe recommande que l'organe d'indemnisation pose une présomption réfragable de partage à égalité entre les parts patrimoniale et extra-patrimoniale du préjudice corporel ainsi indemnisé par l'intermédiaire du versement de la rente »</a:t>
            </a:r>
          </a:p>
        </p:txBody>
      </p:sp>
    </p:spTree>
    <p:extLst>
      <p:ext uri="{BB962C8B-B14F-4D97-AF65-F5344CB8AC3E}">
        <p14:creationId xmlns:p14="http://schemas.microsoft.com/office/powerpoint/2010/main" val="2376332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06B023-F9BB-BA14-EF8F-B1BC8D4A5634}"/>
              </a:ext>
            </a:extLst>
          </p:cNvPr>
          <p:cNvSpPr>
            <a:spLocks noGrp="1"/>
          </p:cNvSpPr>
          <p:nvPr>
            <p:ph type="title"/>
          </p:nvPr>
        </p:nvSpPr>
        <p:spPr/>
        <p:txBody>
          <a:bodyPr/>
          <a:lstStyle/>
          <a:p>
            <a:r>
              <a:rPr lang="fr-FR" dirty="0"/>
              <a:t>Le DFP selon la Cour de cassation</a:t>
            </a:r>
          </a:p>
        </p:txBody>
      </p:sp>
      <p:sp>
        <p:nvSpPr>
          <p:cNvPr id="3" name="Espace réservé du contenu 2">
            <a:extLst>
              <a:ext uri="{FF2B5EF4-FFF2-40B4-BE49-F238E27FC236}">
                <a16:creationId xmlns:a16="http://schemas.microsoft.com/office/drawing/2014/main" id="{3F034225-3020-D211-BC41-F2DDEC139C71}"/>
              </a:ext>
            </a:extLst>
          </p:cNvPr>
          <p:cNvSpPr>
            <a:spLocks noGrp="1"/>
          </p:cNvSpPr>
          <p:nvPr>
            <p:ph idx="1"/>
          </p:nvPr>
        </p:nvSpPr>
        <p:spPr/>
        <p:txBody>
          <a:bodyPr/>
          <a:lstStyle/>
          <a:p>
            <a:r>
              <a:rPr lang="fr-FR" dirty="0"/>
              <a:t>Le DFP correspond aux atteintes aux fonctions physiologiques, à la perte de qualité de vie et aux troubles ressentis par la victime dans ses conditions d’existence personnelles, familiales et sociales » (2  </a:t>
            </a:r>
            <a:r>
              <a:rPr lang="fr-FR" dirty="0" err="1"/>
              <a:t>Civ</a:t>
            </a:r>
            <a:r>
              <a:rPr lang="fr-FR" dirty="0"/>
              <a:t>., 28 mai 2009, n° 08-16.829, Bull. </a:t>
            </a:r>
            <a:r>
              <a:rPr lang="fr-FR" dirty="0" err="1"/>
              <a:t>Civ</a:t>
            </a:r>
            <a:r>
              <a:rPr lang="fr-FR" dirty="0"/>
              <a:t>. 2009, II, n° 131). </a:t>
            </a:r>
          </a:p>
          <a:p>
            <a:endParaRPr lang="fr-FR" dirty="0"/>
          </a:p>
          <a:p>
            <a:r>
              <a:rPr lang="fr-FR" dirty="0"/>
              <a:t>La définition n’a pas changé.</a:t>
            </a:r>
          </a:p>
        </p:txBody>
      </p:sp>
    </p:spTree>
    <p:extLst>
      <p:ext uri="{BB962C8B-B14F-4D97-AF65-F5344CB8AC3E}">
        <p14:creationId xmlns:p14="http://schemas.microsoft.com/office/powerpoint/2010/main" val="216449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7AE576-9F2F-16BD-5305-C95D5BE2DE77}"/>
              </a:ext>
            </a:extLst>
          </p:cNvPr>
          <p:cNvSpPr>
            <a:spLocks noGrp="1"/>
          </p:cNvSpPr>
          <p:nvPr>
            <p:ph type="title"/>
          </p:nvPr>
        </p:nvSpPr>
        <p:spPr/>
        <p:txBody>
          <a:bodyPr/>
          <a:lstStyle/>
          <a:p>
            <a:r>
              <a:rPr lang="fr-FR" dirty="0"/>
              <a:t>La validation du système d’indemnisation forfaitaire des AT/MP</a:t>
            </a:r>
          </a:p>
        </p:txBody>
      </p:sp>
      <p:sp>
        <p:nvSpPr>
          <p:cNvPr id="3" name="Espace réservé du contenu 2">
            <a:extLst>
              <a:ext uri="{FF2B5EF4-FFF2-40B4-BE49-F238E27FC236}">
                <a16:creationId xmlns:a16="http://schemas.microsoft.com/office/drawing/2014/main" id="{1BD1BBB1-D451-F59E-E2E6-FC8905E91375}"/>
              </a:ext>
            </a:extLst>
          </p:cNvPr>
          <p:cNvSpPr>
            <a:spLocks noGrp="1"/>
          </p:cNvSpPr>
          <p:nvPr>
            <p:ph idx="1"/>
          </p:nvPr>
        </p:nvSpPr>
        <p:spPr/>
        <p:txBody>
          <a:bodyPr/>
          <a:lstStyle/>
          <a:p>
            <a:r>
              <a:rPr lang="fr-FR" dirty="0"/>
              <a:t>Décision du 18 juin 2010 : QPC sur l’article L, 452-3 du code de la sécurité sociale :</a:t>
            </a:r>
          </a:p>
          <a:p>
            <a:r>
              <a:rPr lang="fr-FR" dirty="0"/>
              <a:t>Validation du système d’indemnisation des accidents du travail, ce y compris dans le cadre de l’indemnisation de la faute inexcusable, en y insérant une réserve d’interprétation de l’article L. 452-3 du code de la sécurité sociale en ce cas : </a:t>
            </a:r>
          </a:p>
          <a:p>
            <a:r>
              <a:rPr lang="fr-FR" dirty="0"/>
              <a:t>Ses dispositions ne peuvent faire obstacle à ce que les victimes d'une faute inexcusable puissent demander à l'employeur réparation de l'ensemble des dommages non couverts par le livre IV du code de la sécurité sociale.</a:t>
            </a:r>
          </a:p>
          <a:p>
            <a:endParaRPr lang="fr-FR" dirty="0"/>
          </a:p>
          <a:p>
            <a:r>
              <a:rPr lang="fr-FR" dirty="0"/>
              <a:t>Question: peut-on recourir au droit commun ?</a:t>
            </a:r>
          </a:p>
        </p:txBody>
      </p:sp>
    </p:spTree>
    <p:extLst>
      <p:ext uri="{BB962C8B-B14F-4D97-AF65-F5344CB8AC3E}">
        <p14:creationId xmlns:p14="http://schemas.microsoft.com/office/powerpoint/2010/main" val="34327628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093CF9-08FC-7A49-2004-E088678EA80D}"/>
              </a:ext>
            </a:extLst>
          </p:cNvPr>
          <p:cNvSpPr>
            <a:spLocks noGrp="1"/>
          </p:cNvSpPr>
          <p:nvPr>
            <p:ph type="title"/>
          </p:nvPr>
        </p:nvSpPr>
        <p:spPr>
          <a:xfrm>
            <a:off x="838200" y="365126"/>
            <a:ext cx="9321800" cy="919221"/>
          </a:xfrm>
        </p:spPr>
        <p:txBody>
          <a:bodyPr/>
          <a:lstStyle/>
          <a:p>
            <a:r>
              <a:rPr lang="fr-FR" dirty="0"/>
              <a:t>Un avis de la Cour de cassation nuancé et apparemment favorable à une conception moniste</a:t>
            </a:r>
          </a:p>
        </p:txBody>
      </p:sp>
      <p:sp>
        <p:nvSpPr>
          <p:cNvPr id="3" name="Espace réservé du contenu 2">
            <a:extLst>
              <a:ext uri="{FF2B5EF4-FFF2-40B4-BE49-F238E27FC236}">
                <a16:creationId xmlns:a16="http://schemas.microsoft.com/office/drawing/2014/main" id="{93D82507-4DAE-89F2-0E34-0D78C5247912}"/>
              </a:ext>
            </a:extLst>
          </p:cNvPr>
          <p:cNvSpPr>
            <a:spLocks noGrp="1"/>
          </p:cNvSpPr>
          <p:nvPr>
            <p:ph idx="1"/>
          </p:nvPr>
        </p:nvSpPr>
        <p:spPr>
          <a:xfrm>
            <a:off x="838200" y="1825625"/>
            <a:ext cx="10515600" cy="3978275"/>
          </a:xfrm>
        </p:spPr>
        <p:txBody>
          <a:bodyPr/>
          <a:lstStyle/>
          <a:p>
            <a:r>
              <a:rPr lang="fr-FR" dirty="0"/>
              <a:t>Par avis du 29 octobre 2007 (avis n° 070014 et n° 070015), la Cour de cassation a précisé que :</a:t>
            </a:r>
          </a:p>
          <a:p>
            <a:r>
              <a:rPr lang="fr-FR" dirty="0"/>
              <a:t>«la rente versée en application de l’article L. 434-2 du code de la sécurité sociale, à la victime d’un accident du travail, indemnise, notamment, les pertes de gains professionnels et les incidences professionnelles de l’incapacité ; elle doit en conséquence s’imputer prioritairement sur les pertes de gains professionnels, puis sur la part d’indemnité réparant l’incidence professionnelle. Si la caisse de sécurité sociale estime que cette prestation indemnise aussi un préjudice personnel et souhaite exercer son recours sur un tel poste, il lui appartient d’établir que, pour une part de cette prestation, elle a effectivement et préalablement indemnisé la victime, de manière incontestable, pour un poste de préjudice personnel».</a:t>
            </a:r>
          </a:p>
          <a:p>
            <a:r>
              <a:rPr lang="fr-FR" dirty="0"/>
              <a:t>Avis rendu conformément à l'article 25 de la loi du 21 décembre 2006, modifiant l’article 31 de la loi du 5 juillet 1985</a:t>
            </a:r>
          </a:p>
          <a:p>
            <a:endParaRPr lang="fr-FR" dirty="0"/>
          </a:p>
        </p:txBody>
      </p:sp>
    </p:spTree>
    <p:extLst>
      <p:ext uri="{BB962C8B-B14F-4D97-AF65-F5344CB8AC3E}">
        <p14:creationId xmlns:p14="http://schemas.microsoft.com/office/powerpoint/2010/main" val="3887387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5DA2CE-066D-2338-91DA-1CF6DB13DE45}"/>
              </a:ext>
            </a:extLst>
          </p:cNvPr>
          <p:cNvSpPr>
            <a:spLocks noGrp="1"/>
          </p:cNvSpPr>
          <p:nvPr>
            <p:ph type="title"/>
          </p:nvPr>
        </p:nvSpPr>
        <p:spPr>
          <a:xfrm>
            <a:off x="838200" y="365126"/>
            <a:ext cx="9321800" cy="919221"/>
          </a:xfrm>
        </p:spPr>
        <p:txBody>
          <a:bodyPr/>
          <a:lstStyle/>
          <a:p>
            <a:r>
              <a:rPr lang="fr-FR" dirty="0"/>
              <a:t>La réponse négative de la Cour de cassation</a:t>
            </a:r>
          </a:p>
        </p:txBody>
      </p:sp>
      <p:sp>
        <p:nvSpPr>
          <p:cNvPr id="3" name="Espace réservé du contenu 2">
            <a:extLst>
              <a:ext uri="{FF2B5EF4-FFF2-40B4-BE49-F238E27FC236}">
                <a16:creationId xmlns:a16="http://schemas.microsoft.com/office/drawing/2014/main" id="{38882289-771C-FF3B-2AA8-4313E008EB01}"/>
              </a:ext>
            </a:extLst>
          </p:cNvPr>
          <p:cNvSpPr>
            <a:spLocks noGrp="1"/>
          </p:cNvSpPr>
          <p:nvPr>
            <p:ph idx="1"/>
          </p:nvPr>
        </p:nvSpPr>
        <p:spPr>
          <a:xfrm>
            <a:off x="838200" y="1825625"/>
            <a:ext cx="10515600" cy="3978275"/>
          </a:xfrm>
        </p:spPr>
        <p:txBody>
          <a:bodyPr/>
          <a:lstStyle/>
          <a:p>
            <a:r>
              <a:rPr lang="fr-FR" dirty="0"/>
              <a:t>Arrêts du 4 avril 2012 (pourvoi n° 11-10.308, pourvoi n° 11-18.014, pourvois n° 11-34.311 et 11-14.594, pourvoi n° 11-15.393) en excluant toute indemnisation complémentaire pour un préjudice partiellement couvert par le Livre IV :</a:t>
            </a:r>
          </a:p>
          <a:p>
            <a:r>
              <a:rPr lang="fr-FR" dirty="0"/>
              <a:t>Ainsi, la rente présentant un caractère dual indemnise le DFP qui ne peut faire l’objet d’une indemnisation autonome ;</a:t>
            </a:r>
          </a:p>
          <a:p>
            <a:r>
              <a:rPr lang="fr-FR" dirty="0"/>
              <a:t>Le préjudice de la douleur physique et moral est indemnisé avant consolidation. Il est presque impossible de prouver que la rente ne l’indemnise pas après consolidation…</a:t>
            </a:r>
          </a:p>
        </p:txBody>
      </p:sp>
    </p:spTree>
    <p:extLst>
      <p:ext uri="{BB962C8B-B14F-4D97-AF65-F5344CB8AC3E}">
        <p14:creationId xmlns:p14="http://schemas.microsoft.com/office/powerpoint/2010/main" val="1238325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CA7C3A-1E24-6E74-C0F0-2B79D158FD38}"/>
              </a:ext>
            </a:extLst>
          </p:cNvPr>
          <p:cNvSpPr>
            <a:spLocks noGrp="1"/>
          </p:cNvSpPr>
          <p:nvPr>
            <p:ph type="title"/>
          </p:nvPr>
        </p:nvSpPr>
        <p:spPr/>
        <p:txBody>
          <a:bodyPr/>
          <a:lstStyle/>
          <a:p>
            <a:r>
              <a:rPr lang="fr-FR" dirty="0"/>
              <a:t>La question du recours vue par la Cour de cassation</a:t>
            </a:r>
          </a:p>
        </p:txBody>
      </p:sp>
      <p:sp>
        <p:nvSpPr>
          <p:cNvPr id="3" name="Espace réservé du contenu 2">
            <a:extLst>
              <a:ext uri="{FF2B5EF4-FFF2-40B4-BE49-F238E27FC236}">
                <a16:creationId xmlns:a16="http://schemas.microsoft.com/office/drawing/2014/main" id="{7C56D767-9DD0-2662-F450-AB3BC8C1B955}"/>
              </a:ext>
            </a:extLst>
          </p:cNvPr>
          <p:cNvSpPr>
            <a:spLocks noGrp="1"/>
          </p:cNvSpPr>
          <p:nvPr>
            <p:ph idx="1"/>
          </p:nvPr>
        </p:nvSpPr>
        <p:spPr>
          <a:xfrm>
            <a:off x="838200" y="1530849"/>
            <a:ext cx="10515600" cy="4273051"/>
          </a:xfrm>
        </p:spPr>
        <p:txBody>
          <a:bodyPr/>
          <a:lstStyle/>
          <a:p>
            <a:r>
              <a:rPr lang="fr-FR" dirty="0"/>
              <a:t>La position initiale de la Cour de cassation s’agissant de la rente est la suivante : (cf. 2</a:t>
            </a:r>
            <a:r>
              <a:rPr lang="fr-FR" baseline="30000" dirty="0"/>
              <a:t>e</a:t>
            </a:r>
            <a:r>
              <a:rPr lang="fr-FR" dirty="0"/>
              <a:t> </a:t>
            </a:r>
            <a:r>
              <a:rPr lang="fr-FR" dirty="0" err="1"/>
              <a:t>Civ</a:t>
            </a:r>
            <a:r>
              <a:rPr lang="fr-FR" dirty="0"/>
              <a:t>., 11 juin 2009, pourvois n° 08-17.581, Bull. 2009, II, n° 155 ; pourvoi n° 07-21.768, Bull 2009, II, n° 153 ; pourvoi n° 08-16.089, Bull. 2009, II, n° 154) : la rente versée à la victime d’un accident du travail indemnise, d’une part, les pertes de gains professionnels et l’incidence professionnelle de l’incapacité, d’autre part, le déficit fonctionnel permanent.</a:t>
            </a:r>
          </a:p>
          <a:p>
            <a:r>
              <a:rPr lang="fr-FR" dirty="0"/>
              <a:t> Dans le cadre de l’indemnisation des accidents du travail, la Cour de cassation n’admet que la victime percevant une rente d’accident du travail puisse obtenir une réparation distincte des souffrances physiques et morales qu’à la condition qu’il soit démontré que celles-ci n’ont pas été indemnisées au titre du déficit fonctionnel permanent (2</a:t>
            </a:r>
            <a:r>
              <a:rPr lang="fr-FR" baseline="30000" dirty="0"/>
              <a:t>e</a:t>
            </a:r>
            <a:r>
              <a:rPr lang="fr-FR" dirty="0"/>
              <a:t> </a:t>
            </a:r>
            <a:r>
              <a:rPr lang="fr-FR" dirty="0" err="1"/>
              <a:t>Civ</a:t>
            </a:r>
            <a:r>
              <a:rPr lang="fr-FR" dirty="0"/>
              <a:t>., 28 février 2013, pourvoi n° 11-21.015, Bull. 2013, II, n° 48). Application de l’article L. 452-3 du code de la sécurité sociale.</a:t>
            </a:r>
          </a:p>
          <a:p>
            <a:r>
              <a:rPr lang="fr-FR" dirty="0"/>
              <a:t> </a:t>
            </a:r>
          </a:p>
          <a:p>
            <a:r>
              <a:rPr lang="fr-FR" b="1" dirty="0"/>
              <a:t>Malgré le caractère forfaitaire de la rente et de l’impossibilité de distinguer les chefs de préjudice professionnels des chefs de préjudice personnel qu’elle indemnise, la Cour de cassation a privilégié le recours du tiers payeur. Elle se positionne dans une vision maximaliste, au–delà des préconisations de la commission Dintilhac</a:t>
            </a:r>
            <a:endParaRPr lang="fr-FR" dirty="0"/>
          </a:p>
          <a:p>
            <a:r>
              <a:rPr lang="fr-FR" dirty="0"/>
              <a:t> </a:t>
            </a:r>
          </a:p>
          <a:p>
            <a:endParaRPr lang="fr-FR" dirty="0"/>
          </a:p>
        </p:txBody>
      </p:sp>
    </p:spTree>
    <p:extLst>
      <p:ext uri="{BB962C8B-B14F-4D97-AF65-F5344CB8AC3E}">
        <p14:creationId xmlns:p14="http://schemas.microsoft.com/office/powerpoint/2010/main" val="304660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529728-133D-5021-6421-64C408A3D64C}"/>
              </a:ext>
            </a:extLst>
          </p:cNvPr>
          <p:cNvSpPr>
            <a:spLocks noGrp="1"/>
          </p:cNvSpPr>
          <p:nvPr>
            <p:ph type="ctrTitle"/>
          </p:nvPr>
        </p:nvSpPr>
        <p:spPr/>
        <p:txBody>
          <a:bodyPr/>
          <a:lstStyle/>
          <a:p>
            <a:r>
              <a:rPr lang="fr-FR" dirty="0"/>
              <a:t>La critique </a:t>
            </a:r>
            <a:br>
              <a:rPr lang="fr-FR" dirty="0"/>
            </a:br>
            <a:endParaRPr lang="fr-FR" dirty="0"/>
          </a:p>
        </p:txBody>
      </p:sp>
    </p:spTree>
    <p:extLst>
      <p:ext uri="{BB962C8B-B14F-4D97-AF65-F5344CB8AC3E}">
        <p14:creationId xmlns:p14="http://schemas.microsoft.com/office/powerpoint/2010/main" val="2917357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6DC3B3-5DDC-4720-9BDF-23DC86355EA5}"/>
              </a:ext>
            </a:extLst>
          </p:cNvPr>
          <p:cNvSpPr>
            <a:spLocks noGrp="1"/>
          </p:cNvSpPr>
          <p:nvPr>
            <p:ph type="title"/>
          </p:nvPr>
        </p:nvSpPr>
        <p:spPr/>
        <p:txBody>
          <a:bodyPr/>
          <a:lstStyle/>
          <a:p>
            <a:r>
              <a:rPr lang="fr-FR" dirty="0"/>
              <a:t>L’incidence de la définition du DFP</a:t>
            </a:r>
          </a:p>
        </p:txBody>
      </p:sp>
      <p:sp>
        <p:nvSpPr>
          <p:cNvPr id="3" name="Espace réservé du contenu 2">
            <a:extLst>
              <a:ext uri="{FF2B5EF4-FFF2-40B4-BE49-F238E27FC236}">
                <a16:creationId xmlns:a16="http://schemas.microsoft.com/office/drawing/2014/main" id="{71F689B5-1AFA-599A-504C-96FBDC3DECD8}"/>
              </a:ext>
            </a:extLst>
          </p:cNvPr>
          <p:cNvSpPr>
            <a:spLocks noGrp="1"/>
          </p:cNvSpPr>
          <p:nvPr>
            <p:ph idx="1"/>
          </p:nvPr>
        </p:nvSpPr>
        <p:spPr/>
        <p:txBody>
          <a:bodyPr/>
          <a:lstStyle/>
          <a:p>
            <a:r>
              <a:rPr lang="fr-FR" dirty="0"/>
              <a:t>Critique n° 1 : La rente est forfaitaire, calculée sur une perte de possibilité de produire et calculée sur un salaire. Elle n’a de caractéristique que professionnelle : perte de gains professionnels futurs et incidence professionnelle. En étendant le recours des tiers payeurs, on occulte complètement la nature du DFP</a:t>
            </a:r>
          </a:p>
          <a:p>
            <a:r>
              <a:rPr lang="fr-FR" b="1" dirty="0"/>
              <a:t>Analyse du rapporteur public sous l'arrêt du Conseil d'Etat du 8 mars 2013 :</a:t>
            </a:r>
          </a:p>
          <a:p>
            <a:r>
              <a:rPr lang="fr-FR" dirty="0">
                <a:ea typeface="+mn-lt"/>
                <a:cs typeface="+mn-lt"/>
              </a:rPr>
              <a:t>Les travaux préparatoires de la loi du 6 décembre 1976 relative au développement de la prévention des accidents du travail précisait que “la rente « ne répare en effet que la réduction de la capacité de travail subie » (rapport Assemblée nationale, 1ère lecture n° 2266, p. 131).”</a:t>
            </a:r>
            <a:endParaRPr lang="fr-FR" dirty="0"/>
          </a:p>
          <a:p>
            <a:r>
              <a:rPr lang="fr-FR" dirty="0">
                <a:ea typeface="+mn-lt"/>
                <a:cs typeface="+mn-lt"/>
              </a:rPr>
              <a:t>Critique de l'incapacité permanente et de ses composantes, non en lien avec le barème mais sa vocation utilitariste :</a:t>
            </a:r>
            <a:endParaRPr lang="fr-FR" dirty="0"/>
          </a:p>
          <a:p>
            <a:r>
              <a:rPr lang="fr-FR" dirty="0">
                <a:ea typeface="+mn-lt"/>
                <a:cs typeface="+mn-lt"/>
              </a:rPr>
              <a:t>"L’incapacité permanente, qui sert de base au calcul de la rente, s’analyse comme une incapacité permanente de travail, notion reprise par les articles L.431-1, 4° énumérant les prestations auxquelles les « victimes atteintes d’une incapacité permanente de travail » et L. 371-1 permettant à la victime d'un accident du travail de bénéficier de plein droit des prestations d'assurance maladie, à condition que «la rente […] corresponde à une incapacité de travail au moins égale à un taux minimum». </a:t>
            </a:r>
          </a:p>
          <a:p>
            <a:endParaRPr lang="fr-FR" dirty="0"/>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37248095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C19C4E-1911-0A30-CE7E-8E8F0729CE13}"/>
              </a:ext>
            </a:extLst>
          </p:cNvPr>
          <p:cNvSpPr>
            <a:spLocks noGrp="1"/>
          </p:cNvSpPr>
          <p:nvPr>
            <p:ph type="title"/>
          </p:nvPr>
        </p:nvSpPr>
        <p:spPr/>
        <p:txBody>
          <a:bodyPr/>
          <a:lstStyle/>
          <a:p>
            <a:r>
              <a:rPr lang="fr-FR" dirty="0"/>
              <a:t>L’incidence du caractère forfaitaire de la rente</a:t>
            </a:r>
          </a:p>
        </p:txBody>
      </p:sp>
      <p:sp>
        <p:nvSpPr>
          <p:cNvPr id="3" name="Espace réservé du contenu 2">
            <a:extLst>
              <a:ext uri="{FF2B5EF4-FFF2-40B4-BE49-F238E27FC236}">
                <a16:creationId xmlns:a16="http://schemas.microsoft.com/office/drawing/2014/main" id="{391DFD3B-D137-18FD-57C1-0B652B2B9F34}"/>
              </a:ext>
            </a:extLst>
          </p:cNvPr>
          <p:cNvSpPr>
            <a:spLocks noGrp="1"/>
          </p:cNvSpPr>
          <p:nvPr>
            <p:ph idx="1"/>
          </p:nvPr>
        </p:nvSpPr>
        <p:spPr/>
        <p:txBody>
          <a:bodyPr/>
          <a:lstStyle/>
          <a:p>
            <a:r>
              <a:rPr lang="fr-FR" dirty="0"/>
              <a:t>Critique n° 2 : Les victimes d'accidents du travail ou de maladies professionnelles éprouvent parfois des difficultés à administrer la preuve de ce que la rente n'indemnise pas le poste de préjudice personnel du déficit fonctionnel permanent. </a:t>
            </a:r>
          </a:p>
          <a:p>
            <a:r>
              <a:rPr lang="fr-FR" dirty="0"/>
              <a:t>Critique n° 3 : La définition de la rente accident du travail-maladie professionnelle aboutit à une interprétation restrictive de l'article L. 452-3 du code de la sécurité sociale, en ce sens que seules les souffrances physiques et morales temporaires sont indemnisables et non les souffrances physiques et morales définitives.</a:t>
            </a:r>
          </a:p>
          <a:p>
            <a:r>
              <a:rPr lang="fr-FR" b="1" dirty="0"/>
              <a:t>Analyse du rapporteur public sous l'arrêt du Conseil d'Etat du 8 mars 2013 :</a:t>
            </a:r>
          </a:p>
          <a:p>
            <a:r>
              <a:rPr lang="fr-FR" dirty="0">
                <a:latin typeface="Segoe UI"/>
                <a:cs typeface="Segoe UI"/>
              </a:rPr>
              <a:t>" Le taux de la rente est donc un taux d’incapacité corrigé, et plus précisément, “professionnalisé”, qui peut s’écarter substantiellement du taux d’incapacité purement physiologique- le taux d’IPP, que le juge judiciaire utilise pour calculer le déficit fonctionnel permanent».</a:t>
            </a:r>
          </a:p>
          <a:p>
            <a:r>
              <a:rPr lang="fr-FR" dirty="0">
                <a:latin typeface="Segoe UI"/>
                <a:cs typeface="Segoe UI"/>
              </a:rPr>
              <a:t>La rente accident du travail présente un caractère forfaitaire, elle ne prétend pas couvrir l’exact préjudice subi.</a:t>
            </a:r>
          </a:p>
          <a:p>
            <a:endParaRPr lang="fr-FR" dirty="0"/>
          </a:p>
        </p:txBody>
      </p:sp>
    </p:spTree>
    <p:extLst>
      <p:ext uri="{BB962C8B-B14F-4D97-AF65-F5344CB8AC3E}">
        <p14:creationId xmlns:p14="http://schemas.microsoft.com/office/powerpoint/2010/main" val="617901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2FBE2-C18A-BE0E-F69F-3A8FC1522847}"/>
              </a:ext>
            </a:extLst>
          </p:cNvPr>
          <p:cNvSpPr>
            <a:spLocks noGrp="1"/>
          </p:cNvSpPr>
          <p:nvPr>
            <p:ph type="ctrTitle"/>
            <p:custDataLst>
              <p:tags r:id="rId1"/>
            </p:custDataLst>
          </p:nvPr>
        </p:nvSpPr>
        <p:spPr>
          <a:xfrm>
            <a:off x="659089" y="1551789"/>
            <a:ext cx="5339255" cy="2387600"/>
          </a:xfrm>
        </p:spPr>
        <p:txBody>
          <a:bodyPr/>
          <a:lstStyle/>
          <a:p>
            <a:r>
              <a:rPr lang="fr-FR" u="sng" dirty="0"/>
              <a:t>PARTIE 1:</a:t>
            </a:r>
            <a:br>
              <a:rPr lang="fr-FR" u="sng" dirty="0"/>
            </a:br>
            <a:br>
              <a:rPr lang="fr-FR" dirty="0"/>
            </a:br>
            <a:r>
              <a:rPr lang="fr-FR" dirty="0"/>
              <a:t>La rente accident du travail ; régime actuel et évolutions.</a:t>
            </a:r>
          </a:p>
        </p:txBody>
      </p:sp>
      <p:sp>
        <p:nvSpPr>
          <p:cNvPr id="3" name="Subtitle 2">
            <a:extLst>
              <a:ext uri="{FF2B5EF4-FFF2-40B4-BE49-F238E27FC236}">
                <a16:creationId xmlns:a16="http://schemas.microsoft.com/office/drawing/2014/main" id="{FB778E2D-E506-A68D-9419-76A1D6BADCC1}"/>
              </a:ext>
            </a:extLst>
          </p:cNvPr>
          <p:cNvSpPr>
            <a:spLocks noGrp="1"/>
          </p:cNvSpPr>
          <p:nvPr>
            <p:ph type="subTitle" idx="1"/>
            <p:custDataLst>
              <p:tags r:id="rId2"/>
            </p:custDataLst>
          </p:nvPr>
        </p:nvSpPr>
        <p:spPr>
          <a:xfrm>
            <a:off x="659089" y="4303374"/>
            <a:ext cx="5339255" cy="1655762"/>
          </a:xfrm>
        </p:spPr>
        <p:txBody>
          <a:bodyPr/>
          <a:lstStyle/>
          <a:p>
            <a:pPr algn="l"/>
            <a:r>
              <a:rPr lang="fr-FR" dirty="0"/>
              <a:t>Raoul CARBONARO</a:t>
            </a:r>
          </a:p>
          <a:p>
            <a:pPr algn="l"/>
            <a:r>
              <a:rPr lang="fr-FR" dirty="0"/>
              <a:t>Président de chambre à la cour d’appel de Paris</a:t>
            </a:r>
          </a:p>
        </p:txBody>
      </p:sp>
    </p:spTree>
    <p:extLst>
      <p:ext uri="{BB962C8B-B14F-4D97-AF65-F5344CB8AC3E}">
        <p14:creationId xmlns:p14="http://schemas.microsoft.com/office/powerpoint/2010/main" val="29354081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438E9-C442-8E25-A8B7-CCE91C355F36}"/>
              </a:ext>
            </a:extLst>
          </p:cNvPr>
          <p:cNvSpPr>
            <a:spLocks noGrp="1"/>
          </p:cNvSpPr>
          <p:nvPr>
            <p:ph type="ctrTitle"/>
          </p:nvPr>
        </p:nvSpPr>
        <p:spPr>
          <a:xfrm>
            <a:off x="756745" y="1320519"/>
            <a:ext cx="5339255" cy="2387600"/>
          </a:xfrm>
        </p:spPr>
        <p:txBody>
          <a:bodyPr/>
          <a:lstStyle/>
          <a:p>
            <a:r>
              <a:rPr lang="fr-FR" dirty="0"/>
              <a:t>La position moniste </a:t>
            </a:r>
            <a:br>
              <a:rPr lang="fr-FR" dirty="0"/>
            </a:br>
            <a:r>
              <a:rPr lang="fr-FR" dirty="0"/>
              <a:t>du Conseil d’</a:t>
            </a:r>
            <a:r>
              <a:rPr lang="fr-FR" dirty="0" err="1"/>
              <a:t>Etat</a:t>
            </a:r>
            <a:endParaRPr lang="fr-FR" dirty="0"/>
          </a:p>
        </p:txBody>
      </p:sp>
    </p:spTree>
    <p:extLst>
      <p:ext uri="{BB962C8B-B14F-4D97-AF65-F5344CB8AC3E}">
        <p14:creationId xmlns:p14="http://schemas.microsoft.com/office/powerpoint/2010/main" val="10821354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3EBE7A-81F7-8DF1-55B4-40ECB161A399}"/>
              </a:ext>
            </a:extLst>
          </p:cNvPr>
          <p:cNvSpPr>
            <a:spLocks noGrp="1"/>
          </p:cNvSpPr>
          <p:nvPr>
            <p:ph type="title"/>
          </p:nvPr>
        </p:nvSpPr>
        <p:spPr/>
        <p:txBody>
          <a:bodyPr/>
          <a:lstStyle/>
          <a:p>
            <a:r>
              <a:rPr lang="fr-FR" dirty="0"/>
              <a:t>Le forfait exclut l’indemnisation d’un préjudice personnel</a:t>
            </a:r>
          </a:p>
        </p:txBody>
      </p:sp>
      <p:sp>
        <p:nvSpPr>
          <p:cNvPr id="3" name="Espace réservé du contenu 2">
            <a:extLst>
              <a:ext uri="{FF2B5EF4-FFF2-40B4-BE49-F238E27FC236}">
                <a16:creationId xmlns:a16="http://schemas.microsoft.com/office/drawing/2014/main" id="{ECE3FDBC-A2E8-B025-8445-A33BD7085C4E}"/>
              </a:ext>
            </a:extLst>
          </p:cNvPr>
          <p:cNvSpPr>
            <a:spLocks noGrp="1"/>
          </p:cNvSpPr>
          <p:nvPr>
            <p:ph idx="1"/>
          </p:nvPr>
        </p:nvSpPr>
        <p:spPr/>
        <p:txBody>
          <a:bodyPr/>
          <a:lstStyle/>
          <a:p>
            <a:r>
              <a:rPr lang="fr-FR" dirty="0"/>
              <a:t>Eu égard à sa finalité de réparation d'une incapacité permanente de travail, qui lui est assignée à l'article L. 431-1 du code de la sécurité sociale, et à son mode de calcul, appliquant au salaire de référence de la victime le taux d'incapacité permanente défini à l'article L. 434-2 du même code, </a:t>
            </a:r>
            <a:r>
              <a:rPr lang="fr-FR" b="1" dirty="0"/>
              <a:t>la rente d' accident du travail doit être regardée comme ayant pour objet exclusif de réparer, sur une base forfaitaire, les préjudices subis par la victime dans sa vie professionnelle en conséquence de l'accident, c'est-à-dire ses pertes de gains professionnels et l'incidence professionnelle de l'incapacité</a:t>
            </a:r>
            <a:r>
              <a:rPr lang="fr-FR" dirty="0"/>
              <a:t> </a:t>
            </a:r>
          </a:p>
          <a:p>
            <a:endParaRPr lang="fr-FR" dirty="0"/>
          </a:p>
          <a:p>
            <a:r>
              <a:rPr lang="fr-FR" dirty="0"/>
              <a:t>Dès lors, le recours exercé par une caisse de sécurité sociale au titre d'une telle rente ne saurait s'exercer que sur ces deux postes de préjudice et non sur un poste de préjudice personnel </a:t>
            </a:r>
          </a:p>
          <a:p>
            <a:r>
              <a:rPr lang="fr-FR" dirty="0"/>
              <a:t>(CE, section, avis, 8 mars 2013, n° 361273, publié au Recueil Lebon ; CE, 23 décembre 2015, n° 374628 ; CE, 18 oct. 2017, n° 404065).</a:t>
            </a:r>
          </a:p>
          <a:p>
            <a:endParaRPr lang="fr-FR" dirty="0"/>
          </a:p>
        </p:txBody>
      </p:sp>
    </p:spTree>
    <p:extLst>
      <p:ext uri="{BB962C8B-B14F-4D97-AF65-F5344CB8AC3E}">
        <p14:creationId xmlns:p14="http://schemas.microsoft.com/office/powerpoint/2010/main" val="5061231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E98CCD-606D-38CC-B774-FDB7AA3ED551}"/>
              </a:ext>
            </a:extLst>
          </p:cNvPr>
          <p:cNvSpPr>
            <a:spLocks noGrp="1"/>
          </p:cNvSpPr>
          <p:nvPr>
            <p:ph type="title"/>
          </p:nvPr>
        </p:nvSpPr>
        <p:spPr/>
        <p:txBody>
          <a:bodyPr/>
          <a:lstStyle/>
          <a:p>
            <a:r>
              <a:rPr lang="fr-FR" dirty="0"/>
              <a:t>Un monisme absolu</a:t>
            </a:r>
          </a:p>
        </p:txBody>
      </p:sp>
      <p:sp>
        <p:nvSpPr>
          <p:cNvPr id="3" name="Espace réservé du contenu 2">
            <a:extLst>
              <a:ext uri="{FF2B5EF4-FFF2-40B4-BE49-F238E27FC236}">
                <a16:creationId xmlns:a16="http://schemas.microsoft.com/office/drawing/2014/main" id="{9CA0680D-B764-D430-E414-9FD47F84F590}"/>
              </a:ext>
            </a:extLst>
          </p:cNvPr>
          <p:cNvSpPr>
            <a:spLocks noGrp="1"/>
          </p:cNvSpPr>
          <p:nvPr>
            <p:ph idx="1"/>
          </p:nvPr>
        </p:nvSpPr>
        <p:spPr/>
        <p:txBody>
          <a:bodyPr/>
          <a:lstStyle/>
          <a:p>
            <a:r>
              <a:rPr lang="fr-FR" dirty="0"/>
              <a:t>Conseil d’Etat, du 16 décembre 2013, n° 353798 :</a:t>
            </a:r>
          </a:p>
          <a:p>
            <a:r>
              <a:rPr lang="fr-FR" dirty="0"/>
              <a:t>« la rente viagère d'invalidité et l'allocation temporaire d'invalidité doivent être regardées comme ayant pour objet de réparer les pertes de revenus et l'incidence professionnelle résultant de l'incapacité physique causée par un accident de service ou une maladie professionnelle » </a:t>
            </a:r>
          </a:p>
          <a:p>
            <a:r>
              <a:rPr lang="fr-FR" b="1" dirty="0"/>
              <a:t>Les dispositions (le décret n° 2003-1306 du 26 décembre 2003 et le décret n° 2005-442 du 2 mai 2005) « qui instituent ces prestations, déterminent forfaitairement la réparation à laquelle les fonctionnaires concernés peuvent prétendre, au titre de ces chefs de préjudice, dans le cadre de l'obligation qui incombe aux collectivités publiques de garantir leurs agents contre les risques qu'ils peuvent courir dans l'exercice de leurs fonctions ; </a:t>
            </a:r>
          </a:p>
          <a:p>
            <a:r>
              <a:rPr lang="fr-FR" b="1" dirty="0"/>
              <a:t>Ces dispositions ne font en revanche obstacle ni à ce que le fonctionnaire qui subit, du fait de l'invalidité ou de la maladie, des préjudices patrimoniaux d'une autre nature ou des préjudices personnels, obtienne de la personne publique qui l'emploie, même en l'absence de faute de celle-ci, une indemnité complémentaire réparant ces chefs de préjudice ».</a:t>
            </a:r>
          </a:p>
        </p:txBody>
      </p:sp>
    </p:spTree>
    <p:extLst>
      <p:ext uri="{BB962C8B-B14F-4D97-AF65-F5344CB8AC3E}">
        <p14:creationId xmlns:p14="http://schemas.microsoft.com/office/powerpoint/2010/main" val="1813764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12A141-DED6-E2C5-81D8-4B350D972BB7}"/>
              </a:ext>
            </a:extLst>
          </p:cNvPr>
          <p:cNvSpPr>
            <a:spLocks noGrp="1"/>
          </p:cNvSpPr>
          <p:nvPr>
            <p:ph type="title"/>
          </p:nvPr>
        </p:nvSpPr>
        <p:spPr>
          <a:xfrm>
            <a:off x="838200" y="365126"/>
            <a:ext cx="9321800" cy="919221"/>
          </a:xfrm>
        </p:spPr>
        <p:txBody>
          <a:bodyPr/>
          <a:lstStyle/>
          <a:p>
            <a:r>
              <a:rPr lang="fr-FR" dirty="0"/>
              <a:t>L'analyse téléologique du Conseil d'Etat</a:t>
            </a:r>
          </a:p>
        </p:txBody>
      </p:sp>
      <p:sp>
        <p:nvSpPr>
          <p:cNvPr id="3" name="Espace réservé du contenu 2">
            <a:extLst>
              <a:ext uri="{FF2B5EF4-FFF2-40B4-BE49-F238E27FC236}">
                <a16:creationId xmlns:a16="http://schemas.microsoft.com/office/drawing/2014/main" id="{79C55A75-B6C9-EFCD-92E0-24084F3FD3B0}"/>
              </a:ext>
            </a:extLst>
          </p:cNvPr>
          <p:cNvSpPr>
            <a:spLocks noGrp="1"/>
          </p:cNvSpPr>
          <p:nvPr>
            <p:ph idx="1"/>
          </p:nvPr>
        </p:nvSpPr>
        <p:spPr>
          <a:xfrm>
            <a:off x="838200" y="1825625"/>
            <a:ext cx="10515600" cy="3978275"/>
          </a:xfrm>
        </p:spPr>
        <p:txBody>
          <a:bodyPr/>
          <a:lstStyle/>
          <a:p>
            <a:r>
              <a:rPr lang="fr-FR" dirty="0"/>
              <a:t>Le Conseil d'Etat analyse les critères de l'IPP du code de la sécurité sociale sous un angle exclusivement professionnel au regard de la finalité propre de l'indemnisation accordée à ce titre.</a:t>
            </a:r>
          </a:p>
          <a:p>
            <a:endParaRPr lang="fr-FR" dirty="0"/>
          </a:p>
          <a:p>
            <a:r>
              <a:rPr lang="fr-FR" dirty="0"/>
              <a:t>Il évacue le caractère d'indemnisation du préjudice personnel au regard des modalités de calcul de la rente qui sont :</a:t>
            </a:r>
          </a:p>
          <a:p>
            <a:pPr lvl="1"/>
            <a:r>
              <a:rPr lang="fr-FR" dirty="0"/>
              <a:t>Forfaitaires</a:t>
            </a:r>
          </a:p>
          <a:p>
            <a:pPr lvl="1"/>
            <a:r>
              <a:rPr lang="fr-FR" dirty="0"/>
              <a:t>Fondées exclusivement par une base salariale.</a:t>
            </a:r>
          </a:p>
        </p:txBody>
      </p:sp>
    </p:spTree>
    <p:extLst>
      <p:ext uri="{BB962C8B-B14F-4D97-AF65-F5344CB8AC3E}">
        <p14:creationId xmlns:p14="http://schemas.microsoft.com/office/powerpoint/2010/main" val="31458973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65CC91-C59D-B942-2A82-4408E4CA1344}"/>
              </a:ext>
            </a:extLst>
          </p:cNvPr>
          <p:cNvSpPr>
            <a:spLocks noGrp="1"/>
          </p:cNvSpPr>
          <p:nvPr>
            <p:ph type="ctrTitle"/>
          </p:nvPr>
        </p:nvSpPr>
        <p:spPr/>
        <p:txBody>
          <a:bodyPr/>
          <a:lstStyle/>
          <a:p>
            <a:r>
              <a:rPr lang="fr-FR" dirty="0"/>
              <a:t>Le revirement de la Cour de cassation et ses déclinaisons</a:t>
            </a:r>
          </a:p>
        </p:txBody>
      </p:sp>
    </p:spTree>
    <p:extLst>
      <p:ext uri="{BB962C8B-B14F-4D97-AF65-F5344CB8AC3E}">
        <p14:creationId xmlns:p14="http://schemas.microsoft.com/office/powerpoint/2010/main" val="563580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3F4F4E-0719-7522-33CD-4244F0CFB93D}"/>
              </a:ext>
            </a:extLst>
          </p:cNvPr>
          <p:cNvSpPr>
            <a:spLocks noGrp="1"/>
          </p:cNvSpPr>
          <p:nvPr>
            <p:ph type="title"/>
          </p:nvPr>
        </p:nvSpPr>
        <p:spPr/>
        <p:txBody>
          <a:bodyPr/>
          <a:lstStyle/>
          <a:p>
            <a:r>
              <a:rPr lang="fr-FR" dirty="0"/>
              <a:t>Extrait du rapport sous les arrêts d’assemblée plénière 20 janvier 2023 : Rente forfait</a:t>
            </a:r>
          </a:p>
        </p:txBody>
      </p:sp>
      <p:sp>
        <p:nvSpPr>
          <p:cNvPr id="3" name="Espace réservé du contenu 2">
            <a:extLst>
              <a:ext uri="{FF2B5EF4-FFF2-40B4-BE49-F238E27FC236}">
                <a16:creationId xmlns:a16="http://schemas.microsoft.com/office/drawing/2014/main" id="{15FE2D68-456C-1B59-7BAB-FED054AE712D}"/>
              </a:ext>
            </a:extLst>
          </p:cNvPr>
          <p:cNvSpPr>
            <a:spLocks noGrp="1"/>
          </p:cNvSpPr>
          <p:nvPr>
            <p:ph idx="1"/>
          </p:nvPr>
        </p:nvSpPr>
        <p:spPr/>
        <p:txBody>
          <a:bodyPr/>
          <a:lstStyle/>
          <a:p>
            <a:pPr algn="just"/>
            <a:r>
              <a:rPr lang="fr-FR" dirty="0">
                <a:ea typeface="+mn-lt"/>
                <a:cs typeface="+mn-lt"/>
              </a:rPr>
              <a:t>La rente n'est pas une indemnisation au réel de l'incapacité permanente de la victime.</a:t>
            </a:r>
            <a:endParaRPr lang="fr-FR" dirty="0"/>
          </a:p>
          <a:p>
            <a:pPr algn="just"/>
            <a:r>
              <a:rPr lang="fr-FR" dirty="0">
                <a:ea typeface="+mn-lt"/>
                <a:cs typeface="+mn-lt"/>
              </a:rPr>
              <a:t>Elle revêt un caractère forfaitaire, pouvant aboutir à surindemniser ou à sous-indemniser la victime, selon l'impact de l'atteinte physiologique sur sa capacité à continuer à travailler.</a:t>
            </a:r>
          </a:p>
          <a:p>
            <a:pPr algn="just"/>
            <a:endParaRPr lang="fr-FR" dirty="0"/>
          </a:p>
          <a:p>
            <a:pPr algn="just"/>
            <a:r>
              <a:rPr lang="fr-FR" dirty="0">
                <a:ea typeface="+mn-lt"/>
                <a:cs typeface="+mn-lt"/>
              </a:rPr>
              <a:t>"</a:t>
            </a:r>
            <a:r>
              <a:rPr lang="fr-FR" b="1" dirty="0">
                <a:ea typeface="+mn-lt"/>
                <a:cs typeface="+mn-lt"/>
              </a:rPr>
              <a:t>Au regard des modalités de calcul de la rente, dont nous venons de voir que certains critères sont de nature extra-patrimoniale, la question se pose de savoir si la rente accident du travail-maladie professionnelle indemnise seulement la limitation de la capacité de travail de la victime ou si elle comporte une dimension personnelle liée à l’atteinte à l’intégrité physique ?</a:t>
            </a:r>
          </a:p>
          <a:p>
            <a:pPr algn="just"/>
            <a:r>
              <a:rPr lang="fr-FR" dirty="0">
                <a:ea typeface="+mn-lt"/>
                <a:cs typeface="+mn-lt"/>
              </a:rPr>
              <a:t>Lorsque la loi de 9 avril 1898 crée la rente, cette prestation, qui prend le relais des indemnités journalières compensant l'incapacité temporaire, est conçue comme un revenu de remplacement indemnisant l'incapacité permanente. Elle n'avait donc qu'une dimension professionnelle. La victime est prise en sa seule qualité de salarié, d’homo </a:t>
            </a:r>
            <a:r>
              <a:rPr lang="fr-FR" dirty="0" err="1">
                <a:ea typeface="+mn-lt"/>
                <a:cs typeface="+mn-lt"/>
              </a:rPr>
              <a:t>laborius</a:t>
            </a:r>
            <a:r>
              <a:rPr lang="fr-FR" dirty="0">
                <a:ea typeface="+mn-lt"/>
                <a:cs typeface="+mn-lt"/>
              </a:rPr>
              <a:t> susceptible de devenir, selon les mots du ministre du commerce de l’époque, une "non-valeur industrielle".</a:t>
            </a:r>
            <a:endParaRPr lang="fr-FR" dirty="0"/>
          </a:p>
        </p:txBody>
      </p:sp>
    </p:spTree>
    <p:extLst>
      <p:ext uri="{BB962C8B-B14F-4D97-AF65-F5344CB8AC3E}">
        <p14:creationId xmlns:p14="http://schemas.microsoft.com/office/powerpoint/2010/main" val="14847117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DBE4F5-EC32-6CA9-0EE5-70D77B6221F5}"/>
              </a:ext>
            </a:extLst>
          </p:cNvPr>
          <p:cNvSpPr>
            <a:spLocks noGrp="1"/>
          </p:cNvSpPr>
          <p:nvPr>
            <p:ph type="title"/>
          </p:nvPr>
        </p:nvSpPr>
        <p:spPr/>
        <p:txBody>
          <a:bodyPr/>
          <a:lstStyle/>
          <a:p>
            <a:r>
              <a:rPr lang="fr-FR" dirty="0"/>
              <a:t>L’autonomisation du DFP par rapport à l’IPP</a:t>
            </a:r>
            <a:br>
              <a:rPr lang="fr-FR" dirty="0"/>
            </a:br>
            <a:endParaRPr lang="fr-FR" dirty="0"/>
          </a:p>
        </p:txBody>
      </p:sp>
      <p:sp>
        <p:nvSpPr>
          <p:cNvPr id="3" name="Espace réservé du contenu 2">
            <a:extLst>
              <a:ext uri="{FF2B5EF4-FFF2-40B4-BE49-F238E27FC236}">
                <a16:creationId xmlns:a16="http://schemas.microsoft.com/office/drawing/2014/main" id="{EBCE3481-250A-D3DD-6A63-AB9F4919E58C}"/>
              </a:ext>
            </a:extLst>
          </p:cNvPr>
          <p:cNvSpPr>
            <a:spLocks noGrp="1"/>
          </p:cNvSpPr>
          <p:nvPr>
            <p:ph idx="1"/>
          </p:nvPr>
        </p:nvSpPr>
        <p:spPr/>
        <p:txBody>
          <a:bodyPr/>
          <a:lstStyle/>
          <a:p>
            <a:r>
              <a:rPr lang="fr-FR" dirty="0">
                <a:ea typeface="+mn-lt"/>
                <a:cs typeface="+mn-lt"/>
              </a:rPr>
              <a:t>Le DFP est un hérité de l’ancienne incapacité permanente partielle, qui présentait un aspect économique la vouant nécessairement au recours des organismes. En effet, à l'origine, l'incapacité permanente partielle est une notion professionnelle, le postulat de départ étant que la perte de gains est proportionnelle à l’incapacité physiologique.</a:t>
            </a:r>
            <a:endParaRPr lang="fr-FR" dirty="0"/>
          </a:p>
          <a:p>
            <a:r>
              <a:rPr lang="fr-FR" dirty="0">
                <a:ea typeface="+mn-lt"/>
                <a:cs typeface="+mn-lt"/>
              </a:rPr>
              <a:t>Ce poste de préjudice personnel renvoie donc, en substance, au handicap dans la vie quotidienne.</a:t>
            </a:r>
          </a:p>
          <a:p>
            <a:r>
              <a:rPr lang="fr-FR" dirty="0">
                <a:ea typeface="+mn-lt"/>
                <a:cs typeface="+mn-lt"/>
              </a:rPr>
              <a:t>L’évaluation du déficit par l'expert médical se fait en pourcentage d’incapacité permanente partielle, une incapacité de 100% correspondant à un déficit fonctionnel total. Ensuite, le taux est multiplié par une valeur du point d’incapacité permanente partielle, variant selon les séquelles conservées, le taux d’incapacité et l’âge de la victime. </a:t>
            </a:r>
            <a:endParaRPr lang="fr-FR" dirty="0"/>
          </a:p>
          <a:p>
            <a:r>
              <a:rPr lang="fr-FR" dirty="0">
                <a:ea typeface="+mn-lt"/>
                <a:cs typeface="+mn-lt"/>
              </a:rPr>
              <a:t>Le référentiel, intitulé «L’indemnisation des préjudices en cas de blessures ou de décès» rédigé par Benoît Mornet, conseiller à la première chambre civile, met l'accent sur la nécessité pour les experts d'intégrer dans la détermination du taux la dimension subjective du déficit issue des troubles et souffrances. </a:t>
            </a:r>
            <a:endParaRPr lang="fr-FR" dirty="0"/>
          </a:p>
        </p:txBody>
      </p:sp>
    </p:spTree>
    <p:extLst>
      <p:ext uri="{BB962C8B-B14F-4D97-AF65-F5344CB8AC3E}">
        <p14:creationId xmlns:p14="http://schemas.microsoft.com/office/powerpoint/2010/main" val="42521253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7B6998-8512-BE27-BBF3-80D02E7D7AA2}"/>
              </a:ext>
            </a:extLst>
          </p:cNvPr>
          <p:cNvSpPr>
            <a:spLocks noGrp="1"/>
          </p:cNvSpPr>
          <p:nvPr>
            <p:ph type="title"/>
          </p:nvPr>
        </p:nvSpPr>
        <p:spPr>
          <a:xfrm>
            <a:off x="838199" y="365125"/>
            <a:ext cx="9961345" cy="919163"/>
          </a:xfrm>
        </p:spPr>
        <p:txBody>
          <a:bodyPr/>
          <a:lstStyle/>
          <a:p>
            <a:r>
              <a:rPr lang="fr-FR" dirty="0"/>
              <a:t>Les données du choix : un avis du rapporteur mesuré reconnaissant la possibilité du caractère dual de la rente</a:t>
            </a:r>
            <a:br>
              <a:rPr lang="fr-FR" dirty="0"/>
            </a:br>
            <a:endParaRPr lang="fr-FR" dirty="0"/>
          </a:p>
        </p:txBody>
      </p:sp>
      <p:sp>
        <p:nvSpPr>
          <p:cNvPr id="3" name="Espace réservé du contenu 2">
            <a:extLst>
              <a:ext uri="{FF2B5EF4-FFF2-40B4-BE49-F238E27FC236}">
                <a16:creationId xmlns:a16="http://schemas.microsoft.com/office/drawing/2014/main" id="{A40AB038-1542-A85A-9C95-48104E33EA26}"/>
              </a:ext>
            </a:extLst>
          </p:cNvPr>
          <p:cNvSpPr>
            <a:spLocks noGrp="1"/>
          </p:cNvSpPr>
          <p:nvPr>
            <p:ph idx="1"/>
          </p:nvPr>
        </p:nvSpPr>
        <p:spPr>
          <a:xfrm>
            <a:off x="838200" y="1825625"/>
            <a:ext cx="10515600" cy="3978275"/>
          </a:xfrm>
        </p:spPr>
        <p:txBody>
          <a:bodyPr/>
          <a:lstStyle/>
          <a:p>
            <a:r>
              <a:rPr lang="fr-FR" dirty="0"/>
              <a:t>Conclusions de la conseiller rapporteur :</a:t>
            </a:r>
          </a:p>
          <a:p>
            <a:r>
              <a:rPr lang="fr-FR" dirty="0"/>
              <a:t>« Le déficit fonctionnel permanent, qui est calculé en fonction du taux d’incapacité, semble donc, au moins partiellement, réparé par la rente pour sa dimension atteinte physiologique objective. En revanche, il paraît plus discutable de considérer que la rente répare le préjudice personnel découlant de la perte de qualité de vie, et surtout de la souffrance endurée ».</a:t>
            </a:r>
          </a:p>
        </p:txBody>
      </p:sp>
    </p:spTree>
    <p:extLst>
      <p:ext uri="{BB962C8B-B14F-4D97-AF65-F5344CB8AC3E}">
        <p14:creationId xmlns:p14="http://schemas.microsoft.com/office/powerpoint/2010/main" val="14944131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382CFC-D77F-8B6C-8AEC-82E92B411D7F}"/>
              </a:ext>
            </a:extLst>
          </p:cNvPr>
          <p:cNvSpPr>
            <a:spLocks noGrp="1"/>
          </p:cNvSpPr>
          <p:nvPr>
            <p:ph type="title"/>
          </p:nvPr>
        </p:nvSpPr>
        <p:spPr/>
        <p:txBody>
          <a:bodyPr/>
          <a:lstStyle/>
          <a:p>
            <a:r>
              <a:rPr lang="fr-FR" dirty="0"/>
              <a:t>L'avis de l'avocat général</a:t>
            </a:r>
          </a:p>
        </p:txBody>
      </p:sp>
      <p:sp>
        <p:nvSpPr>
          <p:cNvPr id="3" name="Espace réservé du contenu 2">
            <a:extLst>
              <a:ext uri="{FF2B5EF4-FFF2-40B4-BE49-F238E27FC236}">
                <a16:creationId xmlns:a16="http://schemas.microsoft.com/office/drawing/2014/main" id="{1B64DA0D-C44A-C0EB-70A0-288B8D522B6B}"/>
              </a:ext>
            </a:extLst>
          </p:cNvPr>
          <p:cNvSpPr>
            <a:spLocks noGrp="1"/>
          </p:cNvSpPr>
          <p:nvPr>
            <p:ph idx="1"/>
          </p:nvPr>
        </p:nvSpPr>
        <p:spPr/>
        <p:txBody>
          <a:bodyPr/>
          <a:lstStyle/>
          <a:p>
            <a:r>
              <a:rPr lang="fr-FR" dirty="0"/>
              <a:t>Ou préciser le contenu du DFP.</a:t>
            </a:r>
          </a:p>
          <a:p>
            <a:r>
              <a:rPr lang="fr-FR" dirty="0"/>
              <a:t>Ou préciser ce qui  relève du préjudice subjectif  et ce qui relève du préjudice objectif.</a:t>
            </a:r>
          </a:p>
          <a:p>
            <a:r>
              <a:rPr lang="fr-FR" dirty="0"/>
              <a:t>Exclure du recours les préjudices à caractère personnel sauf preuve que la caisse a entendu réellement les indemniser.</a:t>
            </a:r>
          </a:p>
          <a:p>
            <a:r>
              <a:rPr lang="fr-FR" dirty="0">
                <a:ea typeface="+mn-lt"/>
                <a:cs typeface="+mn-lt"/>
              </a:rPr>
              <a:t>« Il est certain que les termes du débat n’ont pas changé depuis l’interprétation donnée par la Cour de cassation, tant par la chambre criminelle que par la deuxième chambre dans ces arrêts de 2009. Les textes sont les mêmes, la rente n’est toujours pas mieux définie, les interrogations et les enjeux pour les caisses ou les victimes sont toujours les mêmes, et il n’y a toujours pas de tableau de concordance.</a:t>
            </a:r>
          </a:p>
          <a:p>
            <a:r>
              <a:rPr lang="fr-FR" dirty="0">
                <a:ea typeface="+mn-lt"/>
                <a:cs typeface="+mn-lt"/>
              </a:rPr>
              <a:t>Le législateur, malgré les nombreuses invitations à le faire notamment dans les rapports annuels de la Cour de cassation depuis 2010, ne s’est toujours pas saisi de la question malgré plusieurs tentatives de la part de parlementaires. »</a:t>
            </a:r>
            <a:endParaRPr lang="fr-FR" dirty="0"/>
          </a:p>
        </p:txBody>
      </p:sp>
    </p:spTree>
    <p:extLst>
      <p:ext uri="{BB962C8B-B14F-4D97-AF65-F5344CB8AC3E}">
        <p14:creationId xmlns:p14="http://schemas.microsoft.com/office/powerpoint/2010/main" val="40986242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B19F6E-47D0-2417-AF98-5AD9274457CA}"/>
              </a:ext>
            </a:extLst>
          </p:cNvPr>
          <p:cNvSpPr>
            <a:spLocks noGrp="1"/>
          </p:cNvSpPr>
          <p:nvPr>
            <p:ph type="title"/>
          </p:nvPr>
        </p:nvSpPr>
        <p:spPr/>
        <p:txBody>
          <a:bodyPr/>
          <a:lstStyle/>
          <a:p>
            <a:r>
              <a:rPr lang="fr-FR" dirty="0"/>
              <a:t>Faire un choix "politique"</a:t>
            </a:r>
          </a:p>
        </p:txBody>
      </p:sp>
      <p:sp>
        <p:nvSpPr>
          <p:cNvPr id="3" name="Espace réservé du contenu 2">
            <a:extLst>
              <a:ext uri="{FF2B5EF4-FFF2-40B4-BE49-F238E27FC236}">
                <a16:creationId xmlns:a16="http://schemas.microsoft.com/office/drawing/2014/main" id="{9920ABEB-AE08-9BC7-34A1-5632908B45D5}"/>
              </a:ext>
            </a:extLst>
          </p:cNvPr>
          <p:cNvSpPr>
            <a:spLocks noGrp="1"/>
          </p:cNvSpPr>
          <p:nvPr>
            <p:ph idx="1"/>
          </p:nvPr>
        </p:nvSpPr>
        <p:spPr/>
        <p:txBody>
          <a:bodyPr/>
          <a:lstStyle/>
          <a:p>
            <a:r>
              <a:rPr lang="fr-FR" dirty="0"/>
              <a:t>"</a:t>
            </a:r>
            <a:r>
              <a:rPr lang="fr-FR" dirty="0">
                <a:ea typeface="+mn-lt"/>
                <a:cs typeface="+mn-lt"/>
              </a:rPr>
              <a:t>Ce qui a changé, c’est d’abord les évolutions mêmes, à travers votre jurisprudence, de la définition du poste déficit permanent fonctionnel, qui tend à englober, donc à globaliser de nombreux aspects du préjudice.</a:t>
            </a:r>
            <a:endParaRPr lang="fr-FR" dirty="0"/>
          </a:p>
          <a:p>
            <a:r>
              <a:rPr lang="fr-FR" b="1" dirty="0">
                <a:ea typeface="+mn-lt"/>
                <a:cs typeface="+mn-lt"/>
              </a:rPr>
              <a:t>Ce qui a surtout changé, c’est l’attention portée aux victimes</a:t>
            </a:r>
            <a:r>
              <a:rPr lang="fr-FR" dirty="0">
                <a:ea typeface="+mn-lt"/>
                <a:cs typeface="+mn-lt"/>
              </a:rPr>
              <a:t>, à leur indemnisation ce qui ne peut conduire qu’à interroger la pertinence à la vue de ces évolutions, des solutions retenues.</a:t>
            </a:r>
            <a:endParaRPr lang="fr-FR" dirty="0"/>
          </a:p>
          <a:p>
            <a:r>
              <a:rPr lang="fr-FR" dirty="0">
                <a:ea typeface="+mn-lt"/>
                <a:cs typeface="+mn-lt"/>
              </a:rPr>
              <a:t>D’une manière générale, les avantages du droit des accidents du travail, qui se voulait permettre une indemnisation rapide et forfaitaire à charge pour les caisses d’exercer postérieurement leurs recours sont moins perceptibles, alors que cette indemnisation peut désormais paraître moins favorable aux victimes d’accident du travail que les indemnisations perçues en droit commun. Elle s’avère contraire au désir d’égalité revendiqué par les victimes, quelle que soit l’origine de leurs préjudices.</a:t>
            </a:r>
          </a:p>
          <a:p>
            <a:r>
              <a:rPr lang="fr-FR" b="1" dirty="0">
                <a:ea typeface="+mn-lt"/>
                <a:cs typeface="+mn-lt"/>
              </a:rPr>
              <a:t>Dans l’attente d’une meilleure harmonisation, ou d’une définition plus précise du DFP, une définition plus stricte de l‘objet de la rente, en excluant de celui-ci les préjudices extrapatrimoniaux, à commencer par les souffrances endurées, y contribuerait en redonnant </a:t>
            </a:r>
            <a:r>
              <a:rPr lang="fr-FR" b="1" dirty="0" err="1">
                <a:ea typeface="+mn-lt"/>
                <a:cs typeface="+mn-lt"/>
              </a:rPr>
              <a:t>tout</a:t>
            </a:r>
            <a:r>
              <a:rPr lang="fr-FR" b="1" dirty="0">
                <a:ea typeface="+mn-lt"/>
                <a:cs typeface="+mn-lt"/>
              </a:rPr>
              <a:t> leurs sens aux dispositions de l’art L. 452-3 du code de la sécurité sociale</a:t>
            </a:r>
            <a:r>
              <a:rPr lang="fr-FR" dirty="0">
                <a:ea typeface="+mn-lt"/>
                <a:cs typeface="+mn-lt"/>
              </a:rPr>
              <a:t>.</a:t>
            </a:r>
            <a:endParaRPr lang="fr-FR" dirty="0"/>
          </a:p>
        </p:txBody>
      </p:sp>
    </p:spTree>
    <p:extLst>
      <p:ext uri="{BB962C8B-B14F-4D97-AF65-F5344CB8AC3E}">
        <p14:creationId xmlns:p14="http://schemas.microsoft.com/office/powerpoint/2010/main" val="1316786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87153D-F296-A46A-743E-C724C3B14A77}"/>
              </a:ext>
            </a:extLst>
          </p:cNvPr>
          <p:cNvSpPr>
            <a:spLocks noGrp="1"/>
          </p:cNvSpPr>
          <p:nvPr>
            <p:ph idx="1"/>
          </p:nvPr>
        </p:nvSpPr>
        <p:spPr>
          <a:xfrm>
            <a:off x="5055477" y="1845686"/>
            <a:ext cx="6450724" cy="3978275"/>
          </a:xfrm>
        </p:spPr>
        <p:txBody>
          <a:bodyPr/>
          <a:lstStyle/>
          <a:p>
            <a:r>
              <a:rPr lang="fr-FR" dirty="0"/>
              <a:t>Chapitre 1 Etat actuel du droit positif	</a:t>
            </a:r>
          </a:p>
          <a:p>
            <a:r>
              <a:rPr lang="fr-FR" dirty="0"/>
              <a:t>Chapitre 2 L’incidence de la définition du DFP	</a:t>
            </a:r>
          </a:p>
          <a:p>
            <a:r>
              <a:rPr lang="fr-FR" dirty="0"/>
              <a:t>Chapitre 3 La position fermée de la Cour de cassation 	</a:t>
            </a:r>
          </a:p>
          <a:p>
            <a:r>
              <a:rPr lang="fr-FR" dirty="0"/>
              <a:t>Chapitre 4 La critique de la position arrêtée	</a:t>
            </a:r>
          </a:p>
          <a:p>
            <a:r>
              <a:rPr lang="fr-FR" dirty="0"/>
              <a:t>Chapitre 5 La position moniste du Conseil d’Etat	</a:t>
            </a:r>
          </a:p>
          <a:p>
            <a:r>
              <a:rPr lang="fr-FR" dirty="0"/>
              <a:t>Chapitre 6 Le revirement et ses déclinaisons	</a:t>
            </a:r>
          </a:p>
          <a:p>
            <a:r>
              <a:rPr lang="fr-FR" dirty="0"/>
              <a:t>Chapitre 7 La réaction	</a:t>
            </a:r>
          </a:p>
          <a:p>
            <a:endParaRPr lang="fr-FR" dirty="0"/>
          </a:p>
        </p:txBody>
      </p:sp>
      <p:sp>
        <p:nvSpPr>
          <p:cNvPr id="2" name="Title 1">
            <a:extLst>
              <a:ext uri="{FF2B5EF4-FFF2-40B4-BE49-F238E27FC236}">
                <a16:creationId xmlns:a16="http://schemas.microsoft.com/office/drawing/2014/main" id="{79EBAA6F-1560-8E2F-949F-1499E00F147C}"/>
              </a:ext>
            </a:extLst>
          </p:cNvPr>
          <p:cNvSpPr>
            <a:spLocks noGrp="1"/>
          </p:cNvSpPr>
          <p:nvPr>
            <p:ph type="title"/>
          </p:nvPr>
        </p:nvSpPr>
        <p:spPr>
          <a:xfrm>
            <a:off x="-31530" y="741524"/>
            <a:ext cx="3236815" cy="919221"/>
          </a:xfrm>
        </p:spPr>
        <p:txBody>
          <a:bodyPr/>
          <a:lstStyle/>
          <a:p>
            <a:r>
              <a:rPr lang="fr-FR" dirty="0"/>
              <a:t>Sommaire</a:t>
            </a:r>
          </a:p>
        </p:txBody>
      </p:sp>
    </p:spTree>
    <p:extLst>
      <p:ext uri="{BB962C8B-B14F-4D97-AF65-F5344CB8AC3E}">
        <p14:creationId xmlns:p14="http://schemas.microsoft.com/office/powerpoint/2010/main" val="20156260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CD229D-2FE1-F9E8-131F-051684DE876E}"/>
              </a:ext>
            </a:extLst>
          </p:cNvPr>
          <p:cNvSpPr>
            <a:spLocks noGrp="1"/>
          </p:cNvSpPr>
          <p:nvPr>
            <p:ph type="title"/>
          </p:nvPr>
        </p:nvSpPr>
        <p:spPr/>
        <p:txBody>
          <a:bodyPr/>
          <a:lstStyle/>
          <a:p>
            <a:r>
              <a:rPr lang="fr-FR" dirty="0"/>
              <a:t>Les arrêts d’assemblée plénière du 20 janvier 2023</a:t>
            </a:r>
          </a:p>
        </p:txBody>
      </p:sp>
      <p:sp>
        <p:nvSpPr>
          <p:cNvPr id="3" name="Espace réservé du contenu 2">
            <a:extLst>
              <a:ext uri="{FF2B5EF4-FFF2-40B4-BE49-F238E27FC236}">
                <a16:creationId xmlns:a16="http://schemas.microsoft.com/office/drawing/2014/main" id="{215D0807-8D45-F4F1-BBEE-7E34D13955A0}"/>
              </a:ext>
            </a:extLst>
          </p:cNvPr>
          <p:cNvSpPr>
            <a:spLocks noGrp="1"/>
          </p:cNvSpPr>
          <p:nvPr>
            <p:ph idx="1"/>
          </p:nvPr>
        </p:nvSpPr>
        <p:spPr/>
        <p:txBody>
          <a:bodyPr/>
          <a:lstStyle/>
          <a:p>
            <a:r>
              <a:rPr lang="fr-FR" dirty="0"/>
              <a:t>Visent la nature dualiste de la rente mais son caractère forfaitaire ; </a:t>
            </a:r>
          </a:p>
          <a:p>
            <a:r>
              <a:rPr lang="fr-FR" dirty="0"/>
              <a:t>Rappellent sa jurisprudence passée ;</a:t>
            </a:r>
          </a:p>
          <a:p>
            <a:r>
              <a:rPr lang="fr-FR" dirty="0"/>
              <a:t>« Si cette jurisprudence est justifiée par le souhait d'éviter des situations de double indemnisation du préjudice, elle est de nature néanmoins, ainsi qu'une partie de la doctrine a pu le relever, à se concilier imparfaitement avec le caractère forfaitaire de la rente au regard du mode de calcul de celle-ci, tenant compte du salaire de référence et reposant sur le taux d'incapacité permanente défini à l'article L. 434-2 du code de la sécurité sociale.</a:t>
            </a:r>
            <a:br>
              <a:rPr lang="fr-FR" dirty="0"/>
            </a:br>
            <a:br>
              <a:rPr lang="fr-FR" dirty="0"/>
            </a:br>
            <a:r>
              <a:rPr lang="fr-FR" dirty="0"/>
              <a:t>Par ailleurs, il ressort des décisions des juges du fond que les victimes d'accidents du travail ou de maladies professionnelles éprouvent parfois des difficultés à administrer la preuve de ce que la rente n'indemnise pas le poste de préjudice personnel du déficit fonctionnel permanent. »</a:t>
            </a:r>
            <a:br>
              <a:rPr lang="fr-FR" dirty="0"/>
            </a:br>
            <a:endParaRPr lang="fr-FR" dirty="0"/>
          </a:p>
          <a:p>
            <a:r>
              <a:rPr lang="fr-FR" dirty="0"/>
              <a:t>Se référent explicitement aux arrêts du Conseil d’Etat :</a:t>
            </a:r>
          </a:p>
          <a:p>
            <a:r>
              <a:rPr lang="fr-FR" b="1" dirty="0"/>
              <a:t> </a:t>
            </a:r>
            <a:endParaRPr lang="fr-FR" dirty="0"/>
          </a:p>
        </p:txBody>
      </p:sp>
    </p:spTree>
    <p:extLst>
      <p:ext uri="{BB962C8B-B14F-4D97-AF65-F5344CB8AC3E}">
        <p14:creationId xmlns:p14="http://schemas.microsoft.com/office/powerpoint/2010/main" val="962127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E2A16A-F3F4-6B8C-9A18-E9B744607007}"/>
              </a:ext>
            </a:extLst>
          </p:cNvPr>
          <p:cNvSpPr>
            <a:spLocks noGrp="1"/>
          </p:cNvSpPr>
          <p:nvPr>
            <p:ph type="title"/>
          </p:nvPr>
        </p:nvSpPr>
        <p:spPr/>
        <p:txBody>
          <a:bodyPr/>
          <a:lstStyle/>
          <a:p>
            <a:r>
              <a:rPr lang="fr-FR" dirty="0"/>
              <a:t>Un revirement clair mais implicitement nuancé</a:t>
            </a:r>
          </a:p>
        </p:txBody>
      </p:sp>
      <p:sp>
        <p:nvSpPr>
          <p:cNvPr id="3" name="Espace réservé du contenu 2">
            <a:extLst>
              <a:ext uri="{FF2B5EF4-FFF2-40B4-BE49-F238E27FC236}">
                <a16:creationId xmlns:a16="http://schemas.microsoft.com/office/drawing/2014/main" id="{160D80AF-4250-0230-6D6A-E3FE2C7946BF}"/>
              </a:ext>
            </a:extLst>
          </p:cNvPr>
          <p:cNvSpPr>
            <a:spLocks noGrp="1"/>
          </p:cNvSpPr>
          <p:nvPr>
            <p:ph idx="1"/>
          </p:nvPr>
        </p:nvSpPr>
        <p:spPr/>
        <p:txBody>
          <a:bodyPr/>
          <a:lstStyle/>
          <a:p>
            <a:r>
              <a:rPr lang="fr-FR" b="1" dirty="0"/>
              <a:t>L'ensemble de ces considérations conduit la Cour à juger désormais que la rente ne répare pas le déficit fonctionnel permanent ». </a:t>
            </a:r>
            <a:r>
              <a:rPr lang="fr-FR" dirty="0"/>
              <a:t>pourvoi n° 20-23.673, notamment </a:t>
            </a:r>
          </a:p>
          <a:p>
            <a:endParaRPr lang="fr-FR" dirty="0"/>
          </a:p>
          <a:p>
            <a:r>
              <a:rPr lang="fr-FR" dirty="0"/>
              <a:t>Cette position, si elle est claire, tire la conséquence du caractère potentiellement mixte de la rente, mais de son incapacité de distinguer la part professionnelle de la part personnelle.</a:t>
            </a:r>
          </a:p>
          <a:p>
            <a:r>
              <a:rPr lang="fr-FR" dirty="0"/>
              <a:t> </a:t>
            </a:r>
          </a:p>
          <a:p>
            <a:r>
              <a:rPr lang="fr-FR" dirty="0"/>
              <a:t>Revirement, les juridictions privilégient une lecture moniste de la rente et plus généralement de toute prestation indemnisant la perte de capacité physique dans l’intérêt des victimes face à la difficulté de la charge de la preuve.</a:t>
            </a:r>
          </a:p>
          <a:p>
            <a:r>
              <a:rPr lang="fr-FR" dirty="0"/>
              <a:t>En fait, la Cour de cassation admet qu’elle a inversé la charge de la preuve exigée par l'article 25 de la loi du 21 décembre 2006, modifiant l’article 31 de la loi du 5 juillet 1985.</a:t>
            </a:r>
          </a:p>
          <a:p>
            <a:r>
              <a:rPr lang="fr-FR" dirty="0"/>
              <a:t> </a:t>
            </a:r>
          </a:p>
          <a:p>
            <a:endParaRPr lang="fr-FR" dirty="0"/>
          </a:p>
          <a:p>
            <a:endParaRPr lang="fr-FR" dirty="0"/>
          </a:p>
        </p:txBody>
      </p:sp>
    </p:spTree>
    <p:extLst>
      <p:ext uri="{BB962C8B-B14F-4D97-AF65-F5344CB8AC3E}">
        <p14:creationId xmlns:p14="http://schemas.microsoft.com/office/powerpoint/2010/main" val="7564001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0AC402-3541-C43F-BD33-D57D9D2D6944}"/>
              </a:ext>
            </a:extLst>
          </p:cNvPr>
          <p:cNvSpPr>
            <a:spLocks noGrp="1"/>
          </p:cNvSpPr>
          <p:nvPr>
            <p:ph type="title"/>
          </p:nvPr>
        </p:nvSpPr>
        <p:spPr/>
        <p:txBody>
          <a:bodyPr/>
          <a:lstStyle/>
          <a:p>
            <a:r>
              <a:rPr lang="fr-FR" dirty="0"/>
              <a:t>Les déclinaisons ultérieures</a:t>
            </a:r>
          </a:p>
        </p:txBody>
      </p:sp>
      <p:sp>
        <p:nvSpPr>
          <p:cNvPr id="3" name="Espace réservé du contenu 2">
            <a:extLst>
              <a:ext uri="{FF2B5EF4-FFF2-40B4-BE49-F238E27FC236}">
                <a16:creationId xmlns:a16="http://schemas.microsoft.com/office/drawing/2014/main" id="{FFEB2135-6931-15F6-5CD0-E9C1F7FB8857}"/>
              </a:ext>
            </a:extLst>
          </p:cNvPr>
          <p:cNvSpPr>
            <a:spLocks noGrp="1"/>
          </p:cNvSpPr>
          <p:nvPr>
            <p:ph idx="1"/>
          </p:nvPr>
        </p:nvSpPr>
        <p:spPr>
          <a:xfrm>
            <a:off x="838200" y="1825625"/>
            <a:ext cx="10515600" cy="4318501"/>
          </a:xfrm>
        </p:spPr>
        <p:txBody>
          <a:bodyPr/>
          <a:lstStyle/>
          <a:p>
            <a:pPr lvl="1"/>
            <a:r>
              <a:rPr lang="fr-FR" dirty="0"/>
              <a:t>arrêt du 15 juin 2023 (pourvoi n° 21-24.898), la deuxième chambre civile a entendu aligner sa jurisprudence sur le principe de solution retenu par l’Assemblée plénière, en droit commun de la responsabilité : </a:t>
            </a:r>
            <a:r>
              <a:rPr lang="fr-FR" b="1" dirty="0"/>
              <a:t>non imputation de la rente sur DFP</a:t>
            </a:r>
          </a:p>
          <a:p>
            <a:pPr lvl="1"/>
            <a:r>
              <a:rPr lang="fr-FR" dirty="0"/>
              <a:t>arrêt du 6 juillet 2023 (2e </a:t>
            </a:r>
            <a:r>
              <a:rPr lang="fr-FR" dirty="0" err="1"/>
              <a:t>Civ</a:t>
            </a:r>
            <a:r>
              <a:rPr lang="fr-FR" dirty="0"/>
              <a:t>, 6 juillet 2023, pourvoi n° 21-24.283), la 2ème chambre civile de la Cour de cassation a censuré un arrêt qui pour fixer l'indemnisation du déficit fonctionnel permanent avait énoncé qu'il était constant que, en application du principe de la réparation intégrale sans perte ni profit pour la victime, la pension d'invalidité servie par l'organisme social s'imputait, même si celui-ci n'exerçait pas son recours, sur les pertes de gains professionnels futurs, l'incidence professionnelle et, en cas de reliquat, sur le déficit fonctionnel  permanent. Il s’agissait d’un accident de la circulation et la victime était partiellement fautive. </a:t>
            </a:r>
            <a:r>
              <a:rPr lang="fr-FR" b="1" dirty="0"/>
              <a:t>Non imputation de la pension d’invalidité sur le DFP</a:t>
            </a:r>
          </a:p>
          <a:p>
            <a:r>
              <a:rPr lang="fr-FR" dirty="0"/>
              <a:t>« Le calcul de la rente accident du travail se fait, comme pour la pension d'invalidité, sur une base forfaitaire, de sorte qu'une distinction entre les modalités de recours des tiers payeurs selon qu'il s'agit de l'une ou l'autre prestation ne se justifie pas.</a:t>
            </a:r>
          </a:p>
          <a:p>
            <a:r>
              <a:rPr lang="fr-FR" dirty="0"/>
              <a:t>L'ensemble de ces considérations conduit à juger, désormais, que la pension d'invalidité ne répare pas le déficit fonctionnel permanent ».</a:t>
            </a:r>
          </a:p>
          <a:p>
            <a:r>
              <a:rPr lang="fr-FR" dirty="0"/>
              <a:t>-	</a:t>
            </a:r>
          </a:p>
        </p:txBody>
      </p:sp>
    </p:spTree>
    <p:extLst>
      <p:ext uri="{BB962C8B-B14F-4D97-AF65-F5344CB8AC3E}">
        <p14:creationId xmlns:p14="http://schemas.microsoft.com/office/powerpoint/2010/main" val="25708796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765A29-8364-09AA-FC03-D42BF9963860}"/>
              </a:ext>
            </a:extLst>
          </p:cNvPr>
          <p:cNvSpPr>
            <a:spLocks noGrp="1"/>
          </p:cNvSpPr>
          <p:nvPr>
            <p:ph type="title"/>
          </p:nvPr>
        </p:nvSpPr>
        <p:spPr/>
        <p:txBody>
          <a:bodyPr/>
          <a:lstStyle/>
          <a:p>
            <a:r>
              <a:rPr lang="fr-FR" dirty="0"/>
              <a:t>Les déclinaisons ultérieures</a:t>
            </a:r>
          </a:p>
        </p:txBody>
      </p:sp>
      <p:sp>
        <p:nvSpPr>
          <p:cNvPr id="3" name="Espace réservé du contenu 2">
            <a:extLst>
              <a:ext uri="{FF2B5EF4-FFF2-40B4-BE49-F238E27FC236}">
                <a16:creationId xmlns:a16="http://schemas.microsoft.com/office/drawing/2014/main" id="{D1A81499-AE6E-BD45-92B3-41826136CC49}"/>
              </a:ext>
            </a:extLst>
          </p:cNvPr>
          <p:cNvSpPr>
            <a:spLocks noGrp="1"/>
          </p:cNvSpPr>
          <p:nvPr>
            <p:ph idx="1"/>
          </p:nvPr>
        </p:nvSpPr>
        <p:spPr/>
        <p:txBody>
          <a:bodyPr/>
          <a:lstStyle/>
          <a:p>
            <a:r>
              <a:rPr lang="fr-FR" dirty="0"/>
              <a:t>A</a:t>
            </a:r>
            <a:r>
              <a:rPr lang="fr-FR"/>
              <a:t>rrêt </a:t>
            </a:r>
            <a:r>
              <a:rPr lang="fr-FR" dirty="0"/>
              <a:t>rendu le 25 mai 2023 (2ème </a:t>
            </a:r>
            <a:r>
              <a:rPr lang="fr-FR" dirty="0" err="1"/>
              <a:t>Civ</a:t>
            </a:r>
            <a:r>
              <a:rPr lang="fr-FR" dirty="0"/>
              <a:t>, 25 mai 2023, pourvoi n° 21-24.562), la deuxième chambre civile a cassé un arrêt de cour d’appel qui avait retenu que l’allocation temporaire d’invalidité ne pouvait s’imputer que sur le préjudice constitué par l'incidence professionnelle et le déficit fonctionnel permanent :</a:t>
            </a:r>
          </a:p>
          <a:p>
            <a:r>
              <a:rPr lang="fr-FR" dirty="0"/>
              <a:t>« En statuant ainsi, sans limiter l'assiette du recours du tiers payeur au montant de l'indemnité à la charge du débiteur au titre du préjudice indemnisé par cette prestation, la cour d'appel a violé le texte et le principe susvisés. » </a:t>
            </a:r>
            <a:r>
              <a:rPr lang="fr-FR" b="1" dirty="0"/>
              <a:t>non-imputation de l’allocation temporaire d’invalidité sur le DFP</a:t>
            </a:r>
          </a:p>
          <a:p>
            <a:pPr lvl="0"/>
            <a:r>
              <a:rPr lang="fr-FR" dirty="0"/>
              <a:t>arrêt du 7 novembre 2024 de la 2</a:t>
            </a:r>
            <a:r>
              <a:rPr lang="fr-FR" baseline="30000" dirty="0"/>
              <a:t>ème</a:t>
            </a:r>
            <a:r>
              <a:rPr lang="fr-FR" dirty="0"/>
              <a:t> chambre civile (pourvoi n° 23-14.755) : « </a:t>
            </a:r>
            <a:r>
              <a:rPr lang="fr-FR" b="1" dirty="0"/>
              <a:t>L'allocation temporaire d'invalidité et la rente viagère d'invalidité ne réparent pas le déficit fonctionnel permanent</a:t>
            </a:r>
            <a:r>
              <a:rPr lang="fr-FR" dirty="0"/>
              <a:t>.</a:t>
            </a:r>
          </a:p>
          <a:p>
            <a:r>
              <a:rPr lang="fr-FR" dirty="0"/>
              <a:t>Dès lors, elles ne s'imputent que sur les postes de pertes des gains professionnels futurs et d'incidence professionnelle. »</a:t>
            </a:r>
          </a:p>
          <a:p>
            <a:endParaRPr lang="fr-FR" b="1" dirty="0"/>
          </a:p>
          <a:p>
            <a:endParaRPr lang="fr-FR" dirty="0"/>
          </a:p>
        </p:txBody>
      </p:sp>
    </p:spTree>
    <p:extLst>
      <p:ext uri="{BB962C8B-B14F-4D97-AF65-F5344CB8AC3E}">
        <p14:creationId xmlns:p14="http://schemas.microsoft.com/office/powerpoint/2010/main" val="2117815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90BF83-4EC7-C1B3-7B5F-4C673FCC9B9A}"/>
              </a:ext>
            </a:extLst>
          </p:cNvPr>
          <p:cNvSpPr>
            <a:spLocks noGrp="1"/>
          </p:cNvSpPr>
          <p:nvPr>
            <p:ph type="ctrTitle"/>
          </p:nvPr>
        </p:nvSpPr>
        <p:spPr>
          <a:xfrm>
            <a:off x="756745" y="1320519"/>
            <a:ext cx="5339255" cy="2387600"/>
          </a:xfrm>
        </p:spPr>
        <p:txBody>
          <a:bodyPr/>
          <a:lstStyle/>
          <a:p>
            <a:r>
              <a:rPr lang="fr-FR" dirty="0"/>
              <a:t>La réaction</a:t>
            </a:r>
          </a:p>
        </p:txBody>
      </p:sp>
    </p:spTree>
    <p:extLst>
      <p:ext uri="{BB962C8B-B14F-4D97-AF65-F5344CB8AC3E}">
        <p14:creationId xmlns:p14="http://schemas.microsoft.com/office/powerpoint/2010/main" val="28211946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48293F-FB17-3480-83D9-33963267C1FB}"/>
              </a:ext>
            </a:extLst>
          </p:cNvPr>
          <p:cNvSpPr>
            <a:spLocks noGrp="1"/>
          </p:cNvSpPr>
          <p:nvPr>
            <p:ph type="title"/>
          </p:nvPr>
        </p:nvSpPr>
        <p:spPr/>
        <p:txBody>
          <a:bodyPr/>
          <a:lstStyle/>
          <a:p>
            <a:r>
              <a:rPr lang="fr-FR" dirty="0"/>
              <a:t>Loi n° 2025-199 du 28 février 2025 applicable au 1</a:t>
            </a:r>
            <a:r>
              <a:rPr lang="fr-FR" baseline="30000" dirty="0"/>
              <a:t>er</a:t>
            </a:r>
            <a:r>
              <a:rPr lang="fr-FR" dirty="0"/>
              <a:t> juin 2026 </a:t>
            </a:r>
          </a:p>
        </p:txBody>
      </p:sp>
      <p:sp>
        <p:nvSpPr>
          <p:cNvPr id="3" name="Espace réservé du contenu 2">
            <a:extLst>
              <a:ext uri="{FF2B5EF4-FFF2-40B4-BE49-F238E27FC236}">
                <a16:creationId xmlns:a16="http://schemas.microsoft.com/office/drawing/2014/main" id="{1F71D26D-A5E4-9F39-91E6-378228F91106}"/>
              </a:ext>
            </a:extLst>
          </p:cNvPr>
          <p:cNvSpPr>
            <a:spLocks noGrp="1"/>
          </p:cNvSpPr>
          <p:nvPr>
            <p:ph idx="1"/>
          </p:nvPr>
        </p:nvSpPr>
        <p:spPr/>
        <p:txBody>
          <a:bodyPr/>
          <a:lstStyle/>
          <a:p>
            <a:r>
              <a:rPr lang="fr-FR" dirty="0"/>
              <a:t>Nouvel article L. 434-1 du code de la sécurité sociale :</a:t>
            </a:r>
          </a:p>
          <a:p>
            <a:r>
              <a:rPr lang="fr-FR" dirty="0"/>
              <a:t>« Une indemnité en capital est attribuée à la victime d'un accident du travail atteinte d'une incapacité permanente professionnelle inférieure à un pourcentage déterminé. Elle est constituée :</a:t>
            </a:r>
          </a:p>
          <a:p>
            <a:r>
              <a:rPr lang="fr-FR" dirty="0"/>
              <a:t> </a:t>
            </a:r>
          </a:p>
          <a:p>
            <a:r>
              <a:rPr lang="fr-FR" dirty="0"/>
              <a:t>1° </a:t>
            </a:r>
            <a:r>
              <a:rPr lang="fr-FR" b="1" dirty="0"/>
              <a:t>D'une part professionnelle correspondant à la perte de gains professionnels et à l'incidence professionnelle de l'incapacité</a:t>
            </a:r>
            <a:r>
              <a:rPr lang="fr-FR" dirty="0"/>
              <a:t>. Son montant est déterminé, en fonction du taux d'incapacité permanente professionnelle de la victime, par </a:t>
            </a:r>
            <a:r>
              <a:rPr lang="fr-FR" b="1" dirty="0"/>
              <a:t>un barème forfaitaire fixé par décret et revalorisé au 1er avril de chaque année par application du coefficient mentionné à l'article L. 161-25. Elle est révisée lorsque le taux d'incapacité permanente professionnelle de la victime augmente tout en restant inférieur à un pourcentage déterminé. </a:t>
            </a:r>
            <a:r>
              <a:rPr lang="fr-FR" dirty="0"/>
              <a:t>Cette part est due même si la consolidation intervient alors que la victime est bénéficiaire d'une pension de retraite ;</a:t>
            </a:r>
          </a:p>
          <a:p>
            <a:r>
              <a:rPr lang="fr-FR" dirty="0"/>
              <a:t> </a:t>
            </a:r>
          </a:p>
        </p:txBody>
      </p:sp>
    </p:spTree>
    <p:extLst>
      <p:ext uri="{BB962C8B-B14F-4D97-AF65-F5344CB8AC3E}">
        <p14:creationId xmlns:p14="http://schemas.microsoft.com/office/powerpoint/2010/main" val="28534020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A9FA99-0983-0C27-A305-704C91A69176}"/>
              </a:ext>
            </a:extLst>
          </p:cNvPr>
          <p:cNvSpPr>
            <a:spLocks noGrp="1"/>
          </p:cNvSpPr>
          <p:nvPr>
            <p:ph type="title"/>
          </p:nvPr>
        </p:nvSpPr>
        <p:spPr/>
        <p:txBody>
          <a:bodyPr/>
          <a:lstStyle/>
          <a:p>
            <a:r>
              <a:rPr lang="fr-FR" dirty="0"/>
              <a:t>Loi n° 2025-199 du 28 février 2025 applicable au 1</a:t>
            </a:r>
            <a:r>
              <a:rPr lang="fr-FR" baseline="30000" dirty="0"/>
              <a:t>er</a:t>
            </a:r>
            <a:r>
              <a:rPr lang="fr-FR" dirty="0"/>
              <a:t> juin 2026 </a:t>
            </a:r>
          </a:p>
        </p:txBody>
      </p:sp>
      <p:sp>
        <p:nvSpPr>
          <p:cNvPr id="3" name="Espace réservé du contenu 2">
            <a:extLst>
              <a:ext uri="{FF2B5EF4-FFF2-40B4-BE49-F238E27FC236}">
                <a16:creationId xmlns:a16="http://schemas.microsoft.com/office/drawing/2014/main" id="{2BC8EC24-7630-9999-40AA-58C831703C8F}"/>
              </a:ext>
            </a:extLst>
          </p:cNvPr>
          <p:cNvSpPr>
            <a:spLocks noGrp="1"/>
          </p:cNvSpPr>
          <p:nvPr>
            <p:ph idx="1"/>
          </p:nvPr>
        </p:nvSpPr>
        <p:spPr/>
        <p:txBody>
          <a:bodyPr/>
          <a:lstStyle/>
          <a:p>
            <a:endParaRPr lang="fr-FR" dirty="0"/>
          </a:p>
          <a:p>
            <a:r>
              <a:rPr lang="fr-FR" dirty="0"/>
              <a:t>2° </a:t>
            </a:r>
            <a:r>
              <a:rPr lang="fr-FR" b="1" dirty="0"/>
              <a:t>D'une part fonctionnelle correspondant au déficit fonctionnel permanent de la victime. Son montant est égal au nombre de points d'incapacité permanente fonctionnelle multiplié par un pourcentage d'une valeur de point fixée par un référentiel prenant en compte l'âge de la victime.</a:t>
            </a:r>
            <a:r>
              <a:rPr lang="fr-FR" dirty="0"/>
              <a:t> Ce pourcentage et ce référentiel sont définis par arrêté des ministres chargés du travail et de la santé. Cet arrêté définit également les conditions dans lesquelles ce référentiel est actualisé. Le montant de cette part est révisé lorsque le taux d'incapacité permanente fonctionnelle de la victime augmente.</a:t>
            </a:r>
          </a:p>
          <a:p>
            <a:r>
              <a:rPr lang="fr-FR" dirty="0"/>
              <a:t> </a:t>
            </a:r>
          </a:p>
          <a:p>
            <a:r>
              <a:rPr lang="fr-FR" dirty="0"/>
              <a:t>Cette indemnité est versée lorsque la décision est devenue définitive. Elle est incessible et insaisissable. »</a:t>
            </a:r>
          </a:p>
          <a:p>
            <a:endParaRPr lang="fr-FR" dirty="0"/>
          </a:p>
        </p:txBody>
      </p:sp>
    </p:spTree>
    <p:extLst>
      <p:ext uri="{BB962C8B-B14F-4D97-AF65-F5344CB8AC3E}">
        <p14:creationId xmlns:p14="http://schemas.microsoft.com/office/powerpoint/2010/main" val="2992658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6F2BEB-DF09-F319-94B6-F16E1704A169}"/>
              </a:ext>
            </a:extLst>
          </p:cNvPr>
          <p:cNvSpPr>
            <a:spLocks noGrp="1"/>
          </p:cNvSpPr>
          <p:nvPr>
            <p:ph type="title"/>
          </p:nvPr>
        </p:nvSpPr>
        <p:spPr>
          <a:xfrm>
            <a:off x="838200" y="365126"/>
            <a:ext cx="9321800" cy="919221"/>
          </a:xfrm>
        </p:spPr>
        <p:txBody>
          <a:bodyPr/>
          <a:lstStyle/>
          <a:p>
            <a:r>
              <a:rPr lang="fr-FR" dirty="0"/>
              <a:t>Loi n° 2025-199 du 28 février 2025 applicable au 1er juin 2026 </a:t>
            </a:r>
          </a:p>
        </p:txBody>
      </p:sp>
      <p:sp>
        <p:nvSpPr>
          <p:cNvPr id="3" name="Espace réservé du contenu 2">
            <a:extLst>
              <a:ext uri="{FF2B5EF4-FFF2-40B4-BE49-F238E27FC236}">
                <a16:creationId xmlns:a16="http://schemas.microsoft.com/office/drawing/2014/main" id="{33DC195F-4BAF-545E-1A2F-0EAA89A94AA6}"/>
              </a:ext>
            </a:extLst>
          </p:cNvPr>
          <p:cNvSpPr>
            <a:spLocks noGrp="1"/>
          </p:cNvSpPr>
          <p:nvPr>
            <p:ph idx="1"/>
          </p:nvPr>
        </p:nvSpPr>
        <p:spPr>
          <a:xfrm>
            <a:off x="838200" y="1825625"/>
            <a:ext cx="10515600" cy="3978275"/>
          </a:xfrm>
        </p:spPr>
        <p:txBody>
          <a:bodyPr/>
          <a:lstStyle/>
          <a:p>
            <a:r>
              <a:rPr lang="fr-FR" dirty="0"/>
              <a:t>Réaffirmation du caractère dual de la rente</a:t>
            </a:r>
          </a:p>
          <a:p>
            <a:pPr lvl="1"/>
            <a:r>
              <a:rPr lang="fr-FR" dirty="0"/>
              <a:t>avec une partie correspondant à l’IPP et une rente calcule sur le salaire (L. 434-2) </a:t>
            </a:r>
          </a:p>
          <a:p>
            <a:pPr lvl="1"/>
            <a:r>
              <a:rPr lang="fr-FR" dirty="0"/>
              <a:t>et une partie correspondant à un DFP ? appelé incapacité permanente fonctionnelle avec un nombre de point affecté selon l’âge de la victime multiplié par le taux de DFP. </a:t>
            </a:r>
          </a:p>
          <a:p>
            <a:pPr lvl="1"/>
            <a:r>
              <a:rPr lang="fr-FR" dirty="0"/>
              <a:t>L’indemnité reste forfaitaire, affectée de l’assignation obligatoire d’une valeur de points en fonction de l’âge de la victime.</a:t>
            </a:r>
          </a:p>
          <a:p>
            <a:r>
              <a:rPr lang="fr-FR" dirty="0"/>
              <a:t>Réaffirmation du caractère dual de la rente.</a:t>
            </a:r>
          </a:p>
          <a:p>
            <a:r>
              <a:rPr lang="fr-FR" dirty="0"/>
              <a:t>Malgré son caractère forfaitaire, il y a bien individualisation.</a:t>
            </a:r>
          </a:p>
          <a:p>
            <a:r>
              <a:rPr lang="fr-FR" dirty="0"/>
              <a:t>La jurisprudence du Conseil d’Etat et de la Cour de cassation est donc remise en cause, pour la rente AT/MP</a:t>
            </a:r>
          </a:p>
          <a:p>
            <a:endParaRPr lang="fr-FR" dirty="0"/>
          </a:p>
        </p:txBody>
      </p:sp>
    </p:spTree>
    <p:extLst>
      <p:ext uri="{BB962C8B-B14F-4D97-AF65-F5344CB8AC3E}">
        <p14:creationId xmlns:p14="http://schemas.microsoft.com/office/powerpoint/2010/main" val="1103947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BD195A-EDDF-1A6C-7D3D-219D7CC92557}"/>
              </a:ext>
            </a:extLst>
          </p:cNvPr>
          <p:cNvSpPr>
            <a:spLocks noGrp="1"/>
          </p:cNvSpPr>
          <p:nvPr>
            <p:ph type="title"/>
          </p:nvPr>
        </p:nvSpPr>
        <p:spPr/>
        <p:txBody>
          <a:bodyPr/>
          <a:lstStyle/>
          <a:p>
            <a:r>
              <a:rPr lang="fr-FR" dirty="0"/>
              <a:t>Questions en suspens</a:t>
            </a:r>
          </a:p>
        </p:txBody>
      </p:sp>
      <p:sp>
        <p:nvSpPr>
          <p:cNvPr id="3" name="Espace réservé du contenu 2">
            <a:extLst>
              <a:ext uri="{FF2B5EF4-FFF2-40B4-BE49-F238E27FC236}">
                <a16:creationId xmlns:a16="http://schemas.microsoft.com/office/drawing/2014/main" id="{D597EA70-8069-1737-FEEF-C49A0A8EFE4B}"/>
              </a:ext>
            </a:extLst>
          </p:cNvPr>
          <p:cNvSpPr>
            <a:spLocks noGrp="1"/>
          </p:cNvSpPr>
          <p:nvPr>
            <p:ph idx="1"/>
          </p:nvPr>
        </p:nvSpPr>
        <p:spPr/>
        <p:txBody>
          <a:bodyPr/>
          <a:lstStyle/>
          <a:p>
            <a:r>
              <a:rPr lang="fr-FR" dirty="0"/>
              <a:t>Quel sera le barème de l’IPF ? </a:t>
            </a:r>
          </a:p>
          <a:p>
            <a:endParaRPr lang="fr-FR" dirty="0"/>
          </a:p>
          <a:p>
            <a:r>
              <a:rPr lang="fr-FR" dirty="0"/>
              <a:t>Si totale assimilation au DFP, n’existe-t-il pas un risque d’uniformisation des pratiques expertales sur ce barème qui aurait force de loi hors sécurité sociale ?</a:t>
            </a:r>
          </a:p>
          <a:p>
            <a:endParaRPr lang="fr-FR" dirty="0"/>
          </a:p>
        </p:txBody>
      </p:sp>
    </p:spTree>
    <p:extLst>
      <p:ext uri="{BB962C8B-B14F-4D97-AF65-F5344CB8AC3E}">
        <p14:creationId xmlns:p14="http://schemas.microsoft.com/office/powerpoint/2010/main" val="25213433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2FBE2-C18A-BE0E-F69F-3A8FC1522847}"/>
              </a:ext>
            </a:extLst>
          </p:cNvPr>
          <p:cNvSpPr>
            <a:spLocks noGrp="1"/>
          </p:cNvSpPr>
          <p:nvPr>
            <p:ph type="ctrTitle"/>
            <p:custDataLst>
              <p:tags r:id="rId1"/>
            </p:custDataLst>
          </p:nvPr>
        </p:nvSpPr>
        <p:spPr>
          <a:xfrm>
            <a:off x="756743" y="1012054"/>
            <a:ext cx="5339255" cy="3048325"/>
          </a:xfrm>
        </p:spPr>
        <p:txBody>
          <a:bodyPr/>
          <a:lstStyle/>
          <a:p>
            <a:pPr algn="l"/>
            <a:r>
              <a:rPr lang="fr-FR" u="sng" dirty="0"/>
              <a:t>PARTIE 2 :</a:t>
            </a:r>
            <a:br>
              <a:rPr lang="fr-FR" dirty="0"/>
            </a:br>
            <a:br>
              <a:rPr lang="fr-FR" dirty="0"/>
            </a:br>
            <a:r>
              <a:rPr lang="fr-FR" dirty="0"/>
              <a:t>Le droit </a:t>
            </a:r>
            <a:br>
              <a:rPr lang="fr-FR" dirty="0"/>
            </a:br>
            <a:r>
              <a:rPr lang="fr-FR" dirty="0"/>
              <a:t>de préférence </a:t>
            </a:r>
            <a:br>
              <a:rPr lang="fr-FR" dirty="0"/>
            </a:br>
            <a:r>
              <a:rPr lang="fr-FR" dirty="0"/>
              <a:t>de la victime</a:t>
            </a:r>
          </a:p>
        </p:txBody>
      </p:sp>
      <p:sp>
        <p:nvSpPr>
          <p:cNvPr id="3" name="Subtitle 2">
            <a:extLst>
              <a:ext uri="{FF2B5EF4-FFF2-40B4-BE49-F238E27FC236}">
                <a16:creationId xmlns:a16="http://schemas.microsoft.com/office/drawing/2014/main" id="{FB778E2D-E506-A68D-9419-76A1D6BADCC1}"/>
              </a:ext>
            </a:extLst>
          </p:cNvPr>
          <p:cNvSpPr>
            <a:spLocks noGrp="1"/>
          </p:cNvSpPr>
          <p:nvPr>
            <p:ph type="subTitle" idx="1"/>
            <p:custDataLst>
              <p:tags r:id="rId2"/>
            </p:custDataLst>
          </p:nvPr>
        </p:nvSpPr>
        <p:spPr>
          <a:xfrm>
            <a:off x="756743" y="3912757"/>
            <a:ext cx="5339255" cy="1655762"/>
          </a:xfrm>
        </p:spPr>
        <p:txBody>
          <a:bodyPr/>
          <a:lstStyle/>
          <a:p>
            <a:pPr algn="l"/>
            <a:endParaRPr lang="fr-FR" dirty="0"/>
          </a:p>
          <a:p>
            <a:pPr algn="l"/>
            <a:r>
              <a:rPr lang="fr-FR" dirty="0"/>
              <a:t>Amandine Cayol</a:t>
            </a:r>
          </a:p>
          <a:p>
            <a:pPr algn="l"/>
            <a:r>
              <a:rPr lang="fr-FR" dirty="0"/>
              <a:t>Professeur de droit privé, Université Caen Normandie</a:t>
            </a:r>
          </a:p>
        </p:txBody>
      </p:sp>
    </p:spTree>
    <p:extLst>
      <p:ext uri="{BB962C8B-B14F-4D97-AF65-F5344CB8AC3E}">
        <p14:creationId xmlns:p14="http://schemas.microsoft.com/office/powerpoint/2010/main" val="262312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1B29D6-A328-C669-0885-7DFB7AFAAA71}"/>
              </a:ext>
            </a:extLst>
          </p:cNvPr>
          <p:cNvSpPr>
            <a:spLocks noGrp="1"/>
          </p:cNvSpPr>
          <p:nvPr>
            <p:ph type="ctrTitle"/>
          </p:nvPr>
        </p:nvSpPr>
        <p:spPr>
          <a:xfrm>
            <a:off x="756745" y="1320519"/>
            <a:ext cx="5339255" cy="2387600"/>
          </a:xfrm>
        </p:spPr>
        <p:txBody>
          <a:bodyPr/>
          <a:lstStyle/>
          <a:p>
            <a:r>
              <a:rPr lang="fr-FR" dirty="0"/>
              <a:t>Etat actuel du droit positif</a:t>
            </a:r>
          </a:p>
        </p:txBody>
      </p:sp>
    </p:spTree>
    <p:extLst>
      <p:ext uri="{BB962C8B-B14F-4D97-AF65-F5344CB8AC3E}">
        <p14:creationId xmlns:p14="http://schemas.microsoft.com/office/powerpoint/2010/main" val="7738210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87153D-F296-A46A-743E-C724C3B14A77}"/>
              </a:ext>
            </a:extLst>
          </p:cNvPr>
          <p:cNvSpPr>
            <a:spLocks noGrp="1"/>
          </p:cNvSpPr>
          <p:nvPr>
            <p:ph idx="1"/>
          </p:nvPr>
        </p:nvSpPr>
        <p:spPr>
          <a:xfrm>
            <a:off x="5055477" y="1845686"/>
            <a:ext cx="6450724" cy="3978275"/>
          </a:xfrm>
        </p:spPr>
        <p:txBody>
          <a:bodyPr/>
          <a:lstStyle/>
          <a:p>
            <a:r>
              <a:rPr lang="fr-FR" dirty="0"/>
              <a:t>Chapitre 1     La révolution de 2006 </a:t>
            </a:r>
          </a:p>
          <a:p>
            <a:r>
              <a:rPr lang="fr-FR" dirty="0"/>
              <a:t>Chapitre 2     Le recul du principe face à la solidarité nationale</a:t>
            </a:r>
          </a:p>
          <a:p>
            <a:r>
              <a:rPr lang="fr-FR" dirty="0"/>
              <a:t>Chapitre 3     Le recul dans les projets de réforme </a:t>
            </a:r>
          </a:p>
          <a:p>
            <a:r>
              <a:rPr lang="fr-FR" dirty="0"/>
              <a:t>Chapitre 4     </a:t>
            </a:r>
            <a:r>
              <a:rPr lang="fr-FR" i="1" dirty="0"/>
              <a:t>Quid </a:t>
            </a:r>
            <a:r>
              <a:rPr lang="fr-FR" dirty="0"/>
              <a:t>de la perte de chance sur un seul 	poste ?</a:t>
            </a:r>
          </a:p>
          <a:p>
            <a:r>
              <a:rPr lang="fr-FR" dirty="0"/>
              <a:t>	</a:t>
            </a:r>
          </a:p>
        </p:txBody>
      </p:sp>
      <p:sp>
        <p:nvSpPr>
          <p:cNvPr id="2" name="Title 1">
            <a:extLst>
              <a:ext uri="{FF2B5EF4-FFF2-40B4-BE49-F238E27FC236}">
                <a16:creationId xmlns:a16="http://schemas.microsoft.com/office/drawing/2014/main" id="{79EBAA6F-1560-8E2F-949F-1499E00F147C}"/>
              </a:ext>
            </a:extLst>
          </p:cNvPr>
          <p:cNvSpPr>
            <a:spLocks noGrp="1"/>
          </p:cNvSpPr>
          <p:nvPr>
            <p:ph type="title"/>
          </p:nvPr>
        </p:nvSpPr>
        <p:spPr>
          <a:xfrm>
            <a:off x="-31530" y="741524"/>
            <a:ext cx="3236815" cy="919221"/>
          </a:xfrm>
        </p:spPr>
        <p:txBody>
          <a:bodyPr/>
          <a:lstStyle/>
          <a:p>
            <a:r>
              <a:rPr lang="fr-FR" dirty="0"/>
              <a:t>Sommaire</a:t>
            </a:r>
          </a:p>
        </p:txBody>
      </p:sp>
    </p:spTree>
    <p:extLst>
      <p:ext uri="{BB962C8B-B14F-4D97-AF65-F5344CB8AC3E}">
        <p14:creationId xmlns:p14="http://schemas.microsoft.com/office/powerpoint/2010/main" val="18428656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1B29D6-A328-C669-0885-7DFB7AFAAA71}"/>
              </a:ext>
            </a:extLst>
          </p:cNvPr>
          <p:cNvSpPr>
            <a:spLocks noGrp="1"/>
          </p:cNvSpPr>
          <p:nvPr>
            <p:ph type="ctrTitle"/>
          </p:nvPr>
        </p:nvSpPr>
        <p:spPr>
          <a:xfrm>
            <a:off x="756745" y="1320519"/>
            <a:ext cx="5339255" cy="2387600"/>
          </a:xfrm>
        </p:spPr>
        <p:txBody>
          <a:bodyPr/>
          <a:lstStyle/>
          <a:p>
            <a:r>
              <a:rPr lang="fr-FR" dirty="0"/>
              <a:t>La révolution de 2006</a:t>
            </a:r>
          </a:p>
        </p:txBody>
      </p:sp>
    </p:spTree>
    <p:extLst>
      <p:ext uri="{BB962C8B-B14F-4D97-AF65-F5344CB8AC3E}">
        <p14:creationId xmlns:p14="http://schemas.microsoft.com/office/powerpoint/2010/main" val="33274249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9F025-ACE6-A40D-54CA-5C9F627E48A1}"/>
              </a:ext>
            </a:extLst>
          </p:cNvPr>
          <p:cNvSpPr>
            <a:spLocks noGrp="1"/>
          </p:cNvSpPr>
          <p:nvPr>
            <p:ph type="title"/>
          </p:nvPr>
        </p:nvSpPr>
        <p:spPr/>
        <p:txBody>
          <a:bodyPr/>
          <a:lstStyle/>
          <a:p>
            <a:r>
              <a:rPr lang="fr-FR" dirty="0"/>
              <a:t>Une nouveauté issue de loi du 21 déc. 2006 </a:t>
            </a:r>
          </a:p>
        </p:txBody>
      </p:sp>
      <p:sp>
        <p:nvSpPr>
          <p:cNvPr id="5" name="TextBox 4">
            <a:extLst>
              <a:ext uri="{FF2B5EF4-FFF2-40B4-BE49-F238E27FC236}">
                <a16:creationId xmlns:a16="http://schemas.microsoft.com/office/drawing/2014/main" id="{C7F42839-22F0-55F6-9F4F-13D046A1B0C3}"/>
              </a:ext>
            </a:extLst>
          </p:cNvPr>
          <p:cNvSpPr txBox="1"/>
          <p:nvPr/>
        </p:nvSpPr>
        <p:spPr>
          <a:xfrm>
            <a:off x="2499674" y="1813173"/>
            <a:ext cx="7192652" cy="3231654"/>
          </a:xfrm>
          <a:prstGeom prst="rect">
            <a:avLst/>
          </a:prstGeom>
          <a:solidFill>
            <a:schemeClr val="bg2">
              <a:lumMod val="20000"/>
              <a:lumOff val="80000"/>
            </a:schemeClr>
          </a:solidFill>
          <a:ln>
            <a:noFill/>
          </a:ln>
          <a:effectLst/>
        </p:spPr>
        <p:txBody>
          <a:bodyPr wrap="square">
            <a:spAutoFit/>
          </a:bodyPr>
          <a:lstStyle/>
          <a:p>
            <a:r>
              <a:rPr lang="fr-FR" sz="1800" b="1" i="0" u="none" strike="noStrike" baseline="0" dirty="0">
                <a:solidFill>
                  <a:schemeClr val="bg2"/>
                </a:solidFill>
                <a:latin typeface="+mj-lt"/>
              </a:rPr>
              <a:t>Art. 31 de la loi du 5 juillet 1985 (rédaction actuelle)</a:t>
            </a:r>
          </a:p>
          <a:p>
            <a:endParaRPr lang="fr-FR" sz="1800" b="0" i="0" u="none" strike="noStrike" baseline="0" dirty="0">
              <a:solidFill>
                <a:schemeClr val="bg2"/>
              </a:solidFill>
              <a:latin typeface="+mj-lt"/>
            </a:endParaRPr>
          </a:p>
          <a:p>
            <a:pPr algn="l"/>
            <a:r>
              <a:rPr lang="fr-FR" sz="1400" b="0" i="0" dirty="0">
                <a:solidFill>
                  <a:srgbClr val="000000"/>
                </a:solidFill>
                <a:effectLst/>
                <a:latin typeface="sourcesanspro"/>
              </a:rPr>
              <a:t>Les recours subrogatoires des tiers payeurs s'exercent poste par poste sur les seules indemnités qui réparent des préjudices qu'elles ont pris en charge, à l'exclusion des préjudices à caractère personnel.</a:t>
            </a:r>
          </a:p>
          <a:p>
            <a:pPr algn="l"/>
            <a:endParaRPr lang="fr-FR" sz="1400" b="0" i="0" dirty="0">
              <a:solidFill>
                <a:srgbClr val="000000"/>
              </a:solidFill>
              <a:effectLst/>
              <a:latin typeface="sourcesanspro"/>
            </a:endParaRPr>
          </a:p>
          <a:p>
            <a:pPr algn="l"/>
            <a:r>
              <a:rPr lang="fr-FR" sz="1400" b="0" i="0" dirty="0">
                <a:solidFill>
                  <a:srgbClr val="000000"/>
                </a:solidFill>
                <a:effectLst/>
                <a:latin typeface="sourcesanspro"/>
              </a:rPr>
              <a:t>Conformément à </a:t>
            </a:r>
            <a:r>
              <a:rPr lang="fr-FR" sz="1400" b="0" i="0" u="sng" dirty="0">
                <a:solidFill>
                  <a:srgbClr val="4A5E81"/>
                </a:solidFill>
                <a:effectLst/>
                <a:latin typeface="sourcesanspro"/>
                <a:hlinkClick r:id="rId2" tooltip="Code civil - art. 1346-3 (VD)"/>
              </a:rPr>
              <a:t>l'article 1346-3 du code civil</a:t>
            </a:r>
            <a:r>
              <a:rPr lang="fr-FR" sz="1400" b="0" i="0" dirty="0">
                <a:solidFill>
                  <a:srgbClr val="000000"/>
                </a:solidFill>
                <a:effectLst/>
                <a:latin typeface="sourcesanspro"/>
              </a:rPr>
              <a:t>, la subrogation ne peut nuire à la victime </a:t>
            </a:r>
            <a:r>
              <a:rPr lang="fr-FR" sz="1400" b="0" i="0" dirty="0" err="1">
                <a:solidFill>
                  <a:srgbClr val="000000"/>
                </a:solidFill>
                <a:effectLst/>
                <a:latin typeface="sourcesanspro"/>
              </a:rPr>
              <a:t>subrogeante</a:t>
            </a:r>
            <a:r>
              <a:rPr lang="fr-FR" sz="1400" b="0" i="0" dirty="0">
                <a:solidFill>
                  <a:srgbClr val="000000"/>
                </a:solidFill>
                <a:effectLst/>
                <a:latin typeface="sourcesanspro"/>
              </a:rPr>
              <a:t>, créancière de l'indemnisation, lorsqu'elle n'a été indemnisée qu'en partie ; en ce cas, elle peut exercer ses droits contre le responsable, pour ce qui lui reste dû, par préférence au tiers payeur dont elle n'a reçu qu'une indemnisation partielle.</a:t>
            </a:r>
          </a:p>
          <a:p>
            <a:pPr algn="l"/>
            <a:endParaRPr lang="fr-FR" sz="1400" b="0" i="0" dirty="0">
              <a:solidFill>
                <a:srgbClr val="000000"/>
              </a:solidFill>
              <a:effectLst/>
              <a:latin typeface="sourcesanspro"/>
            </a:endParaRPr>
          </a:p>
          <a:p>
            <a:pPr algn="l"/>
            <a:r>
              <a:rPr lang="fr-FR" sz="1400" b="0" i="0" dirty="0">
                <a:solidFill>
                  <a:srgbClr val="000000"/>
                </a:solidFill>
                <a:effectLst/>
                <a:latin typeface="sourcesanspro"/>
              </a:rPr>
              <a:t>Cependant, si le tiers payeur établit qu'il a effectivement et préalablement versé à la victime une prestation indemnisant de manière incontestable un poste de préjudice personnel, son recours peut s'exercer sur ce poste de préjudice.</a:t>
            </a:r>
          </a:p>
        </p:txBody>
      </p:sp>
    </p:spTree>
    <p:extLst>
      <p:ext uri="{BB962C8B-B14F-4D97-AF65-F5344CB8AC3E}">
        <p14:creationId xmlns:p14="http://schemas.microsoft.com/office/powerpoint/2010/main" val="8670892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569EA-FF3E-49FB-3BB7-25DD55A939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78F8E-3EDD-F23A-31E4-64353A400704}"/>
              </a:ext>
            </a:extLst>
          </p:cNvPr>
          <p:cNvSpPr>
            <a:spLocks noGrp="1"/>
          </p:cNvSpPr>
          <p:nvPr>
            <p:ph type="title"/>
          </p:nvPr>
        </p:nvSpPr>
        <p:spPr/>
        <p:txBody>
          <a:bodyPr/>
          <a:lstStyle/>
          <a:p>
            <a:r>
              <a:rPr lang="fr-FR" dirty="0"/>
              <a:t>Le droit de préférence de la victime</a:t>
            </a:r>
          </a:p>
        </p:txBody>
      </p:sp>
      <p:sp>
        <p:nvSpPr>
          <p:cNvPr id="44" name="Content Placeholder 43">
            <a:extLst>
              <a:ext uri="{FF2B5EF4-FFF2-40B4-BE49-F238E27FC236}">
                <a16:creationId xmlns:a16="http://schemas.microsoft.com/office/drawing/2014/main" id="{6D71E745-3BF9-289E-98D6-323CE8FA9B73}"/>
              </a:ext>
            </a:extLst>
          </p:cNvPr>
          <p:cNvSpPr>
            <a:spLocks noGrp="1"/>
          </p:cNvSpPr>
          <p:nvPr>
            <p:ph sz="half" idx="1"/>
          </p:nvPr>
        </p:nvSpPr>
        <p:spPr>
          <a:xfrm>
            <a:off x="838200" y="1498366"/>
            <a:ext cx="5181600" cy="4351338"/>
          </a:xfrm>
          <a:solidFill>
            <a:schemeClr val="accent5">
              <a:lumMod val="60000"/>
              <a:lumOff val="40000"/>
            </a:schemeClr>
          </a:solidFill>
        </p:spPr>
        <p:txBody>
          <a:bodyPr/>
          <a:lstStyle/>
          <a:p>
            <a:r>
              <a:rPr lang="fr-FR" b="1" dirty="0"/>
              <a:t>Hypothèses concernées </a:t>
            </a:r>
          </a:p>
          <a:p>
            <a:endParaRPr lang="fr-FR" dirty="0"/>
          </a:p>
          <a:p>
            <a:pPr marL="0" lvl="1" indent="0">
              <a:buNone/>
            </a:pPr>
            <a:r>
              <a:rPr lang="fr-FR" b="1" dirty="0"/>
              <a:t>Art. 31 : </a:t>
            </a:r>
          </a:p>
          <a:p>
            <a:pPr marL="0" lvl="1" indent="0">
              <a:buNone/>
            </a:pPr>
            <a:r>
              <a:rPr lang="fr-FR" dirty="0"/>
              <a:t>« Lorsqu’elle n’a été indemnisée qu’en partie »</a:t>
            </a:r>
          </a:p>
          <a:p>
            <a:pPr marL="0" lvl="1" indent="0">
              <a:buNone/>
            </a:pPr>
            <a:endParaRPr lang="fr-FR" dirty="0"/>
          </a:p>
          <a:p>
            <a:pPr lvl="1"/>
            <a:r>
              <a:rPr lang="fr-FR" dirty="0"/>
              <a:t>Insolvabilité partielle du débiteur </a:t>
            </a:r>
          </a:p>
          <a:p>
            <a:pPr lvl="1"/>
            <a:r>
              <a:rPr lang="fr-FR" dirty="0"/>
              <a:t>Partage de responsabilité </a:t>
            </a:r>
          </a:p>
          <a:p>
            <a:pPr lvl="1"/>
            <a:r>
              <a:rPr lang="fr-FR" dirty="0"/>
              <a:t>Perte de chance (affectant le droit à indemnisation)</a:t>
            </a:r>
          </a:p>
          <a:p>
            <a:pPr marL="0" lvl="1" indent="0">
              <a:buNone/>
            </a:pPr>
            <a:r>
              <a:rPr lang="fr-FR" dirty="0"/>
              <a:t>CE, 24 oct. 2008, n° 290733</a:t>
            </a:r>
          </a:p>
          <a:p>
            <a:pPr marL="0" lvl="1" indent="0">
              <a:buNone/>
            </a:pPr>
            <a:r>
              <a:rPr lang="fr-FR" dirty="0"/>
              <a:t>Cass. 2</a:t>
            </a:r>
            <a:r>
              <a:rPr lang="fr-FR" baseline="30000" dirty="0"/>
              <a:t>e</a:t>
            </a:r>
            <a:r>
              <a:rPr lang="fr-FR" dirty="0"/>
              <a:t> civ., 24 sept. 2009,  n° 08-14.515</a:t>
            </a:r>
          </a:p>
          <a:p>
            <a:pPr lvl="1"/>
            <a:endParaRPr lang="fr-FR" dirty="0"/>
          </a:p>
        </p:txBody>
      </p:sp>
      <p:sp>
        <p:nvSpPr>
          <p:cNvPr id="3" name="Content Placeholder 2">
            <a:extLst>
              <a:ext uri="{FF2B5EF4-FFF2-40B4-BE49-F238E27FC236}">
                <a16:creationId xmlns:a16="http://schemas.microsoft.com/office/drawing/2014/main" id="{77D83E30-AC7C-5EA1-80BD-13BC0B7219A9}"/>
              </a:ext>
            </a:extLst>
          </p:cNvPr>
          <p:cNvSpPr>
            <a:spLocks noGrp="1"/>
          </p:cNvSpPr>
          <p:nvPr>
            <p:ph sz="half" idx="2"/>
          </p:nvPr>
        </p:nvSpPr>
        <p:spPr>
          <a:xfrm>
            <a:off x="6172200" y="1498366"/>
            <a:ext cx="5181600" cy="4351338"/>
          </a:xfrm>
          <a:solidFill>
            <a:schemeClr val="accent5">
              <a:lumMod val="20000"/>
              <a:lumOff val="80000"/>
            </a:schemeClr>
          </a:solidFill>
        </p:spPr>
        <p:txBody>
          <a:bodyPr/>
          <a:lstStyle/>
          <a:p>
            <a:r>
              <a:rPr lang="fr-FR" b="1" dirty="0"/>
              <a:t>Modalités de calcul</a:t>
            </a:r>
          </a:p>
          <a:p>
            <a:pPr marL="0" lvl="1" indent="0">
              <a:buNone/>
            </a:pPr>
            <a:endParaRPr lang="fr-FR" sz="1400" dirty="0"/>
          </a:p>
          <a:p>
            <a:pPr lvl="1"/>
            <a:r>
              <a:rPr lang="fr-FR" sz="1800" dirty="0">
                <a:effectLst/>
                <a:ea typeface="Calibri" panose="020F0502020204030204" pitchFamily="34" charset="0"/>
              </a:rPr>
              <a:t>« Dans le cas d'une limitation du droit à indemnisation de la victime, le droit de préférence de celle-ci sur la dette du tiers responsable a pour conséquence que son préjudice corporel, évalué poste par poste, doit être intégralement réparé pour chacun de ces postes dans la mesure de l'indemnité laissée à la charge du tiers responsable, et que le tiers payeur ne peut exercer son recours, le cas échéant, que sur le reliquat</a:t>
            </a:r>
            <a:r>
              <a:rPr lang="fr-FR" sz="1800" baseline="30000" dirty="0">
                <a:effectLst/>
                <a:ea typeface="Calibri" panose="020F0502020204030204" pitchFamily="34" charset="0"/>
              </a:rPr>
              <a:t> </a:t>
            </a:r>
            <a:r>
              <a:rPr lang="fr-FR" sz="1800" dirty="0">
                <a:effectLst/>
                <a:ea typeface="Calibri" panose="020F0502020204030204" pitchFamily="34" charset="0"/>
              </a:rPr>
              <a:t>» </a:t>
            </a:r>
          </a:p>
          <a:p>
            <a:pPr marL="0" lvl="1" indent="0">
              <a:buNone/>
            </a:pPr>
            <a:r>
              <a:rPr lang="fr-FR" dirty="0"/>
              <a:t>Cass. 2</a:t>
            </a:r>
            <a:r>
              <a:rPr lang="fr-FR" baseline="30000" dirty="0"/>
              <a:t>e</a:t>
            </a:r>
            <a:r>
              <a:rPr lang="fr-FR" dirty="0"/>
              <a:t> civ., 24 sept. 2009, n° 08-14.515</a:t>
            </a:r>
          </a:p>
          <a:p>
            <a:pPr marL="0" lvl="1" indent="0">
              <a:buNone/>
            </a:pPr>
            <a:endParaRPr lang="fr-FR" dirty="0"/>
          </a:p>
          <a:p>
            <a:pPr marL="0" lvl="1" indent="0">
              <a:buNone/>
            </a:pPr>
            <a:r>
              <a:rPr lang="fr-FR" dirty="0"/>
              <a:t>Dans le même sens, CE, avis n° 303422, 4 juin 2007</a:t>
            </a:r>
          </a:p>
          <a:p>
            <a:pPr marL="0" lvl="1" indent="0">
              <a:buNone/>
            </a:pPr>
            <a:endParaRPr lang="fr-FR" dirty="0"/>
          </a:p>
          <a:p>
            <a:pPr marL="0" lvl="1" indent="0">
              <a:buNone/>
            </a:pPr>
            <a:endParaRPr lang="fr-FR" dirty="0"/>
          </a:p>
          <a:p>
            <a:pPr marL="0" lvl="1" indent="0">
              <a:buNone/>
            </a:pPr>
            <a:endParaRPr lang="fr-FR" dirty="0"/>
          </a:p>
          <a:p>
            <a:pPr marL="0" lvl="1" indent="0">
              <a:buNone/>
            </a:pPr>
            <a:endParaRPr lang="fr-FR" dirty="0"/>
          </a:p>
        </p:txBody>
      </p:sp>
      <p:sp>
        <p:nvSpPr>
          <p:cNvPr id="4" name="Footer Placeholder 3">
            <a:extLst>
              <a:ext uri="{FF2B5EF4-FFF2-40B4-BE49-F238E27FC236}">
                <a16:creationId xmlns:a16="http://schemas.microsoft.com/office/drawing/2014/main" id="{3BC396ED-3F20-EE74-DB55-24D78E292BC0}"/>
              </a:ext>
            </a:extLst>
          </p:cNvPr>
          <p:cNvSpPr>
            <a:spLocks noGrp="1"/>
          </p:cNvSpPr>
          <p:nvPr>
            <p:ph type="ftr" sz="quarter" idx="11"/>
          </p:nvPr>
        </p:nvSpPr>
        <p:spPr/>
        <p:txBody>
          <a:bodyPr/>
          <a:lstStyle/>
          <a:p>
            <a:r>
              <a:rPr lang="fr-FR"/>
              <a:t>Titre de la présentation</a:t>
            </a:r>
          </a:p>
        </p:txBody>
      </p:sp>
      <p:sp>
        <p:nvSpPr>
          <p:cNvPr id="5" name="Slide Number Placeholder 4">
            <a:extLst>
              <a:ext uri="{FF2B5EF4-FFF2-40B4-BE49-F238E27FC236}">
                <a16:creationId xmlns:a16="http://schemas.microsoft.com/office/drawing/2014/main" id="{592653B3-6D72-D7CC-962C-FF53138F5D9A}"/>
              </a:ext>
            </a:extLst>
          </p:cNvPr>
          <p:cNvSpPr>
            <a:spLocks noGrp="1"/>
          </p:cNvSpPr>
          <p:nvPr>
            <p:ph type="sldNum" sz="quarter" idx="12"/>
            <p:custDataLst>
              <p:tags r:id="rId1"/>
            </p:custDataLst>
          </p:nvPr>
        </p:nvSpPr>
        <p:spPr/>
        <p:txBody>
          <a:bodyPr/>
          <a:lstStyle/>
          <a:p>
            <a:fld id="{8415421A-8635-4166-92D2-5F6D44CB9F91}" type="slidenum">
              <a:rPr lang="fr-FR" smtClean="0"/>
              <a:pPr/>
              <a:t>43</a:t>
            </a:fld>
            <a:endParaRPr lang="fr-FR"/>
          </a:p>
        </p:txBody>
      </p:sp>
    </p:spTree>
    <p:extLst>
      <p:ext uri="{BB962C8B-B14F-4D97-AF65-F5344CB8AC3E}">
        <p14:creationId xmlns:p14="http://schemas.microsoft.com/office/powerpoint/2010/main" val="24245990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dirty="0"/>
              <a:t>Comparaison avant / après 2006</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825625"/>
            <a:ext cx="10515600" cy="3978275"/>
          </a:xfrm>
        </p:spPr>
        <p:txBody>
          <a:bodyPr/>
          <a:lstStyle/>
          <a:p>
            <a:r>
              <a:rPr lang="fr-FR" b="1" dirty="0"/>
              <a:t>Cas étudié :</a:t>
            </a:r>
          </a:p>
          <a:p>
            <a:r>
              <a:rPr lang="fr-FR" dirty="0"/>
              <a:t>Faute contributive de la victime à hauteur de 50%. </a:t>
            </a:r>
          </a:p>
          <a:p>
            <a:r>
              <a:rPr lang="fr-FR" dirty="0"/>
              <a:t>Postes de préjudices de la victime :</a:t>
            </a:r>
          </a:p>
          <a:p>
            <a:pPr lvl="1"/>
            <a:r>
              <a:rPr lang="fr-FR" dirty="0"/>
              <a:t>dépenses de santé actuelles : 50 000 euros. </a:t>
            </a:r>
          </a:p>
          <a:p>
            <a:r>
              <a:rPr lang="fr-FR" dirty="0"/>
              <a:t>La caisse d’assurance maladie lui a versé 25 000 euros et sa mutuelle 15 000 euros. </a:t>
            </a:r>
          </a:p>
          <a:p>
            <a:pPr lvl="1"/>
            <a:r>
              <a:rPr lang="fr-FR" dirty="0"/>
              <a:t>frais divers (assistance d’une tierce personne avant consolidation) : 12 000 euros.</a:t>
            </a:r>
          </a:p>
          <a:p>
            <a:pPr lvl="1"/>
            <a:r>
              <a:rPr lang="fr-FR" dirty="0"/>
              <a:t>souffrances endurées : 5 000 euros. </a:t>
            </a:r>
          </a:p>
          <a:p>
            <a:endParaRPr lang="fr-FR" dirty="0"/>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44</a:t>
            </a:fld>
            <a:endParaRPr lang="fr-FR"/>
          </a:p>
        </p:txBody>
      </p:sp>
    </p:spTree>
    <p:extLst>
      <p:ext uri="{BB962C8B-B14F-4D97-AF65-F5344CB8AC3E}">
        <p14:creationId xmlns:p14="http://schemas.microsoft.com/office/powerpoint/2010/main" val="36952202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dirty="0"/>
              <a:t>Comparaison avant / après 2006</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284347"/>
            <a:ext cx="10515600" cy="4519553"/>
          </a:xfrm>
        </p:spPr>
        <p:txBody>
          <a:bodyPr/>
          <a:lstStyle/>
          <a:p>
            <a:r>
              <a:rPr lang="fr-FR" sz="2000" b="1" dirty="0"/>
              <a:t>Avant 2006 : </a:t>
            </a:r>
          </a:p>
          <a:p>
            <a:pPr algn="just">
              <a:lnSpc>
                <a:spcPct val="107000"/>
              </a:lnSpc>
              <a:spcAft>
                <a:spcPts val="800"/>
              </a:spcAft>
            </a:pPr>
            <a:r>
              <a:rPr lang="fr-FR" sz="1800" b="1" dirty="0">
                <a:effectLst/>
                <a:latin typeface="Calibri" panose="020F0502020204030204" pitchFamily="34" charset="0"/>
                <a:ea typeface="Calibri" panose="020F0502020204030204" pitchFamily="34" charset="0"/>
                <a:cs typeface="Calibri" panose="020F0502020204030204" pitchFamily="34" charset="0"/>
              </a:rPr>
              <a:t>1/ Assiette du recours </a:t>
            </a:r>
            <a:r>
              <a:rPr lang="fr-FR" sz="1800" dirty="0">
                <a:effectLst/>
                <a:latin typeface="Calibri" panose="020F0502020204030204" pitchFamily="34" charset="0"/>
                <a:ea typeface="Calibri" panose="020F0502020204030204" pitchFamily="34" charset="0"/>
                <a:cs typeface="Calibri" panose="020F0502020204030204" pitchFamily="34" charset="0"/>
              </a:rPr>
              <a:t>= 25 000 (DSA) + 6 000 (frais divers) = 31 000 </a:t>
            </a:r>
          </a:p>
          <a:p>
            <a:pPr algn="just">
              <a:lnSpc>
                <a:spcPct val="107000"/>
              </a:lnSpc>
              <a:spcAft>
                <a:spcPts val="800"/>
              </a:spcAft>
            </a:pPr>
            <a:r>
              <a:rPr lang="fr-FR" dirty="0">
                <a:latin typeface="Calibri" panose="020F0502020204030204" pitchFamily="34" charset="0"/>
                <a:ea typeface="Calibri" panose="020F0502020204030204" pitchFamily="34" charset="0"/>
                <a:cs typeface="Calibri" panose="020F0502020204030204" pitchFamily="34" charset="0"/>
              </a:rPr>
              <a:t>Exclusion seulement des souffrances ici (2 500)</a:t>
            </a:r>
          </a:p>
          <a:p>
            <a:pPr algn="just">
              <a:lnSpc>
                <a:spcPct val="107000"/>
              </a:lnSpc>
              <a:spcAft>
                <a:spcPts val="800"/>
              </a:spcAft>
            </a:pPr>
            <a:r>
              <a:rPr lang="fr-FR" sz="1800" b="1" dirty="0">
                <a:effectLst/>
                <a:latin typeface="Calibri" panose="020F0502020204030204" pitchFamily="34" charset="0"/>
                <a:ea typeface="Calibri" panose="020F0502020204030204" pitchFamily="34" charset="0"/>
                <a:cs typeface="Calibri" panose="020F0502020204030204" pitchFamily="34" charset="0"/>
              </a:rPr>
              <a:t>2/ Imputati</a:t>
            </a:r>
            <a:r>
              <a:rPr lang="fr-FR" b="1" dirty="0">
                <a:latin typeface="Calibri" panose="020F0502020204030204" pitchFamily="34" charset="0"/>
                <a:ea typeface="Calibri" panose="020F0502020204030204" pitchFamily="34" charset="0"/>
                <a:cs typeface="Calibri" panose="020F0502020204030204" pitchFamily="34" charset="0"/>
              </a:rPr>
              <a:t>on globale en désintéressant les tiers payeurs en priorité </a:t>
            </a:r>
          </a:p>
          <a:p>
            <a:pPr algn="just">
              <a:lnSpc>
                <a:spcPct val="107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Les tiers payeurs ont versé 40 000 à la victime : l’indemnité due par le responsable est absorbée. </a:t>
            </a:r>
          </a:p>
          <a:p>
            <a:pPr algn="just">
              <a:lnSpc>
                <a:spcPct val="107000"/>
              </a:lnSpc>
              <a:spcAft>
                <a:spcPts val="800"/>
              </a:spcAft>
            </a:pPr>
            <a:r>
              <a:rPr lang="fr-FR" dirty="0">
                <a:latin typeface="Calibri" panose="020F0502020204030204" pitchFamily="34" charset="0"/>
                <a:ea typeface="Calibri" panose="020F0502020204030204" pitchFamily="34" charset="0"/>
                <a:cs typeface="Calibri" panose="020F0502020204030204" pitchFamily="34" charset="0"/>
              </a:rPr>
              <a:t>CPAM = 31 000 x (25 000 / 40 000) = 19 375 </a:t>
            </a:r>
          </a:p>
          <a:p>
            <a:pPr algn="just">
              <a:lnSpc>
                <a:spcPct val="107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Mut</a:t>
            </a:r>
            <a:r>
              <a:rPr lang="fr-FR" dirty="0">
                <a:latin typeface="Calibri" panose="020F0502020204030204" pitchFamily="34" charset="0"/>
                <a:ea typeface="Calibri" panose="020F0502020204030204" pitchFamily="34" charset="0"/>
                <a:cs typeface="Calibri" panose="020F0502020204030204" pitchFamily="34" charset="0"/>
              </a:rPr>
              <a:t>uelle = 31 000 x (15 000 / 40 000) = 11 625</a:t>
            </a:r>
          </a:p>
          <a:p>
            <a:pPr algn="just">
              <a:lnSpc>
                <a:spcPct val="107000"/>
              </a:lnSpc>
              <a:spcAft>
                <a:spcPts val="800"/>
              </a:spcAft>
            </a:pPr>
            <a:r>
              <a:rPr lang="fr-FR" altLang="fr-FR" dirty="0">
                <a:solidFill>
                  <a:schemeClr val="accent1"/>
                </a:solidFill>
                <a:latin typeface="Monument Extended" panose="00000500000000000000" pitchFamily="50" charset="0"/>
              </a:rPr>
              <a:t>→</a:t>
            </a:r>
            <a:r>
              <a:rPr lang="fr-FR" sz="1800" dirty="0">
                <a:effectLst/>
                <a:latin typeface="Calibri" panose="020F0502020204030204" pitchFamily="34" charset="0"/>
                <a:ea typeface="Calibri" panose="020F0502020204030204" pitchFamily="34" charset="0"/>
                <a:cs typeface="Calibri" panose="020F0502020204030204" pitchFamily="34" charset="0"/>
              </a:rPr>
              <a:t> Au final, la victime obtient seulement 2 500 euros (au titre des souffrances)</a:t>
            </a:r>
          </a:p>
          <a:p>
            <a:endParaRPr lang="fr-FR" dirty="0"/>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45</a:t>
            </a:fld>
            <a:endParaRPr lang="fr-FR"/>
          </a:p>
        </p:txBody>
      </p:sp>
    </p:spTree>
    <p:extLst>
      <p:ext uri="{BB962C8B-B14F-4D97-AF65-F5344CB8AC3E}">
        <p14:creationId xmlns:p14="http://schemas.microsoft.com/office/powerpoint/2010/main" val="39764575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dirty="0"/>
              <a:t>Comparaison avant / après 2006</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284347"/>
            <a:ext cx="10515600" cy="3978275"/>
          </a:xfrm>
        </p:spPr>
        <p:txBody>
          <a:bodyPr/>
          <a:lstStyle/>
          <a:p>
            <a:r>
              <a:rPr lang="fr-FR" sz="2000" b="1" dirty="0"/>
              <a:t>Après 2006 : </a:t>
            </a:r>
          </a:p>
          <a:p>
            <a:endParaRPr lang="fr-FR" dirty="0"/>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46</a:t>
            </a:fld>
            <a:endParaRPr lang="fr-FR"/>
          </a:p>
        </p:txBody>
      </p:sp>
      <p:graphicFrame>
        <p:nvGraphicFramePr>
          <p:cNvPr id="7" name="Tableau 6">
            <a:extLst>
              <a:ext uri="{FF2B5EF4-FFF2-40B4-BE49-F238E27FC236}">
                <a16:creationId xmlns:a16="http://schemas.microsoft.com/office/drawing/2014/main" id="{9A75E0B0-5666-4EBC-A803-5EE4D8EFA716}"/>
              </a:ext>
            </a:extLst>
          </p:cNvPr>
          <p:cNvGraphicFramePr>
            <a:graphicFrameLocks noGrp="1"/>
          </p:cNvGraphicFramePr>
          <p:nvPr>
            <p:extLst>
              <p:ext uri="{D42A27DB-BD31-4B8C-83A1-F6EECF244321}">
                <p14:modId xmlns:p14="http://schemas.microsoft.com/office/powerpoint/2010/main" val="2915439447"/>
              </p:ext>
            </p:extLst>
          </p:nvPr>
        </p:nvGraphicFramePr>
        <p:xfrm>
          <a:off x="990600" y="1873285"/>
          <a:ext cx="10515600" cy="4060376"/>
        </p:xfrm>
        <a:graphic>
          <a:graphicData uri="http://schemas.openxmlformats.org/drawingml/2006/table">
            <a:tbl>
              <a:tblPr firstRow="1" firstCol="1" bandRow="1">
                <a:tableStyleId>{5C22544A-7EE6-4342-B048-85BDC9FD1C3A}</a:tableStyleId>
              </a:tblPr>
              <a:tblGrid>
                <a:gridCol w="1502229">
                  <a:extLst>
                    <a:ext uri="{9D8B030D-6E8A-4147-A177-3AD203B41FA5}">
                      <a16:colId xmlns:a16="http://schemas.microsoft.com/office/drawing/2014/main" val="3092110909"/>
                    </a:ext>
                  </a:extLst>
                </a:gridCol>
                <a:gridCol w="1502229">
                  <a:extLst>
                    <a:ext uri="{9D8B030D-6E8A-4147-A177-3AD203B41FA5}">
                      <a16:colId xmlns:a16="http://schemas.microsoft.com/office/drawing/2014/main" val="3709767175"/>
                    </a:ext>
                  </a:extLst>
                </a:gridCol>
                <a:gridCol w="1410976">
                  <a:extLst>
                    <a:ext uri="{9D8B030D-6E8A-4147-A177-3AD203B41FA5}">
                      <a16:colId xmlns:a16="http://schemas.microsoft.com/office/drawing/2014/main" val="4168235594"/>
                    </a:ext>
                  </a:extLst>
                </a:gridCol>
                <a:gridCol w="1575610">
                  <a:extLst>
                    <a:ext uri="{9D8B030D-6E8A-4147-A177-3AD203B41FA5}">
                      <a16:colId xmlns:a16="http://schemas.microsoft.com/office/drawing/2014/main" val="343279848"/>
                    </a:ext>
                  </a:extLst>
                </a:gridCol>
                <a:gridCol w="1698042">
                  <a:extLst>
                    <a:ext uri="{9D8B030D-6E8A-4147-A177-3AD203B41FA5}">
                      <a16:colId xmlns:a16="http://schemas.microsoft.com/office/drawing/2014/main" val="3095581838"/>
                    </a:ext>
                  </a:extLst>
                </a:gridCol>
                <a:gridCol w="1521050">
                  <a:extLst>
                    <a:ext uri="{9D8B030D-6E8A-4147-A177-3AD203B41FA5}">
                      <a16:colId xmlns:a16="http://schemas.microsoft.com/office/drawing/2014/main" val="1802318502"/>
                    </a:ext>
                  </a:extLst>
                </a:gridCol>
                <a:gridCol w="1305464">
                  <a:extLst>
                    <a:ext uri="{9D8B030D-6E8A-4147-A177-3AD203B41FA5}">
                      <a16:colId xmlns:a16="http://schemas.microsoft.com/office/drawing/2014/main" val="1122208641"/>
                    </a:ext>
                  </a:extLst>
                </a:gridCol>
              </a:tblGrid>
              <a:tr h="1976783">
                <a:tc>
                  <a:txBody>
                    <a:bodyPr/>
                    <a:lstStyle/>
                    <a:p>
                      <a:pPr algn="ctr">
                        <a:lnSpc>
                          <a:spcPct val="107000"/>
                        </a:lnSpc>
                        <a:spcAft>
                          <a:spcPts val="800"/>
                        </a:spcAft>
                      </a:pPr>
                      <a:r>
                        <a:rPr lang="fr-FR" sz="1800" dirty="0">
                          <a:effectLst/>
                        </a:rPr>
                        <a:t> </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ctr">
                        <a:lnSpc>
                          <a:spcPct val="107000"/>
                        </a:lnSpc>
                        <a:spcAft>
                          <a:spcPts val="800"/>
                        </a:spcAft>
                      </a:pPr>
                      <a:r>
                        <a:rPr lang="fr-FR" sz="1800" dirty="0">
                          <a:effectLst/>
                        </a:rPr>
                        <a:t>Préjudice total</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ctr">
                        <a:lnSpc>
                          <a:spcPct val="107000"/>
                        </a:lnSpc>
                        <a:spcAft>
                          <a:spcPts val="800"/>
                        </a:spcAft>
                      </a:pPr>
                      <a:r>
                        <a:rPr lang="fr-FR" sz="1800" dirty="0">
                          <a:effectLst/>
                        </a:rPr>
                        <a:t>Dette du responsable</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ctr">
                        <a:lnSpc>
                          <a:spcPct val="107000"/>
                        </a:lnSpc>
                        <a:spcAft>
                          <a:spcPts val="800"/>
                        </a:spcAft>
                      </a:pPr>
                      <a:r>
                        <a:rPr lang="fr-FR" sz="1800" dirty="0">
                          <a:effectLst/>
                        </a:rPr>
                        <a:t>Créance des tiers payeurs</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ctr">
                        <a:lnSpc>
                          <a:spcPct val="107000"/>
                        </a:lnSpc>
                        <a:spcAft>
                          <a:spcPts val="800"/>
                        </a:spcAft>
                      </a:pPr>
                      <a:r>
                        <a:rPr lang="fr-FR" sz="1800" dirty="0">
                          <a:effectLst/>
                        </a:rPr>
                        <a:t>Créance de la victime</a:t>
                      </a:r>
                    </a:p>
                    <a:p>
                      <a:pPr algn="ctr">
                        <a:lnSpc>
                          <a:spcPct val="107000"/>
                        </a:lnSpc>
                        <a:spcAft>
                          <a:spcPts val="800"/>
                        </a:spcAft>
                      </a:pPr>
                      <a:r>
                        <a:rPr lang="fr-FR" sz="1800" dirty="0">
                          <a:effectLst/>
                        </a:rPr>
                        <a:t> </a:t>
                      </a:r>
                    </a:p>
                    <a:p>
                      <a:pPr algn="ctr">
                        <a:lnSpc>
                          <a:spcPct val="107000"/>
                        </a:lnSpc>
                        <a:spcAft>
                          <a:spcPts val="800"/>
                        </a:spcAft>
                      </a:pPr>
                      <a:r>
                        <a:rPr lang="fr-FR" sz="1800" dirty="0">
                          <a:effectLst/>
                        </a:rPr>
                        <a:t>Colonne 1 – colonne 3</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ctr">
                        <a:lnSpc>
                          <a:spcPct val="107000"/>
                        </a:lnSpc>
                        <a:spcAft>
                          <a:spcPts val="800"/>
                        </a:spcAft>
                      </a:pPr>
                      <a:r>
                        <a:rPr lang="fr-FR" sz="1800" dirty="0">
                          <a:effectLst/>
                        </a:rPr>
                        <a:t>Payement de la victime</a:t>
                      </a:r>
                    </a:p>
                    <a:p>
                      <a:pPr algn="ctr">
                        <a:lnSpc>
                          <a:spcPct val="107000"/>
                        </a:lnSpc>
                        <a:spcAft>
                          <a:spcPts val="800"/>
                        </a:spcAft>
                      </a:pPr>
                      <a:r>
                        <a:rPr lang="fr-FR" sz="1800" dirty="0">
                          <a:effectLst/>
                        </a:rPr>
                        <a:t>Colonne 4 (dans la limite de la colonne 2)</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ctr">
                        <a:lnSpc>
                          <a:spcPct val="107000"/>
                        </a:lnSpc>
                        <a:spcAft>
                          <a:spcPts val="800"/>
                        </a:spcAft>
                      </a:pPr>
                      <a:r>
                        <a:rPr lang="fr-FR" sz="1800" dirty="0">
                          <a:effectLst/>
                        </a:rPr>
                        <a:t>Payement des tiers payeurs</a:t>
                      </a:r>
                    </a:p>
                    <a:p>
                      <a:pPr algn="ctr">
                        <a:lnSpc>
                          <a:spcPct val="107000"/>
                        </a:lnSpc>
                        <a:spcAft>
                          <a:spcPts val="800"/>
                        </a:spcAft>
                      </a:pPr>
                      <a:r>
                        <a:rPr lang="fr-FR" sz="1800" dirty="0">
                          <a:effectLst/>
                        </a:rPr>
                        <a:t>Colonne 2 – colonne 5</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extLst>
                  <a:ext uri="{0D108BD9-81ED-4DB2-BD59-A6C34878D82A}">
                    <a16:rowId xmlns:a16="http://schemas.microsoft.com/office/drawing/2014/main" val="505186943"/>
                  </a:ext>
                </a:extLst>
              </a:tr>
              <a:tr h="694531">
                <a:tc>
                  <a:txBody>
                    <a:bodyPr/>
                    <a:lstStyle/>
                    <a:p>
                      <a:pPr algn="ctr">
                        <a:lnSpc>
                          <a:spcPct val="107000"/>
                        </a:lnSpc>
                        <a:spcAft>
                          <a:spcPts val="800"/>
                        </a:spcAft>
                      </a:pPr>
                      <a:r>
                        <a:rPr lang="fr-FR" sz="1800" dirty="0">
                          <a:solidFill>
                            <a:schemeClr val="tx1"/>
                          </a:solidFill>
                          <a:effectLst/>
                        </a:rPr>
                        <a:t>DSA</a:t>
                      </a:r>
                      <a:endParaRPr lang="fr-FR"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50 000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25 000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40 000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10 000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10 000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15 000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635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477808540"/>
                  </a:ext>
                </a:extLst>
              </a:tr>
              <a:tr h="694531">
                <a:tc>
                  <a:txBody>
                    <a:bodyPr/>
                    <a:lstStyle/>
                    <a:p>
                      <a:pPr algn="ctr">
                        <a:lnSpc>
                          <a:spcPct val="107000"/>
                        </a:lnSpc>
                        <a:spcAft>
                          <a:spcPts val="800"/>
                        </a:spcAft>
                      </a:pPr>
                      <a:r>
                        <a:rPr lang="fr-FR" sz="1800" dirty="0">
                          <a:solidFill>
                            <a:schemeClr val="tx1"/>
                          </a:solidFill>
                          <a:effectLst/>
                        </a:rPr>
                        <a:t>Frais Divers</a:t>
                      </a:r>
                      <a:endParaRPr lang="fr-FR"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12 000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6 000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0 </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12 000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6 000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6350" cap="flat" cmpd="sng" algn="ctr">
                      <a:solidFill>
                        <a:schemeClr val="bg2">
                          <a:lumMod val="20000"/>
                          <a:lumOff val="80000"/>
                        </a:schemeClr>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635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542594406"/>
                  </a:ext>
                </a:extLst>
              </a:tr>
              <a:tr h="694531">
                <a:tc>
                  <a:txBody>
                    <a:bodyPr/>
                    <a:lstStyle/>
                    <a:p>
                      <a:pPr algn="ctr">
                        <a:lnSpc>
                          <a:spcPct val="107000"/>
                        </a:lnSpc>
                        <a:spcAft>
                          <a:spcPts val="800"/>
                        </a:spcAft>
                      </a:pPr>
                      <a:r>
                        <a:rPr lang="fr-FR" sz="1800" dirty="0">
                          <a:solidFill>
                            <a:schemeClr val="tx1"/>
                          </a:solidFill>
                          <a:effectLst/>
                        </a:rPr>
                        <a:t>SE</a:t>
                      </a:r>
                      <a:endParaRPr lang="fr-FR"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5 000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2 500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5 000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2 500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6350" cap="flat" cmpd="sng" algn="ctr">
                      <a:solidFill>
                        <a:schemeClr val="bg2">
                          <a:lumMod val="20000"/>
                          <a:lumOff val="8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315917992"/>
                  </a:ext>
                </a:extLst>
              </a:tr>
            </a:tbl>
          </a:graphicData>
        </a:graphic>
      </p:graphicFrame>
      <p:sp>
        <p:nvSpPr>
          <p:cNvPr id="8" name="Rectangle 2">
            <a:extLst>
              <a:ext uri="{FF2B5EF4-FFF2-40B4-BE49-F238E27FC236}">
                <a16:creationId xmlns:a16="http://schemas.microsoft.com/office/drawing/2014/main" id="{6D30554A-FD2B-4AED-A4BE-3DD81B81C75B}"/>
              </a:ext>
            </a:extLst>
          </p:cNvPr>
          <p:cNvSpPr>
            <a:spLocks noChangeArrowheads="1"/>
          </p:cNvSpPr>
          <p:nvPr/>
        </p:nvSpPr>
        <p:spPr bwMode="auto">
          <a:xfrm>
            <a:off x="3171825" y="28829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12519991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1B29D6-A328-C669-0885-7DFB7AFAAA71}"/>
              </a:ext>
            </a:extLst>
          </p:cNvPr>
          <p:cNvSpPr>
            <a:spLocks noGrp="1"/>
          </p:cNvSpPr>
          <p:nvPr>
            <p:ph type="ctrTitle"/>
          </p:nvPr>
        </p:nvSpPr>
        <p:spPr>
          <a:xfrm>
            <a:off x="756745" y="1320519"/>
            <a:ext cx="5339255" cy="2387600"/>
          </a:xfrm>
        </p:spPr>
        <p:txBody>
          <a:bodyPr/>
          <a:lstStyle/>
          <a:p>
            <a:r>
              <a:rPr lang="fr-FR" dirty="0"/>
              <a:t>Le recul du principe face à la solidarité nationale</a:t>
            </a:r>
          </a:p>
        </p:txBody>
      </p:sp>
    </p:spTree>
    <p:extLst>
      <p:ext uri="{BB962C8B-B14F-4D97-AF65-F5344CB8AC3E}">
        <p14:creationId xmlns:p14="http://schemas.microsoft.com/office/powerpoint/2010/main" val="34969134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dirty="0"/>
              <a:t>Recul du droit de préférence </a:t>
            </a:r>
            <a:br>
              <a:rPr lang="fr-FR" dirty="0"/>
            </a:br>
            <a:r>
              <a:rPr lang="fr-FR" dirty="0"/>
              <a:t>face à la solidarité nationale</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825625"/>
            <a:ext cx="10515600" cy="3978275"/>
          </a:xfrm>
        </p:spPr>
        <p:txBody>
          <a:bodyPr/>
          <a:lstStyle/>
          <a:p>
            <a:r>
              <a:rPr lang="fr-FR" sz="2000" b="1" dirty="0"/>
              <a:t>Inopposabilité du droit de préférence au FGTI</a:t>
            </a:r>
          </a:p>
          <a:p>
            <a:r>
              <a:rPr lang="fr-FR" b="1" dirty="0"/>
              <a:t>Cass. 2</a:t>
            </a:r>
            <a:r>
              <a:rPr lang="fr-FR" b="1" baseline="30000" dirty="0"/>
              <a:t>e</a:t>
            </a:r>
            <a:r>
              <a:rPr lang="fr-FR" b="1" dirty="0"/>
              <a:t> civ., 10 déc. 2015, n° 14-25.757</a:t>
            </a:r>
          </a:p>
          <a:p>
            <a:r>
              <a:rPr lang="fr-FR" sz="2000" dirty="0"/>
              <a:t>« Les dispositions de l'article 31, alinéa 2, de la loi n° 85.677 du 5 juillet 1985, dans sa rédaction issue de l'article 25 de la loi n° 2006-1640 du 21 décembre 2006, qui instituent un droit de préférence au bénéfice de la victime </a:t>
            </a:r>
            <a:r>
              <a:rPr lang="fr-FR" sz="2000" dirty="0" err="1"/>
              <a:t>subrogeante</a:t>
            </a:r>
            <a:r>
              <a:rPr lang="fr-FR" sz="2000" dirty="0"/>
              <a:t> lorsqu'elle n'a été indemnisée qu'en partie, ne peuvent s'appliquer à l'indemnisation de la victime par le Fonds d'indemnisation des actes de terrorisme et d'autres infractions à l'égard duquel les tiers payeurs, contrairement à ce que soutient le moyen, ne disposent d'aucun recours subrogatoire ; que dès lors, c'est à bon droit que la cour d'appel a fixé la réparation due à M. X... en déduisant, poste par poste, les prestations visées à l'article 706-9 du code de procédure pénale ». </a:t>
            </a:r>
          </a:p>
          <a:p>
            <a:endParaRPr lang="fr-FR" dirty="0"/>
          </a:p>
          <a:p>
            <a:r>
              <a:rPr lang="fr-FR" dirty="0"/>
              <a:t>Dans le même sens, </a:t>
            </a:r>
            <a:r>
              <a:rPr lang="fr-FR" b="1" dirty="0"/>
              <a:t>Cass. 2</a:t>
            </a:r>
            <a:r>
              <a:rPr lang="fr-FR" b="1" baseline="30000" dirty="0"/>
              <a:t>e</a:t>
            </a:r>
            <a:r>
              <a:rPr lang="fr-FR" b="1" dirty="0"/>
              <a:t> civ., 30 mars 2023, n° 21-22.288 </a:t>
            </a:r>
            <a:r>
              <a:rPr lang="fr-FR" dirty="0"/>
              <a:t>précisant que la totalité de la créance doit être déduite sans lui appliquer de pourcentage de réduction</a:t>
            </a:r>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48</a:t>
            </a:fld>
            <a:endParaRPr lang="fr-FR"/>
          </a:p>
        </p:txBody>
      </p:sp>
    </p:spTree>
    <p:extLst>
      <p:ext uri="{BB962C8B-B14F-4D97-AF65-F5344CB8AC3E}">
        <p14:creationId xmlns:p14="http://schemas.microsoft.com/office/powerpoint/2010/main" val="384864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dirty="0"/>
              <a:t>Recul du droit de préférence </a:t>
            </a:r>
            <a:br>
              <a:rPr lang="fr-FR" dirty="0"/>
            </a:br>
            <a:r>
              <a:rPr lang="fr-FR" dirty="0"/>
              <a:t>face à la solidarité nationale</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825625"/>
            <a:ext cx="10515600" cy="3978275"/>
          </a:xfrm>
        </p:spPr>
        <p:txBody>
          <a:bodyPr/>
          <a:lstStyle/>
          <a:p>
            <a:r>
              <a:rPr lang="fr-FR" sz="2000" b="1" dirty="0"/>
              <a:t>Inopposabilité du droit de préférence à l’ONIAM</a:t>
            </a:r>
          </a:p>
          <a:p>
            <a:endParaRPr lang="fr-FR" dirty="0"/>
          </a:p>
          <a:p>
            <a:r>
              <a:rPr lang="fr-FR" b="1" dirty="0"/>
              <a:t>Cass. 1</a:t>
            </a:r>
            <a:r>
              <a:rPr lang="fr-FR" b="1" baseline="30000" dirty="0"/>
              <a:t>e</a:t>
            </a:r>
            <a:r>
              <a:rPr lang="fr-FR" b="1" dirty="0"/>
              <a:t> civ., 19 mars 2025, n° 23-18.080</a:t>
            </a:r>
          </a:p>
          <a:p>
            <a:pPr fontAlgn="auto"/>
            <a:r>
              <a:rPr lang="fr-FR" dirty="0"/>
              <a:t>« </a:t>
            </a:r>
            <a:r>
              <a:rPr lang="fr-FR" b="0" i="0" dirty="0">
                <a:solidFill>
                  <a:srgbClr val="000000"/>
                </a:solidFill>
                <a:effectLst/>
                <a:latin typeface="Source Sans Pro" panose="020B0503030403020204" pitchFamily="34" charset="0"/>
              </a:rPr>
              <a:t>Vu les articles L. 1142-1, II, et L. 1142-17 du code de la santé publique et le principe d'une réparation intégrale sans perte ni profit pour la victime :</a:t>
            </a:r>
          </a:p>
          <a:p>
            <a:pPr fontAlgn="auto"/>
            <a:r>
              <a:rPr lang="fr-FR" b="0" i="0" dirty="0">
                <a:solidFill>
                  <a:srgbClr val="000000"/>
                </a:solidFill>
                <a:effectLst/>
                <a:latin typeface="Source Sans Pro" panose="020B0503030403020204" pitchFamily="34" charset="0"/>
              </a:rPr>
              <a:t>10. Il résulte de ces textes et de ce principe que l'indemnisation des préjudices de la victime au titre de la solidarité nationale doit être fixée après déduction des prestations énumérées à l'article 29 de la loi n° 85-677 du 5 juillet 1985, et plus généralement des indemnités de toute nature reçues ou à recevoir d'autres débiteurs du chef du même préjudice et que n'est pas applicable le droit de préférence de la victime prévu à l'article 31 de la même loi lorsqu'elle exerce ses droits contre un responsable </a:t>
            </a:r>
            <a:r>
              <a:rPr lang="fr-FR" dirty="0"/>
              <a:t>». </a:t>
            </a:r>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49</a:t>
            </a:fld>
            <a:endParaRPr lang="fr-FR"/>
          </a:p>
        </p:txBody>
      </p:sp>
    </p:spTree>
    <p:extLst>
      <p:ext uri="{BB962C8B-B14F-4D97-AF65-F5344CB8AC3E}">
        <p14:creationId xmlns:p14="http://schemas.microsoft.com/office/powerpoint/2010/main" val="1434011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a:t>Etat actuel du droit positif</a:t>
            </a:r>
            <a:endParaRPr lang="fr-FR" dirty="0"/>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825625"/>
            <a:ext cx="10515600" cy="3978275"/>
          </a:xfrm>
        </p:spPr>
        <p:txBody>
          <a:bodyPr/>
          <a:lstStyle/>
          <a:p>
            <a:r>
              <a:rPr lang="fr-FR"/>
              <a:t>La rente : article L. 434-1 du code de la sécurité sociale : ll définit les modalités de calcul de la rente :</a:t>
            </a:r>
          </a:p>
          <a:p>
            <a:r>
              <a:rPr lang="fr-FR"/>
              <a:t>Son montant est fonction du taux d'incapacité de la victime et déterminé par un barème forfaitaire fixé par décret dont les montants sont revalorisés au 1er avril de chaque année par application du coefficient mentionné à l'article L. 161-25. Il est assis sur le salaire.</a:t>
            </a:r>
          </a:p>
          <a:p>
            <a:endParaRPr lang="fr-FR"/>
          </a:p>
          <a:p>
            <a:r>
              <a:rPr lang="fr-FR"/>
              <a:t>Modalités de fixation du taux d’incapacité permanente : article L. 434-2:</a:t>
            </a:r>
          </a:p>
          <a:p>
            <a:r>
              <a:rPr lang="fr-FR"/>
              <a:t>« Le taux de l'incapacité permanente est déterminé d'après la nature de </a:t>
            </a:r>
            <a:r>
              <a:rPr lang="fr-FR" b="1"/>
              <a:t>l'infirmité</a:t>
            </a:r>
            <a:r>
              <a:rPr lang="fr-FR"/>
              <a:t>, l'état général, l'âge, les facultés physiques et mentales de la victime ainsi que d'après ses aptitudes et sa qualification professionnelle, compte tenu d'un barème indicatif d'invalidité. »</a:t>
            </a:r>
          </a:p>
          <a:p>
            <a:endParaRPr lang="fr-FR"/>
          </a:p>
          <a:p>
            <a:r>
              <a:rPr lang="fr-FR"/>
              <a:t>C’est la base de l’ambiguïté qui traverse la matière.</a:t>
            </a:r>
          </a:p>
          <a:p>
            <a:endParaRPr lang="fr-FR" dirty="0"/>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5</a:t>
            </a:fld>
            <a:endParaRPr lang="fr-FR"/>
          </a:p>
        </p:txBody>
      </p:sp>
    </p:spTree>
    <p:extLst>
      <p:ext uri="{BB962C8B-B14F-4D97-AF65-F5344CB8AC3E}">
        <p14:creationId xmlns:p14="http://schemas.microsoft.com/office/powerpoint/2010/main" val="26128267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dirty="0"/>
              <a:t>Recul du droit de préférence </a:t>
            </a:r>
            <a:br>
              <a:rPr lang="fr-FR" dirty="0"/>
            </a:br>
            <a:r>
              <a:rPr lang="fr-FR" dirty="0"/>
              <a:t>face à la solidarité nationale</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825625"/>
            <a:ext cx="10515600" cy="3978275"/>
          </a:xfrm>
        </p:spPr>
        <p:txBody>
          <a:bodyPr/>
          <a:lstStyle/>
          <a:p>
            <a:r>
              <a:rPr lang="fr-FR" sz="2000" b="1" dirty="0"/>
              <a:t>Exemple de calcul avec déduction de la créance après partage  :</a:t>
            </a:r>
          </a:p>
          <a:p>
            <a:endParaRPr lang="fr-FR" dirty="0"/>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50</a:t>
            </a:fld>
            <a:endParaRPr lang="fr-FR"/>
          </a:p>
        </p:txBody>
      </p:sp>
      <p:graphicFrame>
        <p:nvGraphicFramePr>
          <p:cNvPr id="3" name="Tableau 2">
            <a:extLst>
              <a:ext uri="{FF2B5EF4-FFF2-40B4-BE49-F238E27FC236}">
                <a16:creationId xmlns:a16="http://schemas.microsoft.com/office/drawing/2014/main" id="{1AED6873-296E-4D12-8AA9-089F898AF4EB}"/>
              </a:ext>
            </a:extLst>
          </p:cNvPr>
          <p:cNvGraphicFramePr>
            <a:graphicFrameLocks noGrp="1"/>
          </p:cNvGraphicFramePr>
          <p:nvPr>
            <p:extLst>
              <p:ext uri="{D42A27DB-BD31-4B8C-83A1-F6EECF244321}">
                <p14:modId xmlns:p14="http://schemas.microsoft.com/office/powerpoint/2010/main" val="2248967794"/>
              </p:ext>
            </p:extLst>
          </p:nvPr>
        </p:nvGraphicFramePr>
        <p:xfrm>
          <a:off x="916022" y="2321174"/>
          <a:ext cx="10212419" cy="2145746"/>
        </p:xfrm>
        <a:graphic>
          <a:graphicData uri="http://schemas.openxmlformats.org/drawingml/2006/table">
            <a:tbl>
              <a:tblPr firstRow="1" firstCol="1" bandRow="1">
                <a:tableStyleId>{5C22544A-7EE6-4342-B048-85BDC9FD1C3A}</a:tableStyleId>
              </a:tblPr>
              <a:tblGrid>
                <a:gridCol w="1458917">
                  <a:extLst>
                    <a:ext uri="{9D8B030D-6E8A-4147-A177-3AD203B41FA5}">
                      <a16:colId xmlns:a16="http://schemas.microsoft.com/office/drawing/2014/main" val="1678740373"/>
                    </a:ext>
                  </a:extLst>
                </a:gridCol>
                <a:gridCol w="1462083">
                  <a:extLst>
                    <a:ext uri="{9D8B030D-6E8A-4147-A177-3AD203B41FA5}">
                      <a16:colId xmlns:a16="http://schemas.microsoft.com/office/drawing/2014/main" val="1311348119"/>
                    </a:ext>
                  </a:extLst>
                </a:gridCol>
                <a:gridCol w="2544323">
                  <a:extLst>
                    <a:ext uri="{9D8B030D-6E8A-4147-A177-3AD203B41FA5}">
                      <a16:colId xmlns:a16="http://schemas.microsoft.com/office/drawing/2014/main" val="1705403402"/>
                    </a:ext>
                  </a:extLst>
                </a:gridCol>
                <a:gridCol w="2509736">
                  <a:extLst>
                    <a:ext uri="{9D8B030D-6E8A-4147-A177-3AD203B41FA5}">
                      <a16:colId xmlns:a16="http://schemas.microsoft.com/office/drawing/2014/main" val="672907139"/>
                    </a:ext>
                  </a:extLst>
                </a:gridCol>
                <a:gridCol w="2237360">
                  <a:extLst>
                    <a:ext uri="{9D8B030D-6E8A-4147-A177-3AD203B41FA5}">
                      <a16:colId xmlns:a16="http://schemas.microsoft.com/office/drawing/2014/main" val="3929760494"/>
                    </a:ext>
                  </a:extLst>
                </a:gridCol>
              </a:tblGrid>
              <a:tr h="1177400">
                <a:tc>
                  <a:txBody>
                    <a:bodyPr/>
                    <a:lstStyle/>
                    <a:p>
                      <a:pPr algn="ctr">
                        <a:lnSpc>
                          <a:spcPct val="107000"/>
                        </a:lnSpc>
                        <a:spcAft>
                          <a:spcPts val="800"/>
                        </a:spcAft>
                      </a:pPr>
                      <a:r>
                        <a:rPr lang="fr-FR" sz="1800" dirty="0">
                          <a:effectLst/>
                        </a:rPr>
                        <a:t> </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2"/>
                    </a:solidFill>
                  </a:tcPr>
                </a:tc>
                <a:tc>
                  <a:txBody>
                    <a:bodyPr/>
                    <a:lstStyle/>
                    <a:p>
                      <a:pPr algn="ctr">
                        <a:lnSpc>
                          <a:spcPct val="107000"/>
                        </a:lnSpc>
                        <a:spcAft>
                          <a:spcPts val="800"/>
                        </a:spcAft>
                      </a:pPr>
                      <a:r>
                        <a:rPr lang="fr-FR" sz="1800" dirty="0">
                          <a:effectLst/>
                        </a:rPr>
                        <a:t>Préjudice total</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2"/>
                    </a:solidFill>
                  </a:tcPr>
                </a:tc>
                <a:tc>
                  <a:txBody>
                    <a:bodyPr/>
                    <a:lstStyle/>
                    <a:p>
                      <a:pPr algn="ctr">
                        <a:lnSpc>
                          <a:spcPct val="107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Droit à indemnisation de la victime après partage de responsabilité de 50%</a:t>
                      </a:r>
                    </a:p>
                  </a:txBody>
                  <a:tcPr marL="68580" marR="68580" marT="0" marB="0" anchor="ctr">
                    <a:solidFill>
                      <a:schemeClr val="bg2"/>
                    </a:solidFill>
                  </a:tcPr>
                </a:tc>
                <a:tc>
                  <a:txBody>
                    <a:bodyPr/>
                    <a:lstStyle/>
                    <a:p>
                      <a:pPr algn="ctr">
                        <a:lnSpc>
                          <a:spcPct val="107000"/>
                        </a:lnSpc>
                        <a:spcAft>
                          <a:spcPts val="800"/>
                        </a:spcAft>
                      </a:pPr>
                      <a:r>
                        <a:rPr lang="fr-FR" sz="1800" dirty="0">
                          <a:effectLst/>
                        </a:rPr>
                        <a:t>Déduction en premier de la créance des tiers payeurs </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2"/>
                    </a:solidFill>
                  </a:tcPr>
                </a:tc>
                <a:tc>
                  <a:txBody>
                    <a:bodyPr/>
                    <a:lstStyle/>
                    <a:p>
                      <a:pPr algn="ctr">
                        <a:lnSpc>
                          <a:spcPct val="107000"/>
                        </a:lnSpc>
                        <a:spcAft>
                          <a:spcPts val="800"/>
                        </a:spcAft>
                      </a:pPr>
                      <a:r>
                        <a:rPr lang="fr-FR" sz="1800" dirty="0">
                          <a:effectLst/>
                        </a:rPr>
                        <a:t>Payement de la victime</a:t>
                      </a:r>
                    </a:p>
                  </a:txBody>
                  <a:tcPr marL="68580" marR="68580" marT="0" marB="0" anchor="ctr">
                    <a:solidFill>
                      <a:schemeClr val="bg2"/>
                    </a:solidFill>
                  </a:tcPr>
                </a:tc>
                <a:extLst>
                  <a:ext uri="{0D108BD9-81ED-4DB2-BD59-A6C34878D82A}">
                    <a16:rowId xmlns:a16="http://schemas.microsoft.com/office/drawing/2014/main" val="616842403"/>
                  </a:ext>
                </a:extLst>
              </a:tr>
              <a:tr h="968346">
                <a:tc>
                  <a:txBody>
                    <a:bodyPr/>
                    <a:lstStyle/>
                    <a:p>
                      <a:pPr algn="ctr">
                        <a:lnSpc>
                          <a:spcPct val="107000"/>
                        </a:lnSpc>
                        <a:spcAft>
                          <a:spcPts val="800"/>
                        </a:spcAft>
                      </a:pPr>
                      <a:r>
                        <a:rPr lang="fr-FR" sz="1800" dirty="0">
                          <a:solidFill>
                            <a:schemeClr val="tx1"/>
                          </a:solidFill>
                          <a:effectLst/>
                        </a:rPr>
                        <a:t>PGPA</a:t>
                      </a:r>
                      <a:endParaRPr lang="fr-FR"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100 000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50 000</a:t>
                      </a: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60 000</a:t>
                      </a: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0</a:t>
                      </a:r>
                      <a:endParaRPr lang="fr-FR" sz="1800" dirty="0">
                        <a:effectLst/>
                        <a:latin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109363962"/>
                  </a:ext>
                </a:extLst>
              </a:tr>
            </a:tbl>
          </a:graphicData>
        </a:graphic>
      </p:graphicFrame>
      <p:sp>
        <p:nvSpPr>
          <p:cNvPr id="6" name="Rectangle 1">
            <a:extLst>
              <a:ext uri="{FF2B5EF4-FFF2-40B4-BE49-F238E27FC236}">
                <a16:creationId xmlns:a16="http://schemas.microsoft.com/office/drawing/2014/main" id="{5C65C736-B6BF-4853-9A8A-41AFEC8F1D98}"/>
              </a:ext>
            </a:extLst>
          </p:cNvPr>
          <p:cNvSpPr>
            <a:spLocks noChangeArrowheads="1"/>
          </p:cNvSpPr>
          <p:nvPr/>
        </p:nvSpPr>
        <p:spPr bwMode="auto">
          <a:xfrm>
            <a:off x="3171825" y="28829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21202553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dirty="0"/>
              <a:t>Recul du droit de préférence </a:t>
            </a:r>
            <a:br>
              <a:rPr lang="fr-FR" dirty="0"/>
            </a:br>
            <a:r>
              <a:rPr lang="fr-FR" dirty="0"/>
              <a:t>face à la solidarité nationale</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825625"/>
            <a:ext cx="10515600" cy="3978275"/>
          </a:xfrm>
        </p:spPr>
        <p:txBody>
          <a:bodyPr/>
          <a:lstStyle/>
          <a:p>
            <a:r>
              <a:rPr lang="fr-FR" sz="2000" b="1" dirty="0"/>
              <a:t>Exemple de calcul avec déduction de la créance </a:t>
            </a:r>
            <a:r>
              <a:rPr lang="fr-FR" sz="2000" b="1" i="1" dirty="0"/>
              <a:t>ab initio </a:t>
            </a:r>
            <a:r>
              <a:rPr lang="fr-FR" sz="2000" b="1" dirty="0"/>
              <a:t>:</a:t>
            </a:r>
          </a:p>
          <a:p>
            <a:endParaRPr lang="fr-FR" dirty="0"/>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51</a:t>
            </a:fld>
            <a:endParaRPr lang="fr-FR"/>
          </a:p>
        </p:txBody>
      </p:sp>
      <p:graphicFrame>
        <p:nvGraphicFramePr>
          <p:cNvPr id="3" name="Tableau 2">
            <a:extLst>
              <a:ext uri="{FF2B5EF4-FFF2-40B4-BE49-F238E27FC236}">
                <a16:creationId xmlns:a16="http://schemas.microsoft.com/office/drawing/2014/main" id="{1AED6873-296E-4D12-8AA9-089F898AF4EB}"/>
              </a:ext>
            </a:extLst>
          </p:cNvPr>
          <p:cNvGraphicFramePr>
            <a:graphicFrameLocks noGrp="1"/>
          </p:cNvGraphicFramePr>
          <p:nvPr>
            <p:extLst>
              <p:ext uri="{D42A27DB-BD31-4B8C-83A1-F6EECF244321}">
                <p14:modId xmlns:p14="http://schemas.microsoft.com/office/powerpoint/2010/main" val="2937731536"/>
              </p:ext>
            </p:extLst>
          </p:nvPr>
        </p:nvGraphicFramePr>
        <p:xfrm>
          <a:off x="838200" y="2418295"/>
          <a:ext cx="10212419" cy="2187773"/>
        </p:xfrm>
        <a:graphic>
          <a:graphicData uri="http://schemas.openxmlformats.org/drawingml/2006/table">
            <a:tbl>
              <a:tblPr firstRow="1" firstCol="1" bandRow="1">
                <a:tableStyleId>{5C22544A-7EE6-4342-B048-85BDC9FD1C3A}</a:tableStyleId>
              </a:tblPr>
              <a:tblGrid>
                <a:gridCol w="1458917">
                  <a:extLst>
                    <a:ext uri="{9D8B030D-6E8A-4147-A177-3AD203B41FA5}">
                      <a16:colId xmlns:a16="http://schemas.microsoft.com/office/drawing/2014/main" val="1678740373"/>
                    </a:ext>
                  </a:extLst>
                </a:gridCol>
                <a:gridCol w="1462083">
                  <a:extLst>
                    <a:ext uri="{9D8B030D-6E8A-4147-A177-3AD203B41FA5}">
                      <a16:colId xmlns:a16="http://schemas.microsoft.com/office/drawing/2014/main" val="1311348119"/>
                    </a:ext>
                  </a:extLst>
                </a:gridCol>
                <a:gridCol w="2184400">
                  <a:extLst>
                    <a:ext uri="{9D8B030D-6E8A-4147-A177-3AD203B41FA5}">
                      <a16:colId xmlns:a16="http://schemas.microsoft.com/office/drawing/2014/main" val="1705403402"/>
                    </a:ext>
                  </a:extLst>
                </a:gridCol>
                <a:gridCol w="2042809">
                  <a:extLst>
                    <a:ext uri="{9D8B030D-6E8A-4147-A177-3AD203B41FA5}">
                      <a16:colId xmlns:a16="http://schemas.microsoft.com/office/drawing/2014/main" val="3929760494"/>
                    </a:ext>
                  </a:extLst>
                </a:gridCol>
                <a:gridCol w="3064210">
                  <a:extLst>
                    <a:ext uri="{9D8B030D-6E8A-4147-A177-3AD203B41FA5}">
                      <a16:colId xmlns:a16="http://schemas.microsoft.com/office/drawing/2014/main" val="3133764457"/>
                    </a:ext>
                  </a:extLst>
                </a:gridCol>
              </a:tblGrid>
              <a:tr h="1219427">
                <a:tc>
                  <a:txBody>
                    <a:bodyPr/>
                    <a:lstStyle/>
                    <a:p>
                      <a:pPr algn="ctr">
                        <a:lnSpc>
                          <a:spcPct val="107000"/>
                        </a:lnSpc>
                        <a:spcAft>
                          <a:spcPts val="800"/>
                        </a:spcAft>
                      </a:pPr>
                      <a:r>
                        <a:rPr lang="fr-FR" sz="1800" dirty="0">
                          <a:effectLst/>
                        </a:rPr>
                        <a:t> </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2"/>
                    </a:solidFill>
                  </a:tcPr>
                </a:tc>
                <a:tc>
                  <a:txBody>
                    <a:bodyPr/>
                    <a:lstStyle/>
                    <a:p>
                      <a:pPr algn="ctr">
                        <a:lnSpc>
                          <a:spcPct val="107000"/>
                        </a:lnSpc>
                        <a:spcAft>
                          <a:spcPts val="800"/>
                        </a:spcAft>
                      </a:pPr>
                      <a:r>
                        <a:rPr lang="fr-FR" sz="1800" dirty="0">
                          <a:effectLst/>
                        </a:rPr>
                        <a:t>Préjudice total</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2"/>
                    </a:solidFill>
                  </a:tcPr>
                </a:tc>
                <a:tc>
                  <a:txBody>
                    <a:bodyPr/>
                    <a:lstStyle/>
                    <a:p>
                      <a:pPr algn="ctr">
                        <a:lnSpc>
                          <a:spcPct val="107000"/>
                        </a:lnSpc>
                        <a:spcAft>
                          <a:spcPts val="800"/>
                        </a:spcAft>
                      </a:pPr>
                      <a:r>
                        <a:rPr lang="fr-FR" sz="1800" dirty="0">
                          <a:effectLst/>
                        </a:rPr>
                        <a:t>Déduction de la créance des tiers payeurs </a:t>
                      </a:r>
                      <a:endParaRPr lang="fr-FR" sz="1800" dirty="0">
                        <a:effectLst/>
                        <a:latin typeface="Calibri" panose="020F0502020204030204" pitchFamily="34" charset="0"/>
                        <a:cs typeface="Calibri" panose="020F0502020204030204" pitchFamily="34" charset="0"/>
                      </a:endParaRPr>
                    </a:p>
                  </a:txBody>
                  <a:tcPr marL="68580" marR="68580" marT="0" marB="0" anchor="ctr">
                    <a:solidFill>
                      <a:schemeClr val="bg2"/>
                    </a:solidFill>
                  </a:tcPr>
                </a:tc>
                <a:tc>
                  <a:txBody>
                    <a:bodyPr/>
                    <a:lstStyle/>
                    <a:p>
                      <a:pPr algn="ctr">
                        <a:lnSpc>
                          <a:spcPct val="107000"/>
                        </a:lnSpc>
                        <a:spcAft>
                          <a:spcPts val="800"/>
                        </a:spcAft>
                      </a:pPr>
                      <a:r>
                        <a:rPr lang="fr-FR" sz="1800" dirty="0">
                          <a:effectLst/>
                        </a:rPr>
                        <a:t>Préjudice </a:t>
                      </a:r>
                      <a:br>
                        <a:rPr lang="fr-FR" sz="1800" dirty="0">
                          <a:effectLst/>
                        </a:rPr>
                      </a:br>
                      <a:r>
                        <a:rPr lang="fr-FR" sz="1800" dirty="0">
                          <a:effectLst/>
                        </a:rPr>
                        <a:t>restant </a:t>
                      </a:r>
                    </a:p>
                    <a:p>
                      <a:pPr algn="ctr">
                        <a:lnSpc>
                          <a:spcPct val="107000"/>
                        </a:lnSpc>
                        <a:spcAft>
                          <a:spcPts val="800"/>
                        </a:spcAft>
                      </a:pP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2"/>
                    </a:solidFill>
                  </a:tcPr>
                </a:tc>
                <a:tc>
                  <a:txBody>
                    <a:bodyPr/>
                    <a:lstStyle/>
                    <a:p>
                      <a:pPr algn="ctr">
                        <a:lnSpc>
                          <a:spcPct val="107000"/>
                        </a:lnSpc>
                        <a:spcAft>
                          <a:spcPts val="800"/>
                        </a:spcAft>
                      </a:pPr>
                      <a:r>
                        <a:rPr lang="fr-FR" sz="1800" dirty="0">
                          <a:effectLst/>
                        </a:rPr>
                        <a:t>Payement de la victime</a:t>
                      </a:r>
                    </a:p>
                    <a:p>
                      <a:pPr algn="ctr">
                        <a:lnSpc>
                          <a:spcPct val="107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Après application du partage de responsabilité de 50%</a:t>
                      </a:r>
                    </a:p>
                  </a:txBody>
                  <a:tcPr marL="68580" marR="68580" marT="0" marB="0" anchor="ctr">
                    <a:solidFill>
                      <a:schemeClr val="bg2"/>
                    </a:solidFill>
                  </a:tcPr>
                </a:tc>
                <a:extLst>
                  <a:ext uri="{0D108BD9-81ED-4DB2-BD59-A6C34878D82A}">
                    <a16:rowId xmlns:a16="http://schemas.microsoft.com/office/drawing/2014/main" val="616842403"/>
                  </a:ext>
                </a:extLst>
              </a:tr>
              <a:tr h="968346">
                <a:tc>
                  <a:txBody>
                    <a:bodyPr/>
                    <a:lstStyle/>
                    <a:p>
                      <a:pPr algn="ctr">
                        <a:lnSpc>
                          <a:spcPct val="107000"/>
                        </a:lnSpc>
                        <a:spcAft>
                          <a:spcPts val="800"/>
                        </a:spcAft>
                      </a:pPr>
                      <a:r>
                        <a:rPr lang="fr-FR" sz="1800" dirty="0">
                          <a:solidFill>
                            <a:schemeClr val="tx1"/>
                          </a:solidFill>
                          <a:effectLst/>
                        </a:rPr>
                        <a:t>PGPA</a:t>
                      </a:r>
                      <a:endParaRPr lang="fr-FR"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solidFill>
                            <a:schemeClr val="tx1"/>
                          </a:solidFill>
                          <a:effectLst/>
                        </a:rPr>
                        <a:t>100 000</a:t>
                      </a:r>
                      <a:endParaRPr lang="fr-FR"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60 000</a:t>
                      </a:r>
                      <a:endParaRPr lang="fr-FR" sz="1800" dirty="0">
                        <a:solidFill>
                          <a:schemeClr val="tx1"/>
                        </a:solidFill>
                        <a:effectLst/>
                        <a:latin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solidFill>
                            <a:schemeClr val="tx1"/>
                          </a:solidFill>
                          <a:effectLst/>
                        </a:rPr>
                        <a:t>40 000</a:t>
                      </a:r>
                      <a:endParaRPr lang="fr-FR"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solidFill>
                            <a:schemeClr val="tx1"/>
                          </a:solidFill>
                          <a:effectLst/>
                        </a:rPr>
                        <a:t>20 000</a:t>
                      </a:r>
                      <a:endParaRPr lang="fr-FR"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109363962"/>
                  </a:ext>
                </a:extLst>
              </a:tr>
            </a:tbl>
          </a:graphicData>
        </a:graphic>
      </p:graphicFrame>
    </p:spTree>
    <p:extLst>
      <p:ext uri="{BB962C8B-B14F-4D97-AF65-F5344CB8AC3E}">
        <p14:creationId xmlns:p14="http://schemas.microsoft.com/office/powerpoint/2010/main" val="3706370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1B29D6-A328-C669-0885-7DFB7AFAAA71}"/>
              </a:ext>
            </a:extLst>
          </p:cNvPr>
          <p:cNvSpPr>
            <a:spLocks noGrp="1"/>
          </p:cNvSpPr>
          <p:nvPr>
            <p:ph type="ctrTitle"/>
          </p:nvPr>
        </p:nvSpPr>
        <p:spPr>
          <a:xfrm>
            <a:off x="756745" y="1320519"/>
            <a:ext cx="5339255" cy="2387600"/>
          </a:xfrm>
        </p:spPr>
        <p:txBody>
          <a:bodyPr/>
          <a:lstStyle/>
          <a:p>
            <a:r>
              <a:rPr lang="fr-FR" dirty="0"/>
              <a:t>Le recul du principe dans les projets de réforme</a:t>
            </a:r>
          </a:p>
        </p:txBody>
      </p:sp>
    </p:spTree>
    <p:extLst>
      <p:ext uri="{BB962C8B-B14F-4D97-AF65-F5344CB8AC3E}">
        <p14:creationId xmlns:p14="http://schemas.microsoft.com/office/powerpoint/2010/main" val="33037236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dirty="0"/>
              <a:t>La proposition de limiter le droit de préférence de la victime</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825625"/>
            <a:ext cx="10515600" cy="3978275"/>
          </a:xfrm>
        </p:spPr>
        <p:txBody>
          <a:bodyPr/>
          <a:lstStyle/>
          <a:p>
            <a:pPr algn="ctr"/>
            <a:r>
              <a:rPr lang="fr-FR" sz="2400" b="0" i="0" u="none" strike="noStrike" baseline="0" dirty="0"/>
              <a:t>« </a:t>
            </a:r>
            <a:r>
              <a:rPr lang="fr-FR" sz="2400" b="1" i="0" u="none" strike="noStrike" baseline="0" dirty="0"/>
              <a:t>La faute de la victime </a:t>
            </a:r>
            <a:r>
              <a:rPr lang="fr-FR" sz="2400" b="0" i="0" u="none" strike="noStrike" baseline="0" dirty="0"/>
              <a:t>ne peut réduire son droit à indemnisation que sur la part de son préjudice qui n’a pas été réparée par les prestations du tiers payeur. Celui-ci a droit au reliquat de la dette mise à la charge du responsable. »</a:t>
            </a:r>
          </a:p>
          <a:p>
            <a:r>
              <a:rPr lang="fr-FR" sz="1800" i="1" dirty="0">
                <a:effectLst/>
                <a:latin typeface="Calibri" panose="020F0502020204030204" pitchFamily="34" charset="0"/>
                <a:ea typeface="Calibri" panose="020F0502020204030204" pitchFamily="34" charset="0"/>
              </a:rPr>
              <a:t>Projet de réforme de la responsabilité civile</a:t>
            </a:r>
            <a:r>
              <a:rPr lang="fr-FR" sz="1800" dirty="0">
                <a:effectLst/>
                <a:latin typeface="Calibri" panose="020F0502020204030204" pitchFamily="34" charset="0"/>
                <a:ea typeface="Calibri" panose="020F0502020204030204" pitchFamily="34" charset="0"/>
              </a:rPr>
              <a:t>, mars 2017, art. 1276 </a:t>
            </a:r>
          </a:p>
          <a:p>
            <a:r>
              <a:rPr lang="fr-FR" sz="1800" i="1" dirty="0">
                <a:effectLst/>
                <a:latin typeface="Calibri" panose="020F0502020204030204" pitchFamily="34" charset="0"/>
                <a:ea typeface="Calibri" panose="020F0502020204030204" pitchFamily="34" charset="0"/>
              </a:rPr>
              <a:t>Proposition de loi portant réforme de la responsabilité civile</a:t>
            </a:r>
            <a:r>
              <a:rPr lang="fr-FR" sz="1800" dirty="0">
                <a:effectLst/>
                <a:latin typeface="Calibri" panose="020F0502020204030204" pitchFamily="34" charset="0"/>
                <a:ea typeface="Calibri" panose="020F0502020204030204" pitchFamily="34" charset="0"/>
              </a:rPr>
              <a:t>, enregistrée à la Présidence du Sénat le 29 juillet 2020, art. 1278</a:t>
            </a:r>
          </a:p>
          <a:p>
            <a:r>
              <a:rPr lang="fr-FR" i="1" dirty="0">
                <a:latin typeface="Calibri" panose="020F0502020204030204" pitchFamily="34" charset="0"/>
                <a:ea typeface="Calibri" panose="020F0502020204030204" pitchFamily="34" charset="0"/>
              </a:rPr>
              <a:t>Proposition de loi visant à réformer le régime de la responsabilité civile et à améliorer l’indemnisation des victimes</a:t>
            </a:r>
            <a:r>
              <a:rPr lang="fr-FR" dirty="0">
                <a:latin typeface="Calibri" panose="020F0502020204030204" pitchFamily="34" charset="0"/>
                <a:ea typeface="Calibri" panose="020F0502020204030204" pitchFamily="34" charset="0"/>
              </a:rPr>
              <a:t>, enregistrée à la Présidence de l’AN le 16 sept. 2025, art. 1303-24</a:t>
            </a:r>
          </a:p>
          <a:p>
            <a:endParaRPr lang="fr-FR" sz="1800" dirty="0">
              <a:effectLst/>
              <a:latin typeface="Calibri" panose="020F0502020204030204" pitchFamily="34" charset="0"/>
              <a:ea typeface="Calibri" panose="020F0502020204030204" pitchFamily="34" charset="0"/>
            </a:endParaRPr>
          </a:p>
          <a:p>
            <a:r>
              <a:rPr lang="fr-FR" sz="2000" b="1" dirty="0">
                <a:solidFill>
                  <a:schemeClr val="accent1"/>
                </a:solidFill>
                <a:latin typeface="Calibri" panose="020F0502020204030204" pitchFamily="34" charset="0"/>
                <a:ea typeface="Calibri" panose="020F0502020204030204" pitchFamily="34" charset="0"/>
              </a:rPr>
              <a:t>→</a:t>
            </a:r>
            <a:r>
              <a:rPr lang="fr-FR" sz="2000" b="1" dirty="0">
                <a:latin typeface="Calibri" panose="020F0502020204030204" pitchFamily="34" charset="0"/>
                <a:ea typeface="Calibri" panose="020F0502020204030204" pitchFamily="34" charset="0"/>
              </a:rPr>
              <a:t> Maintien des modalités actuelles de calcul en cas d’insolvabilité partielle </a:t>
            </a:r>
          </a:p>
          <a:p>
            <a:r>
              <a:rPr lang="fr-FR" sz="2000" b="1" i="1" dirty="0">
                <a:solidFill>
                  <a:schemeClr val="accent1"/>
                </a:solidFill>
                <a:latin typeface="Calibri" panose="020F0502020204030204" pitchFamily="34" charset="0"/>
                <a:ea typeface="Calibri" panose="020F0502020204030204" pitchFamily="34" charset="0"/>
              </a:rPr>
              <a:t>→</a:t>
            </a:r>
            <a:r>
              <a:rPr lang="fr-FR" sz="2000" b="1" i="1" dirty="0">
                <a:latin typeface="Calibri" panose="020F0502020204030204" pitchFamily="34" charset="0"/>
                <a:ea typeface="Calibri" panose="020F0502020204030204" pitchFamily="34" charset="0"/>
              </a:rPr>
              <a:t> Quid</a:t>
            </a:r>
            <a:r>
              <a:rPr lang="fr-FR" sz="2000" b="1" dirty="0">
                <a:latin typeface="Calibri" panose="020F0502020204030204" pitchFamily="34" charset="0"/>
                <a:ea typeface="Calibri" panose="020F0502020204030204" pitchFamily="34" charset="0"/>
              </a:rPr>
              <a:t> de la perte de chance ?</a:t>
            </a:r>
            <a:endParaRPr lang="fr-FR" sz="2000" b="1" dirty="0">
              <a:effectLst/>
              <a:latin typeface="Calibri" panose="020F0502020204030204" pitchFamily="34" charset="0"/>
              <a:ea typeface="Calibri" panose="020F0502020204030204" pitchFamily="34" charset="0"/>
            </a:endParaRPr>
          </a:p>
          <a:p>
            <a:pPr algn="just"/>
            <a:endParaRPr lang="fr-FR" dirty="0"/>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53</a:t>
            </a:fld>
            <a:endParaRPr lang="fr-FR"/>
          </a:p>
        </p:txBody>
      </p:sp>
    </p:spTree>
    <p:extLst>
      <p:ext uri="{BB962C8B-B14F-4D97-AF65-F5344CB8AC3E}">
        <p14:creationId xmlns:p14="http://schemas.microsoft.com/office/powerpoint/2010/main" val="36496184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dirty="0"/>
              <a:t>La proposition de limiter </a:t>
            </a:r>
            <a:br>
              <a:rPr lang="fr-FR" dirty="0"/>
            </a:br>
            <a:r>
              <a:rPr lang="fr-FR" dirty="0"/>
              <a:t>le droit de préférence de la victime</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825625"/>
            <a:ext cx="10515600" cy="3978275"/>
          </a:xfrm>
        </p:spPr>
        <p:txBody>
          <a:bodyPr/>
          <a:lstStyle/>
          <a:p>
            <a:endParaRPr lang="fr-FR" sz="2000" b="1" u="sng" dirty="0"/>
          </a:p>
          <a:p>
            <a:endParaRPr lang="fr-FR" dirty="0"/>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54</a:t>
            </a:fld>
            <a:endParaRPr lang="fr-FR"/>
          </a:p>
        </p:txBody>
      </p:sp>
      <p:graphicFrame>
        <p:nvGraphicFramePr>
          <p:cNvPr id="7" name="Tableau 6">
            <a:extLst>
              <a:ext uri="{FF2B5EF4-FFF2-40B4-BE49-F238E27FC236}">
                <a16:creationId xmlns:a16="http://schemas.microsoft.com/office/drawing/2014/main" id="{9A75E0B0-5666-4EBC-A803-5EE4D8EFA716}"/>
              </a:ext>
            </a:extLst>
          </p:cNvPr>
          <p:cNvGraphicFramePr>
            <a:graphicFrameLocks noGrp="1"/>
          </p:cNvGraphicFramePr>
          <p:nvPr>
            <p:extLst>
              <p:ext uri="{D42A27DB-BD31-4B8C-83A1-F6EECF244321}">
                <p14:modId xmlns:p14="http://schemas.microsoft.com/office/powerpoint/2010/main" val="520522890"/>
              </p:ext>
            </p:extLst>
          </p:nvPr>
        </p:nvGraphicFramePr>
        <p:xfrm>
          <a:off x="838199" y="1869711"/>
          <a:ext cx="10393017" cy="3614215"/>
        </p:xfrm>
        <a:graphic>
          <a:graphicData uri="http://schemas.openxmlformats.org/drawingml/2006/table">
            <a:tbl>
              <a:tblPr firstRow="1" firstCol="1" bandRow="1">
                <a:tableStyleId>{5C22544A-7EE6-4342-B048-85BDC9FD1C3A}</a:tableStyleId>
              </a:tblPr>
              <a:tblGrid>
                <a:gridCol w="1484717">
                  <a:extLst>
                    <a:ext uri="{9D8B030D-6E8A-4147-A177-3AD203B41FA5}">
                      <a16:colId xmlns:a16="http://schemas.microsoft.com/office/drawing/2014/main" val="3092110909"/>
                    </a:ext>
                  </a:extLst>
                </a:gridCol>
                <a:gridCol w="1187773">
                  <a:extLst>
                    <a:ext uri="{9D8B030D-6E8A-4147-A177-3AD203B41FA5}">
                      <a16:colId xmlns:a16="http://schemas.microsoft.com/office/drawing/2014/main" val="3709767175"/>
                    </a:ext>
                  </a:extLst>
                </a:gridCol>
                <a:gridCol w="1463506">
                  <a:extLst>
                    <a:ext uri="{9D8B030D-6E8A-4147-A177-3AD203B41FA5}">
                      <a16:colId xmlns:a16="http://schemas.microsoft.com/office/drawing/2014/main" val="4168235594"/>
                    </a:ext>
                  </a:extLst>
                </a:gridCol>
                <a:gridCol w="1378666">
                  <a:extLst>
                    <a:ext uri="{9D8B030D-6E8A-4147-A177-3AD203B41FA5}">
                      <a16:colId xmlns:a16="http://schemas.microsoft.com/office/drawing/2014/main" val="343279848"/>
                    </a:ext>
                  </a:extLst>
                </a:gridCol>
                <a:gridCol w="1908921">
                  <a:extLst>
                    <a:ext uri="{9D8B030D-6E8A-4147-A177-3AD203B41FA5}">
                      <a16:colId xmlns:a16="http://schemas.microsoft.com/office/drawing/2014/main" val="3095581838"/>
                    </a:ext>
                  </a:extLst>
                </a:gridCol>
                <a:gridCol w="1484717">
                  <a:extLst>
                    <a:ext uri="{9D8B030D-6E8A-4147-A177-3AD203B41FA5}">
                      <a16:colId xmlns:a16="http://schemas.microsoft.com/office/drawing/2014/main" val="1802318502"/>
                    </a:ext>
                  </a:extLst>
                </a:gridCol>
                <a:gridCol w="1484717">
                  <a:extLst>
                    <a:ext uri="{9D8B030D-6E8A-4147-A177-3AD203B41FA5}">
                      <a16:colId xmlns:a16="http://schemas.microsoft.com/office/drawing/2014/main" val="1122208641"/>
                    </a:ext>
                  </a:extLst>
                </a:gridCol>
              </a:tblGrid>
              <a:tr h="2463391">
                <a:tc>
                  <a:txBody>
                    <a:bodyPr/>
                    <a:lstStyle/>
                    <a:p>
                      <a:pPr algn="ctr">
                        <a:lnSpc>
                          <a:spcPct val="107000"/>
                        </a:lnSpc>
                        <a:spcAft>
                          <a:spcPts val="800"/>
                        </a:spcAft>
                      </a:pPr>
                      <a:r>
                        <a:rPr lang="fr-FR" sz="1800" dirty="0">
                          <a:effectLst/>
                        </a:rPr>
                        <a:t> </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ctr">
                        <a:lnSpc>
                          <a:spcPct val="107000"/>
                        </a:lnSpc>
                        <a:spcAft>
                          <a:spcPts val="800"/>
                        </a:spcAft>
                      </a:pPr>
                      <a:r>
                        <a:rPr lang="fr-FR" sz="1800" dirty="0">
                          <a:effectLst/>
                        </a:rPr>
                        <a:t>Préjudice total</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ctr">
                        <a:lnSpc>
                          <a:spcPct val="107000"/>
                        </a:lnSpc>
                        <a:spcAft>
                          <a:spcPts val="800"/>
                        </a:spcAft>
                      </a:pPr>
                      <a:r>
                        <a:rPr lang="fr-FR" sz="1800" dirty="0">
                          <a:effectLst/>
                        </a:rPr>
                        <a:t>Dette du responsable</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ctr">
                        <a:lnSpc>
                          <a:spcPct val="107000"/>
                        </a:lnSpc>
                        <a:spcAft>
                          <a:spcPts val="800"/>
                        </a:spcAft>
                      </a:pPr>
                      <a:r>
                        <a:rPr lang="fr-FR" sz="1800" dirty="0">
                          <a:effectLst/>
                        </a:rPr>
                        <a:t>Créance des tiers payeurs</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ctr">
                        <a:lnSpc>
                          <a:spcPct val="107000"/>
                        </a:lnSpc>
                        <a:spcAft>
                          <a:spcPts val="800"/>
                        </a:spcAft>
                      </a:pPr>
                      <a:r>
                        <a:rPr lang="fr-FR" sz="1800" dirty="0">
                          <a:effectLst/>
                        </a:rPr>
                        <a:t>Créance de la victime</a:t>
                      </a:r>
                    </a:p>
                    <a:p>
                      <a:pPr algn="ctr">
                        <a:lnSpc>
                          <a:spcPct val="107000"/>
                        </a:lnSpc>
                        <a:spcAft>
                          <a:spcPts val="800"/>
                        </a:spcAft>
                      </a:pPr>
                      <a:r>
                        <a:rPr lang="fr-FR" sz="1800" dirty="0">
                          <a:effectLst/>
                        </a:rPr>
                        <a:t> Colonne 1 – colonne 3</a:t>
                      </a:r>
                    </a:p>
                    <a:p>
                      <a:pPr algn="ctr">
                        <a:lnSpc>
                          <a:spcPct val="107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Puis application du partage de responsabilité de 50% </a:t>
                      </a:r>
                    </a:p>
                  </a:txBody>
                  <a:tcPr marL="68580" marR="68580" marT="0" marB="0">
                    <a:solidFill>
                      <a:schemeClr val="bg2"/>
                    </a:solidFill>
                  </a:tcPr>
                </a:tc>
                <a:tc>
                  <a:txBody>
                    <a:bodyPr/>
                    <a:lstStyle/>
                    <a:p>
                      <a:pPr algn="ctr">
                        <a:lnSpc>
                          <a:spcPct val="107000"/>
                        </a:lnSpc>
                        <a:spcAft>
                          <a:spcPts val="800"/>
                        </a:spcAft>
                      </a:pPr>
                      <a:r>
                        <a:rPr lang="fr-FR" sz="1800" dirty="0">
                          <a:effectLst/>
                        </a:rPr>
                        <a:t>Payement de la victime</a:t>
                      </a:r>
                    </a:p>
                    <a:p>
                      <a:pPr algn="ctr">
                        <a:lnSpc>
                          <a:spcPct val="107000"/>
                        </a:lnSpc>
                        <a:spcAft>
                          <a:spcPts val="800"/>
                        </a:spcAft>
                      </a:pPr>
                      <a:r>
                        <a:rPr lang="fr-FR" sz="1800" dirty="0">
                          <a:effectLst/>
                        </a:rPr>
                        <a:t>Colonne 4 (dans la limite de la colonne 2)</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ctr">
                        <a:lnSpc>
                          <a:spcPct val="107000"/>
                        </a:lnSpc>
                        <a:spcAft>
                          <a:spcPts val="800"/>
                        </a:spcAft>
                      </a:pPr>
                      <a:r>
                        <a:rPr lang="fr-FR" sz="1800" dirty="0">
                          <a:effectLst/>
                        </a:rPr>
                        <a:t>Payement des tiers payeurs</a:t>
                      </a:r>
                    </a:p>
                    <a:p>
                      <a:pPr algn="ctr">
                        <a:lnSpc>
                          <a:spcPct val="107000"/>
                        </a:lnSpc>
                        <a:spcAft>
                          <a:spcPts val="800"/>
                        </a:spcAft>
                      </a:pPr>
                      <a:r>
                        <a:rPr lang="fr-FR" sz="1800" dirty="0">
                          <a:effectLst/>
                        </a:rPr>
                        <a:t>Colonne 2 – colonne 5</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extLst>
                  <a:ext uri="{0D108BD9-81ED-4DB2-BD59-A6C34878D82A}">
                    <a16:rowId xmlns:a16="http://schemas.microsoft.com/office/drawing/2014/main" val="505186943"/>
                  </a:ext>
                </a:extLst>
              </a:tr>
              <a:tr h="1076056">
                <a:tc>
                  <a:txBody>
                    <a:bodyPr/>
                    <a:lstStyle/>
                    <a:p>
                      <a:pPr algn="ctr">
                        <a:lnSpc>
                          <a:spcPct val="107000"/>
                        </a:lnSpc>
                        <a:spcAft>
                          <a:spcPts val="800"/>
                        </a:spcAft>
                      </a:pPr>
                      <a:r>
                        <a:rPr lang="fr-FR" sz="1800" dirty="0">
                          <a:solidFill>
                            <a:schemeClr val="tx1"/>
                          </a:solidFill>
                          <a:effectLst/>
                        </a:rPr>
                        <a:t>DSA</a:t>
                      </a:r>
                      <a:endParaRPr lang="fr-FR"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50 000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25 000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40 000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10 000 / 2</a:t>
                      </a:r>
                    </a:p>
                    <a:p>
                      <a:pPr algn="ctr">
                        <a:lnSpc>
                          <a:spcPct val="107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 5 000</a:t>
                      </a: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rPr>
                        <a:t>5 000</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28575" cap="flat" cmpd="sng" algn="ctr">
                      <a:solidFill>
                        <a:schemeClr val="accent1"/>
                      </a:solidFill>
                      <a:prstDash val="solid"/>
                      <a:round/>
                      <a:headEnd type="none" w="med" len="med"/>
                      <a:tailEnd type="none" w="med" len="med"/>
                    </a:lnB>
                    <a:noFill/>
                  </a:tcPr>
                </a:tc>
                <a:tc>
                  <a:txBody>
                    <a:bodyPr/>
                    <a:lstStyle/>
                    <a:p>
                      <a:pPr algn="ctr">
                        <a:lnSpc>
                          <a:spcPct val="107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20 000</a:t>
                      </a:r>
                    </a:p>
                  </a:txBody>
                  <a:tcPr marL="68580" marR="68580" marT="0" marB="0" anchor="ctr">
                    <a:lnB w="285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477808540"/>
                  </a:ext>
                </a:extLst>
              </a:tr>
            </a:tbl>
          </a:graphicData>
        </a:graphic>
      </p:graphicFrame>
    </p:spTree>
    <p:extLst>
      <p:ext uri="{BB962C8B-B14F-4D97-AF65-F5344CB8AC3E}">
        <p14:creationId xmlns:p14="http://schemas.microsoft.com/office/powerpoint/2010/main" val="8342761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1B29D6-A328-C669-0885-7DFB7AFAAA71}"/>
              </a:ext>
            </a:extLst>
          </p:cNvPr>
          <p:cNvSpPr>
            <a:spLocks noGrp="1"/>
          </p:cNvSpPr>
          <p:nvPr>
            <p:ph type="ctrTitle"/>
          </p:nvPr>
        </p:nvSpPr>
        <p:spPr>
          <a:xfrm>
            <a:off x="756745" y="1320519"/>
            <a:ext cx="5339255" cy="2387600"/>
          </a:xfrm>
        </p:spPr>
        <p:txBody>
          <a:bodyPr/>
          <a:lstStyle/>
          <a:p>
            <a:r>
              <a:rPr lang="fr-FR" dirty="0"/>
              <a:t>Quid de la perte de chance sur un seul poste ? </a:t>
            </a:r>
          </a:p>
        </p:txBody>
      </p:sp>
    </p:spTree>
    <p:extLst>
      <p:ext uri="{BB962C8B-B14F-4D97-AF65-F5344CB8AC3E}">
        <p14:creationId xmlns:p14="http://schemas.microsoft.com/office/powerpoint/2010/main" val="8675716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dirty="0"/>
              <a:t>La perte de chance sur un seul poste </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825625"/>
            <a:ext cx="10515600" cy="3978275"/>
          </a:xfrm>
        </p:spPr>
        <p:txBody>
          <a:bodyPr/>
          <a:lstStyle/>
          <a:p>
            <a:pPr algn="just"/>
            <a:r>
              <a:rPr lang="fr-FR" dirty="0"/>
              <a:t>Hypothèse par ex. des PGPF en cas d’inaptitude du salarié à son ancien emploi mais pas à tout emploi. </a:t>
            </a:r>
          </a:p>
          <a:p>
            <a:pPr algn="just"/>
            <a:endParaRPr lang="fr-FR" dirty="0"/>
          </a:p>
          <a:p>
            <a:pPr algn="just"/>
            <a:r>
              <a:rPr lang="fr-FR" b="1" dirty="0"/>
              <a:t>Cass. 2</a:t>
            </a:r>
            <a:r>
              <a:rPr lang="fr-FR" b="1" baseline="30000" dirty="0"/>
              <a:t>e</a:t>
            </a:r>
            <a:r>
              <a:rPr lang="fr-FR" b="1" dirty="0"/>
              <a:t> civ., 28 juin 2012, n° 10-28.423 </a:t>
            </a:r>
          </a:p>
          <a:p>
            <a:pPr algn="just"/>
            <a:r>
              <a:rPr lang="fr-FR" dirty="0"/>
              <a:t>= Application du droit de préférence en cas de calcul d’une perte de chance pour les PGPF seulement selon les mêmes modalités de calcul </a:t>
            </a:r>
          </a:p>
          <a:p>
            <a:pPr algn="just"/>
            <a:endParaRPr lang="fr-FR" dirty="0"/>
          </a:p>
          <a:p>
            <a:pPr algn="just"/>
            <a:r>
              <a:rPr lang="fr-FR" dirty="0"/>
              <a:t>Critiques de Hubert </a:t>
            </a:r>
            <a:r>
              <a:rPr lang="fr-FR" dirty="0" err="1"/>
              <a:t>Groutel</a:t>
            </a:r>
            <a:r>
              <a:rPr lang="fr-FR" dirty="0"/>
              <a:t> : le préjudice effectif serait seulement la perte de chance ici et non ce qu’aurait été une perte de gains certaines → distinction souhaitable avec la perte de chance générale selon lui</a:t>
            </a:r>
          </a:p>
          <a:p>
            <a:pPr algn="just"/>
            <a:r>
              <a:rPr lang="fr-FR" i="1" dirty="0"/>
              <a:t>Contra </a:t>
            </a:r>
            <a:r>
              <a:rPr lang="fr-FR" dirty="0"/>
              <a:t>Frédéric Bibal : le recours a lieu poste par poste, donc le droit de préférence aussi, qui peut ne concerner qu’un seul poste comme la perte de chance</a:t>
            </a:r>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56</a:t>
            </a:fld>
            <a:endParaRPr lang="fr-FR"/>
          </a:p>
        </p:txBody>
      </p:sp>
    </p:spTree>
    <p:extLst>
      <p:ext uri="{BB962C8B-B14F-4D97-AF65-F5344CB8AC3E}">
        <p14:creationId xmlns:p14="http://schemas.microsoft.com/office/powerpoint/2010/main" val="26198042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2FBE2-C18A-BE0E-F69F-3A8FC1522847}"/>
              </a:ext>
            </a:extLst>
          </p:cNvPr>
          <p:cNvSpPr>
            <a:spLocks noGrp="1"/>
          </p:cNvSpPr>
          <p:nvPr>
            <p:ph type="ctrTitle"/>
            <p:custDataLst>
              <p:tags r:id="rId1"/>
            </p:custDataLst>
          </p:nvPr>
        </p:nvSpPr>
        <p:spPr>
          <a:xfrm>
            <a:off x="756744" y="1171852"/>
            <a:ext cx="5339255" cy="2867488"/>
          </a:xfrm>
        </p:spPr>
        <p:txBody>
          <a:bodyPr/>
          <a:lstStyle/>
          <a:p>
            <a:pPr algn="l"/>
            <a:r>
              <a:rPr lang="fr-FR" u="sng" dirty="0"/>
              <a:t>PARTIE 3 :</a:t>
            </a:r>
            <a:br>
              <a:rPr lang="fr-FR" u="sng" dirty="0"/>
            </a:br>
            <a:br>
              <a:rPr lang="fr-FR" dirty="0"/>
            </a:br>
            <a:r>
              <a:rPr lang="fr-FR" dirty="0"/>
              <a:t>LES IMPUTATIONS HORS RECOURS PAR JUR ADM ET JUD</a:t>
            </a:r>
          </a:p>
        </p:txBody>
      </p:sp>
      <p:sp>
        <p:nvSpPr>
          <p:cNvPr id="3" name="Subtitle 2">
            <a:extLst>
              <a:ext uri="{FF2B5EF4-FFF2-40B4-BE49-F238E27FC236}">
                <a16:creationId xmlns:a16="http://schemas.microsoft.com/office/drawing/2014/main" id="{FB778E2D-E506-A68D-9419-76A1D6BADCC1}"/>
              </a:ext>
            </a:extLst>
          </p:cNvPr>
          <p:cNvSpPr>
            <a:spLocks noGrp="1"/>
          </p:cNvSpPr>
          <p:nvPr>
            <p:ph type="subTitle" idx="1"/>
            <p:custDataLst>
              <p:tags r:id="rId2"/>
            </p:custDataLst>
          </p:nvPr>
        </p:nvSpPr>
        <p:spPr>
          <a:xfrm>
            <a:off x="756744" y="3746376"/>
            <a:ext cx="5339255" cy="1500327"/>
          </a:xfrm>
        </p:spPr>
        <p:txBody>
          <a:bodyPr/>
          <a:lstStyle/>
          <a:p>
            <a:pPr algn="l"/>
            <a:endParaRPr lang="fr-FR" sz="2400" dirty="0"/>
          </a:p>
          <a:p>
            <a:pPr algn="l"/>
            <a:r>
              <a:rPr lang="fr-FR" sz="2400" dirty="0"/>
              <a:t>Claudine BERNFELD</a:t>
            </a:r>
          </a:p>
          <a:p>
            <a:pPr algn="l"/>
            <a:r>
              <a:rPr lang="fr-FR" sz="2400" dirty="0"/>
              <a:t>Avocate au barreau de Paris, présidente de l’ANADAVI</a:t>
            </a:r>
          </a:p>
        </p:txBody>
      </p:sp>
    </p:spTree>
    <p:extLst>
      <p:ext uri="{BB962C8B-B14F-4D97-AF65-F5344CB8AC3E}">
        <p14:creationId xmlns:p14="http://schemas.microsoft.com/office/powerpoint/2010/main" val="5979824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BAA6F-1560-8E2F-949F-1499E00F147C}"/>
              </a:ext>
            </a:extLst>
          </p:cNvPr>
          <p:cNvSpPr>
            <a:spLocks noGrp="1"/>
          </p:cNvSpPr>
          <p:nvPr>
            <p:ph type="title"/>
          </p:nvPr>
        </p:nvSpPr>
        <p:spPr>
          <a:xfrm>
            <a:off x="-31530" y="741524"/>
            <a:ext cx="3236815" cy="919221"/>
          </a:xfrm>
        </p:spPr>
        <p:txBody>
          <a:bodyPr/>
          <a:lstStyle/>
          <a:p>
            <a:r>
              <a:rPr lang="fr-FR" dirty="0"/>
              <a:t>Sommaire</a:t>
            </a:r>
          </a:p>
        </p:txBody>
      </p:sp>
      <p:sp>
        <p:nvSpPr>
          <p:cNvPr id="5" name="Espace réservé du contenu 4">
            <a:extLst>
              <a:ext uri="{FF2B5EF4-FFF2-40B4-BE49-F238E27FC236}">
                <a16:creationId xmlns:a16="http://schemas.microsoft.com/office/drawing/2014/main" id="{2A1F2294-0947-0E3C-3EC6-C76393F64870}"/>
              </a:ext>
            </a:extLst>
          </p:cNvPr>
          <p:cNvSpPr>
            <a:spLocks noGrp="1"/>
          </p:cNvSpPr>
          <p:nvPr>
            <p:ph idx="1"/>
          </p:nvPr>
        </p:nvSpPr>
        <p:spPr/>
        <p:txBody>
          <a:bodyPr/>
          <a:lstStyle/>
          <a:p>
            <a:pPr marL="285750" indent="-285750">
              <a:buFontTx/>
              <a:buChar char="-"/>
            </a:pPr>
            <a:r>
              <a:rPr lang="fr-FR" sz="3600" dirty="0"/>
              <a:t>LES GRANDES SOUSTRACTIONS</a:t>
            </a:r>
          </a:p>
          <a:p>
            <a:endParaRPr lang="fr-FR" sz="3600" dirty="0"/>
          </a:p>
          <a:p>
            <a:pPr marL="285750" indent="-285750">
              <a:buFontTx/>
              <a:buChar char="-"/>
            </a:pPr>
            <a:r>
              <a:rPr lang="fr-FR" sz="3600" dirty="0"/>
              <a:t>COMMENT EVITER D’ AJOUTER UN TIERS PAYEURS A LA LISTE DE L’ ARTICLE 29 DE LA LOI BADINTER</a:t>
            </a:r>
          </a:p>
        </p:txBody>
      </p:sp>
    </p:spTree>
    <p:extLst>
      <p:ext uri="{BB962C8B-B14F-4D97-AF65-F5344CB8AC3E}">
        <p14:creationId xmlns:p14="http://schemas.microsoft.com/office/powerpoint/2010/main" val="74784838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1B29D6-A328-C669-0885-7DFB7AFAAA71}"/>
              </a:ext>
            </a:extLst>
          </p:cNvPr>
          <p:cNvSpPr>
            <a:spLocks noGrp="1"/>
          </p:cNvSpPr>
          <p:nvPr>
            <p:ph type="ctrTitle"/>
          </p:nvPr>
        </p:nvSpPr>
        <p:spPr>
          <a:xfrm>
            <a:off x="756745" y="1320519"/>
            <a:ext cx="5339255" cy="2387600"/>
          </a:xfrm>
        </p:spPr>
        <p:txBody>
          <a:bodyPr/>
          <a:lstStyle/>
          <a:p>
            <a:r>
              <a:rPr lang="fr-FR" dirty="0"/>
              <a:t>Les grandes soustractions </a:t>
            </a:r>
          </a:p>
        </p:txBody>
      </p:sp>
    </p:spTree>
    <p:extLst>
      <p:ext uri="{BB962C8B-B14F-4D97-AF65-F5344CB8AC3E}">
        <p14:creationId xmlns:p14="http://schemas.microsoft.com/office/powerpoint/2010/main" val="1456386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5A3BD7-D574-F8CA-80BA-31A59D7E980B}"/>
              </a:ext>
            </a:extLst>
          </p:cNvPr>
          <p:cNvSpPr>
            <a:spLocks noGrp="1"/>
          </p:cNvSpPr>
          <p:nvPr>
            <p:ph type="title"/>
          </p:nvPr>
        </p:nvSpPr>
        <p:spPr>
          <a:xfrm>
            <a:off x="838200" y="365126"/>
            <a:ext cx="9321800" cy="919221"/>
          </a:xfrm>
        </p:spPr>
        <p:txBody>
          <a:bodyPr/>
          <a:lstStyle/>
          <a:p>
            <a:r>
              <a:rPr lang="fr-FR"/>
              <a:t>Etat actuel du droit positif</a:t>
            </a:r>
            <a:endParaRPr lang="fr-FR" dirty="0"/>
          </a:p>
        </p:txBody>
      </p:sp>
      <p:sp>
        <p:nvSpPr>
          <p:cNvPr id="3" name="Espace réservé du contenu 2">
            <a:extLst>
              <a:ext uri="{FF2B5EF4-FFF2-40B4-BE49-F238E27FC236}">
                <a16:creationId xmlns:a16="http://schemas.microsoft.com/office/drawing/2014/main" id="{9A33C68E-D318-7C02-7401-62CDA86E7E84}"/>
              </a:ext>
            </a:extLst>
          </p:cNvPr>
          <p:cNvSpPr>
            <a:spLocks noGrp="1"/>
          </p:cNvSpPr>
          <p:nvPr>
            <p:ph idx="1"/>
          </p:nvPr>
        </p:nvSpPr>
        <p:spPr>
          <a:xfrm>
            <a:off x="838200" y="1825625"/>
            <a:ext cx="10515600" cy="3978275"/>
          </a:xfrm>
        </p:spPr>
        <p:txBody>
          <a:bodyPr/>
          <a:lstStyle/>
          <a:p>
            <a:r>
              <a:rPr lang="fr-FR" dirty="0"/>
              <a:t>Le barème AT/MP donne les définitions médico-légales qui définissent ce qui sera les composantes de l’</a:t>
            </a:r>
            <a:r>
              <a:rPr lang="fr-FR" dirty="0" err="1"/>
              <a:t>IPP</a:t>
            </a:r>
            <a:r>
              <a:rPr lang="fr-FR" dirty="0"/>
              <a:t> et définira la rente:</a:t>
            </a:r>
          </a:p>
          <a:p>
            <a:pPr lvl="1"/>
            <a:r>
              <a:rPr lang="fr-FR" b="1" dirty="0"/>
              <a:t>La nature de l'infirmité : </a:t>
            </a:r>
            <a:r>
              <a:rPr lang="fr-FR" dirty="0"/>
              <a:t>l'atteinte physique ou mentale de la victime, la diminution de validité qui résulte de la perte ou de l'altération des organes ou des fonctions du corps humain.</a:t>
            </a:r>
          </a:p>
          <a:p>
            <a:pPr lvl="1"/>
            <a:r>
              <a:rPr lang="fr-FR" dirty="0"/>
              <a:t>La qualification professionnelle : possibilités d'exercice d'une profession déterminée. </a:t>
            </a:r>
          </a:p>
          <a:p>
            <a:pPr lvl="1"/>
            <a:r>
              <a:rPr lang="fr-FR" dirty="0"/>
              <a:t>Aptitudes professionnelles : facultés que peut avoir une victime d'accident du travail ou de maladie professionnelle de se reclasser ou de réapprendre un métier compatible avec son état de santé.</a:t>
            </a:r>
          </a:p>
          <a:p>
            <a:r>
              <a:rPr lang="fr-FR" dirty="0"/>
              <a:t>Le motif de cette </a:t>
            </a:r>
            <a:r>
              <a:rPr lang="fr-FR" dirty="0" err="1"/>
              <a:t>barémisation</a:t>
            </a:r>
            <a:r>
              <a:rPr lang="fr-FR" dirty="0"/>
              <a:t> :</a:t>
            </a:r>
          </a:p>
          <a:p>
            <a:pPr lvl="1"/>
            <a:r>
              <a:rPr lang="fr-FR" dirty="0"/>
              <a:t>le barème établi sur une base 100 évalue une incapacité de travail et la perte de potentiel du corps par rapport à l’activité professionnelle. Ce barème est forfaitaire. La rente définit donc une perte de salaire liée à une incapacité de travailler. Elle est ainsi calculée sur un salaire de référence. Toutefois, le barème renvoie aussi à une notion d’invalidité</a:t>
            </a:r>
          </a:p>
        </p:txBody>
      </p:sp>
    </p:spTree>
    <p:extLst>
      <p:ext uri="{BB962C8B-B14F-4D97-AF65-F5344CB8AC3E}">
        <p14:creationId xmlns:p14="http://schemas.microsoft.com/office/powerpoint/2010/main" val="311843402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889562-D0B2-AB28-42F7-D1735569BA69}"/>
              </a:ext>
            </a:extLst>
          </p:cNvPr>
          <p:cNvSpPr>
            <a:spLocks noGrp="1"/>
          </p:cNvSpPr>
          <p:nvPr>
            <p:ph type="title"/>
          </p:nvPr>
        </p:nvSpPr>
        <p:spPr/>
        <p:txBody>
          <a:bodyPr/>
          <a:lstStyle/>
          <a:p>
            <a:pPr algn="ctr"/>
            <a:r>
              <a:rPr lang="fr-FR" dirty="0"/>
              <a:t>Rappel </a:t>
            </a:r>
            <a:r>
              <a:rPr lang="fr-FR"/>
              <a:t>de l’article 33 de </a:t>
            </a:r>
            <a:r>
              <a:rPr lang="fr-FR" dirty="0"/>
              <a:t>la </a:t>
            </a:r>
            <a:r>
              <a:rPr lang="fr-FR"/>
              <a:t>loi </a:t>
            </a:r>
            <a:r>
              <a:rPr lang="fr-FR" dirty="0"/>
              <a:t>B</a:t>
            </a:r>
            <a:r>
              <a:rPr lang="fr-FR"/>
              <a:t>adinter</a:t>
            </a:r>
            <a:endParaRPr lang="fr-FR" dirty="0"/>
          </a:p>
        </p:txBody>
      </p:sp>
      <p:sp>
        <p:nvSpPr>
          <p:cNvPr id="3" name="Espace réservé du contenu 2">
            <a:extLst>
              <a:ext uri="{FF2B5EF4-FFF2-40B4-BE49-F238E27FC236}">
                <a16:creationId xmlns:a16="http://schemas.microsoft.com/office/drawing/2014/main" id="{6BA973FF-EB80-A622-C546-82D2787F1C00}"/>
              </a:ext>
            </a:extLst>
          </p:cNvPr>
          <p:cNvSpPr>
            <a:spLocks noGrp="1"/>
          </p:cNvSpPr>
          <p:nvPr>
            <p:ph idx="1"/>
          </p:nvPr>
        </p:nvSpPr>
        <p:spPr/>
        <p:txBody>
          <a:bodyPr/>
          <a:lstStyle/>
          <a:p>
            <a:r>
              <a:rPr lang="fr-FR" sz="2000" b="1" u="sng" dirty="0">
                <a:hlinkClick r:id="rId2"/>
              </a:rPr>
              <a:t>Article 33</a:t>
            </a:r>
            <a:endParaRPr lang="fr-FR" sz="2000" b="1" dirty="0"/>
          </a:p>
          <a:p>
            <a:r>
              <a:rPr lang="fr-FR" sz="2000" dirty="0"/>
              <a:t>Hormis les prestations mentionnées aux articles 29 et 32, aucun versement effectué au profit d'une victime en vertu d'une obligation légale, conventionnelle ou statutaire n'ouvre droit à une action contre la personne tenue à réparation du dommage ou son assureur.</a:t>
            </a:r>
          </a:p>
          <a:p>
            <a:r>
              <a:rPr lang="fr-FR" sz="2000" b="1" dirty="0"/>
              <a:t>Toute disposition contraire aux prescriptions des articles 29 à 32 et du présent article est réputée non écrite à moins qu'elle ne soit plus favorable à la victime.</a:t>
            </a:r>
          </a:p>
          <a:p>
            <a:r>
              <a:rPr lang="fr-FR" sz="2000" dirty="0"/>
              <a:t>Toutefois lorsqu'il est prévu par contrat, le recours subrogatoire de l'assureur qui a versé à la victime une avance sur indemnité du fait de l'accident peut être exercé contre l'assureur de la personne tenue à réparation dans la limite du solde subsistant après paiements aux tiers visés à l'article 29. Il doit être exercé, s'il y a lieu, dans les délais impartis par la loi aux tiers payeurs pour produire leurs créances</a:t>
            </a:r>
          </a:p>
          <a:p>
            <a:endParaRPr lang="fr-FR" dirty="0"/>
          </a:p>
        </p:txBody>
      </p:sp>
    </p:spTree>
    <p:extLst>
      <p:ext uri="{BB962C8B-B14F-4D97-AF65-F5344CB8AC3E}">
        <p14:creationId xmlns:p14="http://schemas.microsoft.com/office/powerpoint/2010/main" val="26346195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12E61-4830-46D8-B550-14DD98AA99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8B743-6BC9-EDC2-1958-396D5E7C4E22}"/>
              </a:ext>
            </a:extLst>
          </p:cNvPr>
          <p:cNvSpPr>
            <a:spLocks noGrp="1"/>
          </p:cNvSpPr>
          <p:nvPr>
            <p:ph type="title"/>
          </p:nvPr>
        </p:nvSpPr>
        <p:spPr>
          <a:xfrm>
            <a:off x="838200" y="365126"/>
            <a:ext cx="9321800" cy="919221"/>
          </a:xfrm>
        </p:spPr>
        <p:txBody>
          <a:bodyPr/>
          <a:lstStyle/>
          <a:p>
            <a:pPr algn="ctr"/>
            <a:r>
              <a:rPr lang="fr-FR" dirty="0"/>
              <a:t>LA PETITE SOUSTRACTION </a:t>
            </a:r>
            <a:br>
              <a:rPr lang="fr-FR" dirty="0"/>
            </a:br>
            <a:r>
              <a:rPr lang="fr-FR" dirty="0"/>
              <a:t>DEVANT LES JURIDICTIONS CIVILES </a:t>
            </a:r>
            <a:br>
              <a:rPr lang="fr-FR" dirty="0"/>
            </a:br>
            <a:r>
              <a:rPr lang="fr-FR" dirty="0"/>
              <a:t>CAR LIMITEE PAR LA LOI </a:t>
            </a:r>
          </a:p>
        </p:txBody>
      </p:sp>
      <p:sp>
        <p:nvSpPr>
          <p:cNvPr id="44" name="Content Placeholder 43">
            <a:extLst>
              <a:ext uri="{FF2B5EF4-FFF2-40B4-BE49-F238E27FC236}">
                <a16:creationId xmlns:a16="http://schemas.microsoft.com/office/drawing/2014/main" id="{9A09540E-C52A-6DC1-F53C-FE579EF8E2D9}"/>
              </a:ext>
            </a:extLst>
          </p:cNvPr>
          <p:cNvSpPr>
            <a:spLocks noGrp="1"/>
          </p:cNvSpPr>
          <p:nvPr>
            <p:ph idx="1"/>
          </p:nvPr>
        </p:nvSpPr>
        <p:spPr>
          <a:xfrm>
            <a:off x="838200" y="1825625"/>
            <a:ext cx="10515600" cy="3978275"/>
          </a:xfrm>
        </p:spPr>
        <p:txBody>
          <a:bodyPr/>
          <a:lstStyle/>
          <a:p>
            <a:pPr lvl="1" algn="just"/>
            <a:r>
              <a:rPr lang="fr-FR" sz="2800" dirty="0"/>
              <a:t>Le FIVA, le FGTI et l’ONIAM prévoient dans les textes les instituant la possibilité de déduire toute indemnité perçue ou à percevoir par la victime  (ce n’est pas le cas du FGAO)</a:t>
            </a:r>
          </a:p>
          <a:p>
            <a:pPr lvl="1" algn="just"/>
            <a:endParaRPr lang="fr-FR" sz="2800" dirty="0"/>
          </a:p>
          <a:p>
            <a:pPr lvl="1" algn="just"/>
            <a:r>
              <a:rPr lang="fr-FR" sz="2800" dirty="0"/>
              <a:t>Le débat devant les juridictions civiles se porte donc sur le caractère ou non indemnitaire d’une prestation pour savoir si elle doit être déduite.</a:t>
            </a:r>
          </a:p>
          <a:p>
            <a:pPr lvl="1"/>
            <a:endParaRPr lang="fr-FR" sz="2400" b="1" dirty="0"/>
          </a:p>
          <a:p>
            <a:pPr lvl="1"/>
            <a:endParaRPr lang="fr-FR" dirty="0"/>
          </a:p>
          <a:p>
            <a:pPr lvl="1"/>
            <a:endParaRPr lang="fr-FR" dirty="0"/>
          </a:p>
        </p:txBody>
      </p:sp>
      <p:sp>
        <p:nvSpPr>
          <p:cNvPr id="4" name="Footer Placeholder 3">
            <a:extLst>
              <a:ext uri="{FF2B5EF4-FFF2-40B4-BE49-F238E27FC236}">
                <a16:creationId xmlns:a16="http://schemas.microsoft.com/office/drawing/2014/main" id="{883CC252-DC23-60E1-74AC-B98D5EF54D84}"/>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6512859B-166C-1070-DC01-7CC23B8E4B54}"/>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61</a:t>
            </a:fld>
            <a:endParaRPr lang="fr-FR"/>
          </a:p>
        </p:txBody>
      </p:sp>
    </p:spTree>
    <p:extLst>
      <p:ext uri="{BB962C8B-B14F-4D97-AF65-F5344CB8AC3E}">
        <p14:creationId xmlns:p14="http://schemas.microsoft.com/office/powerpoint/2010/main" val="376584507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E16584-1FDF-0D7D-6C22-109CF16F2AB4}"/>
              </a:ext>
            </a:extLst>
          </p:cNvPr>
          <p:cNvSpPr>
            <a:spLocks noGrp="1"/>
          </p:cNvSpPr>
          <p:nvPr>
            <p:ph type="title"/>
          </p:nvPr>
        </p:nvSpPr>
        <p:spPr/>
        <p:txBody>
          <a:bodyPr/>
          <a:lstStyle/>
          <a:p>
            <a:r>
              <a:rPr lang="fr-FR" dirty="0"/>
              <a:t>Prestations reconnues comme non indemnitaires par </a:t>
            </a:r>
            <a:r>
              <a:rPr lang="fr-FR"/>
              <a:t>la Cour </a:t>
            </a:r>
            <a:r>
              <a:rPr lang="fr-FR" dirty="0"/>
              <a:t>de cassation</a:t>
            </a:r>
          </a:p>
        </p:txBody>
      </p:sp>
      <p:sp>
        <p:nvSpPr>
          <p:cNvPr id="3" name="Espace réservé du contenu 2">
            <a:extLst>
              <a:ext uri="{FF2B5EF4-FFF2-40B4-BE49-F238E27FC236}">
                <a16:creationId xmlns:a16="http://schemas.microsoft.com/office/drawing/2014/main" id="{C7E8606C-4210-FDF2-0D54-44278A00A22C}"/>
              </a:ext>
            </a:extLst>
          </p:cNvPr>
          <p:cNvSpPr>
            <a:spLocks noGrp="1"/>
          </p:cNvSpPr>
          <p:nvPr>
            <p:ph idx="1"/>
          </p:nvPr>
        </p:nvSpPr>
        <p:spPr>
          <a:xfrm>
            <a:off x="939800" y="1434171"/>
            <a:ext cx="10515600" cy="4772722"/>
          </a:xfrm>
        </p:spPr>
        <p:txBody>
          <a:bodyPr/>
          <a:lstStyle/>
          <a:p>
            <a:r>
              <a:rPr lang="fr-FR" sz="2200" b="1" dirty="0"/>
              <a:t>L’allocation aux adultes handicapés (AAH)</a:t>
            </a:r>
            <a:endParaRPr lang="fr-FR" sz="2200" dirty="0"/>
          </a:p>
          <a:p>
            <a:r>
              <a:rPr lang="fr-FR" sz="2200" dirty="0"/>
              <a:t>Cass. 2e civ., 7 mars 2019, no 17-25855, Consorts R. c/ Fonds de garantie des victimes des actes de terrorisme et d’autres infractions,</a:t>
            </a:r>
          </a:p>
          <a:p>
            <a:endParaRPr lang="fr-FR" sz="2200" dirty="0"/>
          </a:p>
          <a:p>
            <a:r>
              <a:rPr lang="fr-FR" sz="2200" b="1" dirty="0"/>
              <a:t>L’allocation compensatrice pour tierce personne (ACTP)</a:t>
            </a:r>
          </a:p>
          <a:p>
            <a:r>
              <a:rPr lang="fr-FR" sz="2200" dirty="0"/>
              <a:t>Cass. 1re civ., 1er juill. 2020, no 18-22433</a:t>
            </a:r>
          </a:p>
          <a:p>
            <a:r>
              <a:rPr lang="fr-FR" sz="2200" b="1" dirty="0"/>
              <a:t>L’allocation d’éducation de l’enfant handicapé (AEEH)</a:t>
            </a:r>
          </a:p>
          <a:p>
            <a:r>
              <a:rPr lang="fr-FR" sz="2200" dirty="0"/>
              <a:t>Cass. 2e civ., 7 mars 2019, no 17-25855, Consorts R. c/ Fonds de garantie des victimes des actes de terrorisme et d’autres infractions :  l'allocation d'éducation de l'enfant handicapé et son complément ne revêtent pas de caractère indemnitaire</a:t>
            </a:r>
          </a:p>
          <a:p>
            <a:r>
              <a:rPr lang="fr-FR" sz="2200" dirty="0"/>
              <a:t>Cass. 1re civ., 2 juin 2021, no 20-10995, </a:t>
            </a:r>
            <a:r>
              <a:rPr lang="fr-FR" sz="2200" dirty="0" err="1"/>
              <a:t>Oniam</a:t>
            </a:r>
            <a:r>
              <a:rPr lang="fr-FR" sz="2200" dirty="0"/>
              <a:t> c/ Époux O.) considère que l’AEEH n’est pas indemnitaire;..</a:t>
            </a:r>
          </a:p>
          <a:p>
            <a:endParaRPr lang="fr-FR" dirty="0"/>
          </a:p>
          <a:p>
            <a:endParaRPr lang="fr-FR" dirty="0"/>
          </a:p>
        </p:txBody>
      </p:sp>
    </p:spTree>
    <p:extLst>
      <p:ext uri="{BB962C8B-B14F-4D97-AF65-F5344CB8AC3E}">
        <p14:creationId xmlns:p14="http://schemas.microsoft.com/office/powerpoint/2010/main" val="213232760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95F9B3-8177-2C87-8048-18BF8F86F70B}"/>
              </a:ext>
            </a:extLst>
          </p:cNvPr>
          <p:cNvSpPr>
            <a:spLocks noGrp="1"/>
          </p:cNvSpPr>
          <p:nvPr>
            <p:ph type="title"/>
          </p:nvPr>
        </p:nvSpPr>
        <p:spPr/>
        <p:txBody>
          <a:bodyPr/>
          <a:lstStyle/>
          <a:p>
            <a:r>
              <a:rPr lang="fr-FR" dirty="0"/>
              <a:t>Prestations reconnues comme indemnitaires</a:t>
            </a:r>
          </a:p>
        </p:txBody>
      </p:sp>
      <p:sp>
        <p:nvSpPr>
          <p:cNvPr id="3" name="Espace réservé du contenu 2">
            <a:extLst>
              <a:ext uri="{FF2B5EF4-FFF2-40B4-BE49-F238E27FC236}">
                <a16:creationId xmlns:a16="http://schemas.microsoft.com/office/drawing/2014/main" id="{ECB87AD1-714C-6718-7998-25CD9098EC05}"/>
              </a:ext>
            </a:extLst>
          </p:cNvPr>
          <p:cNvSpPr>
            <a:spLocks noGrp="1"/>
          </p:cNvSpPr>
          <p:nvPr>
            <p:ph idx="1"/>
          </p:nvPr>
        </p:nvSpPr>
        <p:spPr/>
        <p:txBody>
          <a:bodyPr/>
          <a:lstStyle/>
          <a:p>
            <a:r>
              <a:rPr lang="fr-FR" sz="2800" b="1" dirty="0"/>
              <a:t>L’allocation personnalisée d’autonomie </a:t>
            </a:r>
          </a:p>
          <a:p>
            <a:r>
              <a:rPr lang="fr-FR" sz="2400" dirty="0"/>
              <a:t>Ce n’est pas </a:t>
            </a:r>
            <a:r>
              <a:rPr lang="fr-FR" sz="2400"/>
              <a:t>en principe </a:t>
            </a:r>
            <a:r>
              <a:rPr lang="fr-FR" sz="2400" dirty="0"/>
              <a:t>une prestation déductible car n’appartenant pas à la liste de l’art 29 </a:t>
            </a:r>
          </a:p>
          <a:p>
            <a:r>
              <a:rPr lang="fr-FR" sz="2400" dirty="0"/>
              <a:t>Cass. 2e civ., 20 oct. 2016, no 15-17507, Mme X c/ Sté MACIF,</a:t>
            </a:r>
          </a:p>
          <a:p>
            <a:endParaRPr lang="fr-FR" sz="2400" dirty="0"/>
          </a:p>
          <a:p>
            <a:r>
              <a:rPr lang="fr-FR" sz="2400" b="1" dirty="0"/>
              <a:t>Mais elle est indemnitaire </a:t>
            </a:r>
            <a:r>
              <a:rPr lang="fr-FR" sz="2400" dirty="0"/>
              <a:t>donc déductible quand défendeur </a:t>
            </a:r>
            <a:r>
              <a:rPr lang="fr-FR" sz="2400" dirty="0" err="1"/>
              <a:t>oniam</a:t>
            </a:r>
            <a:r>
              <a:rPr lang="fr-FR" sz="2400" dirty="0"/>
              <a:t>   Cass. 1re civ., 24 oct. 2019, no 18-21339, ONIAM c/ Cts S., PB</a:t>
            </a:r>
          </a:p>
          <a:p>
            <a:r>
              <a:rPr lang="fr-FR" sz="2400" b="1" dirty="0"/>
              <a:t>Elle ne peut pas être déduite pour l’avenir </a:t>
            </a:r>
            <a:r>
              <a:rPr lang="fr-FR" sz="2400" dirty="0"/>
              <a:t>(défendeur </a:t>
            </a:r>
            <a:r>
              <a:rPr lang="fr-FR" sz="2400" dirty="0" err="1"/>
              <a:t>oniam</a:t>
            </a:r>
            <a:r>
              <a:rPr lang="fr-FR" sz="2400" dirty="0"/>
              <a:t>)</a:t>
            </a:r>
          </a:p>
          <a:p>
            <a:r>
              <a:rPr lang="fr-FR" sz="2400" dirty="0"/>
              <a:t>Cass. 1re civ., 29 janv. 2025, no 23-21.419, ONIAM c/ Épx V.,</a:t>
            </a:r>
          </a:p>
          <a:p>
            <a:endParaRPr lang="fr-FR" dirty="0"/>
          </a:p>
        </p:txBody>
      </p:sp>
    </p:spTree>
    <p:extLst>
      <p:ext uri="{BB962C8B-B14F-4D97-AF65-F5344CB8AC3E}">
        <p14:creationId xmlns:p14="http://schemas.microsoft.com/office/powerpoint/2010/main" val="21353390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12AF47C-94CD-2A1A-9ABF-6C61D4B5335D}"/>
              </a:ext>
            </a:extLst>
          </p:cNvPr>
          <p:cNvSpPr>
            <a:spLocks noGrp="1"/>
          </p:cNvSpPr>
          <p:nvPr>
            <p:ph idx="1"/>
          </p:nvPr>
        </p:nvSpPr>
        <p:spPr>
          <a:xfrm>
            <a:off x="838200" y="1048215"/>
            <a:ext cx="10515600" cy="5077282"/>
          </a:xfrm>
        </p:spPr>
        <p:txBody>
          <a:bodyPr/>
          <a:lstStyle/>
          <a:p>
            <a:r>
              <a:rPr lang="fr-FR" sz="2300" b="1" dirty="0"/>
              <a:t>La PCH (prestation de compensation du handicap) est reconnue comme indemnitaire </a:t>
            </a:r>
          </a:p>
          <a:p>
            <a:endParaRPr lang="fr-FR" sz="2300" b="1" dirty="0"/>
          </a:p>
          <a:p>
            <a:r>
              <a:rPr lang="fr-FR" sz="2300" b="1" i="1" u="sng" dirty="0"/>
              <a:t>Cass, 2</a:t>
            </a:r>
            <a:r>
              <a:rPr lang="fr-FR" sz="2300" b="1" i="1" u="sng" baseline="30000" dirty="0"/>
              <a:t>ème</a:t>
            </a:r>
            <a:r>
              <a:rPr lang="fr-FR" sz="2300" b="1" i="1" u="sng" dirty="0"/>
              <a:t> civ, 16 mai 2013, n°12-18.093</a:t>
            </a:r>
            <a:r>
              <a:rPr lang="fr-FR" sz="2300" dirty="0"/>
              <a:t> : La PCH a un caractère indemnitaire (en conséquence elle </a:t>
            </a:r>
            <a:r>
              <a:rPr lang="fr-FR" sz="2300" u="sng" dirty="0"/>
              <a:t>se déduit</a:t>
            </a:r>
            <a:r>
              <a:rPr lang="fr-FR" sz="2300" dirty="0"/>
              <a:t> de l’indemnisation allouée à la victime).</a:t>
            </a:r>
          </a:p>
          <a:p>
            <a:endParaRPr lang="fr-FR" sz="2300" b="1" dirty="0"/>
          </a:p>
          <a:p>
            <a:r>
              <a:rPr lang="fr-FR" sz="2300" b="1" i="1" u="sng" dirty="0"/>
              <a:t>Cass, 2</a:t>
            </a:r>
            <a:r>
              <a:rPr lang="fr-FR" sz="2300" b="1" i="1" u="sng" baseline="30000" dirty="0"/>
              <a:t>ème</a:t>
            </a:r>
            <a:r>
              <a:rPr lang="fr-FR" sz="2300" b="1" i="1" u="sng" dirty="0"/>
              <a:t> civ, 13 février 2014, n°12-23.731 :</a:t>
            </a:r>
            <a:r>
              <a:rPr lang="fr-FR" sz="2300" i="1" u="sng" dirty="0"/>
              <a:t> </a:t>
            </a:r>
            <a:r>
              <a:rPr lang="fr-FR" sz="2300" dirty="0"/>
              <a:t>la Cour d’appel qui refuse d’imputer la PCH sur le poste d’assistance par tierce personne qu’elle indemnise, viole les articles 706-9 du code de procédure pénale, L. 245-1 et suivants du code de l'action sociale et des familles (cas qui concernait le FGTI !)</a:t>
            </a:r>
          </a:p>
          <a:p>
            <a:endParaRPr lang="fr-FR" sz="2300" b="1" i="1" u="sng" dirty="0"/>
          </a:p>
          <a:p>
            <a:r>
              <a:rPr lang="fr-FR" sz="2300" b="1" i="1" u="sng" dirty="0"/>
              <a:t>Cass 4 février 2016, 2</a:t>
            </a:r>
            <a:r>
              <a:rPr lang="fr-FR" sz="2300" b="1" i="1" u="sng" baseline="30000" dirty="0"/>
              <a:t>ème</a:t>
            </a:r>
            <a:r>
              <a:rPr lang="fr-FR" sz="2300" b="1" i="1" u="sng" dirty="0"/>
              <a:t> civ, n°14-29.255</a:t>
            </a:r>
            <a:r>
              <a:rPr lang="fr-FR" sz="2300" i="1" u="sng" dirty="0"/>
              <a:t> </a:t>
            </a:r>
            <a:r>
              <a:rPr lang="fr-FR" sz="2300" dirty="0"/>
              <a:t>: la victime n’est pas tenue de solliciter la PCH</a:t>
            </a:r>
          </a:p>
          <a:p>
            <a:r>
              <a:rPr lang="fr-FR" i="1" dirty="0"/>
              <a:t> </a:t>
            </a:r>
            <a:endParaRPr lang="fr-FR" dirty="0"/>
          </a:p>
          <a:p>
            <a:endParaRPr lang="fr-FR" dirty="0"/>
          </a:p>
        </p:txBody>
      </p:sp>
    </p:spTree>
    <p:extLst>
      <p:ext uri="{BB962C8B-B14F-4D97-AF65-F5344CB8AC3E}">
        <p14:creationId xmlns:p14="http://schemas.microsoft.com/office/powerpoint/2010/main" val="424863383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F2CE187-01C7-352F-E090-5C3F8F2C6B4A}"/>
              </a:ext>
            </a:extLst>
          </p:cNvPr>
          <p:cNvSpPr>
            <a:spLocks noGrp="1"/>
          </p:cNvSpPr>
          <p:nvPr>
            <p:ph idx="1"/>
          </p:nvPr>
        </p:nvSpPr>
        <p:spPr>
          <a:xfrm>
            <a:off x="838200" y="992459"/>
            <a:ext cx="10515600" cy="4811441"/>
          </a:xfrm>
        </p:spPr>
        <p:txBody>
          <a:bodyPr/>
          <a:lstStyle/>
          <a:p>
            <a:r>
              <a:rPr lang="fr-FR" sz="2800" b="1" i="1" u="sng" dirty="0"/>
              <a:t>Cass, 1</a:t>
            </a:r>
            <a:r>
              <a:rPr lang="fr-FR" sz="2800" b="1" i="1" u="sng" baseline="30000" dirty="0"/>
              <a:t>ère</a:t>
            </a:r>
            <a:r>
              <a:rPr lang="fr-FR" sz="2800" b="1" i="1" u="sng" dirty="0"/>
              <a:t> civ, 17 mars 2016, n°15-13.865</a:t>
            </a:r>
            <a:r>
              <a:rPr lang="fr-FR" sz="2800" dirty="0"/>
              <a:t> : N’étant pas mentionnée par l’article 29 de la loi du 5 juillet 1985, la prestation de compensation du handicap  ne donne pas lieu à recours subrogatoire contre la personne tenue à réparation et ne peut donc être imputée sur l’indemnisation des victimes.</a:t>
            </a:r>
          </a:p>
          <a:p>
            <a:r>
              <a:rPr lang="fr-FR" sz="2800" b="1" i="1" u="sng" dirty="0"/>
              <a:t>Cass. 2e civ., 16 déc. 2021, no 20-12040, M. N. et Mme V. c/ FGTI</a:t>
            </a:r>
            <a:r>
              <a:rPr lang="fr-FR" sz="2800" dirty="0"/>
              <a:t>, Une prestation de compensation du handicap non sollicitée ne peut être considérée comme faisant partie des indemnités « à recevoir » visées par l’article 706-9 du CPP (défendeur FGTI)</a:t>
            </a:r>
          </a:p>
          <a:p>
            <a:r>
              <a:rPr lang="fr-FR" sz="2800" b="1" i="1" u="sng" dirty="0"/>
              <a:t>Cass civ  1</a:t>
            </a:r>
            <a:r>
              <a:rPr lang="fr-FR" sz="2800" b="1" i="1" u="sng" baseline="30000" dirty="0"/>
              <a:t>ère</a:t>
            </a:r>
            <a:r>
              <a:rPr lang="fr-FR" sz="2800" b="1" i="1" u="sng" dirty="0"/>
              <a:t> </a:t>
            </a:r>
            <a:r>
              <a:rPr lang="fr-FR" sz="2800" b="1" i="1" u="sng" dirty="0" err="1"/>
              <a:t>ch</a:t>
            </a:r>
            <a:r>
              <a:rPr lang="fr-FR" sz="2800" b="1" i="1" u="sng" dirty="0"/>
              <a:t> 4 sept 2024  23-11723 </a:t>
            </a:r>
            <a:r>
              <a:rPr lang="fr-FR" sz="2800" dirty="0"/>
              <a:t>: La PCH non encore attribuée ne peut pas être déduite pour l’avenir (défendeur </a:t>
            </a:r>
            <a:r>
              <a:rPr lang="fr-FR" sz="2800" dirty="0" err="1"/>
              <a:t>oniam</a:t>
            </a:r>
            <a:r>
              <a:rPr lang="fr-FR" sz="2800" dirty="0"/>
              <a:t>)</a:t>
            </a:r>
          </a:p>
          <a:p>
            <a:endParaRPr lang="fr-FR" dirty="0"/>
          </a:p>
          <a:p>
            <a:endParaRPr lang="fr-FR" dirty="0"/>
          </a:p>
        </p:txBody>
      </p:sp>
    </p:spTree>
    <p:extLst>
      <p:ext uri="{BB962C8B-B14F-4D97-AF65-F5344CB8AC3E}">
        <p14:creationId xmlns:p14="http://schemas.microsoft.com/office/powerpoint/2010/main" val="290725721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3FE31ED-013A-E02D-00D4-3100B71497B2}"/>
              </a:ext>
            </a:extLst>
          </p:cNvPr>
          <p:cNvSpPr>
            <a:spLocks noGrp="1"/>
          </p:cNvSpPr>
          <p:nvPr>
            <p:ph idx="1"/>
          </p:nvPr>
        </p:nvSpPr>
        <p:spPr/>
        <p:txBody>
          <a:bodyPr/>
          <a:lstStyle/>
          <a:p>
            <a:r>
              <a:rPr lang="fr-FR" sz="2800" b="1" dirty="0"/>
              <a:t>L’allocation retour à l’emploi </a:t>
            </a:r>
          </a:p>
          <a:p>
            <a:r>
              <a:rPr lang="fr-FR" sz="2800" dirty="0"/>
              <a:t>(Contre FGTI)  déduction allocation retour à l’emploi</a:t>
            </a:r>
          </a:p>
          <a:p>
            <a:r>
              <a:rPr lang="fr-FR" sz="2800" dirty="0"/>
              <a:t>Cass. 2e civ., 10 oct. 2024, no 23-13.549, M. H. c/ FGTI</a:t>
            </a:r>
          </a:p>
          <a:p>
            <a:endParaRPr lang="fr-FR" dirty="0"/>
          </a:p>
        </p:txBody>
      </p:sp>
    </p:spTree>
    <p:extLst>
      <p:ext uri="{BB962C8B-B14F-4D97-AF65-F5344CB8AC3E}">
        <p14:creationId xmlns:p14="http://schemas.microsoft.com/office/powerpoint/2010/main" val="78371139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pPr algn="ctr"/>
            <a:r>
              <a:rPr lang="fr-FR" dirty="0"/>
              <a:t>LA TRES GRANDE SOUSTRACTION </a:t>
            </a:r>
            <a:br>
              <a:rPr lang="fr-FR" dirty="0"/>
            </a:br>
            <a:r>
              <a:rPr lang="fr-FR" dirty="0"/>
              <a:t>DEVANT LES JURIDICTIONS ADMINISTRATIVES</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284347"/>
            <a:ext cx="10515600" cy="4519553"/>
          </a:xfrm>
        </p:spPr>
        <p:txBody>
          <a:bodyPr/>
          <a:lstStyle/>
          <a:p>
            <a:pPr algn="just"/>
            <a:r>
              <a:rPr lang="fr-FR" sz="2000" b="1" dirty="0"/>
              <a:t>Les prestations sont soustraites au-delà de celles prévues par la loi BADINTER et </a:t>
            </a:r>
            <a:r>
              <a:rPr lang="fr-FR" sz="2000" b="1"/>
              <a:t>ce quel que </a:t>
            </a:r>
            <a:r>
              <a:rPr lang="fr-FR" sz="2000" b="1" dirty="0"/>
              <a:t>soit le régleur :  assurance ou </a:t>
            </a:r>
            <a:r>
              <a:rPr lang="fr-FR" sz="2000" b="1" dirty="0" err="1"/>
              <a:t>oniam</a:t>
            </a:r>
            <a:r>
              <a:rPr lang="fr-FR" sz="2000" b="1" dirty="0"/>
              <a:t> </a:t>
            </a:r>
          </a:p>
          <a:p>
            <a:pPr marL="0" lvl="1" indent="0" algn="just">
              <a:buNone/>
            </a:pPr>
            <a:r>
              <a:rPr lang="fr-FR" sz="2000" b="1" dirty="0"/>
              <a:t>Une formule très générale exprimée à propos de la tierce personne </a:t>
            </a:r>
          </a:p>
          <a:p>
            <a:pPr algn="just"/>
            <a:r>
              <a:rPr lang="fr-FR" sz="2000" dirty="0"/>
              <a:t>Le juge fixe le montant de l’indemnité qui doit être allouée par la personne publique responsable du dommage, en tenant compte des prestations dont, le cas échéant, la victime bénéficie par ailleurs et qui ont pour objet la prise en charge de tels frais. À ce titre, il appartient au juge, lorsqu’il résulte de l’instruction que la victime bénéficie de telles prestations, de les </a:t>
            </a:r>
            <a:r>
              <a:rPr lang="fr-FR" sz="2000" b="1" dirty="0"/>
              <a:t>déduire d’office </a:t>
            </a:r>
            <a:r>
              <a:rPr lang="fr-FR" sz="2000" dirty="0"/>
              <a:t>de l’indemnité mise à la charge de la personne publique, </a:t>
            </a:r>
            <a:r>
              <a:rPr lang="fr-FR" sz="2000" b="1" dirty="0"/>
              <a:t>en faisant, si nécessaire, usage de ses pouvoirs d’instruction pour en déterminer </a:t>
            </a:r>
            <a:r>
              <a:rPr lang="fr-FR" sz="2000" b="1"/>
              <a:t>le montant</a:t>
            </a:r>
            <a:r>
              <a:rPr lang="fr-FR" sz="2000"/>
              <a:t>. </a:t>
            </a:r>
            <a:endParaRPr lang="fr-FR" sz="2000" dirty="0"/>
          </a:p>
          <a:p>
            <a:pPr algn="just"/>
            <a:r>
              <a:rPr lang="fr-FR" sz="2000" dirty="0"/>
              <a:t>Lorsque la personne publique n’est tenue de réparer qu’une fraction du dommage corporel, cette déduction ne doit toutefois être opérée que dans la mesure requise pour éviter que le cumul des prestations et de l’indemnité versée excède les dépenses nécessaires aux besoins d’aide par tierce personne, évaluées ainsi qu’il a été dit plus haut. »</a:t>
            </a:r>
            <a:endParaRPr lang="fr-FR" sz="2000" b="1" dirty="0"/>
          </a:p>
          <a:p>
            <a:r>
              <a:rPr lang="fr-FR" sz="2000" dirty="0"/>
              <a:t>CE, 5e et 6e ch. réunies, 30 nov. 2021, no 438391, Mme C. c/ Groupe hospitalier du Havre, Lebon</a:t>
            </a:r>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a:t>Titre de la présentation</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67</a:t>
            </a:fld>
            <a:endParaRPr lang="fr-FR"/>
          </a:p>
        </p:txBody>
      </p:sp>
    </p:spTree>
    <p:extLst>
      <p:ext uri="{BB962C8B-B14F-4D97-AF65-F5344CB8AC3E}">
        <p14:creationId xmlns:p14="http://schemas.microsoft.com/office/powerpoint/2010/main" val="111477064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3C71EBE-C699-62F8-D8D2-3E7DFEC24E2D}"/>
              </a:ext>
            </a:extLst>
          </p:cNvPr>
          <p:cNvSpPr>
            <a:spLocks noGrp="1"/>
          </p:cNvSpPr>
          <p:nvPr>
            <p:ph idx="1"/>
          </p:nvPr>
        </p:nvSpPr>
        <p:spPr/>
        <p:txBody>
          <a:bodyPr/>
          <a:lstStyle/>
          <a:p>
            <a:pPr lvl="1"/>
            <a:r>
              <a:rPr lang="fr-FR" sz="2800" b="1" dirty="0"/>
              <a:t>La PCH (prestation de compensation du handicap)</a:t>
            </a:r>
          </a:p>
          <a:p>
            <a:pPr lvl="1" algn="just"/>
            <a:endParaRPr lang="fr-FR" sz="2800" dirty="0"/>
          </a:p>
          <a:p>
            <a:pPr marL="0" lvl="1" indent="0" algn="just">
              <a:buNone/>
            </a:pPr>
            <a:r>
              <a:rPr lang="fr-FR" sz="2800" b="1" i="1" u="sng" dirty="0"/>
              <a:t>CE 5-4</a:t>
            </a:r>
            <a:r>
              <a:rPr lang="fr-FR" sz="2800" b="1" i="1" u="sng" baseline="30000" dirty="0"/>
              <a:t>ème</a:t>
            </a:r>
            <a:r>
              <a:rPr lang="fr-FR" sz="2800" b="1" i="1" u="sng" dirty="0"/>
              <a:t> réunies, 23 septembre 2013, n°350799</a:t>
            </a:r>
            <a:r>
              <a:rPr lang="fr-FR" sz="2800" i="1" u="sng" dirty="0"/>
              <a:t> </a:t>
            </a:r>
            <a:r>
              <a:rPr lang="fr-FR" sz="2800" i="1" dirty="0"/>
              <a:t>: « </a:t>
            </a:r>
            <a:r>
              <a:rPr lang="fr-FR" sz="2800" dirty="0"/>
              <a:t>c'est à juste titre que la cour administrative d'appel de Lyon, pour évaluer la somme allouée à M. B...au titre des frais d'assistance par tierce personne échus au 7 avril 2011, a déduit les sommes déjà versées à celui-ci par le département de la Loire au titre de cette prestation de l'indemnité mise à la charge du centre hospitalier universitaire ».</a:t>
            </a:r>
          </a:p>
          <a:p>
            <a:endParaRPr lang="fr-FR" dirty="0"/>
          </a:p>
        </p:txBody>
      </p:sp>
    </p:spTree>
    <p:extLst>
      <p:ext uri="{BB962C8B-B14F-4D97-AF65-F5344CB8AC3E}">
        <p14:creationId xmlns:p14="http://schemas.microsoft.com/office/powerpoint/2010/main" val="25792053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B9E2BD-F7F5-0E64-9EAB-215796693037}"/>
              </a:ext>
            </a:extLst>
          </p:cNvPr>
          <p:cNvSpPr>
            <a:spLocks noGrp="1"/>
          </p:cNvSpPr>
          <p:nvPr>
            <p:ph type="title"/>
          </p:nvPr>
        </p:nvSpPr>
        <p:spPr>
          <a:xfrm>
            <a:off x="838200" y="376277"/>
            <a:ext cx="9321800" cy="919221"/>
          </a:xfrm>
        </p:spPr>
        <p:txBody>
          <a:bodyPr/>
          <a:lstStyle/>
          <a:p>
            <a:pPr algn="ctr"/>
            <a:r>
              <a:rPr lang="fr-FR" sz="2400" dirty="0"/>
              <a:t>Le département pourrait il avoir le statut de tiers payeur?</a:t>
            </a:r>
          </a:p>
        </p:txBody>
      </p:sp>
      <p:sp>
        <p:nvSpPr>
          <p:cNvPr id="3" name="Espace réservé du contenu 2">
            <a:extLst>
              <a:ext uri="{FF2B5EF4-FFF2-40B4-BE49-F238E27FC236}">
                <a16:creationId xmlns:a16="http://schemas.microsoft.com/office/drawing/2014/main" id="{C10B7073-2E46-A1A3-4496-1F3926E329D7}"/>
              </a:ext>
            </a:extLst>
          </p:cNvPr>
          <p:cNvSpPr>
            <a:spLocks noGrp="1"/>
          </p:cNvSpPr>
          <p:nvPr>
            <p:ph idx="1"/>
          </p:nvPr>
        </p:nvSpPr>
        <p:spPr>
          <a:xfrm>
            <a:off x="838200" y="780585"/>
            <a:ext cx="10515600" cy="5023316"/>
          </a:xfrm>
        </p:spPr>
        <p:txBody>
          <a:bodyPr/>
          <a:lstStyle/>
          <a:p>
            <a:r>
              <a:rPr lang="fr-FR" sz="2400" b="1" dirty="0"/>
              <a:t>La réponse </a:t>
            </a:r>
            <a:r>
              <a:rPr lang="fr-FR" sz="2400" b="1"/>
              <a:t>du Conseil </a:t>
            </a:r>
            <a:r>
              <a:rPr lang="fr-FR" sz="2400" b="1" dirty="0"/>
              <a:t>constitutionnel sur le caractère  non indemnitaire de la PCH n’a rien changé </a:t>
            </a:r>
          </a:p>
          <a:p>
            <a:pPr algn="just"/>
            <a:r>
              <a:rPr lang="fr-FR" sz="2000" b="1" dirty="0"/>
              <a:t>Questionnement du Conseil d’Etat (QPC) </a:t>
            </a:r>
            <a:r>
              <a:rPr lang="fr-FR" sz="2000" dirty="0"/>
              <a:t>: Le département est bien-fondé à s’interroger sur la conformité à la Constitution de l’article 29 de la loi du 5 juillet 1985 qui l’empêche, contrairement aux organismes visés et autorisés, d’exercer un recours subrogatoire contre le tiers responsable du dommage pour les prestations d’aide sociale à caractère indemnitaire qu’il verse à la victime. En conséquence il y a lieu de renvoyer la question prioritaire de constitutionnalité invoquée au Conseil constitutionnel.</a:t>
            </a:r>
          </a:p>
          <a:p>
            <a:pPr algn="just"/>
            <a:r>
              <a:rPr lang="fr-FR" sz="2000" dirty="0"/>
              <a:t>CE, 5-4, 7 déc. 2016, no 403514</a:t>
            </a:r>
          </a:p>
          <a:p>
            <a:pPr algn="just"/>
            <a:r>
              <a:rPr lang="fr-FR" sz="2000" b="1" i="1" u="sng" dirty="0"/>
              <a:t>Décision n° 2016-613 QPC du 24 février 2017</a:t>
            </a:r>
            <a:r>
              <a:rPr lang="fr-FR" sz="2000" b="1" u="sng" dirty="0"/>
              <a:t> </a:t>
            </a:r>
            <a:r>
              <a:rPr lang="fr-FR" sz="2000" b="1" i="1" u="sng" dirty="0"/>
              <a:t>(sur renvoi de la question par le Conseil d’Etat, 5-4, 7 décembre 2016, n°403514):</a:t>
            </a:r>
            <a:r>
              <a:rPr lang="fr-FR" sz="2000" i="1" dirty="0"/>
              <a:t> </a:t>
            </a:r>
            <a:r>
              <a:rPr lang="fr-FR" sz="2000" dirty="0"/>
              <a:t>« Le département, lorsqu'il verse la prestation de compensation du handicap, qui est une prestation d'aide sociale reposant sur la solidarité nationale, limitée à certaines dépenses découlant du handicap, n'est pas placé dans la même situation que les autres tiers payeurs qui versent les prestations énumérées à l'article 29 de la loi du 5 juillet 1985. </a:t>
            </a:r>
          </a:p>
          <a:p>
            <a:pPr algn="just"/>
            <a:r>
              <a:rPr lang="fr-FR" sz="2000" dirty="0"/>
              <a:t>Le Conseil constitutionnel en a déduit que la différence de traitement contestée par le département requérant était fondée sur une différence de situation et en rapport direct avec l'objet de la loi. »</a:t>
            </a:r>
          </a:p>
          <a:p>
            <a:endParaRPr lang="fr-FR" dirty="0"/>
          </a:p>
        </p:txBody>
      </p:sp>
    </p:spTree>
    <p:extLst>
      <p:ext uri="{BB962C8B-B14F-4D97-AF65-F5344CB8AC3E}">
        <p14:creationId xmlns:p14="http://schemas.microsoft.com/office/powerpoint/2010/main" val="1921285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749586-A334-B8C8-9060-BF9874903687}"/>
              </a:ext>
            </a:extLst>
          </p:cNvPr>
          <p:cNvSpPr>
            <a:spLocks noGrp="1"/>
          </p:cNvSpPr>
          <p:nvPr>
            <p:ph type="title"/>
          </p:nvPr>
        </p:nvSpPr>
        <p:spPr/>
        <p:txBody>
          <a:bodyPr/>
          <a:lstStyle/>
          <a:p>
            <a:r>
              <a:rPr lang="fr-FR" dirty="0"/>
              <a:t>La question de la nature duale de la rente</a:t>
            </a:r>
          </a:p>
        </p:txBody>
      </p:sp>
      <p:sp>
        <p:nvSpPr>
          <p:cNvPr id="3" name="Espace réservé du contenu 2">
            <a:extLst>
              <a:ext uri="{FF2B5EF4-FFF2-40B4-BE49-F238E27FC236}">
                <a16:creationId xmlns:a16="http://schemas.microsoft.com/office/drawing/2014/main" id="{6D1A25F8-A698-6E24-3564-DFF1D6EB0AF9}"/>
              </a:ext>
            </a:extLst>
          </p:cNvPr>
          <p:cNvSpPr>
            <a:spLocks noGrp="1"/>
          </p:cNvSpPr>
          <p:nvPr>
            <p:ph idx="1"/>
          </p:nvPr>
        </p:nvSpPr>
        <p:spPr/>
        <p:txBody>
          <a:bodyPr/>
          <a:lstStyle/>
          <a:p>
            <a:r>
              <a:rPr lang="fr-FR" dirty="0"/>
              <a:t>Le recours des tiers payeurs souligne la possible dualité de la rente entre indemnisation d’un préjudice personnel et d’un préjudice professionnel :</a:t>
            </a:r>
          </a:p>
          <a:p>
            <a:pPr lvl="1"/>
            <a:r>
              <a:rPr lang="fr-FR" dirty="0"/>
              <a:t>En 1946 : la caisse de sécurité sociale peut poursuivre le remboursement des indemnités mises à sa charge à due concurrence de l’indemnité mise à la charge du tiers, responsable pour tout ou partie de l’accident. Ainsi, les tiers payeurs étaient autorisés à récupérer les prestations servies à la victime sur l’indemnité globale qui lui était allouée.</a:t>
            </a:r>
          </a:p>
          <a:p>
            <a:pPr lvl="0"/>
            <a:r>
              <a:rPr lang="fr-FR" dirty="0"/>
              <a:t>La loi du 27 décembre 1973 a cantonné l’assiette du recours des caisses de sécurité sociale en cas d’accident occasionné à un assuré social par un tiers, en excluant de l'assiette du recours sur un certain nombre de préjudices personnels limitativement énumérés. Le recours était exclu sur la part d'indemnité, de caractère personnel, correspondant aux souffrances physiques ou morales par elle endurées et au préjudice esthétique et d'agrément. L'imputation des prestations sociales, à l'intérieur de la catégorie des préjudices à caractère économique, s'opérait globalement, et non poste par poste, de sorte que le recours s'opérait sur les chefs de préjudices que les prestations de sécurité sociale n'indemnisaient pas.</a:t>
            </a:r>
          </a:p>
          <a:p>
            <a:endParaRPr lang="fr-FR" dirty="0"/>
          </a:p>
          <a:p>
            <a:endParaRPr lang="fr-FR" dirty="0"/>
          </a:p>
        </p:txBody>
      </p:sp>
    </p:spTree>
    <p:extLst>
      <p:ext uri="{BB962C8B-B14F-4D97-AF65-F5344CB8AC3E}">
        <p14:creationId xmlns:p14="http://schemas.microsoft.com/office/powerpoint/2010/main" val="138516003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4B8C16D-04FA-1F5D-F306-C602F18EAA8C}"/>
              </a:ext>
            </a:extLst>
          </p:cNvPr>
          <p:cNvSpPr>
            <a:spLocks noGrp="1"/>
          </p:cNvSpPr>
          <p:nvPr>
            <p:ph idx="1"/>
          </p:nvPr>
        </p:nvSpPr>
        <p:spPr>
          <a:xfrm>
            <a:off x="838200" y="780585"/>
            <a:ext cx="10515600" cy="5023315"/>
          </a:xfrm>
        </p:spPr>
        <p:txBody>
          <a:bodyPr/>
          <a:lstStyle/>
          <a:p>
            <a:r>
              <a:rPr lang="fr-FR" sz="2400" b="1" dirty="0"/>
              <a:t>.L’AEEH</a:t>
            </a:r>
          </a:p>
          <a:p>
            <a:endParaRPr lang="fr-FR" sz="2400" dirty="0"/>
          </a:p>
          <a:p>
            <a:r>
              <a:rPr lang="fr-FR" sz="2400" dirty="0"/>
              <a:t>« Le montant de l’allocation d’éducation de l’enfant handicapé et de son complément éventuel peut être déduit d’une rente ou indemnité allouée au titre de l’assistance par tierce personne ».</a:t>
            </a:r>
          </a:p>
          <a:p>
            <a:r>
              <a:rPr lang="fr-FR" sz="2400" dirty="0"/>
              <a:t>(CE, 5e et 6e ch. réunies, 26 juill. 2018, n° 408806)</a:t>
            </a:r>
          </a:p>
          <a:p>
            <a:endParaRPr lang="fr-FR" sz="2400" b="1" dirty="0"/>
          </a:p>
          <a:p>
            <a:r>
              <a:rPr lang="fr-FR" sz="2400" b="1" dirty="0"/>
              <a:t>. L’APA </a:t>
            </a:r>
          </a:p>
          <a:p>
            <a:r>
              <a:rPr lang="fr-FR" sz="2400" dirty="0"/>
              <a:t>Déduction de l’allocation personnalisée d’autonomie mais uniquement</a:t>
            </a:r>
          </a:p>
          <a:p>
            <a:r>
              <a:rPr lang="fr-FR" sz="2400" dirty="0"/>
              <a:t>en cas de versement effectif   </a:t>
            </a:r>
          </a:p>
          <a:p>
            <a:r>
              <a:rPr lang="fr-FR" sz="2400" dirty="0"/>
              <a:t>(CE, 5e ch., 31 déc. 2020, no 428835, Mme A. c/ ONIAM)</a:t>
            </a:r>
            <a:endParaRPr lang="fr-FR" sz="2400" b="1" dirty="0"/>
          </a:p>
        </p:txBody>
      </p:sp>
    </p:spTree>
    <p:extLst>
      <p:ext uri="{BB962C8B-B14F-4D97-AF65-F5344CB8AC3E}">
        <p14:creationId xmlns:p14="http://schemas.microsoft.com/office/powerpoint/2010/main" val="424631691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CE6B26B-B6A9-E729-C8B5-A87ED91C3D79}"/>
              </a:ext>
            </a:extLst>
          </p:cNvPr>
          <p:cNvSpPr>
            <a:spLocks noGrp="1"/>
          </p:cNvSpPr>
          <p:nvPr>
            <p:ph idx="1"/>
          </p:nvPr>
        </p:nvSpPr>
        <p:spPr>
          <a:xfrm>
            <a:off x="838200" y="646771"/>
            <a:ext cx="10515600" cy="5157129"/>
          </a:xfrm>
        </p:spPr>
        <p:txBody>
          <a:bodyPr/>
          <a:lstStyle/>
          <a:p>
            <a:r>
              <a:rPr lang="fr-FR" sz="2800" b="1" dirty="0"/>
              <a:t>L’AAH </a:t>
            </a:r>
          </a:p>
          <a:p>
            <a:pPr algn="just"/>
            <a:r>
              <a:rPr lang="fr-FR" sz="2200" dirty="0"/>
              <a:t>Lorsque la victime se trouve, du fait d’un accident corporel survenu dans son jeune âge, privée de toute possibilité d’exercer un jour une activité professionnelle, la seule circonstance qu’il soit impossible de déterminer le parcours professionnel qu’elle aurait suivi ne fait pas obstacle à ce que soit réparé le préjudice, qui doit être regardé comme présentant un caractère certain, résultant pour elle de la perte des revenus qu’une activité professionnelle lui aurait procurés et de la pension de retraite consécutive. Il y a lieu de réparer ce préjudice par l’octroi à la victime, à compter de sa majorité et sa vie durant, d’une rente fixée sur la base du salaire médian net mensuel de l’année de sa majorité et revalorisée par application des coefficients prévus à l’article L. 434-17 du Code de la sécurité sociale. </a:t>
            </a:r>
            <a:r>
              <a:rPr lang="fr-FR" sz="2200" b="1" dirty="0"/>
              <a:t>Doivent être déduites de cette rente les sommes éventuellement perçues par la victime au titre de l’allocation aux adultes handicapés</a:t>
            </a:r>
            <a:r>
              <a:rPr lang="fr-FR" sz="2200" dirty="0"/>
              <a:t>.</a:t>
            </a:r>
          </a:p>
          <a:p>
            <a:r>
              <a:rPr lang="fr-FR" sz="2200" dirty="0"/>
              <a:t>CE, 5e et 6e ch. réunies, 24 juill. 2019, no 408624, Mme B. c/ Centre hospitalier régional universitaire (CHRU) de Lille,</a:t>
            </a:r>
          </a:p>
        </p:txBody>
      </p:sp>
    </p:spTree>
    <p:extLst>
      <p:ext uri="{BB962C8B-B14F-4D97-AF65-F5344CB8AC3E}">
        <p14:creationId xmlns:p14="http://schemas.microsoft.com/office/powerpoint/2010/main" val="378002524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5B9CCE1-A4E5-61D1-7BBE-2D80934C07ED}"/>
              </a:ext>
            </a:extLst>
          </p:cNvPr>
          <p:cNvSpPr>
            <a:spLocks noGrp="1"/>
          </p:cNvSpPr>
          <p:nvPr>
            <p:ph idx="1"/>
          </p:nvPr>
        </p:nvSpPr>
        <p:spPr>
          <a:xfrm>
            <a:off x="838200" y="490654"/>
            <a:ext cx="10515600" cy="5609063"/>
          </a:xfrm>
        </p:spPr>
        <p:txBody>
          <a:bodyPr/>
          <a:lstStyle/>
          <a:p>
            <a:r>
              <a:rPr lang="fr-FR" sz="2400" b="1" dirty="0"/>
              <a:t>La divergence de jurisprudences entre les juridictions administratives et judiciaires, quant à la déduction de l’AAH du préjudice professionnel, ne méconnaît pas les principes d’égalité et de responsabilité</a:t>
            </a:r>
          </a:p>
          <a:p>
            <a:r>
              <a:rPr lang="fr-FR" sz="2400" b="1" dirty="0"/>
              <a:t>Refus </a:t>
            </a:r>
            <a:r>
              <a:rPr lang="fr-FR" sz="2400" b="1"/>
              <a:t>du Conseil d’Etat </a:t>
            </a:r>
            <a:r>
              <a:rPr lang="fr-FR" sz="2400" b="1" dirty="0"/>
              <a:t>de transmettre une QPC </a:t>
            </a:r>
            <a:r>
              <a:rPr lang="fr-FR" sz="2400" b="1"/>
              <a:t>au Conseil constitutionnel </a:t>
            </a:r>
            <a:r>
              <a:rPr lang="fr-FR" sz="2400" b="1" dirty="0"/>
              <a:t>:</a:t>
            </a:r>
          </a:p>
          <a:p>
            <a:pPr algn="just"/>
            <a:r>
              <a:rPr lang="fr-FR" sz="2200" dirty="0"/>
              <a:t>I</a:t>
            </a:r>
            <a:r>
              <a:rPr lang="fr-FR" sz="2200"/>
              <a:t>l </a:t>
            </a:r>
            <a:r>
              <a:rPr lang="fr-FR" sz="2200" dirty="0"/>
              <a:t>appartient au juge administratif de concilier le principe selon lequel une personne morale de droit public ne peut être condamnée à verser une somme qu’elle ne doit pas avec le principe de réparation intégrale du préjudice, ce dont il résulte qu’il y a lieu, en cas de condamnation d’une personne publique à indemniser la victime d’un dommage corporel, de déduire de l’indemnisation allouée, le cas échéant, le montant des prestations dont la victime bénéficie par ailleurs et qui ont déjà pour objet la prise en charge des frais subis en raison des mêmes préjudices, afin que l’indemnisation mise à la charge de la personne publique tenue à la réparation du dommage n’excède pas le montant du préjudice effectivement subi. Il résulte de ce qui précède que la question soulevée, qui n’est pas nouvelle, ne présente pas un caractère sérieux. Il n’y a donc pas lieu de la CE, 5e-6e ch. réunies, 6 mars 2024, no 488422, M. B. c/ ONIAM(non-lieu à renvoi QPC)renvoyer au Conseil constitutionnel » </a:t>
            </a:r>
          </a:p>
          <a:p>
            <a:pPr algn="just"/>
            <a:r>
              <a:rPr lang="fr-FR" sz="2200" b="1" dirty="0"/>
              <a:t>CE, 5e-6e ch. réunies, 6 mars 2024, no 488422, M. B. c/ ONIAM</a:t>
            </a:r>
          </a:p>
        </p:txBody>
      </p:sp>
    </p:spTree>
    <p:extLst>
      <p:ext uri="{BB962C8B-B14F-4D97-AF65-F5344CB8AC3E}">
        <p14:creationId xmlns:p14="http://schemas.microsoft.com/office/powerpoint/2010/main" val="38928300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803F9B4-CADC-4816-C962-1C196E5A7C52}"/>
              </a:ext>
            </a:extLst>
          </p:cNvPr>
          <p:cNvSpPr>
            <a:spLocks noGrp="1"/>
          </p:cNvSpPr>
          <p:nvPr>
            <p:ph idx="1"/>
          </p:nvPr>
        </p:nvSpPr>
        <p:spPr>
          <a:xfrm>
            <a:off x="838200" y="669073"/>
            <a:ext cx="10515600" cy="5134827"/>
          </a:xfrm>
        </p:spPr>
        <p:txBody>
          <a:bodyPr/>
          <a:lstStyle/>
          <a:p>
            <a:r>
              <a:rPr lang="fr-FR" sz="2400" b="1" dirty="0"/>
              <a:t>LE </a:t>
            </a:r>
            <a:r>
              <a:rPr lang="fr-FR" sz="2400" b="1"/>
              <a:t>CONSEIL D’ETAT </a:t>
            </a:r>
            <a:r>
              <a:rPr lang="fr-FR" sz="2400" b="1" dirty="0"/>
              <a:t>DEDUIT MEME LE CREDIT D IMPOT (en cas d’emploi d’une tierce personne rémunérée) pour la TP passée</a:t>
            </a:r>
          </a:p>
          <a:p>
            <a:endParaRPr lang="fr-FR" b="1" dirty="0"/>
          </a:p>
          <a:p>
            <a:pPr algn="just"/>
            <a:r>
              <a:rPr lang="fr-FR" sz="2400" dirty="0"/>
              <a:t>Il appartient au juge, lorsqu’il arrête le montant dû en réparation des frais d’assistance à tierce personne qui seront exposés postérieurement à sa décision, d’allouer une indemnité permettant de prendre en charge le besoin d’assistance de la victime, sans qu’il y ait lieu d’opérer de déduction au titre du crédit d’impôt, que celle-ci ait recours à une assistance salariée ou à un membre de sa famille ou un proche. La réparation intégrale ainsi accordée fera obstacle à ce que le contribuable puisse bénéficier du crédit d’impôt. (...) En revanche (...) lorsque le juge arrête le montant dû en réparation des frais d’assistance à tierce personne qui ont été exposés antérieurement à sa décision, (...) il appartient au juge de déduire, au besoin d’office, (...) le montant de l’avantage fiscal perçu, dans la mesure où il correspond à une telle assistance ».</a:t>
            </a:r>
          </a:p>
          <a:p>
            <a:r>
              <a:rPr lang="fr-FR" sz="2400" b="1" dirty="0"/>
              <a:t>CE, avis, 5e et 6e ch. réunies, 30 sept. 2022, no 460620, Lebon,</a:t>
            </a:r>
          </a:p>
          <a:p>
            <a:endParaRPr lang="fr-FR" dirty="0"/>
          </a:p>
        </p:txBody>
      </p:sp>
    </p:spTree>
    <p:extLst>
      <p:ext uri="{BB962C8B-B14F-4D97-AF65-F5344CB8AC3E}">
        <p14:creationId xmlns:p14="http://schemas.microsoft.com/office/powerpoint/2010/main" val="387135305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9803AD-9DCD-08DD-B89E-7D2B8C42723B}"/>
              </a:ext>
            </a:extLst>
          </p:cNvPr>
          <p:cNvSpPr>
            <a:spLocks noGrp="1"/>
          </p:cNvSpPr>
          <p:nvPr>
            <p:ph type="title"/>
          </p:nvPr>
        </p:nvSpPr>
        <p:spPr/>
        <p:txBody>
          <a:bodyPr/>
          <a:lstStyle/>
          <a:p>
            <a:pPr algn="ctr"/>
            <a:r>
              <a:rPr lang="fr-FR" dirty="0"/>
              <a:t>Tableau récapitulatif</a:t>
            </a:r>
          </a:p>
        </p:txBody>
      </p:sp>
      <p:graphicFrame>
        <p:nvGraphicFramePr>
          <p:cNvPr id="4" name="Espace réservé du contenu 3">
            <a:extLst>
              <a:ext uri="{FF2B5EF4-FFF2-40B4-BE49-F238E27FC236}">
                <a16:creationId xmlns:a16="http://schemas.microsoft.com/office/drawing/2014/main" id="{DC50C207-59C8-05E7-6945-F3E8047E619F}"/>
              </a:ext>
            </a:extLst>
          </p:cNvPr>
          <p:cNvGraphicFramePr>
            <a:graphicFrameLocks noGrp="1"/>
          </p:cNvGraphicFramePr>
          <p:nvPr>
            <p:ph idx="1"/>
          </p:nvPr>
        </p:nvGraphicFramePr>
        <p:xfrm>
          <a:off x="981307" y="825190"/>
          <a:ext cx="9445084" cy="6006225"/>
        </p:xfrm>
        <a:graphic>
          <a:graphicData uri="http://schemas.openxmlformats.org/drawingml/2006/table">
            <a:tbl>
              <a:tblPr firstRow="1" firstCol="1" bandRow="1">
                <a:tableStyleId>{5C22544A-7EE6-4342-B048-85BDC9FD1C3A}</a:tableStyleId>
              </a:tblPr>
              <a:tblGrid>
                <a:gridCol w="2361271">
                  <a:extLst>
                    <a:ext uri="{9D8B030D-6E8A-4147-A177-3AD203B41FA5}">
                      <a16:colId xmlns:a16="http://schemas.microsoft.com/office/drawing/2014/main" val="2692447977"/>
                    </a:ext>
                  </a:extLst>
                </a:gridCol>
                <a:gridCol w="2361271">
                  <a:extLst>
                    <a:ext uri="{9D8B030D-6E8A-4147-A177-3AD203B41FA5}">
                      <a16:colId xmlns:a16="http://schemas.microsoft.com/office/drawing/2014/main" val="3219051741"/>
                    </a:ext>
                  </a:extLst>
                </a:gridCol>
                <a:gridCol w="2361271">
                  <a:extLst>
                    <a:ext uri="{9D8B030D-6E8A-4147-A177-3AD203B41FA5}">
                      <a16:colId xmlns:a16="http://schemas.microsoft.com/office/drawing/2014/main" val="1662801090"/>
                    </a:ext>
                  </a:extLst>
                </a:gridCol>
                <a:gridCol w="2361271">
                  <a:extLst>
                    <a:ext uri="{9D8B030D-6E8A-4147-A177-3AD203B41FA5}">
                      <a16:colId xmlns:a16="http://schemas.microsoft.com/office/drawing/2014/main" val="522548572"/>
                    </a:ext>
                  </a:extLst>
                </a:gridCol>
              </a:tblGrid>
              <a:tr h="1540251">
                <a:tc>
                  <a:txBody>
                    <a:bodyPr/>
                    <a:lstStyle/>
                    <a:p>
                      <a:pPr>
                        <a:lnSpc>
                          <a:spcPct val="107000"/>
                        </a:lnSpc>
                        <a:spcAft>
                          <a:spcPts val="800"/>
                        </a:spcAft>
                        <a:buNone/>
                      </a:pPr>
                      <a:r>
                        <a:rPr lang="fr-FR" sz="2400" kern="100" dirty="0">
                          <a:effectLst/>
                          <a:latin typeface="+mn-lt"/>
                        </a:rPr>
                        <a:t>Prestation ne figurant pas dans la liste art 29</a:t>
                      </a:r>
                      <a:endParaRPr lang="fr-FR" sz="24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800" kern="100" dirty="0">
                          <a:effectLst/>
                          <a:latin typeface="+mn-lt"/>
                        </a:rPr>
                        <a:t>Juge civil ou pénal</a:t>
                      </a:r>
                    </a:p>
                    <a:p>
                      <a:pPr>
                        <a:lnSpc>
                          <a:spcPct val="107000"/>
                        </a:lnSpc>
                        <a:spcAft>
                          <a:spcPts val="800"/>
                        </a:spcAft>
                        <a:buNone/>
                      </a:pPr>
                      <a:r>
                        <a:rPr lang="fr-FR" sz="1800" kern="100" dirty="0">
                          <a:effectLst/>
                          <a:latin typeface="+mn-lt"/>
                        </a:rPr>
                        <a:t>En présence d’un assureur (ou FGAO)</a:t>
                      </a:r>
                    </a:p>
                    <a:p>
                      <a:pPr>
                        <a:lnSpc>
                          <a:spcPct val="107000"/>
                        </a:lnSpc>
                        <a:spcAft>
                          <a:spcPts val="800"/>
                        </a:spcAft>
                        <a:buNone/>
                      </a:pPr>
                      <a:r>
                        <a:rPr lang="fr-FR" sz="1800" kern="100" dirty="0">
                          <a:effectLst/>
                          <a:latin typeface="+mn-lt"/>
                          <a:ea typeface="Aptos" panose="020B0004020202020204" pitchFamily="34" charset="0"/>
                          <a:cs typeface="Times New Roman" panose="02020603050405020304" pitchFamily="18" charset="0"/>
                        </a:rPr>
                        <a:t>Application stricte art 29</a:t>
                      </a:r>
                    </a:p>
                  </a:txBody>
                  <a:tcPr marL="67030" marR="67030" marT="0" marB="0"/>
                </a:tc>
                <a:tc>
                  <a:txBody>
                    <a:bodyPr/>
                    <a:lstStyle/>
                    <a:p>
                      <a:pPr>
                        <a:lnSpc>
                          <a:spcPct val="107000"/>
                        </a:lnSpc>
                        <a:spcAft>
                          <a:spcPts val="800"/>
                        </a:spcAft>
                        <a:buNone/>
                      </a:pPr>
                      <a:r>
                        <a:rPr lang="fr-FR" sz="1800" kern="100" dirty="0">
                          <a:effectLst/>
                          <a:latin typeface="+mn-lt"/>
                        </a:rPr>
                        <a:t>Juge civil ou pénal en présence du FGTI ou ONIAM (textes spéciaux permettant déductions au-delà art 29</a:t>
                      </a:r>
                      <a:endParaRPr lang="fr-FR" sz="18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800" kern="100" dirty="0">
                          <a:effectLst/>
                          <a:latin typeface="+mn-lt"/>
                        </a:rPr>
                        <a:t>Juge administratif</a:t>
                      </a:r>
                    </a:p>
                    <a:p>
                      <a:pPr>
                        <a:lnSpc>
                          <a:spcPct val="107000"/>
                        </a:lnSpc>
                        <a:spcAft>
                          <a:spcPts val="800"/>
                        </a:spcAft>
                        <a:buNone/>
                      </a:pPr>
                      <a:r>
                        <a:rPr lang="fr-FR" sz="1800" kern="100" dirty="0">
                          <a:effectLst/>
                          <a:latin typeface="+mn-lt"/>
                        </a:rPr>
                        <a:t>(si pas de remboursement en cas de retour à meilleure fortune par ex)</a:t>
                      </a:r>
                      <a:endParaRPr lang="fr-FR" sz="1800" kern="100" dirty="0">
                        <a:effectLst/>
                        <a:latin typeface="+mn-lt"/>
                        <a:ea typeface="Aptos" panose="020B0004020202020204" pitchFamily="34" charset="0"/>
                        <a:cs typeface="Times New Roman" panose="02020603050405020304" pitchFamily="18" charset="0"/>
                      </a:endParaRPr>
                    </a:p>
                  </a:txBody>
                  <a:tcPr marL="67030" marR="67030" marT="0" marB="0"/>
                </a:tc>
                <a:extLst>
                  <a:ext uri="{0D108BD9-81ED-4DB2-BD59-A6C34878D82A}">
                    <a16:rowId xmlns:a16="http://schemas.microsoft.com/office/drawing/2014/main" val="3284874643"/>
                  </a:ext>
                </a:extLst>
              </a:tr>
              <a:tr h="630847">
                <a:tc>
                  <a:txBody>
                    <a:bodyPr/>
                    <a:lstStyle/>
                    <a:p>
                      <a:pPr>
                        <a:lnSpc>
                          <a:spcPct val="107000"/>
                        </a:lnSpc>
                        <a:spcAft>
                          <a:spcPts val="800"/>
                        </a:spcAft>
                        <a:buNone/>
                      </a:pPr>
                      <a:r>
                        <a:rPr lang="fr-FR" sz="1800" kern="100" dirty="0">
                          <a:effectLst/>
                          <a:latin typeface="+mn-lt"/>
                        </a:rPr>
                        <a:t>AAH</a:t>
                      </a:r>
                      <a:endParaRPr lang="fr-FR" sz="18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a:effectLst/>
                          <a:latin typeface="+mn-lt"/>
                        </a:rPr>
                        <a:t>Non indemnitaire</a:t>
                      </a:r>
                    </a:p>
                    <a:p>
                      <a:pPr>
                        <a:lnSpc>
                          <a:spcPct val="107000"/>
                        </a:lnSpc>
                        <a:spcAft>
                          <a:spcPts val="800"/>
                        </a:spcAft>
                        <a:buNone/>
                      </a:pPr>
                      <a:r>
                        <a:rPr lang="fr-FR" sz="1600" kern="100">
                          <a:effectLst/>
                          <a:latin typeface="+mn-lt"/>
                        </a:rPr>
                        <a:t>Non déduite </a:t>
                      </a:r>
                      <a:endParaRPr lang="fr-FR" sz="1600" kern="10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a:effectLst/>
                          <a:latin typeface="+mn-lt"/>
                        </a:rPr>
                        <a:t>Non indemnitaire</a:t>
                      </a:r>
                    </a:p>
                    <a:p>
                      <a:pPr>
                        <a:lnSpc>
                          <a:spcPct val="107000"/>
                        </a:lnSpc>
                        <a:spcAft>
                          <a:spcPts val="800"/>
                        </a:spcAft>
                        <a:buNone/>
                      </a:pPr>
                      <a:r>
                        <a:rPr lang="fr-FR" sz="1600" kern="100">
                          <a:effectLst/>
                          <a:latin typeface="+mn-lt"/>
                        </a:rPr>
                        <a:t>Non déduite</a:t>
                      </a:r>
                      <a:endParaRPr lang="fr-FR" sz="1600" kern="10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Peu importe </a:t>
                      </a:r>
                    </a:p>
                    <a:p>
                      <a:pPr>
                        <a:lnSpc>
                          <a:spcPct val="107000"/>
                        </a:lnSpc>
                        <a:spcAft>
                          <a:spcPts val="800"/>
                        </a:spcAft>
                        <a:buNone/>
                      </a:pPr>
                      <a:r>
                        <a:rPr lang="fr-FR" sz="1600" b="1" kern="100" dirty="0">
                          <a:solidFill>
                            <a:srgbClr val="FF0000"/>
                          </a:solidFill>
                          <a:effectLst/>
                          <a:latin typeface="+mn-lt"/>
                        </a:rPr>
                        <a:t>Déduit</a:t>
                      </a:r>
                      <a:r>
                        <a:rPr lang="fr-FR" sz="1600" kern="100" dirty="0">
                          <a:effectLst/>
                          <a:latin typeface="+mn-lt"/>
                        </a:rPr>
                        <a:t> </a:t>
                      </a:r>
                      <a:endParaRPr lang="fr-FR" sz="1600" kern="100" dirty="0">
                        <a:effectLst/>
                        <a:latin typeface="+mn-lt"/>
                        <a:ea typeface="Aptos" panose="020B0004020202020204" pitchFamily="34" charset="0"/>
                        <a:cs typeface="Times New Roman" panose="02020603050405020304" pitchFamily="18" charset="0"/>
                      </a:endParaRPr>
                    </a:p>
                  </a:txBody>
                  <a:tcPr marL="67030" marR="67030" marT="0" marB="0"/>
                </a:tc>
                <a:extLst>
                  <a:ext uri="{0D108BD9-81ED-4DB2-BD59-A6C34878D82A}">
                    <a16:rowId xmlns:a16="http://schemas.microsoft.com/office/drawing/2014/main" val="3547834850"/>
                  </a:ext>
                </a:extLst>
              </a:tr>
              <a:tr h="630847">
                <a:tc>
                  <a:txBody>
                    <a:bodyPr/>
                    <a:lstStyle/>
                    <a:p>
                      <a:pPr>
                        <a:lnSpc>
                          <a:spcPct val="107000"/>
                        </a:lnSpc>
                        <a:spcAft>
                          <a:spcPts val="800"/>
                        </a:spcAft>
                        <a:buNone/>
                      </a:pPr>
                      <a:r>
                        <a:rPr lang="fr-FR" sz="1800" kern="100" dirty="0">
                          <a:effectLst/>
                          <a:latin typeface="+mn-lt"/>
                        </a:rPr>
                        <a:t>ACTP</a:t>
                      </a:r>
                      <a:endParaRPr lang="fr-FR" sz="18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Non indemnitaire</a:t>
                      </a:r>
                    </a:p>
                    <a:p>
                      <a:pPr>
                        <a:lnSpc>
                          <a:spcPct val="107000"/>
                        </a:lnSpc>
                        <a:spcAft>
                          <a:spcPts val="800"/>
                        </a:spcAft>
                        <a:buNone/>
                      </a:pPr>
                      <a:r>
                        <a:rPr lang="fr-FR" sz="1600" kern="100" dirty="0">
                          <a:effectLst/>
                          <a:latin typeface="+mn-lt"/>
                        </a:rPr>
                        <a:t>Non déduite</a:t>
                      </a:r>
                      <a:endParaRPr lang="fr-FR" sz="16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Non indemnitaire</a:t>
                      </a:r>
                    </a:p>
                    <a:p>
                      <a:pPr>
                        <a:lnSpc>
                          <a:spcPct val="107000"/>
                        </a:lnSpc>
                        <a:spcAft>
                          <a:spcPts val="800"/>
                        </a:spcAft>
                        <a:buNone/>
                      </a:pPr>
                      <a:r>
                        <a:rPr lang="fr-FR" sz="1600" kern="100" dirty="0">
                          <a:effectLst/>
                          <a:latin typeface="+mn-lt"/>
                        </a:rPr>
                        <a:t>Non déduite </a:t>
                      </a:r>
                      <a:endParaRPr lang="fr-FR" sz="16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Peu importe </a:t>
                      </a:r>
                    </a:p>
                    <a:p>
                      <a:pPr>
                        <a:lnSpc>
                          <a:spcPct val="107000"/>
                        </a:lnSpc>
                        <a:spcAft>
                          <a:spcPts val="800"/>
                        </a:spcAft>
                        <a:buNone/>
                      </a:pPr>
                      <a:r>
                        <a:rPr lang="fr-FR" sz="1600" b="1" kern="100" dirty="0">
                          <a:solidFill>
                            <a:srgbClr val="FF0000"/>
                          </a:solidFill>
                          <a:effectLst/>
                          <a:latin typeface="+mn-lt"/>
                        </a:rPr>
                        <a:t>D</a:t>
                      </a:r>
                      <a:r>
                        <a:rPr lang="fr-FR" sz="1600" b="1" kern="100">
                          <a:solidFill>
                            <a:srgbClr val="FF0000"/>
                          </a:solidFill>
                          <a:effectLst/>
                          <a:latin typeface="+mn-lt"/>
                        </a:rPr>
                        <a:t>éduit</a:t>
                      </a:r>
                      <a:endParaRPr lang="fr-FR" sz="1600" b="1" kern="100" dirty="0">
                        <a:solidFill>
                          <a:srgbClr val="FF0000"/>
                        </a:solidFill>
                        <a:effectLst/>
                        <a:latin typeface="+mn-lt"/>
                        <a:ea typeface="Aptos" panose="020B0004020202020204" pitchFamily="34" charset="0"/>
                        <a:cs typeface="Times New Roman" panose="02020603050405020304" pitchFamily="18" charset="0"/>
                      </a:endParaRPr>
                    </a:p>
                  </a:txBody>
                  <a:tcPr marL="67030" marR="67030" marT="0" marB="0"/>
                </a:tc>
                <a:extLst>
                  <a:ext uri="{0D108BD9-81ED-4DB2-BD59-A6C34878D82A}">
                    <a16:rowId xmlns:a16="http://schemas.microsoft.com/office/drawing/2014/main" val="2133576503"/>
                  </a:ext>
                </a:extLst>
              </a:tr>
              <a:tr h="631499">
                <a:tc>
                  <a:txBody>
                    <a:bodyPr/>
                    <a:lstStyle/>
                    <a:p>
                      <a:pPr>
                        <a:lnSpc>
                          <a:spcPct val="107000"/>
                        </a:lnSpc>
                        <a:spcAft>
                          <a:spcPts val="800"/>
                        </a:spcAft>
                        <a:buNone/>
                      </a:pPr>
                      <a:r>
                        <a:rPr lang="fr-FR" sz="1800" kern="100" dirty="0">
                          <a:effectLst/>
                          <a:latin typeface="+mn-lt"/>
                        </a:rPr>
                        <a:t>PCH passée</a:t>
                      </a:r>
                    </a:p>
                    <a:p>
                      <a:pPr>
                        <a:lnSpc>
                          <a:spcPct val="107000"/>
                        </a:lnSpc>
                        <a:spcAft>
                          <a:spcPts val="800"/>
                        </a:spcAft>
                        <a:buNone/>
                      </a:pPr>
                      <a:r>
                        <a:rPr lang="fr-FR" sz="1800" kern="100" dirty="0">
                          <a:effectLst/>
                          <a:latin typeface="+mn-lt"/>
                        </a:rPr>
                        <a:t>PCH à venir</a:t>
                      </a:r>
                      <a:endParaRPr lang="fr-FR" sz="18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Indemnitaire  non déduite</a:t>
                      </a:r>
                    </a:p>
                    <a:p>
                      <a:pPr>
                        <a:lnSpc>
                          <a:spcPct val="107000"/>
                        </a:lnSpc>
                        <a:spcAft>
                          <a:spcPts val="800"/>
                        </a:spcAft>
                        <a:buNone/>
                      </a:pPr>
                      <a:r>
                        <a:rPr lang="fr-FR" sz="1600" kern="100" dirty="0">
                          <a:effectLst/>
                          <a:latin typeface="+mn-lt"/>
                          <a:ea typeface="Aptos" panose="020B0004020202020204" pitchFamily="34" charset="0"/>
                          <a:cs typeface="Times New Roman" panose="02020603050405020304" pitchFamily="18" charset="0"/>
                        </a:rPr>
                        <a:t>Indemnitaire non déduite</a:t>
                      </a:r>
                    </a:p>
                  </a:txBody>
                  <a:tcPr marL="67030" marR="67030" marT="0" marB="0"/>
                </a:tc>
                <a:tc>
                  <a:txBody>
                    <a:bodyPr/>
                    <a:lstStyle/>
                    <a:p>
                      <a:pPr>
                        <a:lnSpc>
                          <a:spcPct val="107000"/>
                        </a:lnSpc>
                        <a:spcAft>
                          <a:spcPts val="800"/>
                        </a:spcAft>
                        <a:buNone/>
                      </a:pPr>
                      <a:r>
                        <a:rPr lang="fr-FR" sz="1600" b="1" kern="100" dirty="0">
                          <a:solidFill>
                            <a:srgbClr val="FF0000"/>
                          </a:solidFill>
                          <a:effectLst/>
                          <a:latin typeface="+mn-lt"/>
                        </a:rPr>
                        <a:t>Indemnitaire déduite</a:t>
                      </a:r>
                    </a:p>
                    <a:p>
                      <a:pPr>
                        <a:lnSpc>
                          <a:spcPct val="107000"/>
                        </a:lnSpc>
                        <a:spcAft>
                          <a:spcPts val="800"/>
                        </a:spcAft>
                        <a:buNone/>
                      </a:pPr>
                      <a:r>
                        <a:rPr lang="fr-FR" sz="1600" kern="100" dirty="0">
                          <a:effectLst/>
                          <a:latin typeface="+mn-lt"/>
                        </a:rPr>
                        <a:t>Indemnitaire non déduite</a:t>
                      </a:r>
                      <a:endParaRPr lang="fr-FR" sz="16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Peu importe </a:t>
                      </a:r>
                    </a:p>
                    <a:p>
                      <a:pPr>
                        <a:lnSpc>
                          <a:spcPct val="107000"/>
                        </a:lnSpc>
                        <a:spcAft>
                          <a:spcPts val="800"/>
                        </a:spcAft>
                        <a:buNone/>
                      </a:pPr>
                      <a:r>
                        <a:rPr lang="fr-FR" sz="1600" b="1" kern="100" dirty="0">
                          <a:solidFill>
                            <a:srgbClr val="FF0000"/>
                          </a:solidFill>
                          <a:effectLst/>
                          <a:latin typeface="+mn-lt"/>
                        </a:rPr>
                        <a:t>D</a:t>
                      </a:r>
                      <a:r>
                        <a:rPr lang="fr-FR" sz="1600" b="1" kern="100">
                          <a:solidFill>
                            <a:srgbClr val="FF0000"/>
                          </a:solidFill>
                          <a:effectLst/>
                          <a:latin typeface="+mn-lt"/>
                        </a:rPr>
                        <a:t>éduit</a:t>
                      </a:r>
                      <a:endParaRPr lang="fr-FR" sz="1600" b="1" kern="100" dirty="0">
                        <a:solidFill>
                          <a:srgbClr val="FF0000"/>
                        </a:solidFill>
                        <a:effectLst/>
                        <a:latin typeface="+mn-lt"/>
                        <a:ea typeface="Aptos" panose="020B0004020202020204" pitchFamily="34" charset="0"/>
                        <a:cs typeface="Times New Roman" panose="02020603050405020304" pitchFamily="18" charset="0"/>
                      </a:endParaRPr>
                    </a:p>
                  </a:txBody>
                  <a:tcPr marL="67030" marR="67030" marT="0" marB="0"/>
                </a:tc>
                <a:extLst>
                  <a:ext uri="{0D108BD9-81ED-4DB2-BD59-A6C34878D82A}">
                    <a16:rowId xmlns:a16="http://schemas.microsoft.com/office/drawing/2014/main" val="3933506437"/>
                  </a:ext>
                </a:extLst>
              </a:tr>
              <a:tr h="630847">
                <a:tc>
                  <a:txBody>
                    <a:bodyPr/>
                    <a:lstStyle/>
                    <a:p>
                      <a:pPr>
                        <a:lnSpc>
                          <a:spcPct val="107000"/>
                        </a:lnSpc>
                        <a:spcAft>
                          <a:spcPts val="800"/>
                        </a:spcAft>
                        <a:buNone/>
                      </a:pPr>
                      <a:r>
                        <a:rPr lang="fr-FR" sz="1800" kern="100" dirty="0">
                          <a:effectLst/>
                          <a:latin typeface="+mn-lt"/>
                        </a:rPr>
                        <a:t>AEEH</a:t>
                      </a:r>
                      <a:endParaRPr lang="fr-FR" sz="18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Non Indemnitaire  </a:t>
                      </a:r>
                    </a:p>
                    <a:p>
                      <a:pPr>
                        <a:lnSpc>
                          <a:spcPct val="107000"/>
                        </a:lnSpc>
                        <a:spcAft>
                          <a:spcPts val="800"/>
                        </a:spcAft>
                        <a:buNone/>
                      </a:pPr>
                      <a:r>
                        <a:rPr lang="fr-FR" sz="1600" kern="100" dirty="0">
                          <a:effectLst/>
                          <a:latin typeface="+mn-lt"/>
                        </a:rPr>
                        <a:t>non déduite</a:t>
                      </a:r>
                      <a:endParaRPr lang="fr-FR" sz="16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Non Indemnitaire</a:t>
                      </a:r>
                    </a:p>
                    <a:p>
                      <a:pPr>
                        <a:lnSpc>
                          <a:spcPct val="107000"/>
                        </a:lnSpc>
                        <a:spcAft>
                          <a:spcPts val="800"/>
                        </a:spcAft>
                        <a:buNone/>
                      </a:pPr>
                      <a:r>
                        <a:rPr lang="fr-FR" sz="1600" kern="100" dirty="0">
                          <a:effectLst/>
                          <a:latin typeface="+mn-lt"/>
                        </a:rPr>
                        <a:t>Non Déduite</a:t>
                      </a:r>
                      <a:endParaRPr lang="fr-FR" sz="16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Peu importe </a:t>
                      </a:r>
                    </a:p>
                    <a:p>
                      <a:pPr>
                        <a:lnSpc>
                          <a:spcPct val="107000"/>
                        </a:lnSpc>
                        <a:spcAft>
                          <a:spcPts val="800"/>
                        </a:spcAft>
                        <a:buNone/>
                      </a:pPr>
                      <a:r>
                        <a:rPr lang="fr-FR" sz="1600" b="1" kern="100" dirty="0">
                          <a:solidFill>
                            <a:srgbClr val="FF0000"/>
                          </a:solidFill>
                          <a:effectLst/>
                          <a:latin typeface="+mn-lt"/>
                        </a:rPr>
                        <a:t>D</a:t>
                      </a:r>
                      <a:r>
                        <a:rPr lang="fr-FR" sz="1600" b="1" kern="100">
                          <a:solidFill>
                            <a:srgbClr val="FF0000"/>
                          </a:solidFill>
                          <a:effectLst/>
                          <a:latin typeface="+mn-lt"/>
                        </a:rPr>
                        <a:t>éduit</a:t>
                      </a:r>
                      <a:endParaRPr lang="fr-FR" sz="1600" b="1" kern="100" dirty="0">
                        <a:solidFill>
                          <a:srgbClr val="FF0000"/>
                        </a:solidFill>
                        <a:effectLst/>
                        <a:latin typeface="+mn-lt"/>
                        <a:ea typeface="Aptos" panose="020B0004020202020204" pitchFamily="34" charset="0"/>
                        <a:cs typeface="Times New Roman" panose="02020603050405020304" pitchFamily="18" charset="0"/>
                      </a:endParaRPr>
                    </a:p>
                  </a:txBody>
                  <a:tcPr marL="67030" marR="67030" marT="0" marB="0"/>
                </a:tc>
                <a:extLst>
                  <a:ext uri="{0D108BD9-81ED-4DB2-BD59-A6C34878D82A}">
                    <a16:rowId xmlns:a16="http://schemas.microsoft.com/office/drawing/2014/main" val="710527895"/>
                  </a:ext>
                </a:extLst>
              </a:tr>
              <a:tr h="631499">
                <a:tc>
                  <a:txBody>
                    <a:bodyPr/>
                    <a:lstStyle/>
                    <a:p>
                      <a:pPr>
                        <a:lnSpc>
                          <a:spcPct val="107000"/>
                        </a:lnSpc>
                        <a:spcAft>
                          <a:spcPts val="800"/>
                        </a:spcAft>
                        <a:buNone/>
                      </a:pPr>
                      <a:r>
                        <a:rPr lang="fr-FR" sz="1800" kern="100" dirty="0">
                          <a:effectLst/>
                          <a:latin typeface="+mn-lt"/>
                        </a:rPr>
                        <a:t>APA passée</a:t>
                      </a:r>
                    </a:p>
                    <a:p>
                      <a:pPr>
                        <a:lnSpc>
                          <a:spcPct val="107000"/>
                        </a:lnSpc>
                        <a:spcAft>
                          <a:spcPts val="800"/>
                        </a:spcAft>
                        <a:buNone/>
                      </a:pPr>
                      <a:r>
                        <a:rPr lang="fr-FR" sz="1800" kern="100" dirty="0">
                          <a:effectLst/>
                          <a:latin typeface="+mn-lt"/>
                        </a:rPr>
                        <a:t>APA à venir</a:t>
                      </a:r>
                      <a:endParaRPr lang="fr-FR" sz="18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Indemnitaire  non déduite</a:t>
                      </a:r>
                    </a:p>
                    <a:p>
                      <a:pPr>
                        <a:lnSpc>
                          <a:spcPct val="107000"/>
                        </a:lnSpc>
                        <a:spcAft>
                          <a:spcPts val="800"/>
                        </a:spcAft>
                        <a:buNone/>
                      </a:pPr>
                      <a:r>
                        <a:rPr lang="fr-FR" sz="1600" kern="100" dirty="0">
                          <a:effectLst/>
                          <a:latin typeface="+mn-lt"/>
                          <a:ea typeface="Aptos" panose="020B0004020202020204" pitchFamily="34" charset="0"/>
                          <a:cs typeface="Times New Roman" panose="02020603050405020304" pitchFamily="18" charset="0"/>
                        </a:rPr>
                        <a:t>Indemnitaire non déduite</a:t>
                      </a:r>
                    </a:p>
                  </a:txBody>
                  <a:tcPr marL="67030" marR="67030" marT="0" marB="0"/>
                </a:tc>
                <a:tc>
                  <a:txBody>
                    <a:bodyPr/>
                    <a:lstStyle/>
                    <a:p>
                      <a:pPr>
                        <a:lnSpc>
                          <a:spcPct val="107000"/>
                        </a:lnSpc>
                        <a:spcAft>
                          <a:spcPts val="800"/>
                        </a:spcAft>
                        <a:buNone/>
                      </a:pPr>
                      <a:r>
                        <a:rPr lang="fr-FR" sz="1600" b="1" kern="100" dirty="0">
                          <a:solidFill>
                            <a:srgbClr val="FF0000"/>
                          </a:solidFill>
                          <a:effectLst/>
                          <a:latin typeface="+mn-lt"/>
                        </a:rPr>
                        <a:t>Indemnitaire déduite</a:t>
                      </a:r>
                    </a:p>
                    <a:p>
                      <a:pPr>
                        <a:lnSpc>
                          <a:spcPct val="107000"/>
                        </a:lnSpc>
                        <a:spcAft>
                          <a:spcPts val="800"/>
                        </a:spcAft>
                        <a:buNone/>
                      </a:pPr>
                      <a:r>
                        <a:rPr lang="fr-FR" sz="1600" kern="100" dirty="0">
                          <a:effectLst/>
                          <a:latin typeface="+mn-lt"/>
                        </a:rPr>
                        <a:t>Indemnitaire non déduite</a:t>
                      </a:r>
                      <a:endParaRPr lang="fr-FR" sz="16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Peu importe </a:t>
                      </a:r>
                    </a:p>
                    <a:p>
                      <a:pPr>
                        <a:lnSpc>
                          <a:spcPct val="107000"/>
                        </a:lnSpc>
                        <a:spcAft>
                          <a:spcPts val="800"/>
                        </a:spcAft>
                        <a:buNone/>
                      </a:pPr>
                      <a:r>
                        <a:rPr lang="fr-FR" sz="1600" b="1" kern="100" dirty="0">
                          <a:solidFill>
                            <a:srgbClr val="FF0000"/>
                          </a:solidFill>
                          <a:effectLst/>
                          <a:latin typeface="+mn-lt"/>
                        </a:rPr>
                        <a:t>D</a:t>
                      </a:r>
                      <a:r>
                        <a:rPr lang="fr-FR" sz="1600" b="1" kern="100">
                          <a:solidFill>
                            <a:srgbClr val="FF0000"/>
                          </a:solidFill>
                          <a:effectLst/>
                          <a:latin typeface="+mn-lt"/>
                        </a:rPr>
                        <a:t>éduit</a:t>
                      </a:r>
                      <a:endParaRPr lang="fr-FR" sz="1600" b="1" kern="100" dirty="0">
                        <a:solidFill>
                          <a:srgbClr val="FF0000"/>
                        </a:solidFill>
                        <a:effectLst/>
                        <a:latin typeface="+mn-lt"/>
                        <a:ea typeface="Aptos" panose="020B0004020202020204" pitchFamily="34" charset="0"/>
                        <a:cs typeface="Times New Roman" panose="02020603050405020304" pitchFamily="18" charset="0"/>
                      </a:endParaRPr>
                    </a:p>
                  </a:txBody>
                  <a:tcPr marL="67030" marR="67030" marT="0" marB="0"/>
                </a:tc>
                <a:extLst>
                  <a:ext uri="{0D108BD9-81ED-4DB2-BD59-A6C34878D82A}">
                    <a16:rowId xmlns:a16="http://schemas.microsoft.com/office/drawing/2014/main" val="644356910"/>
                  </a:ext>
                </a:extLst>
              </a:tr>
              <a:tr h="630847">
                <a:tc>
                  <a:txBody>
                    <a:bodyPr/>
                    <a:lstStyle/>
                    <a:p>
                      <a:pPr>
                        <a:lnSpc>
                          <a:spcPct val="107000"/>
                        </a:lnSpc>
                        <a:spcAft>
                          <a:spcPts val="800"/>
                        </a:spcAft>
                        <a:buNone/>
                      </a:pPr>
                      <a:r>
                        <a:rPr lang="fr-FR" sz="1800" kern="100" dirty="0">
                          <a:effectLst/>
                          <a:latin typeface="+mn-lt"/>
                        </a:rPr>
                        <a:t>Indemnités chômage</a:t>
                      </a:r>
                    </a:p>
                    <a:p>
                      <a:pPr>
                        <a:lnSpc>
                          <a:spcPct val="107000"/>
                        </a:lnSpc>
                        <a:spcAft>
                          <a:spcPts val="800"/>
                        </a:spcAft>
                        <a:buNone/>
                      </a:pPr>
                      <a:r>
                        <a:rPr lang="fr-FR" sz="1800" kern="100" dirty="0">
                          <a:effectLst/>
                          <a:latin typeface="+mn-lt"/>
                        </a:rPr>
                        <a:t>Et apparentées</a:t>
                      </a:r>
                      <a:endParaRPr lang="fr-FR" sz="18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a:effectLst/>
                          <a:latin typeface="+mn-lt"/>
                        </a:rPr>
                        <a:t>Non déduite</a:t>
                      </a:r>
                      <a:endParaRPr lang="fr-FR" sz="1600" kern="10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b="1" kern="100" dirty="0">
                          <a:solidFill>
                            <a:srgbClr val="FF0000"/>
                          </a:solidFill>
                          <a:effectLst/>
                          <a:latin typeface="+mn-lt"/>
                        </a:rPr>
                        <a:t>Indemnitaire</a:t>
                      </a:r>
                    </a:p>
                    <a:p>
                      <a:pPr>
                        <a:lnSpc>
                          <a:spcPct val="107000"/>
                        </a:lnSpc>
                        <a:spcAft>
                          <a:spcPts val="800"/>
                        </a:spcAft>
                        <a:buNone/>
                      </a:pPr>
                      <a:r>
                        <a:rPr lang="fr-FR" sz="1600" b="1" kern="100" dirty="0">
                          <a:solidFill>
                            <a:srgbClr val="FF0000"/>
                          </a:solidFill>
                          <a:effectLst/>
                          <a:latin typeface="+mn-lt"/>
                        </a:rPr>
                        <a:t>déduite</a:t>
                      </a:r>
                      <a:endParaRPr lang="fr-FR" sz="1600" b="1" kern="100" dirty="0">
                        <a:solidFill>
                          <a:srgbClr val="FF0000"/>
                        </a:solidFill>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600" kern="100" dirty="0">
                          <a:effectLst/>
                          <a:latin typeface="+mn-lt"/>
                        </a:rPr>
                        <a:t>Peu importe </a:t>
                      </a:r>
                    </a:p>
                    <a:p>
                      <a:pPr>
                        <a:lnSpc>
                          <a:spcPct val="107000"/>
                        </a:lnSpc>
                        <a:spcAft>
                          <a:spcPts val="800"/>
                        </a:spcAft>
                        <a:buNone/>
                      </a:pPr>
                      <a:r>
                        <a:rPr lang="fr-FR" sz="1600" b="1" kern="100" dirty="0">
                          <a:solidFill>
                            <a:srgbClr val="FF0000"/>
                          </a:solidFill>
                          <a:effectLst/>
                          <a:latin typeface="+mn-lt"/>
                        </a:rPr>
                        <a:t>D</a:t>
                      </a:r>
                      <a:r>
                        <a:rPr lang="fr-FR" sz="1600" b="1" kern="100">
                          <a:solidFill>
                            <a:srgbClr val="FF0000"/>
                          </a:solidFill>
                          <a:effectLst/>
                          <a:latin typeface="+mn-lt"/>
                        </a:rPr>
                        <a:t>éduit</a:t>
                      </a:r>
                      <a:endParaRPr lang="fr-FR" sz="1600" b="1" kern="100" dirty="0">
                        <a:solidFill>
                          <a:srgbClr val="FF0000"/>
                        </a:solidFill>
                        <a:effectLst/>
                        <a:latin typeface="+mn-lt"/>
                        <a:ea typeface="Aptos" panose="020B0004020202020204" pitchFamily="34" charset="0"/>
                        <a:cs typeface="Times New Roman" panose="02020603050405020304" pitchFamily="18" charset="0"/>
                      </a:endParaRPr>
                    </a:p>
                  </a:txBody>
                  <a:tcPr marL="67030" marR="67030" marT="0" marB="0"/>
                </a:tc>
                <a:extLst>
                  <a:ext uri="{0D108BD9-81ED-4DB2-BD59-A6C34878D82A}">
                    <a16:rowId xmlns:a16="http://schemas.microsoft.com/office/drawing/2014/main" val="1831801932"/>
                  </a:ext>
                </a:extLst>
              </a:tr>
              <a:tr h="204368">
                <a:tc>
                  <a:txBody>
                    <a:bodyPr/>
                    <a:lstStyle/>
                    <a:p>
                      <a:pPr>
                        <a:lnSpc>
                          <a:spcPct val="107000"/>
                        </a:lnSpc>
                        <a:spcAft>
                          <a:spcPts val="800"/>
                        </a:spcAft>
                        <a:buNone/>
                      </a:pPr>
                      <a:r>
                        <a:rPr lang="fr-FR" sz="1100" kern="100">
                          <a:effectLst/>
                          <a:latin typeface="+mn-lt"/>
                        </a:rPr>
                        <a:t> </a:t>
                      </a:r>
                      <a:endParaRPr lang="fr-FR" sz="1100" kern="10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100" kern="100">
                          <a:effectLst/>
                          <a:latin typeface="+mn-lt"/>
                        </a:rPr>
                        <a:t> </a:t>
                      </a:r>
                      <a:endParaRPr lang="fr-FR" sz="1100" kern="10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100" kern="100" dirty="0">
                          <a:effectLst/>
                          <a:latin typeface="+mn-lt"/>
                        </a:rPr>
                        <a:t> </a:t>
                      </a:r>
                      <a:endParaRPr lang="fr-FR" sz="1100" kern="100" dirty="0">
                        <a:effectLst/>
                        <a:latin typeface="+mn-lt"/>
                        <a:ea typeface="Aptos" panose="020B0004020202020204" pitchFamily="34" charset="0"/>
                        <a:cs typeface="Times New Roman" panose="02020603050405020304" pitchFamily="18" charset="0"/>
                      </a:endParaRPr>
                    </a:p>
                  </a:txBody>
                  <a:tcPr marL="67030" marR="67030" marT="0" marB="0"/>
                </a:tc>
                <a:tc>
                  <a:txBody>
                    <a:bodyPr/>
                    <a:lstStyle/>
                    <a:p>
                      <a:pPr>
                        <a:lnSpc>
                          <a:spcPct val="107000"/>
                        </a:lnSpc>
                        <a:spcAft>
                          <a:spcPts val="800"/>
                        </a:spcAft>
                        <a:buNone/>
                      </a:pPr>
                      <a:r>
                        <a:rPr lang="fr-FR" sz="1100" kern="100" dirty="0">
                          <a:effectLst/>
                          <a:latin typeface="+mn-lt"/>
                        </a:rPr>
                        <a:t> </a:t>
                      </a:r>
                      <a:endParaRPr lang="fr-FR" sz="1100" kern="100" dirty="0">
                        <a:effectLst/>
                        <a:latin typeface="+mn-lt"/>
                        <a:ea typeface="Aptos" panose="020B0004020202020204" pitchFamily="34" charset="0"/>
                        <a:cs typeface="Times New Roman" panose="02020603050405020304" pitchFamily="18" charset="0"/>
                      </a:endParaRPr>
                    </a:p>
                  </a:txBody>
                  <a:tcPr marL="67030" marR="67030" marT="0" marB="0"/>
                </a:tc>
                <a:extLst>
                  <a:ext uri="{0D108BD9-81ED-4DB2-BD59-A6C34878D82A}">
                    <a16:rowId xmlns:a16="http://schemas.microsoft.com/office/drawing/2014/main" val="1159168851"/>
                  </a:ext>
                </a:extLst>
              </a:tr>
            </a:tbl>
          </a:graphicData>
        </a:graphic>
      </p:graphicFrame>
    </p:spTree>
    <p:extLst>
      <p:ext uri="{BB962C8B-B14F-4D97-AF65-F5344CB8AC3E}">
        <p14:creationId xmlns:p14="http://schemas.microsoft.com/office/powerpoint/2010/main" val="114471718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B1C8F3-E0C9-55D2-F8DA-DF23A6F17B49}"/>
              </a:ext>
            </a:extLst>
          </p:cNvPr>
          <p:cNvSpPr>
            <a:spLocks noGrp="1"/>
          </p:cNvSpPr>
          <p:nvPr>
            <p:ph type="title"/>
          </p:nvPr>
        </p:nvSpPr>
        <p:spPr/>
        <p:txBody>
          <a:bodyPr/>
          <a:lstStyle/>
          <a:p>
            <a:pPr algn="ctr"/>
            <a:r>
              <a:rPr lang="fr-FR" dirty="0"/>
              <a:t>Mais contrairement au juge civil, le juge administratif a </a:t>
            </a:r>
            <a:r>
              <a:rPr lang="fr-FR"/>
              <a:t>inventé l’ersatz </a:t>
            </a:r>
            <a:r>
              <a:rPr lang="fr-FR" dirty="0"/>
              <a:t>de droit de préférence pour les prestations non prévues à l’art 29 de la loi BADINTER</a:t>
            </a:r>
          </a:p>
        </p:txBody>
      </p:sp>
      <p:sp>
        <p:nvSpPr>
          <p:cNvPr id="3" name="Espace réservé du contenu 2">
            <a:extLst>
              <a:ext uri="{FF2B5EF4-FFF2-40B4-BE49-F238E27FC236}">
                <a16:creationId xmlns:a16="http://schemas.microsoft.com/office/drawing/2014/main" id="{AE626889-A910-37AF-58BE-7598CC18BB6A}"/>
              </a:ext>
            </a:extLst>
          </p:cNvPr>
          <p:cNvSpPr>
            <a:spLocks noGrp="1"/>
          </p:cNvSpPr>
          <p:nvPr>
            <p:ph idx="1"/>
          </p:nvPr>
        </p:nvSpPr>
        <p:spPr>
          <a:xfrm>
            <a:off x="838200" y="2163337"/>
            <a:ext cx="10515600" cy="3858322"/>
          </a:xfrm>
        </p:spPr>
        <p:txBody>
          <a:bodyPr/>
          <a:lstStyle/>
          <a:p>
            <a:endParaRPr lang="fr-FR" sz="1900" dirty="0"/>
          </a:p>
          <a:p>
            <a:r>
              <a:rPr lang="fr-FR" sz="1900" b="1" dirty="0"/>
              <a:t>LE DROIT DE PREFERENCE a été jugé inapplicable dans les rapports avec le FGTI et l’ONIAM par la Cour de cassation</a:t>
            </a:r>
          </a:p>
          <a:p>
            <a:endParaRPr lang="fr-FR" sz="1900" dirty="0"/>
          </a:p>
          <a:p>
            <a:r>
              <a:rPr lang="fr-FR" sz="1900" b="1" dirty="0"/>
              <a:t>Le Conseil d’état a élaboré une méthode de calcul de façon à ce que la victime puisse voir son indemnisation en cas de perte de chance </a:t>
            </a:r>
            <a:r>
              <a:rPr lang="fr-FR" sz="1900" b="1"/>
              <a:t>complétée par la prestation.</a:t>
            </a:r>
            <a:endParaRPr lang="fr-FR" sz="1900" b="1" dirty="0"/>
          </a:p>
          <a:p>
            <a:r>
              <a:rPr lang="fr-FR" sz="1900" b="1" dirty="0"/>
              <a:t>La formule est la suivante </a:t>
            </a:r>
            <a:r>
              <a:rPr lang="fr-FR" sz="1900" dirty="0"/>
              <a:t>: </a:t>
            </a:r>
          </a:p>
          <a:p>
            <a:r>
              <a:rPr lang="fr-FR" sz="1900" dirty="0"/>
              <a:t>Lorsque la personne publique n’est tenue de réparer qu’une fraction du dommage corporel, cette déduction ne doit toutefois être opérée que dans la mesure requise pour éviter que le cumul des prestations et de l’indemnité </a:t>
            </a:r>
            <a:r>
              <a:rPr lang="fr-FR" sz="1900"/>
              <a:t>versée excèdent </a:t>
            </a:r>
            <a:r>
              <a:rPr lang="fr-FR" sz="1900" dirty="0"/>
              <a:t>les dépenses nécessaires aux besoins d’aide par tierce personne, évaluées ainsi qu’il a été dit plus haut »</a:t>
            </a:r>
          </a:p>
        </p:txBody>
      </p:sp>
    </p:spTree>
    <p:extLst>
      <p:ext uri="{BB962C8B-B14F-4D97-AF65-F5344CB8AC3E}">
        <p14:creationId xmlns:p14="http://schemas.microsoft.com/office/powerpoint/2010/main" val="374047060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1077C33-D03D-C700-4781-EE2DB50B878C}"/>
              </a:ext>
            </a:extLst>
          </p:cNvPr>
          <p:cNvSpPr>
            <a:spLocks noGrp="1"/>
          </p:cNvSpPr>
          <p:nvPr>
            <p:ph idx="1"/>
          </p:nvPr>
        </p:nvSpPr>
        <p:spPr>
          <a:xfrm>
            <a:off x="838200" y="468351"/>
            <a:ext cx="10515600" cy="5335549"/>
          </a:xfrm>
        </p:spPr>
        <p:txBody>
          <a:bodyPr/>
          <a:lstStyle/>
          <a:p>
            <a:r>
              <a:rPr lang="fr-FR" sz="2800" b="1" dirty="0"/>
              <a:t>Exemple :</a:t>
            </a:r>
          </a:p>
          <a:p>
            <a:r>
              <a:rPr lang="fr-FR" sz="2800"/>
              <a:t>Si </a:t>
            </a:r>
            <a:r>
              <a:rPr lang="fr-FR" sz="2800" dirty="0"/>
              <a:t>la rente tierce personne vaut 1 000 €,</a:t>
            </a:r>
          </a:p>
          <a:p>
            <a:r>
              <a:rPr lang="fr-FR" sz="2800" dirty="0"/>
              <a:t>Et la perte de chance de 50 %</a:t>
            </a:r>
          </a:p>
          <a:p>
            <a:r>
              <a:rPr lang="fr-FR" sz="2800" dirty="0"/>
              <a:t>L</a:t>
            </a:r>
            <a:r>
              <a:rPr lang="fr-FR" sz="2800"/>
              <a:t>e responsable doit régler </a:t>
            </a:r>
            <a:r>
              <a:rPr lang="fr-FR" sz="2800" dirty="0"/>
              <a:t>500 €, </a:t>
            </a:r>
          </a:p>
          <a:p>
            <a:r>
              <a:rPr lang="fr-FR" sz="2800" dirty="0"/>
              <a:t>L</a:t>
            </a:r>
            <a:r>
              <a:rPr lang="fr-FR" sz="2800"/>
              <a:t>a </a:t>
            </a:r>
            <a:r>
              <a:rPr lang="fr-FR" sz="2800" dirty="0"/>
              <a:t>déduction de la prestation ne peut avoir lieu que lorsque : </a:t>
            </a:r>
          </a:p>
          <a:p>
            <a:r>
              <a:rPr lang="fr-FR" sz="2800" dirty="0"/>
              <a:t>500 € + x &gt; 1 000 €, </a:t>
            </a:r>
          </a:p>
          <a:p>
            <a:r>
              <a:rPr lang="fr-FR" sz="2800" dirty="0"/>
              <a:t>c’est-à-dire si la prestation (x) est supérieure à 500 €. </a:t>
            </a:r>
          </a:p>
          <a:p>
            <a:r>
              <a:rPr lang="fr-FR" sz="2800" dirty="0"/>
              <a:t>Si la prestation est de 530 € par mois, l’indemnité doit être diminuée uniquement de 30 €.</a:t>
            </a:r>
          </a:p>
          <a:p>
            <a:r>
              <a:rPr lang="fr-FR" sz="2800" dirty="0"/>
              <a:t>Si l’on avait raisonné au titre d’un droit de préférence, on arriverait à un résultat identique pour la victime et pour le responsable.</a:t>
            </a:r>
          </a:p>
        </p:txBody>
      </p:sp>
    </p:spTree>
    <p:extLst>
      <p:ext uri="{BB962C8B-B14F-4D97-AF65-F5344CB8AC3E}">
        <p14:creationId xmlns:p14="http://schemas.microsoft.com/office/powerpoint/2010/main" val="322126316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8007E-D9C3-B2E4-D1BA-597166E5250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64097EE-454A-1BC4-9133-828E2D9CB6E1}"/>
              </a:ext>
            </a:extLst>
          </p:cNvPr>
          <p:cNvSpPr>
            <a:spLocks noGrp="1"/>
          </p:cNvSpPr>
          <p:nvPr>
            <p:ph type="ctrTitle"/>
          </p:nvPr>
        </p:nvSpPr>
        <p:spPr>
          <a:xfrm>
            <a:off x="756745" y="1320519"/>
            <a:ext cx="5339255" cy="2387600"/>
          </a:xfrm>
        </p:spPr>
        <p:txBody>
          <a:bodyPr/>
          <a:lstStyle/>
          <a:p>
            <a:r>
              <a:rPr lang="fr-FR" dirty="0"/>
              <a:t>Comment éviter d’ajouter un tiers payeur à l’article 29</a:t>
            </a:r>
          </a:p>
        </p:txBody>
      </p:sp>
    </p:spTree>
    <p:extLst>
      <p:ext uri="{BB962C8B-B14F-4D97-AF65-F5344CB8AC3E}">
        <p14:creationId xmlns:p14="http://schemas.microsoft.com/office/powerpoint/2010/main" val="4799344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80586-BD3A-C443-2205-8CF4C4725399}"/>
              </a:ext>
            </a:extLst>
          </p:cNvPr>
          <p:cNvSpPr>
            <a:spLocks noGrp="1"/>
          </p:cNvSpPr>
          <p:nvPr>
            <p:ph type="title"/>
          </p:nvPr>
        </p:nvSpPr>
        <p:spPr/>
        <p:txBody>
          <a:bodyPr/>
          <a:lstStyle/>
          <a:p>
            <a:r>
              <a:rPr lang="fr-FR" dirty="0"/>
              <a:t>Projet de réforme de la responsabilité civile par la Chancellerie 2016</a:t>
            </a:r>
          </a:p>
        </p:txBody>
      </p:sp>
      <p:sp>
        <p:nvSpPr>
          <p:cNvPr id="3" name="Espace réservé du contenu 2">
            <a:extLst>
              <a:ext uri="{FF2B5EF4-FFF2-40B4-BE49-F238E27FC236}">
                <a16:creationId xmlns:a16="http://schemas.microsoft.com/office/drawing/2014/main" id="{62244C9D-8579-F9EA-E211-DF4C14EAA37F}"/>
              </a:ext>
            </a:extLst>
          </p:cNvPr>
          <p:cNvSpPr>
            <a:spLocks noGrp="1"/>
          </p:cNvSpPr>
          <p:nvPr>
            <p:ph idx="1"/>
          </p:nvPr>
        </p:nvSpPr>
        <p:spPr/>
        <p:txBody>
          <a:bodyPr/>
          <a:lstStyle/>
          <a:p>
            <a:r>
              <a:rPr lang="fr-FR" sz="3200" dirty="0"/>
              <a:t>Le projet Urvoas ajoutait la </a:t>
            </a:r>
            <a:r>
              <a:rPr lang="fr-FR" sz="3200"/>
              <a:t>PCH à </a:t>
            </a:r>
            <a:r>
              <a:rPr lang="fr-FR" sz="3200" dirty="0"/>
              <a:t>l’article 29 au titre des prestations pouvant être déduites</a:t>
            </a:r>
          </a:p>
          <a:p>
            <a:endParaRPr lang="fr-FR" sz="3200" dirty="0"/>
          </a:p>
          <a:p>
            <a:r>
              <a:rPr lang="fr-FR" sz="3200"/>
              <a:t>(Le </a:t>
            </a:r>
            <a:r>
              <a:rPr lang="fr-FR" sz="3200" dirty="0"/>
              <a:t>projet du Sénat et la dernière proposition </a:t>
            </a:r>
            <a:r>
              <a:rPr lang="fr-FR" sz="3200" dirty="0" err="1"/>
              <a:t>Houlié</a:t>
            </a:r>
            <a:r>
              <a:rPr lang="fr-FR" sz="3200" dirty="0"/>
              <a:t> ne reprennent pas cet ajout)</a:t>
            </a:r>
          </a:p>
          <a:p>
            <a:endParaRPr lang="fr-FR" dirty="0"/>
          </a:p>
          <a:p>
            <a:endParaRPr lang="fr-FR" dirty="0"/>
          </a:p>
        </p:txBody>
      </p:sp>
    </p:spTree>
    <p:extLst>
      <p:ext uri="{BB962C8B-B14F-4D97-AF65-F5344CB8AC3E}">
        <p14:creationId xmlns:p14="http://schemas.microsoft.com/office/powerpoint/2010/main" val="76185298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4AB651-C82E-9D7D-BC5E-8C1094F3F967}"/>
              </a:ext>
            </a:extLst>
          </p:cNvPr>
          <p:cNvSpPr>
            <a:spLocks noGrp="1"/>
          </p:cNvSpPr>
          <p:nvPr>
            <p:ph type="title"/>
          </p:nvPr>
        </p:nvSpPr>
        <p:spPr/>
        <p:txBody>
          <a:bodyPr/>
          <a:lstStyle/>
          <a:p>
            <a:r>
              <a:rPr lang="fr-FR" dirty="0"/>
              <a:t>Art 38 du PLFSS 2026</a:t>
            </a:r>
          </a:p>
        </p:txBody>
      </p:sp>
      <p:sp>
        <p:nvSpPr>
          <p:cNvPr id="3" name="Espace réservé du contenu 2">
            <a:extLst>
              <a:ext uri="{FF2B5EF4-FFF2-40B4-BE49-F238E27FC236}">
                <a16:creationId xmlns:a16="http://schemas.microsoft.com/office/drawing/2014/main" id="{8769D759-D751-B123-24ED-126C0C8CE106}"/>
              </a:ext>
            </a:extLst>
          </p:cNvPr>
          <p:cNvSpPr>
            <a:spLocks noGrp="1"/>
          </p:cNvSpPr>
          <p:nvPr>
            <p:ph idx="1"/>
          </p:nvPr>
        </p:nvSpPr>
        <p:spPr>
          <a:xfrm>
            <a:off x="838200" y="1284347"/>
            <a:ext cx="10515600" cy="4519553"/>
          </a:xfrm>
        </p:spPr>
        <p:txBody>
          <a:bodyPr/>
          <a:lstStyle/>
          <a:p>
            <a:pPr algn="just"/>
            <a:r>
              <a:rPr lang="fr-FR" sz="2800" dirty="0"/>
              <a:t>Le département déduit du montant de la prestation de compensation les indemnités reçues par le bénéficiaire en réparation d’un dommage corporel qui couvrent des besoins figurant dans le plan de compensation mentionné au premier alinéa. Sont précisées par voie réglementaire les modalités selon lesquelles sont notamment déduites du montant de la prestation de compensation les indemnités provisionnelles, les indemnités versées sous forme de capital ainsi que les indemnités reçues en cours de droit. »</a:t>
            </a:r>
          </a:p>
          <a:p>
            <a:pPr algn="just"/>
            <a:r>
              <a:rPr lang="fr-FR" sz="2800" dirty="0"/>
              <a:t>Idem pour APA</a:t>
            </a:r>
          </a:p>
        </p:txBody>
      </p:sp>
    </p:spTree>
    <p:extLst>
      <p:ext uri="{BB962C8B-B14F-4D97-AF65-F5344CB8AC3E}">
        <p14:creationId xmlns:p14="http://schemas.microsoft.com/office/powerpoint/2010/main" val="3141604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BD6688-20E7-8978-D001-CBE23DF26696}"/>
              </a:ext>
            </a:extLst>
          </p:cNvPr>
          <p:cNvSpPr>
            <a:spLocks noGrp="1"/>
          </p:cNvSpPr>
          <p:nvPr>
            <p:ph type="title"/>
          </p:nvPr>
        </p:nvSpPr>
        <p:spPr>
          <a:xfrm>
            <a:off x="838200" y="365126"/>
            <a:ext cx="9321800" cy="919221"/>
          </a:xfrm>
        </p:spPr>
        <p:txBody>
          <a:bodyPr/>
          <a:lstStyle/>
          <a:p>
            <a:r>
              <a:rPr lang="fr-FR" dirty="0"/>
              <a:t>La question de la nature duale de la rente</a:t>
            </a:r>
          </a:p>
        </p:txBody>
      </p:sp>
      <p:sp>
        <p:nvSpPr>
          <p:cNvPr id="3" name="Espace réservé du contenu 2">
            <a:extLst>
              <a:ext uri="{FF2B5EF4-FFF2-40B4-BE49-F238E27FC236}">
                <a16:creationId xmlns:a16="http://schemas.microsoft.com/office/drawing/2014/main" id="{9FA9EA51-0006-69C3-7487-22D10661510D}"/>
              </a:ext>
            </a:extLst>
          </p:cNvPr>
          <p:cNvSpPr>
            <a:spLocks noGrp="1"/>
          </p:cNvSpPr>
          <p:nvPr>
            <p:ph idx="1"/>
          </p:nvPr>
        </p:nvSpPr>
        <p:spPr>
          <a:xfrm>
            <a:off x="838200" y="1825625"/>
            <a:ext cx="10515600" cy="3978275"/>
          </a:xfrm>
        </p:spPr>
        <p:txBody>
          <a:bodyPr/>
          <a:lstStyle/>
          <a:p>
            <a:r>
              <a:rPr lang="fr-FR" dirty="0"/>
              <a:t>L’ultime évolution :</a:t>
            </a:r>
          </a:p>
          <a:p>
            <a:r>
              <a:rPr lang="fr-FR" dirty="0"/>
              <a:t>La loi n° 2006-1640 du 21 décembre 2006, modifiant l’article 35 de la loi du 5 juillet 1985, a posé de nouvelles règles d’assiette du recours subrogatoire, dont le recours poste par poste. Ainsi, une prestation de sécurité sociale ne peut être imputée que sur le seul préjudice qui lui correspond et qu'elle a, partiellement ou en totalité, réparé. La possibilité pour les tiers payeurs de recourir sur des postes de préjudice personnels est conditionnée à la preuve qu’ils ont effectivement et préalablement versé une prestation indemnisant de manière incontestable un tel poste.</a:t>
            </a:r>
          </a:p>
          <a:p>
            <a:endParaRPr lang="fr-FR" dirty="0"/>
          </a:p>
          <a:p>
            <a:r>
              <a:rPr lang="fr-FR" dirty="0"/>
              <a:t>La question reste donc volontairement ouverte.</a:t>
            </a:r>
          </a:p>
          <a:p>
            <a:endParaRPr lang="fr-FR" dirty="0"/>
          </a:p>
        </p:txBody>
      </p:sp>
    </p:spTree>
    <p:extLst>
      <p:ext uri="{BB962C8B-B14F-4D97-AF65-F5344CB8AC3E}">
        <p14:creationId xmlns:p14="http://schemas.microsoft.com/office/powerpoint/2010/main" val="249356859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22548C3-16EC-267A-9118-7322E54786C0}"/>
              </a:ext>
            </a:extLst>
          </p:cNvPr>
          <p:cNvSpPr>
            <a:spLocks noGrp="1"/>
          </p:cNvSpPr>
          <p:nvPr>
            <p:ph idx="1"/>
          </p:nvPr>
        </p:nvSpPr>
        <p:spPr>
          <a:xfrm>
            <a:off x="838200" y="836341"/>
            <a:ext cx="10515600" cy="4967559"/>
          </a:xfrm>
        </p:spPr>
        <p:txBody>
          <a:bodyPr/>
          <a:lstStyle/>
          <a:p>
            <a:r>
              <a:rPr lang="fr-FR" sz="3200" dirty="0"/>
              <a:t>Amendements de retrait déposés par de nombreux députés</a:t>
            </a:r>
          </a:p>
          <a:p>
            <a:endParaRPr lang="fr-FR" sz="3200" dirty="0"/>
          </a:p>
          <a:p>
            <a:r>
              <a:rPr lang="fr-FR" sz="3200" dirty="0"/>
              <a:t>Les associations de personnes handicapées n’ont pas été consultées préalablement et la mise en œuvre pratique renvoyée aux décrets est donc opaque.</a:t>
            </a:r>
          </a:p>
          <a:p>
            <a:endParaRPr lang="fr-FR" sz="3200" dirty="0"/>
          </a:p>
          <a:p>
            <a:r>
              <a:rPr lang="fr-FR" sz="3200" dirty="0"/>
              <a:t>À suivre puisque le PLFSS est toujours en cours de discussion </a:t>
            </a:r>
          </a:p>
        </p:txBody>
      </p:sp>
    </p:spTree>
    <p:extLst>
      <p:ext uri="{BB962C8B-B14F-4D97-AF65-F5344CB8AC3E}">
        <p14:creationId xmlns:p14="http://schemas.microsoft.com/office/powerpoint/2010/main" val="81731623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F8957C0-223A-01A8-F213-985D905D35D9}"/>
              </a:ext>
            </a:extLst>
          </p:cNvPr>
          <p:cNvSpPr>
            <a:spLocks noGrp="1"/>
          </p:cNvSpPr>
          <p:nvPr>
            <p:ph idx="1"/>
          </p:nvPr>
        </p:nvSpPr>
        <p:spPr/>
        <p:txBody>
          <a:bodyPr/>
          <a:lstStyle/>
          <a:p>
            <a:pPr algn="ctr"/>
            <a:r>
              <a:rPr lang="fr-FR" sz="3200" b="1" dirty="0"/>
              <a:t>LE RECOURS DES TIERS PAYEURS ??</a:t>
            </a:r>
          </a:p>
          <a:p>
            <a:pPr algn="ctr"/>
            <a:endParaRPr lang="fr-FR" sz="3200" b="1" dirty="0"/>
          </a:p>
          <a:p>
            <a:pPr algn="ctr"/>
            <a:r>
              <a:rPr lang="fr-FR" sz="3200" b="1" dirty="0"/>
              <a:t>UNE AVENTURE TOUJOURS VIVIFIANTE!!!</a:t>
            </a:r>
          </a:p>
          <a:p>
            <a:pPr algn="ctr"/>
            <a:endParaRPr lang="fr-FR" sz="3200" b="1" dirty="0"/>
          </a:p>
          <a:p>
            <a:pPr algn="ctr"/>
            <a:r>
              <a:rPr lang="fr-FR" sz="3200" b="1" dirty="0"/>
              <a:t>C’est tout…. Pour aujourd’hui!</a:t>
            </a:r>
          </a:p>
        </p:txBody>
      </p:sp>
    </p:spTree>
    <p:extLst>
      <p:ext uri="{BB962C8B-B14F-4D97-AF65-F5344CB8AC3E}">
        <p14:creationId xmlns:p14="http://schemas.microsoft.com/office/powerpoint/2010/main" val="3374100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CF5982-8B49-C2E1-E486-BA66644A2394}"/>
              </a:ext>
            </a:extLst>
          </p:cNvPr>
          <p:cNvSpPr>
            <a:spLocks noGrp="1"/>
          </p:cNvSpPr>
          <p:nvPr>
            <p:ph type="ctrTitle"/>
          </p:nvPr>
        </p:nvSpPr>
        <p:spPr>
          <a:xfrm>
            <a:off x="756745" y="1320519"/>
            <a:ext cx="5339255" cy="2387600"/>
          </a:xfrm>
        </p:spPr>
        <p:txBody>
          <a:bodyPr/>
          <a:lstStyle/>
          <a:p>
            <a:r>
              <a:rPr lang="fr-FR" dirty="0"/>
              <a:t>L’incidence de la définition du </a:t>
            </a:r>
            <a:r>
              <a:rPr lang="fr-FR" dirty="0" err="1"/>
              <a:t>DFP</a:t>
            </a:r>
            <a:endParaRPr lang="fr-FR" dirty="0"/>
          </a:p>
        </p:txBody>
      </p:sp>
    </p:spTree>
    <p:extLst>
      <p:ext uri="{BB962C8B-B14F-4D97-AF65-F5344CB8AC3E}">
        <p14:creationId xmlns:p14="http://schemas.microsoft.com/office/powerpoint/2010/main" val="24422010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MPOWERCHARTSPROPERTIES_A_0" val="AAAAAAH//////////wEAAAAAAAAAAAAAACoqIFRoaXMgaXMgYSBMaXRlREIgZmlsZSAqKgcE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MAAAAAAAAAAwAAAAMAAAAA/////wUAFgwAAAAAAAAAAAAAIAD///////////////8AAAD///////////////8DAAAAAgD///////////////////////////////////////////////////////////////////////////////////////////////////////////////////////////////////////////////////////////////////////////////////////////////////////////////////////////////////////////////////////////////////////////////////////////////////////////////////////////////////////////////////////////////////////////////////////////////////////////////////////////////////////////////////////////////////////////////////////////////////////////////8BACAA////////////////AAAO////////AwAAAAQA////////////////////////////////////////////////////////////////////////////////////////////////////////////////////////////////////////////////////////////////////////////////////////////////////////////////////////////////////////////////////////////////////////////////////////////////////////////////////////////////////////////////////////////////////////////////////////////////////////////////////////////////////////////////////////////////////////////////////////////////////////////////////////AgABAP///////wUAAAACABAAC1u0TT1dsXNEiG7+CHEP/CwEAAAAAAADAAAAAAADAAAAAwADAAEA////////BQAAAAMAEAALFuiWoMrtVE2OM6L8jf8kMwQAAAABAAMAAAACAAMAAAAEAAQAAQD///////8FAAAABAAQAAsDljbii0uPRoLwAnlQ11E5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AMOAAAAAAAAAAAAAP////+DAIMAAAAFX2lkABAAAAAEW7RNPV2xc0SIbv4IcQ/8LANEYXRhABsAAAAETGlua2VkU2hhcGVEYXRhAAUAAAAAAAJOYW1lABkAAABMaW5rZWRTaGFwZXNEYXRhUHJvcGVydHkAEFZlcnNpb24AAAAAAAlMYXN0V3JpdGUAuT90E5kBAAAAAQD/////xgDGAAAABV9pZAAQAAAABBbolqDK7VRNjjOi/I3/JDMDRGF0YQBTAAAACFByZXNlbnRhdGlvblNjYW5uZWRGb3JMaW5rZWRTaGFwZXMAAAJOdW1iZXJGb3JtYXRTZXBhcmF0b3JNb2RlAAoAAABBdXRvbWF0aWMAAAJOYW1lACQAAABMaW5rZWRTaGFwZVByZXNlbnRhdGlvblNldHRpbmdzRGF0YQAQVmVyc2lvbgAAAAAACUxhc3RXcml0ZQDbP3QTmQEAAAACAP////+DAIMAAAAFX2lkABAAAAAEA5Y24otLj0aC8AJ5UNdROQNEYXRhABsAAAAETGlua2VkU2hhcGVEYXRhAAUAAAAAAAJOYW1lABkAAABMaW5rZWRTaGFwZXNEYXRhUHJvcGVydHkAEFZlcnNpb24AAQAAAAlMYXN0V3JpdGUA2z90E5k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tCwAAAAAAAAAAAAAgAf///////////////wAAAP///////////////wUAAAADAP///////////////////////////////////////////////////////////////////////////////////////////////////////////////////////////////////////////////////////////////////////////////////////////////////////////////////////////////////////////////////////////////////////////////////////////////////////////////////////////////////////////////////////////////////////////////////////////////////////////////////////////////////////////////////////////////////////////////////////////////////////////////wEAIAH///////////////8AAA7///////8FAAAABAD///////////////////////////////////////////////////////////////////////////////////////////////////////////////////////////////////////////////////////////////////////////////////////////////////////////////////////////////////////////////////////////////////////////////////////////////////////////////////////////////////////////////////////////////////////////////////////////////////////////////////////////////////////////////////////////////////////////////////////////////////////////////////////8CAAEBAwAAAAIA////////GgAGTGlua2VkU2hhcGVzRGF0YVByb3BlcnR5XzAEAAAAAAAFAAAAAwAFAAAABAADAAEBAwAAAAMA////////JQAGTGlua2VkU2hhcGVQcmVzZW50YXRpb25TZXR0aW5nc0RhdGFfMAQAAAABAAUAAAAAAAUAAAACAAQAAQEDAAAABAD///////8aAAZMaW5rZWRTaGFwZXNEYXRhUHJvcGVydHlfMQQAAAAC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A"/>
  <p:tag name="EMPOWERCHARTSPROPERTIES_LASTWRITEDATE" val="638925648098279675"/>
  <p:tag name="EMPOWERCHARTSPROPERTIES_A_LENGTH" val="24576"/>
</p:tagLst>
</file>

<file path=ppt/tags/tag10.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1.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wUA/gsAAAAAAAAAAAAAIAD///////////////8AAAD///////////////8DAAAABAD///////8DAAAAAgD///////8DAAAAAgD///////////////////////////////////////////////////////////////////////////////////////////////////////////////////////////////////////////////////////////////////////////////////////////////////////////////////////////////////////////////////////////////////////////////////////////////////////////////////////////////////////////////////////////////////////////////////////////////////////////////////////////////////////////////////////////////////////////////8BACAA////////////////AAAO////////AwAAAAMA////////////////////////////////////////////////////////////////////////////////////////////////////////////////////////////////////////////////////////////////////////////////////////////////////////////////////////////////////////////////////////////////////////////////////////////////////////////////////////////////////////////////////////////////////////////////////////////////////////////////////////////////////////////////////////////////////////////////////////////////////////////////////////AgADAP///////wUAAAACABAAC2xcmzfHdelEo8XYT3zWTEoEAAAAAAADAAAABAADAAAAAwADAAAAAAD///////8DAAAAAAD///////8DAAEA////////BQAAAAMAEAALrOequPer0kOoDjnl9hrZIAQAAAABAAMAAAACAAMAAAABAAQAAQD///////8FAAAABAAQAAsXL5EynDW6SIcsZkRdNSsH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bFybN8d16USjxdhPfNZMSgREYXRhAAUAAAAAAk5hbWUADQAAAExpbmtEYXRhTGlzdAAQVmVyc2lvbgAAAAAACUxhc3RXcml0ZQBPk30TmQEAAAABAP////9hAGEAAAAFX2lkABAAAAAErOequPer0kOoDjnl9hrZIAREYXRhAAUAAAAAAk5hbWUADQAAAExpbmtEYXRhTGlzdAAQVmVyc2lvbgABAAAACUxhc3RXcml0ZQBgk30TmQEAAAACAP////9wAHAAAAAFX2lkABAAAAAEFy+RMpw1ukiHLGZEXTUrBwNEYXRhABYAAAACUGVyc29uYWxJZAABAAAAAAACTmFtZQALAAAAUGVyc29uYWxJZAAQVmVyc2lvbgAAAAAACUxhc3RXcml0ZQCYk30T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CAP///////wUAAAACAP///////wUAAAACAP///////////////////////////////////////////////////////////////////////////////////////////////////////////////////////////////////////////////////////////////////////////////////////////////////////////////////////////////////////////////////////////////////////////////////////////////////////////////////////////////////////////////////////////////////////////////////////////////////////////////////////////////////////////////////////////////////////////////wEAIAH///////////////8AAA7///////8FAAAABAD///////////////////////////////////////////////////////////////////////////////////////////////////////////////////////////////////////////////////////////////////////////////////////////////////////////////////////////////////////////////////////////////////////////////////////////////////////////////////////////////////////////////////////////////////////////////////////////////////////////////////////////////////////////////////////////////////////////////////////////////////////////////////////8CAAMBAwAAAAIA////////DgAGTGlua0RhdGFMaXN0XzAEAAAAAAAFAAAAAAAFAAAAAwAFAAAAAAD///////8FAAAAAAD///////8DAAEBAwAAAAMA////////DgAGTGlua0RhdGFMaXN0XzEEAAAAAQAFAAAAAgAFAAAABAAEAAEBAwAAAAQA////////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5654209772712"/>
  <p:tag name="EMPOWERCHARTSPROPERTIES_B_LENGTH" val="24576"/>
  <p:tag name="DOWN_MIGRATION_INITIAL_LAYOUT_REQUIRED" val="9.2.99"/>
  <p:tag name="RUNTIME_ID" val="015d33f8-74f8-45f7-9157-539aef0a42c6"/>
</p:tagLst>
</file>

<file path=ppt/tags/tag12.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MBAQEBAQEBAQEBAQEBAQMAAAAAAAAAAwAAAAMAAAAA/////wUA2gsAAAAAAAAAAAAAIAD///////////////8AAAD///////////////8DAAAABAD///////8DAAAABAD///////8DAAAABAD///////8DAAAABAD///////8DAAAABAD///////8DAAAABAD///////////////////////////////////////////////////////////////////////////////////////////////////////////////////////////////////////////////////////////////////////////////////////////////////////////////////////////////////////////////////////////////////////////////////////////////////////////////////////////////////////////////////////////////////////////////////////////////////////////////////////////////8BACAA////////////////AAAO////////AwAAAAMA////////////////////////////////////////////////////////////////////////////////////////////////////////////////////////////////////////////////////////////////////////////////////////////////////////////////////////////////////////////////////////////////////////////////////////////////////////////////////////////////////////////////////////////////////////////////////////////////////////////////////////////////////////////////////////////////////////////////////////////////////////////////////////AgABAP///////wUAAAACABAAC4xcuYKdgGpGtS73/egwO3oEAAAAAAADAAAABAADAAAAAwADAAEA////////BQAAAAMAEAALX1qo4qbz7UGJ9i53G5q+egQAAAABAAMAAAACAAMAAAABAAQABgD///////8FAAAABAAQAAslIcQmYplWRoweEFWvblmfBAAAAAIAAwAAAAAAAwAAAAIAAwAAAAAA////////AwAAAAAA////////AwAAAAAA////////AwAAAAA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jFy5gp2Aaka1Lvf96DA7egREYXRhAAUAAAAAAk5hbWUADQAAAExpbmtEYXRhTGlzdAAQVmVyc2lvbgAAAAAACUxhc3RXcml0ZQAtlH0TmQEAAAABAP////9hAGEAAAAFX2lkABAAAAAEX1qo4qbz7UGJ9i53G5q+egREYXRhAAUAAAAAAk5hbWUADQAAAExpbmtEYXRhTGlzdAAQVmVyc2lvbgABAAAACUxhc3RXcml0ZQAtlH0TmQEAAAACAP////9wAHAAAAAFX2lkABAAAAAEJSHEJmKZVkaMHhBVr25ZnwNEYXRhABYAAAACUGVyc29uYWxJZAABAAAAAAACTmFtZQALAAAAUGVyc29uYWxJZAAQVmVyc2lvbgAAAAAACUxhc3RXcml0ZQBSlH0T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CAP///////wUAAAAEAP///////wUAAAAEAP///////////////////////////////////////////////////////////////////////////////////////////////////////////////////////////////////////////////////////////////////////////////////////////////////////////////////////////////////////////////////////////////////////////////////////////////////////////////////////////////////////////////////////////////////////////////////////////////////////////////////////////////////////////////////////////////////////////////wEAIAH///////////////8AAA7///////8FAAAABAD///////////////////////////////////////////////////////////////////////////////////////////////////////////////////////////////////////////////////////////////////////////////////////////////////////////////////////////////////////////////////////////////////////////////////////////////////////////////////////////////////////////////////////////////////////////////////////////////////////////////////////////////////////////////////////////////////////////////////////////////////////////////////////8CAAEBAwAAAAIA////////DgAGTGlua0RhdGFMaXN0XzAEAAAAAAAFAAAAAAAFAAAAAwADAAEBAwAAAAMA////////DgAGTGlua0RhdGFMaXN0XzEEAAAAAQAFAAAAAgAFAAAABAAEAAMBAwAAAAQA////////DAAGUGVyc29uYWxJZF8wBAAAAAIABQAAAAMABQAAAAEABQAAAAA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5654211916532"/>
  <p:tag name="EMPOWERCHARTSPROPERTIES_B_LENGTH" val="24576"/>
  <p:tag name="DOWN_MIGRATION_INITIAL_LAYOUT_REQUIRED" val="9.2.99"/>
  <p:tag name="RUNTIME_ID" val="34dfca8c-f36f-4805-9819-65975a6cab7c"/>
</p:tagLst>
</file>

<file path=ppt/tags/tag13.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4.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5.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6.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7.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8.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9.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UBAQEBAQEBAQEBAQEBAQMAAAAAAAAAAwAAAAMAAAAA/////wUA8gsAAAAAAAAAAAAAIAD///////////////8AAAD///////////////8DAAAABAD///////8DAAAABAD///////8DAAAABAD///////////////////////////////////////////////////////////////////////////////////////////////////////////////////////////////////////////////////////////////////////////////////////////////////////////////////////////////////////////////////////////////////////////////////////////////////////////////////////////////////////////////////////////////////////////////////////////////////////////////////////////////////////////////////////////////////////////////8BACAA////////////////AAAO////////AwAAAAMA////////////////////////////////////////////////////////////////////////////////////////////////////////////////////////////////////////////////////////////////////////////////////////////////////////////////////////////////////////////////////////////////////////////////////////////////////////////////////////////////////////////////////////////////////////////////////////////////////////////////////////////////////////////////////////////////////////////////////////////////////////////////////////AgACAP///////wUAAAACABAAC/vKZ9Y9M4NEnnUZw+H/lwkEAAAAAAADAAAABAADAAAAAwADAAAABAD///////8DAAEA////////BQAAAAMAEAALPSuA9ElMXEeLAh+RCsqVAgQAAAABAAMAAAACAAMAAAABAAQAAwD///////8FAAAABAAQAAvdUX4MP4FvSLZNgp1vdAhoBAAAAAIAAwAAAAAAAwAAAAIAAwAAAAAAAwAAAAI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8pn1j0zg0SedRnD4f+XCQREYXRhAAUAAAAAAk5hbWUADQAAAExpbmtEYXRhTGlzdAAQVmVyc2lvbgAAAAAACUxhc3RXcml0ZQAENUcZmQEAAAABAP////9hAGEAAAAFX2lkABAAAAAEPSuA9ElMXEeLAh+RCsqVAgREYXRhAAUAAAAAAk5hbWUADQAAAExpbmtEYXRhTGlzdAAQVmVyc2lvbgABAAAACUxhc3RXcml0ZQAcNUcZmQEAAAACAP////9wAHAAAAAFX2lkABAAAAAE3VF+DD+Bb0i2TYKdb3QIaANEYXRhABYAAAACUGVyc29uYWxJZAABAAAAAAACTmFtZQALAAAAUGVyc29uYWxJZAAQVmVyc2lvbgAAAAAACUxhc3RXcml0ZQBiNU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WCwAAAAAAAAAAAAAgAf///////////////wAAAP///////////////wUAAAACAP///////wUAAAADAP///////wUAAAADAP///////wUAAAAEAP///////wUAAAAEAP///////////////////////////////////////////////////////////////////////////////////////////////////////////////////////////////////////////////////////////////////////////////////////////////////////////////////////////////////////////////////////////////////////////////////////////////////////////////////////////////////////////////////////////////////////////////////////////////////////////////////////////////////////////////wEAIAH///////////////8AAA7///////8FAAAABAD///////////////////////////////////////////////////////////////////////////////////////////////////////////////////////////////////////////////////////////////////////////////////////////////////////////////////////////////////////////////////////////////////////////////////////////////////////////////////////////////////////////////////////////////////////////////////////////////////////////////////////////////////////////////////////////////////////////////////////////////////////////////////////8CAAEBAwAAAAIA////////DgAGTGlua0RhdGFMaXN0XzAEAAAAAAAFAAAAAAAFAAAAAwADAAMBAwAAAAMA////////DgAGTGlua0RhdGFMaXN0XzEEAAAAAQAFAAAAAgAFAAAABAAFAAAAAAAFAAAABAAFAAAAAAAFAAAABAAEAAUBAwAAAAQA////////DAAGUGVyc29uYWxJZF8wBAAAAAIABQAAAAMABQAAAAEABQAAAAMA////////BQAAAAMA////////BQAAAAA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2040508"/>
  <p:tag name="EMPOWERCHARTSPROPERTIES_B_LENGTH" val="24576"/>
  <p:tag name="DOWN_MIGRATION_INITIAL_LAYOUT_REQUIRED" val="9.2.99"/>
  <p:tag name="RUNTIME_ID" val="ff25f2b4-4df2-4ccf-8c23-170b76b3661a"/>
</p:tagLst>
</file>

<file path=ppt/tags/tag20.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1.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2.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3.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4.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wUA/gsAAAAAAAAAAAAAIAD///////////////8AAAD///////////////8DAAAABAD///////8DAAAAAgD///////8DAAAAAgD///////////////////////////////////////////////////////////////////////////////////////////////////////////////////////////////////////////////////////////////////////////////////////////////////////////////////////////////////////////////////////////////////////////////////////////////////////////////////////////////////////////////////////////////////////////////////////////////////////////////////////////////////////////////////////////////////////////////8BACAA////////////////AAAO////////AwAAAAMA////////////////////////////////////////////////////////////////////////////////////////////////////////////////////////////////////////////////////////////////////////////////////////////////////////////////////////////////////////////////////////////////////////////////////////////////////////////////////////////////////////////////////////////////////////////////////////////////////////////////////////////////////////////////////////////////////////////////////////////////////////////////////////AgADAP///////wUAAAACABAAC2xcmzfHdelEo8XYT3zWTEoEAAAAAAADAAAABAADAAAAAwADAAAAAAD///////8DAAAAAAD///////8DAAEA////////BQAAAAMAEAALrOequPer0kOoDjnl9hrZIAQAAAABAAMAAAACAAMAAAABAAQAAQD///////8FAAAABAAQAAsXL5EynDW6SIcsZkRdNSsH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bFybN8d16USjxdhPfNZMSgREYXRhAAUAAAAAAk5hbWUADQAAAExpbmtEYXRhTGlzdAAQVmVyc2lvbgAAAAAACUxhc3RXcml0ZQBPk30TmQEAAAABAP////9hAGEAAAAFX2lkABAAAAAErOequPer0kOoDjnl9hrZIAREYXRhAAUAAAAAAk5hbWUADQAAAExpbmtEYXRhTGlzdAAQVmVyc2lvbgABAAAACUxhc3RXcml0ZQBgk30TmQEAAAACAP////9wAHAAAAAFX2lkABAAAAAEFy+RMpw1ukiHLGZEXTUrBwNEYXRhABYAAAACUGVyc29uYWxJZAABAAAAAAACTmFtZQALAAAAUGVyc29uYWxJZAAQVmVyc2lvbgAAAAAACUxhc3RXcml0ZQCYk30T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CAP///////wUAAAACAP///////wUAAAACAP///////////////////////////////////////////////////////////////////////////////////////////////////////////////////////////////////////////////////////////////////////////////////////////////////////////////////////////////////////////////////////////////////////////////////////////////////////////////////////////////////////////////////////////////////////////////////////////////////////////////////////////////////////////////////////////////////////////////wEAIAH///////////////8AAA7///////8FAAAABAD///////////////////////////////////////////////////////////////////////////////////////////////////////////////////////////////////////////////////////////////////////////////////////////////////////////////////////////////////////////////////////////////////////////////////////////////////////////////////////////////////////////////////////////////////////////////////////////////////////////////////////////////////////////////////////////////////////////////////////////////////////////////////////8CAAMBAwAAAAIA////////DgAGTGlua0RhdGFMaXN0XzAEAAAAAAAFAAAAAAAFAAAAAwAFAAAAAAD///////8FAAAAAAD///////8DAAEBAwAAAAMA////////DgAGTGlua0RhdGFMaXN0XzEEAAAAAQAFAAAAAgAFAAAABAAEAAEBAwAAAAQA////////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5654209772712"/>
  <p:tag name="EMPOWERCHARTSPROPERTIES_B_LENGTH" val="24576"/>
  <p:tag name="DOWN_MIGRATION_INITIAL_LAYOUT_REQUIRED" val="9.2.99"/>
  <p:tag name="RUNTIME_ID" val="015d33f8-74f8-45f7-9157-539aef0a42c6"/>
</p:tagLst>
</file>

<file path=ppt/tags/tag25.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MBAQEBAQEBAQEBAQEBAQMAAAAAAAAAAwAAAAMAAAAA/////wUA2gsAAAAAAAAAAAAAIAD///////////////8AAAD///////////////8DAAAABAD///////8DAAAABAD///////8DAAAABAD///////8DAAAABAD///////8DAAAABAD///////8DAAAABAD///////////////////////////////////////////////////////////////////////////////////////////////////////////////////////////////////////////////////////////////////////////////////////////////////////////////////////////////////////////////////////////////////////////////////////////////////////////////////////////////////////////////////////////////////////////////////////////////////////////////////////////////8BACAA////////////////AAAO////////AwAAAAMA////////////////////////////////////////////////////////////////////////////////////////////////////////////////////////////////////////////////////////////////////////////////////////////////////////////////////////////////////////////////////////////////////////////////////////////////////////////////////////////////////////////////////////////////////////////////////////////////////////////////////////////////////////////////////////////////////////////////////////////////////////////////////////AgABAP///////wUAAAACABAAC4xcuYKdgGpGtS73/egwO3oEAAAAAAADAAAABAADAAAAAwADAAEA////////BQAAAAMAEAALX1qo4qbz7UGJ9i53G5q+egQAAAABAAMAAAACAAMAAAABAAQABgD///////8FAAAABAAQAAslIcQmYplWRoweEFWvblmfBAAAAAIAAwAAAAAAAwAAAAIAAwAAAAAA////////AwAAAAAA////////AwAAAAAA////////AwAAAAA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jFy5gp2Aaka1Lvf96DA7egREYXRhAAUAAAAAAk5hbWUADQAAAExpbmtEYXRhTGlzdAAQVmVyc2lvbgAAAAAACUxhc3RXcml0ZQAtlH0TmQEAAAABAP////9hAGEAAAAFX2lkABAAAAAEX1qo4qbz7UGJ9i53G5q+egREYXRhAAUAAAAAAk5hbWUADQAAAExpbmtEYXRhTGlzdAAQVmVyc2lvbgABAAAACUxhc3RXcml0ZQAtlH0TmQEAAAACAP////9wAHAAAAAFX2lkABAAAAAEJSHEJmKZVkaMHhBVr25ZnwNEYXRhABYAAAACUGVyc29uYWxJZAABAAAAAAACTmFtZQALAAAAUGVyc29uYWxJZAAQVmVyc2lvbgAAAAAACUxhc3RXcml0ZQBSlH0T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CAP///////wUAAAAEAP///////wUAAAAEAP///////////////////////////////////////////////////////////////////////////////////////////////////////////////////////////////////////////////////////////////////////////////////////////////////////////////////////////////////////////////////////////////////////////////////////////////////////////////////////////////////////////////////////////////////////////////////////////////////////////////////////////////////////////////////////////////////////////////wEAIAH///////////////8AAA7///////8FAAAABAD///////////////////////////////////////////////////////////////////////////////////////////////////////////////////////////////////////////////////////////////////////////////////////////////////////////////////////////////////////////////////////////////////////////////////////////////////////////////////////////////////////////////////////////////////////////////////////////////////////////////////////////////////////////////////////////////////////////////////////////////////////////////////////8CAAEBAwAAAAIA////////DgAGTGlua0RhdGFMaXN0XzAEAAAAAAAFAAAAAAAFAAAAAwADAAEBAwAAAAMA////////DgAGTGlua0RhdGFMaXN0XzEEAAAAAQAFAAAAAgAFAAAABAAEAAMBAwAAAAQA////////DAAGUGVyc29uYWxJZF8wBAAAAAIABQAAAAMABQAAAAEABQAAAAA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5654211916532"/>
  <p:tag name="EMPOWERCHARTSPROPERTIES_B_LENGTH" val="24576"/>
  <p:tag name="DOWN_MIGRATION_INITIAL_LAYOUT_REQUIRED" val="9.2.99"/>
  <p:tag name="RUNTIME_ID" val="34dfca8c-f36f-4805-9819-65975a6cab7c"/>
</p:tagLst>
</file>

<file path=ppt/tags/tag26.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7.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3.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MAAAAAAAAAAwAAAAMAAAAA/////wUACgwAAAAAAAAAAAAAIAD///////////////8AAAD///////////////8DAAAAAgD///////8DAAAAAgD///////////////////////////////////////////////////////////////////////////////////////////////////////////////////////////////////////////////////////////////////////////////////////////////////////////////////////////////////////////////////////////////////////////////////////////////////////////////////////////////////////////////////////////////////////////////////////////////////////////////////////////////////////////////////////////////////////////////////////////////8BACAA////////////////AAAO////////AwAAAAQA////////////////////////////////////////////////////////////////////////////////////////////////////////////////////////////////////////////////////////////////////////////////////////////////////////////////////////////////////////////////////////////////////////////////////////////////////////////////////////////////////////////////////////////////////////////////////////////////////////////////////////////////////////////////////////////////////////////////////////////////////////////////////////AgACAP///////wUAAAACABAAC2Jkg1YZFM1PuDagT8ZnZ10EAAAAAAADAAAAAAADAAAAAwADAAAAAAD///////8DAAEA////////BQAAAAMAEAALfB49exrY60OJZ4bSg8mVOAQAAAABAAMAAAACAAMAAAAEAAQAAQD///////8FAAAABAAQAAtuCAahtpqHTrv4PAz/LCMi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YmSDVhkUzU+4NqBPxmdnXQREYXRhAAUAAAAAAk5hbWUADQAAAExpbmtEYXRhTGlzdAAQVmVyc2lvbgABAAAACUxhc3RXcml0ZQD4NUcZmQEAAAABAP////9hAGEAAAAFX2lkABAAAAAEfB49exrY60OJZ4bSg8mVOAREYXRhAAUAAAAAAk5hbWUADQAAAExpbmtEYXRhTGlzdAAQVmVyc2lvbgAAAAAACUxhc3RXcml0ZQD4NUcZmQEAAAACAP////9wAHAAAAAFX2lkABAAAAAEbggGobaah067+DwM/ywjIgNEYXRhABYAAAACUGVyc29uYWxJZAABAAAAAAACTmFtZQALAAAAUGVyc29uYWxJZAAQVmVyc2lvbgAAAAAACUxhc3RXcml0ZQAM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EAP///////////////////////////////////////////////////////////////////////////////////////////////////////////////////////////////////////////////////////////////////////////////////////////////////////////////////////////////////////////////////////////////////////////////////////////////////////////////////////////////////////////////////////////////////////////////////////////////////////////////////////////////////////////////////////////////////////////////wEAIAH///////////////8AAA7///////8FAAAABAD///////////////////////////////////////////////////////////////////////////////////////////////////////////////////////////////////////////////////////////////////////////////////////////////////////////////////////////////////////////////////////////////////////////////////////////////////////////////////////////////////////////////////////////////////////////////////////////////////////////////////////////////////////////////////////////////////////////////////////////////////////////////////////8CAAIBAwAAAAIA////////DgAGTGlua0RhdGFMaXN0XzEEAAAAAAAFAAAAAwAFAAAABAAFAAAAAAAFAAAABAADAAEBAwAAAAMA////////DgAGTGlua0RhdGFMaXN0XzAEAAAAAQAFAAAAAAAFAAAAAgAEAAMBAwAAAAQA////////DAAGUGVyc29uYWxJZF8wBAAAAAIABQAAAAIABQAAAAEABQAAAAI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3742052"/>
  <p:tag name="EMPOWERCHARTSPROPERTIES_B_LENGTH" val="24576"/>
  <p:tag name="DOWN_MIGRATION_INITIAL_LAYOUT_REQUIRED" val="9.2.99"/>
  <p:tag name="RUNTIME_ID" val="bae85acf-10bd-40aa-9dd3-2b72764d2dea"/>
</p:tagLst>
</file>

<file path=ppt/tags/tag4.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wUACgwAAAAAAAAAAAAAIAD///////////////8AAAD///////////////8DAAAAAgD///////8DAAAAAwD///////////////////////////////////////////////////////////////////////////////////////////////////////////////////////////////////////////////////////////////////////////////////////////////////////////////////////////////////////////////////////////////////////////////////////////////////////////////////////////////////////////////////////////////////////////////////////////////////////////////////////////////////////////////////////////////////////////////////////////////8BACAA////////////////AAAO////////AwAAAAQA////////////////////////////////////////////////////////////////////////////////////////////////////////////////////////////////////////////////////////////////////////////////////////////////////////////////////////////////////////////////////////////////////////////////////////////////////////////////////////////////////////////////////////////////////////////////////////////////////////////////////////////////////////////////////////////////////////////////////////////////////////////////////////AgABAP///////wUAAAACABAAC0LAYAVqKBNOv7kYqGn+/FUEAAAAAAADAAAAAAADAAAAAwADAAIA////////BQAAAAMAEAAL8TCrNKsNtEGPqHDCjPLpVQQAAAABAAMAAAACAAMAAAAEAAMAAAAAAP///////wQAAQD///////8FAAAABAAQAAvovg6Rz2sDRIF/i1VfC2L+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QsBgBWooE06/uRioaf78VQREYXRhAAUAAAAAAk5hbWUADQAAAExpbmtEYXRhTGlzdAAQVmVyc2lvbgAAAAAACUxhc3RXcml0ZQAoNkcZmQEAAAABAP////9hAGEAAAAFX2lkABAAAAAE8TCrNKsNtEGPqHDCjPLpVQREYXRhAAUAAAAAAk5hbWUADQAAAExpbmtEYXRhTGlzdAAQVmVyc2lvbgABAAAACUxhc3RXcml0ZQAoNkcZmQEAAAACAP////9wAHAAAAAFX2lkABAAAAAE6L4Okc9rA0SBf4tVXwti/gNEYXRhABYAAAACUGVyc29uYWxJZAABAAAAAAACTmFtZQALAAAAUGVyc29uYWxJZAAQVmVyc2lvbgAAAAAACUxhc3RXcml0ZQBA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CAP///////wUAAAADAP///////////////////////////////////////////////////////////////////////////////////////////////////////////////////////////////////////////////////////////////////////////////////////////////////////////////////////////////////////////////////////////////////////////////////////////////////////////////////////////////////////////////////////////////////////////////////////////////////////////////////////////////////////////////////////////////////////////////////////////////wEAIAH///////////////8AAA7///////8FAAAABAD///////////////////////////////////////////////////////////////////////////////////////////////////////////////////////////////////////////////////////////////////////////////////////////////////////////////////////////////////////////////////////////////////////////////////////////////////////////////////////////////////////////////////////////////////////////////////////////////////////////////////////////////////////////////////////////////////////////////////////////////////////////////////////8CAAEBAwAAAAIA////////DgAGTGlua0RhdGFMaXN0XzAEAAAAAAAFAAAAAAAFAAAAAwADAAIBAwAAAAMA////////DgAGTGlua0RhdGFMaXN0XzEEAAAAAQAFAAAAAgAFAAAABAAFAAAAAAD///////8EAAEBAwAAAAQA////////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4246606"/>
  <p:tag name="EMPOWERCHARTSPROPERTIES_B_LENGTH" val="24576"/>
  <p:tag name="DOWN_MIGRATION_INITIAL_LAYOUT_REQUIRED" val="9.2.99"/>
  <p:tag name="RUNTIME_ID" val="5a1d816b-0d14-42da-b307-f3b615cc6979"/>
</p:tagLst>
</file>

<file path=ppt/tags/tag5.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MAAAAAAAAAAwAAAAMAAAAA/////wUAFgwAAAAAAAAAAAAAIAD///////////////8AAAD///////////////8DAAAAAgD///////////////////////////////////////////////////////////////////////////////////////////////////////////////////////////////////////////////////////////////////////////////////////////////////////////////////////////////////////////////////////////////////////////////////////////////////////////////////////////////////////////////////////////////////////////////////////////////////////////////////////////////////////////////////////////////////////////////////////////////////////////////8BACAA////////////////AAAO////////AwAAAAMA////////////////////////////////////////////////////////////////////////////////////////////////////////////////////////////////////////////////////////////////////////////////////////////////////////////////////////////////////////////////////////////////////////////////////////////////////////////////////////////////////////////////////////////////////////////////////////////////////////////////////////////////////////////////////////////////////////////////////////////////////////////////////////AgABAP///////wUAAAACABAAC09ofgDlgOhItvaJ3K7Auu4EAAAAAAADAAAAAAADAAAABAADAAEA////////BQAAAAMAEAALXsxn1fJWUUya6fXj/+fr7wQAAAABAAMAAAAEAAMAAAABAAQAAQD///////8FAAAABAAQAAvFxz18R3wORZ6FEuhLtkuI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T2h+AOWA6Ei29oncrsC67gREYXRhAAUAAAAAAk5hbWUADQAAAExpbmtEYXRhTGlzdAAQVmVyc2lvbgABAAAACUxhc3RXcml0ZQBaNkcZmQEAAAABAP////9hAGEAAAAFX2lkABAAAAAEXsxn1fJWUUya6fXj/+fr7wREYXRhAAUAAAAAAk5hbWUADQAAAExpbmtEYXRhTGlzdAAQVmVyc2lvbgAAAAAACUxhc3RXcml0ZQBaNkcZmQEAAAACAP////9wAHAAAAAFX2lkABAAAAAExcc9fEd8DkWehRLoS7ZLiANEYXRhABYAAAACUGVyc29uYWxJZAABAAAAAAACTmFtZQALAAAAUGVyc29uYWxJZAAQVmVyc2lvbgAAAAAACUxhc3RXcml0ZQBs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DAP///////wUAAAAEAP///////////////////////////////////////////////////////////////////////////////////////////////////////////////////////////////////////////////////////////////////////////////////////////////////////////////////////////////////////////////////////////////////////////////////////////////////////////////////////////////////////////////////////////////////////////////////////////////////////////////////////////////////////////////////////////////////////////////////////////////wEAIAH///////////////8AAA7///////8FAAAABAD///////////////////////////////////////////////////////////////////////////////////////////////////////////////////////////////////////////////////////////////////////////////////////////////////////////////////////////////////////////////////////////////////////////////////////////////////////////////////////////////////////////////////////////////////////////////////////////////////////////////////////////////////////////////////////////////////////////////////////////////////////////////////////8CAAEBAwAAAAIA////////DgAGTGlua0RhdGFMaXN0XzEEAAAAAAAFAAAAAwAFAAAABAADAAEBAwAAAAMA////////DgAGTGlua0RhdGFMaXN0XzAEAAAAAQAFAAAAAAAFAAAAAgAEAAIBAwAAAAQA////////DAAGUGVyc29uYWxJZF8wBAAAAAIABQAAAAIABQAAAAE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4688988"/>
  <p:tag name="EMPOWERCHARTSPROPERTIES_B_LENGTH" val="24576"/>
  <p:tag name="DOWN_MIGRATION_INITIAL_LAYOUT_REQUIRED" val="9.2.99"/>
  <p:tag name="RUNTIME_ID" val="3fac9fe1-ea51-44a5-aec9-a30fd7d36ae7"/>
</p:tagLst>
</file>

<file path=ppt/tags/tag6.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5gsAAAAAAAAAAAAAIAD///////////////8AAAD///////////////8DAAAABAD///////8DAAAAAgD///////8DAAAAAwD///////8DAAAAAwD///////////////////////////////////////////////////////////////////////////////////////////////////////////////////////////////////////////////////////////////////////////////////////////////////////////////////////////////////////////////////////////////////////////////////////////////////////////////////////////////////////////////////////////////////////////////////////////////////////////////////////////////////////////////////////////////8BACAA////////////////AAAO////////AwAAAAMA////////////////////////////////////////////////////////////////////////////////////////////////////////////////////////////////////////////////////////////////////////////////////////////////////////////////////////////////////////////////////////////////////////////////////////////////////////////////////////////////////////////////////////////////////////////////////////////////////////////////////////////////////////////////////////////////////////////////////////////////////////////////////////AgACAP///////wUAAAACABAAC8/JtWaqnUtAi8HeBYYZvgoEAAAAAAADAAAABAADAAAAAwADAAAAAAADAAAAAwADAAQA////////BQAAAAMAEAALfonEoJDOs0yFy6Kw8ZYsNwQAAAABAAMAAAACAAMAAAABAAMAAAACAP///////wMAAAAAAP///////wMAAAAAAP///////wQAAQD///////8FAAAABAAQAAuv0ENQiyHuQqfSwypI7LFs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z8m1ZqqdS0CLwd4Fhhm+CgREYXRhAAUAAAAAAk5hbWUADQAAAExpbmtEYXRhTGlzdAAQVmVyc2lvbgABAAAACUxhc3RXcml0ZQCKNkcZmQEAAAABAP////9hAGEAAAAFX2lkABAAAAAEfonEoJDOs0yFy6Kw8ZYsNwREYXRhAAUAAAAAAk5hbWUADQAAAExpbmtEYXRhTGlzdAAQVmVyc2lvbgAAAAAACUxhc3RXcml0ZQCKNkcZmQEAAAACAP////9wAHAAAAAFX2lkABAAAAAEr9BDUIsh7kKn0sMqSOyxbANEYXRhABYAAAACUGVyc29uYWxJZAABAAAAAAACTmFtZQALAAAAUGVyc29uYWxJZAAQVmVyc2lvbgAAAAAACUxhc3RXcml0ZQCb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uCwAAAAAAAAAAAAAgAf///////////////wAAAP///////////////wUAAAADAP///////wUAAAADAP///////wUAAAADAP///////wUAAAADAP///////////////////////////////////////////////////////////////////////////////////////////////////////////////////////////////////////////////////////////////////////////////////////////////////////////////////////////////////////////////////////////////////////////////////////////////////////////////////////////////////////////////////////////////////////////////////////////////////////////////////////////////////////////////////////////////wEAIAH///////////////8AAA7///////8FAAAABAD///////////////////////////////////////////////////////////////////////////////////////////////////////////////////////////////////////////////////////////////////////////////////////////////////////////////////////////////////////////////////////////////////////////////////////////////////////////////////////////////////////////////////////////////////////////////////////////////////////////////////////////////////////////////////////////////////////////////////////////////////////////////////////8CAAIBAwAAAAIA////////DgAGTGlua0RhdGFMaXN0XzEEAAAAAAAFAAAAAwAFAAAABAAFAAAAAwD///////8DAAQBAwAAAAMA////////DgAGTGlua0RhdGFMaXN0XzAEAAAAAQAFAAAAAAAFAAAAAgAFAAAAAAAFAAAAAgAFAAAAAAD///////8FAAAAAAD///////8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5141128"/>
  <p:tag name="EMPOWERCHARTSPROPERTIES_B_LENGTH" val="24576"/>
  <p:tag name="DOWN_MIGRATION_INITIAL_LAYOUT_REQUIRED" val="9.2.99"/>
  <p:tag name="RUNTIME_ID" val="27c9014f-00ed-44c1-a430-7490e416fe5d"/>
</p:tagLst>
</file>

<file path=ppt/tags/tag7.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wUA/gsAAAAAAAAAAAAAIAD///////////////8AAAD///////////////8DAAAABAD///////8DAAAAAgD///////8DAAAAAgD///////////////////////////////////////////////////////////////////////////////////////////////////////////////////////////////////////////////////////////////////////////////////////////////////////////////////////////////////////////////////////////////////////////////////////////////////////////////////////////////////////////////////////////////////////////////////////////////////////////////////////////////////////////////////////////////////////////////8BACAA////////////////AAAO////////AwAAAAMA////////////////////////////////////////////////////////////////////////////////////////////////////////////////////////////////////////////////////////////////////////////////////////////////////////////////////////////////////////////////////////////////////////////////////////////////////////////////////////////////////////////////////////////////////////////////////////////////////////////////////////////////////////////////////////////////////////////////////////////////////////////////////////AgADAP///////wUAAAACABAAC1iEYYwQWa5Nj6MI2MyvEn0EAAAAAAADAAAABAADAAAAAwADAAAAAAD///////8DAAAAAAD///////8DAAEA////////BQAAAAMAEAAL9P2Szs9m60yZATBILZ7GmwQAAAABAAMAAAACAAMAAAABAAQAAQD///////8FAAAABAAQAAv8bP8gBFS9Ro0a7sJsp9QJ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WIRhjBBZrk2PowjYzK8SfQREYXRhAAUAAAAAAk5hbWUADQAAAExpbmtEYXRhTGlzdAAQVmVyc2lvbgABAAAACUxhc3RXcml0ZQCzNkcZmQEAAAABAP////9hAGEAAAAFX2lkABAAAAAE9P2Szs9m60yZATBILZ7GmwREYXRhAAUAAAAAAk5hbWUADQAAAExpbmtEYXRhTGlzdAAQVmVyc2lvbgAAAAAACUxhc3RXcml0ZQCzNkcZmQEAAAACAP////9wAHAAAAAFX2lkABAAAAAE/Gz/IARUvUaNGu7CbKfUCQNEYXRhABYAAAACUGVyc29uYWxJZAABAAAAAAACTmFtZQALAAAAUGVyc29uYWxJZAAQVmVyc2lvbgAAAAAACUxhc3RXcml0ZQDT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DAP///////wUAAAACAP///////wUAAAACAP///////////////////////////////////////////////////////////////////////////////////////////////////////////////////////////////////////////////////////////////////////////////////////////////////////////////////////////////////////////////////////////////////////////////////////////////////////////////////////////////////////////////////////////////////////////////////////////////////////////////////////////////////////////////////////////////////////////////wEAIAH///////////////8AAA7///////8FAAAABAD///////////////////////////////////////////////////////////////////////////////////////////////////////////////////////////////////////////////////////////////////////////////////////////////////////////////////////////////////////////////////////////////////////////////////////////////////////////////////////////////////////////////////////////////////////////////////////////////////////////////////////////////////////////////////////////////////////////////////////////////////////////////////////8CAAMBAwAAAAIA////////DgAGTGlua0RhdGFMaXN0XzEEAAAAAAAFAAAAAwAFAAAABAA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5702387"/>
  <p:tag name="EMPOWERCHARTSPROPERTIES_B_LENGTH" val="24576"/>
  <p:tag name="DOWN_MIGRATION_INITIAL_LAYOUT_REQUIRED" val="9.2.99"/>
  <p:tag name="RUNTIME_ID" val="3640c03f-819d-44ec-a699-c0a443c508e5"/>
</p:tagLst>
</file>

<file path=ppt/tags/tag8.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wUA/gsAAAAAAAAAAAAAIAD///////////////8AAAD///////////////8DAAAABAD///////8DAAAAAgD///////8DAAAAAgD///////////////////////////////////////////////////////////////////////////////////////////////////////////////////////////////////////////////////////////////////////////////////////////////////////////////////////////////////////////////////////////////////////////////////////////////////////////////////////////////////////////////////////////////////////////////////////////////////////////////////////////////////////////////////////////////////////////////8BACAA////////////////AAAO////////AwAAAAMA////////////////////////////////////////////////////////////////////////////////////////////////////////////////////////////////////////////////////////////////////////////////////////////////////////////////////////////////////////////////////////////////////////////////////////////////////////////////////////////////////////////////////////////////////////////////////////////////////////////////////////////////////////////////////////////////////////////////////////////////////////////////////////AgADAP///////wUAAAACABAAC2xcmzfHdelEo8XYT3zWTEoEAAAAAAADAAAABAADAAAAAwADAAAAAAD///////8DAAAAAAD///////8DAAEA////////BQAAAAMAEAALrOequPer0kOoDjnl9hrZIAQAAAABAAMAAAACAAMAAAABAAQAAQD///////8FAAAABAAQAAsXL5EynDW6SIcsZkRdNSsH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bFybN8d16USjxdhPfNZMSgREYXRhAAUAAAAAAk5hbWUADQAAAExpbmtEYXRhTGlzdAAQVmVyc2lvbgAAAAAACUxhc3RXcml0ZQBPk30TmQEAAAABAP////9hAGEAAAAFX2lkABAAAAAErOequPer0kOoDjnl9hrZIAREYXRhAAUAAAAAAk5hbWUADQAAAExpbmtEYXRhTGlzdAAQVmVyc2lvbgABAAAACUxhc3RXcml0ZQBgk30TmQEAAAACAP////9wAHAAAAAFX2lkABAAAAAEFy+RMpw1ukiHLGZEXTUrBwNEYXRhABYAAAACUGVyc29uYWxJZAABAAAAAAACTmFtZQALAAAAUGVyc29uYWxJZAAQVmVyc2lvbgAAAAAACUxhc3RXcml0ZQCYk30T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CAP///////wUAAAACAP///////wUAAAACAP///////////////////////////////////////////////////////////////////////////////////////////////////////////////////////////////////////////////////////////////////////////////////////////////////////////////////////////////////////////////////////////////////////////////////////////////////////////////////////////////////////////////////////////////////////////////////////////////////////////////////////////////////////////////////////////////////////////////wEAIAH///////////////8AAA7///////8FAAAABAD///////////////////////////////////////////////////////////////////////////////////////////////////////////////////////////////////////////////////////////////////////////////////////////////////////////////////////////////////////////////////////////////////////////////////////////////////////////////////////////////////////////////////////////////////////////////////////////////////////////////////////////////////////////////////////////////////////////////////////////////////////////////////////8CAAMBAwAAAAIA////////DgAGTGlua0RhdGFMaXN0XzAEAAAAAAAFAAAAAAAFAAAAAwAFAAAAAAD///////8FAAAAAAD///////8DAAEBAwAAAAMA////////DgAGTGlua0RhdGFMaXN0XzEEAAAAAQAFAAAAAgAFAAAABAAEAAEBAwAAAAQA////////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5654209772712"/>
  <p:tag name="EMPOWERCHARTSPROPERTIES_B_LENGTH" val="24576"/>
  <p:tag name="DOWN_MIGRATION_INITIAL_LAYOUT_REQUIRED" val="9.2.99"/>
  <p:tag name="RUNTIME_ID" val="015d33f8-74f8-45f7-9157-539aef0a42c6"/>
</p:tagLst>
</file>

<file path=ppt/tags/tag9.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MBAQEBAQEBAQEBAQEBAQMAAAAAAAAAAwAAAAMAAAAA/////wUA2gsAAAAAAAAAAAAAIAD///////////////8AAAD///////////////8DAAAABAD///////8DAAAABAD///////8DAAAABAD///////8DAAAABAD///////8DAAAABAD///////8DAAAABAD///////////////////////////////////////////////////////////////////////////////////////////////////////////////////////////////////////////////////////////////////////////////////////////////////////////////////////////////////////////////////////////////////////////////////////////////////////////////////////////////////////////////////////////////////////////////////////////////////////////////////////////////8BACAA////////////////AAAO////////AwAAAAMA////////////////////////////////////////////////////////////////////////////////////////////////////////////////////////////////////////////////////////////////////////////////////////////////////////////////////////////////////////////////////////////////////////////////////////////////////////////////////////////////////////////////////////////////////////////////////////////////////////////////////////////////////////////////////////////////////////////////////////////////////////////////////////AgABAP///////wUAAAACABAAC4xcuYKdgGpGtS73/egwO3oEAAAAAAADAAAABAADAAAAAwADAAEA////////BQAAAAMAEAALX1qo4qbz7UGJ9i53G5q+egQAAAABAAMAAAACAAMAAAABAAQABgD///////8FAAAABAAQAAslIcQmYplWRoweEFWvblmfBAAAAAIAAwAAAAAAAwAAAAIAAwAAAAAA////////AwAAAAAA////////AwAAAAAA////////AwAAAAA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jFy5gp2Aaka1Lvf96DA7egREYXRhAAUAAAAAAk5hbWUADQAAAExpbmtEYXRhTGlzdAAQVmVyc2lvbgAAAAAACUxhc3RXcml0ZQAtlH0TmQEAAAABAP////9hAGEAAAAFX2lkABAAAAAEX1qo4qbz7UGJ9i53G5q+egREYXRhAAUAAAAAAk5hbWUADQAAAExpbmtEYXRhTGlzdAAQVmVyc2lvbgABAAAACUxhc3RXcml0ZQAtlH0TmQEAAAACAP////9wAHAAAAAFX2lkABAAAAAEJSHEJmKZVkaMHhBVr25ZnwNEYXRhABYAAAACUGVyc29uYWxJZAABAAAAAAACTmFtZQALAAAAUGVyc29uYWxJZAAQVmVyc2lvbgAAAAAACUxhc3RXcml0ZQBSlH0T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CAP///////wUAAAAEAP///////wUAAAAEAP///////////////////////////////////////////////////////////////////////////////////////////////////////////////////////////////////////////////////////////////////////////////////////////////////////////////////////////////////////////////////////////////////////////////////////////////////////////////////////////////////////////////////////////////////////////////////////////////////////////////////////////////////////////////////////////////////////////////wEAIAH///////////////8AAA7///////8FAAAABAD///////////////////////////////////////////////////////////////////////////////////////////////////////////////////////////////////////////////////////////////////////////////////////////////////////////////////////////////////////////////////////////////////////////////////////////////////////////////////////////////////////////////////////////////////////////////////////////////////////////////////////////////////////////////////////////////////////////////////////////////////////////////////////8CAAEBAwAAAAIA////////DgAGTGlua0RhdGFMaXN0XzAEAAAAAAAFAAAAAAAFAAAAAwADAAEBAwAAAAMA////////DgAGTGlua0RhdGFMaXN0XzEEAAAAAQAFAAAAAgAFAAAABAAEAAMBAwAAAAQA////////DAAGUGVyc29uYWxJZF8wBAAAAAIABQAAAAMABQAAAAEABQAAAAA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5654211916532"/>
  <p:tag name="EMPOWERCHARTSPROPERTIES_B_LENGTH" val="24576"/>
  <p:tag name="DOWN_MIGRATION_INITIAL_LAYOUT_REQUIRED" val="9.2.99"/>
  <p:tag name="RUNTIME_ID" val="34dfca8c-f36f-4805-9819-65975a6cab7c"/>
</p:tagLst>
</file>

<file path=ppt/theme/theme1.xml><?xml version="1.0" encoding="utf-8"?>
<a:theme xmlns:a="http://schemas.openxmlformats.org/drawingml/2006/main" name="Office Theme">
  <a:themeElements>
    <a:clrScheme name="CNB Evenement 21/11">
      <a:dk1>
        <a:sysClr val="windowText" lastClr="000000"/>
      </a:dk1>
      <a:lt1>
        <a:sysClr val="window" lastClr="FFFFFF"/>
      </a:lt1>
      <a:dk2>
        <a:srgbClr val="000000"/>
      </a:dk2>
      <a:lt2>
        <a:srgbClr val="2D676D"/>
      </a:lt2>
      <a:accent1>
        <a:srgbClr val="D8B949"/>
      </a:accent1>
      <a:accent2>
        <a:srgbClr val="B39C65"/>
      </a:accent2>
      <a:accent3>
        <a:srgbClr val="535C5E"/>
      </a:accent3>
      <a:accent4>
        <a:srgbClr val="678693"/>
      </a:accent4>
      <a:accent5>
        <a:srgbClr val="5F8896"/>
      </a:accent5>
      <a:accent6>
        <a:srgbClr val="FFFFFF"/>
      </a:accent6>
      <a:hlink>
        <a:srgbClr val="B39C65"/>
      </a:hlink>
      <a:folHlink>
        <a:srgbClr val="678693"/>
      </a:folHlink>
    </a:clrScheme>
    <a:fontScheme name="CNB event">
      <a:majorFont>
        <a:latin typeface="Futura PT Book"/>
        <a:ea typeface=""/>
        <a:cs typeface=""/>
      </a:majorFont>
      <a:minorFont>
        <a:latin typeface="DIN 2014"/>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8D9B2B0B675944B804A582AC2A64061" ma:contentTypeVersion="3" ma:contentTypeDescription="Crée un document." ma:contentTypeScope="" ma:versionID="771b83c8c1eef6e180041f4be9a2678a">
  <xsd:schema xmlns:xsd="http://www.w3.org/2001/XMLSchema" xmlns:xs="http://www.w3.org/2001/XMLSchema" xmlns:p="http://schemas.microsoft.com/office/2006/metadata/properties" xmlns:ns2="059f11b1-9e85-4c06-8f8b-385557af14bd" targetNamespace="http://schemas.microsoft.com/office/2006/metadata/properties" ma:root="true" ma:fieldsID="3b9da10e3b456d04cd063b58ae88619b" ns2:_="">
    <xsd:import namespace="059f11b1-9e85-4c06-8f8b-385557af14b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9f11b1-9e85-4c06-8f8b-385557af14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AB2504A-1925-4E21-B932-DBF8BD4D7558}"/>
</file>

<file path=customXml/itemProps2.xml><?xml version="1.0" encoding="utf-8"?>
<ds:datastoreItem xmlns:ds="http://schemas.openxmlformats.org/officeDocument/2006/customXml" ds:itemID="{21B99DE0-9E06-49ED-BE1E-9923C97D6342}"/>
</file>

<file path=customXml/itemProps3.xml><?xml version="1.0" encoding="utf-8"?>
<ds:datastoreItem xmlns:ds="http://schemas.openxmlformats.org/officeDocument/2006/customXml" ds:itemID="{1C7FC9BA-3CB4-4C52-A780-CB382C92151B}"/>
</file>

<file path=docMetadata/LabelInfo.xml><?xml version="1.0" encoding="utf-8"?>
<clbl:labelList xmlns:clbl="http://schemas.microsoft.com/office/2020/mipLabelMetadata">
  <clbl:label id="{aa321b6e-c2f4-42f8-95b8-4d018e6d28ec}" enabled="0" method="" siteId="{aa321b6e-c2f4-42f8-95b8-4d018e6d28ec}" removed="1"/>
</clbl:labelList>
</file>

<file path=docProps/app.xml><?xml version="1.0" encoding="utf-8"?>
<Properties xmlns="http://schemas.openxmlformats.org/officeDocument/2006/extended-properties" xmlns:vt="http://schemas.openxmlformats.org/officeDocument/2006/docPropsVTypes">
  <TotalTime>254</TotalTime>
  <Words>9060</Words>
  <Application>Microsoft Office PowerPoint</Application>
  <PresentationFormat>Grand écran</PresentationFormat>
  <Paragraphs>548</Paragraphs>
  <Slides>81</Slides>
  <Notes>1</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81</vt:i4>
      </vt:variant>
    </vt:vector>
  </HeadingPairs>
  <TitlesOfParts>
    <vt:vector size="93" baseType="lpstr">
      <vt:lpstr>Aptos</vt:lpstr>
      <vt:lpstr>Arial</vt:lpstr>
      <vt:lpstr>Calibri</vt:lpstr>
      <vt:lpstr>DIN 2014</vt:lpstr>
      <vt:lpstr>Futura PT Book</vt:lpstr>
      <vt:lpstr>Futura PT Heavy</vt:lpstr>
      <vt:lpstr>Monument Extended</vt:lpstr>
      <vt:lpstr>Segoe UI</vt:lpstr>
      <vt:lpstr>Source Sans Pro</vt:lpstr>
      <vt:lpstr>sourcesanspro</vt:lpstr>
      <vt:lpstr>Wingdings</vt:lpstr>
      <vt:lpstr>Office Theme</vt:lpstr>
      <vt:lpstr>ATELIER 1 :   Imputation et recours des tiers payeurs et nomenclature</vt:lpstr>
      <vt:lpstr>PARTIE 1:  La rente accident du travail ; régime actuel et évolutions.</vt:lpstr>
      <vt:lpstr>Sommaire</vt:lpstr>
      <vt:lpstr>Etat actuel du droit positif</vt:lpstr>
      <vt:lpstr>Etat actuel du droit positif</vt:lpstr>
      <vt:lpstr>Etat actuel du droit positif</vt:lpstr>
      <vt:lpstr>La question de la nature duale de la rente</vt:lpstr>
      <vt:lpstr>La question de la nature duale de la rente</vt:lpstr>
      <vt:lpstr>L’incidence de la définition du DFP</vt:lpstr>
      <vt:lpstr>Le DFP selon Dintilhac et la question du caractère dual de la rente</vt:lpstr>
      <vt:lpstr>La règle d’imputation proposée</vt:lpstr>
      <vt:lpstr>Le DFP selon la Cour de cassation</vt:lpstr>
      <vt:lpstr>La validation du système d’indemnisation forfaitaire des AT/MP</vt:lpstr>
      <vt:lpstr>Un avis de la Cour de cassation nuancé et apparemment favorable à une conception moniste</vt:lpstr>
      <vt:lpstr>La réponse négative de la Cour de cassation</vt:lpstr>
      <vt:lpstr>La question du recours vue par la Cour de cassation</vt:lpstr>
      <vt:lpstr>La critique  </vt:lpstr>
      <vt:lpstr>L’incidence de la définition du DFP</vt:lpstr>
      <vt:lpstr>L’incidence du caractère forfaitaire de la rente</vt:lpstr>
      <vt:lpstr>La position moniste  du Conseil d’Etat</vt:lpstr>
      <vt:lpstr>Le forfait exclut l’indemnisation d’un préjudice personnel</vt:lpstr>
      <vt:lpstr>Un monisme absolu</vt:lpstr>
      <vt:lpstr>L'analyse téléologique du Conseil d'Etat</vt:lpstr>
      <vt:lpstr>Le revirement de la Cour de cassation et ses déclinaisons</vt:lpstr>
      <vt:lpstr>Extrait du rapport sous les arrêts d’assemblée plénière 20 janvier 2023 : Rente forfait</vt:lpstr>
      <vt:lpstr>L’autonomisation du DFP par rapport à l’IPP </vt:lpstr>
      <vt:lpstr>Les données du choix : un avis du rapporteur mesuré reconnaissant la possibilité du caractère dual de la rente </vt:lpstr>
      <vt:lpstr>L'avis de l'avocat général</vt:lpstr>
      <vt:lpstr>Faire un choix "politique"</vt:lpstr>
      <vt:lpstr>Les arrêts d’assemblée plénière du 20 janvier 2023</vt:lpstr>
      <vt:lpstr>Un revirement clair mais implicitement nuancé</vt:lpstr>
      <vt:lpstr>Les déclinaisons ultérieures</vt:lpstr>
      <vt:lpstr>Les déclinaisons ultérieures</vt:lpstr>
      <vt:lpstr>La réaction</vt:lpstr>
      <vt:lpstr>Loi n° 2025-199 du 28 février 2025 applicable au 1er juin 2026 </vt:lpstr>
      <vt:lpstr>Loi n° 2025-199 du 28 février 2025 applicable au 1er juin 2026 </vt:lpstr>
      <vt:lpstr>Loi n° 2025-199 du 28 février 2025 applicable au 1er juin 2026 </vt:lpstr>
      <vt:lpstr>Questions en suspens</vt:lpstr>
      <vt:lpstr>PARTIE 2 :  Le droit  de préférence  de la victime</vt:lpstr>
      <vt:lpstr>Sommaire</vt:lpstr>
      <vt:lpstr>La révolution de 2006</vt:lpstr>
      <vt:lpstr>Une nouveauté issue de loi du 21 déc. 2006 </vt:lpstr>
      <vt:lpstr>Le droit de préférence de la victime</vt:lpstr>
      <vt:lpstr>Comparaison avant / après 2006</vt:lpstr>
      <vt:lpstr>Comparaison avant / après 2006</vt:lpstr>
      <vt:lpstr>Comparaison avant / après 2006</vt:lpstr>
      <vt:lpstr>Le recul du principe face à la solidarité nationale</vt:lpstr>
      <vt:lpstr>Recul du droit de préférence  face à la solidarité nationale</vt:lpstr>
      <vt:lpstr>Recul du droit de préférence  face à la solidarité nationale</vt:lpstr>
      <vt:lpstr>Recul du droit de préférence  face à la solidarité nationale</vt:lpstr>
      <vt:lpstr>Recul du droit de préférence  face à la solidarité nationale</vt:lpstr>
      <vt:lpstr>Le recul du principe dans les projets de réforme</vt:lpstr>
      <vt:lpstr>La proposition de limiter le droit de préférence de la victime</vt:lpstr>
      <vt:lpstr>La proposition de limiter  le droit de préférence de la victime</vt:lpstr>
      <vt:lpstr>Quid de la perte de chance sur un seul poste ? </vt:lpstr>
      <vt:lpstr>La perte de chance sur un seul poste </vt:lpstr>
      <vt:lpstr>PARTIE 3 :  LES IMPUTATIONS HORS RECOURS PAR JUR ADM ET JUD</vt:lpstr>
      <vt:lpstr>Sommaire</vt:lpstr>
      <vt:lpstr>Les grandes soustractions </vt:lpstr>
      <vt:lpstr>Rappel de l’article 33 de la loi Badinter</vt:lpstr>
      <vt:lpstr>LA PETITE SOUSTRACTION  DEVANT LES JURIDICTIONS CIVILES  CAR LIMITEE PAR LA LOI </vt:lpstr>
      <vt:lpstr>Prestations reconnues comme non indemnitaires par la Cour de cassation</vt:lpstr>
      <vt:lpstr>Prestations reconnues comme indemnitaires</vt:lpstr>
      <vt:lpstr>Présentation PowerPoint</vt:lpstr>
      <vt:lpstr>Présentation PowerPoint</vt:lpstr>
      <vt:lpstr>Présentation PowerPoint</vt:lpstr>
      <vt:lpstr>LA TRES GRANDE SOUSTRACTION  DEVANT LES JURIDICTIONS ADMINISTRATIVES</vt:lpstr>
      <vt:lpstr>Présentation PowerPoint</vt:lpstr>
      <vt:lpstr>Le département pourrait il avoir le statut de tiers payeur?</vt:lpstr>
      <vt:lpstr>Présentation PowerPoint</vt:lpstr>
      <vt:lpstr>Présentation PowerPoint</vt:lpstr>
      <vt:lpstr>Présentation PowerPoint</vt:lpstr>
      <vt:lpstr>Présentation PowerPoint</vt:lpstr>
      <vt:lpstr>Tableau récapitulatif</vt:lpstr>
      <vt:lpstr>Mais contrairement au juge civil, le juge administratif a inventé l’ersatz de droit de préférence pour les prestations non prévues à l’art 29 de la loi BADINTER</vt:lpstr>
      <vt:lpstr>Présentation PowerPoint</vt:lpstr>
      <vt:lpstr>Comment éviter d’ajouter un tiers payeur à l’article 29</vt:lpstr>
      <vt:lpstr>Projet de réforme de la responsabilité civile par la Chancellerie 2016</vt:lpstr>
      <vt:lpstr>Art 38 du PLFSS 2026</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Arlette Simon</dc:creator>
  <cp:lastModifiedBy>Johana MAMIE</cp:lastModifiedBy>
  <cp:revision>208</cp:revision>
  <dcterms:created xsi:type="dcterms:W3CDTF">2025-09-04T06:40:14Z</dcterms:created>
  <dcterms:modified xsi:type="dcterms:W3CDTF">2025-11-20T13:03:50Z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0x01010038D9B2B0B675944B804A582AC2A64061</vt:lpwstr>
  </property>
</Properties>
</file>