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25.xml" ContentType="application/vnd.openxmlformats-officedocument.presentationml.tags+xml"/>
  <Override PartName="/ppt/tags/tag26.xml" ContentType="application/vnd.openxmlformats-officedocument.presentationml.tags+xml"/>
  <Override PartName="/ppt/revisionInfo.xml" ContentType="application/vnd.ms-powerpoint.revisioninfo+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app.xml" ContentType="application/vnd.openxmlformats-officedocument.extended-properties+xml"/>
  <Override PartName="/docMetadata/LabelInfo.xml" ContentType="application/vnd.ms-office.classificationlabels+xml"/>
  <Override PartName="/ppt/tags/tag14.xml" ContentType="application/vnd.openxmlformats-officedocument.presentationml.tags+xml"/>
  <Override PartName="/ppt/tags/tag15.xml" ContentType="application/vnd.openxmlformats-officedocument.presentationml.tags+xml"/>
  <Override PartName="/ppt/tags/tag9.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1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83" r:id="rId2"/>
    <p:sldId id="284" r:id="rId3"/>
    <p:sldId id="285" r:id="rId4"/>
    <p:sldId id="286" r:id="rId5"/>
    <p:sldId id="287" r:id="rId6"/>
    <p:sldId id="288" r:id="rId7"/>
    <p:sldId id="289" r:id="rId8"/>
    <p:sldId id="290" r:id="rId9"/>
    <p:sldId id="291" r:id="rId10"/>
    <p:sldId id="292" r:id="rId11"/>
    <p:sldId id="293" r:id="rId12"/>
    <p:sldId id="274" r:id="rId13"/>
    <p:sldId id="294" r:id="rId14"/>
    <p:sldId id="295" r:id="rId15"/>
    <p:sldId id="296" r:id="rId16"/>
    <p:sldId id="311" r:id="rId17"/>
    <p:sldId id="312" r:id="rId18"/>
    <p:sldId id="313" r:id="rId19"/>
    <p:sldId id="314" r:id="rId20"/>
    <p:sldId id="315" r:id="rId21"/>
    <p:sldId id="316" r:id="rId22"/>
    <p:sldId id="317" r:id="rId23"/>
    <p:sldId id="318" r:id="rId24"/>
    <p:sldId id="319" r:id="rId25"/>
    <p:sldId id="320" r:id="rId26"/>
    <p:sldId id="321" r:id="rId27"/>
    <p:sldId id="308" r:id="rId28"/>
    <p:sldId id="322" r:id="rId29"/>
    <p:sldId id="310" r:id="rId30"/>
    <p:sldId id="309" r:id="rId31"/>
    <p:sldId id="256" r:id="rId32"/>
    <p:sldId id="259" r:id="rId33"/>
    <p:sldId id="257" r:id="rId34"/>
    <p:sldId id="265" r:id="rId35"/>
    <p:sldId id="264" r:id="rId36"/>
    <p:sldId id="258" r:id="rId37"/>
    <p:sldId id="266" r:id="rId38"/>
    <p:sldId id="267" r:id="rId39"/>
    <p:sldId id="268" r:id="rId40"/>
    <p:sldId id="269" r:id="rId41"/>
    <p:sldId id="270" r:id="rId42"/>
    <p:sldId id="271" r:id="rId43"/>
    <p:sldId id="272" r:id="rId44"/>
    <p:sldId id="273" r:id="rId45"/>
    <p:sldId id="275" r:id="rId46"/>
    <p:sldId id="276" r:id="rId47"/>
    <p:sldId id="277" r:id="rId48"/>
    <p:sldId id="278" r:id="rId49"/>
    <p:sldId id="282" r:id="rId50"/>
    <p:sldId id="280" r:id="rId51"/>
    <p:sldId id="281" r:id="rId52"/>
    <p:sldId id="279" r:id="rId53"/>
  </p:sldIdLst>
  <p:sldSz cx="12192000" cy="6858000"/>
  <p:notesSz cx="6858000" cy="9144000"/>
  <p:custDataLst>
    <p:tags r:id="rId5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C9C94E-7CEC-4B6B-A7B9-F019EFA6B9BC}" v="52" dt="2025-11-19T15:52:19.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autoAdjust="0"/>
    <p:restoredTop sz="94407" autoAdjust="0"/>
  </p:normalViewPr>
  <p:slideViewPr>
    <p:cSldViewPr snapToGrid="0" showGuides="1">
      <p:cViewPr varScale="1">
        <p:scale>
          <a:sx n="70" d="100"/>
          <a:sy n="70" d="100"/>
        </p:scale>
        <p:origin x="596"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41163-6C24-4CC0-BCCC-5D61B244F3C5}" type="datetimeFigureOut">
              <a:rPr lang="fr-FR" smtClean="0"/>
              <a:t>19/11/2025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5523A-25F9-4C99-8774-62F4A68F5D34}" type="slidenum">
              <a:rPr lang="fr-FR" smtClean="0"/>
              <a:t>‹N°›</a:t>
            </a:fld>
            <a:endParaRPr lang="fr-FR"/>
          </a:p>
        </p:txBody>
      </p:sp>
    </p:spTree>
    <p:extLst>
      <p:ext uri="{BB962C8B-B14F-4D97-AF65-F5344CB8AC3E}">
        <p14:creationId xmlns:p14="http://schemas.microsoft.com/office/powerpoint/2010/main" val="114772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885523A-25F9-4C99-8774-62F4A68F5D34}" type="slidenum">
              <a:rPr lang="fr-FR" smtClean="0"/>
              <a:t>17</a:t>
            </a:fld>
            <a:endParaRPr lang="fr-FR"/>
          </a:p>
        </p:txBody>
      </p:sp>
    </p:spTree>
    <p:extLst>
      <p:ext uri="{BB962C8B-B14F-4D97-AF65-F5344CB8AC3E}">
        <p14:creationId xmlns:p14="http://schemas.microsoft.com/office/powerpoint/2010/main" val="376344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Times New Roman" panose="02020603050405020304" pitchFamily="18" charset="0"/>
              </a:rPr>
              <a:t>La rente viagère accordée en 1996 aux fins d'indemnisation du besoin d'aide humaine initial est indexée selon les modalités prévues par la loi du 5 juillet 1985, et l'augmentation du SMIC et des charges sociales et les changements de législation sociale ne constituent pas un préjudice nouveau, quand bien même la rente allouée indexée soit devenue insuffisante pour continuer à permettre à M. S. de s'assurer quotidiennement les services d'une tierce personne à titre permanent…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70C0"/>
                </a:solidFill>
                <a:effectLst/>
                <a:latin typeface="Times New Roman" panose="02020603050405020304" pitchFamily="18" charset="0"/>
                <a:ea typeface="Times New Roman" panose="02020603050405020304" pitchFamily="18" charset="0"/>
              </a:rPr>
              <a:t>(Cour d'appel, Paris, </a:t>
            </a:r>
            <a:r>
              <a:rPr lang="fr-FR" sz="1800" dirty="0" err="1">
                <a:solidFill>
                  <a:srgbClr val="0070C0"/>
                </a:solidFill>
                <a:effectLst/>
                <a:latin typeface="Times New Roman" panose="02020603050405020304" pitchFamily="18" charset="0"/>
                <a:ea typeface="Times New Roman" panose="02020603050405020304" pitchFamily="18" charset="0"/>
              </a:rPr>
              <a:t>Pôle</a:t>
            </a:r>
            <a:r>
              <a:rPr lang="fr-FR" sz="1800">
                <a:solidFill>
                  <a:srgbClr val="0070C0"/>
                </a:solidFill>
                <a:effectLst/>
                <a:latin typeface="Times New Roman" panose="02020603050405020304" pitchFamily="18" charset="0"/>
                <a:ea typeface="Times New Roman" panose="02020603050405020304" pitchFamily="18" charset="0"/>
              </a:rPr>
              <a:t> 2, chambre 3, 18 Novembre 2019 – n° 18/23229</a:t>
            </a:r>
            <a:r>
              <a:rPr lang="fr-FR">
                <a:effectLst/>
              </a:rPr>
              <a:t>)</a:t>
            </a:r>
            <a:endParaRPr lang="fr-FR"/>
          </a:p>
        </p:txBody>
      </p:sp>
      <p:sp>
        <p:nvSpPr>
          <p:cNvPr id="4" name="Espace réservé du numéro de diapositive 3"/>
          <p:cNvSpPr>
            <a:spLocks noGrp="1"/>
          </p:cNvSpPr>
          <p:nvPr>
            <p:ph type="sldNum" sz="quarter" idx="5"/>
          </p:nvPr>
        </p:nvSpPr>
        <p:spPr/>
        <p:txBody>
          <a:bodyPr/>
          <a:lstStyle/>
          <a:p>
            <a:fld id="{D885523A-25F9-4C99-8774-62F4A68F5D34}" type="slidenum">
              <a:rPr lang="fr-FR" smtClean="0"/>
              <a:t>46</a:t>
            </a:fld>
            <a:endParaRPr lang="fr-FR"/>
          </a:p>
        </p:txBody>
      </p:sp>
    </p:spTree>
    <p:extLst>
      <p:ext uri="{BB962C8B-B14F-4D97-AF65-F5344CB8AC3E}">
        <p14:creationId xmlns:p14="http://schemas.microsoft.com/office/powerpoint/2010/main" val="3556242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F88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0C69-8499-4075-66A2-AFD3D0451387}"/>
              </a:ext>
            </a:extLst>
          </p:cNvPr>
          <p:cNvSpPr>
            <a:spLocks noGrp="1"/>
          </p:cNvSpPr>
          <p:nvPr>
            <p:ph type="ctrTitle"/>
          </p:nvPr>
        </p:nvSpPr>
        <p:spPr>
          <a:xfrm>
            <a:off x="756745" y="1122363"/>
            <a:ext cx="5339255" cy="2387600"/>
          </a:xfrm>
        </p:spPr>
        <p:txBody>
          <a:bodyPr lIns="0" anchor="b">
            <a:noAutofit/>
          </a:bodyPr>
          <a:lstStyle>
            <a:lvl1pPr algn="l">
              <a:defRPr sz="4000">
                <a:solidFill>
                  <a:schemeClr val="bg1"/>
                </a:solidFill>
                <a:latin typeface="Futura PT Heavy" panose="020B0802020204020303" pitchFamily="34" charset="0"/>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E2A4A518-DAE8-9CB5-9DB8-C3F32813749C}"/>
              </a:ext>
            </a:extLst>
          </p:cNvPr>
          <p:cNvSpPr>
            <a:spLocks noGrp="1"/>
          </p:cNvSpPr>
          <p:nvPr>
            <p:ph type="subTitle" idx="1"/>
          </p:nvPr>
        </p:nvSpPr>
        <p:spPr>
          <a:xfrm>
            <a:off x="756745" y="3602038"/>
            <a:ext cx="5339255" cy="1655762"/>
          </a:xfrm>
        </p:spPr>
        <p:txBody>
          <a:bodyPr l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FR" dirty="0"/>
          </a:p>
        </p:txBody>
      </p:sp>
      <p:pic>
        <p:nvPicPr>
          <p:cNvPr id="12" name="Graphic 11">
            <a:extLst>
              <a:ext uri="{FF2B5EF4-FFF2-40B4-BE49-F238E27FC236}">
                <a16:creationId xmlns:a16="http://schemas.microsoft.com/office/drawing/2014/main" id="{742977C6-6DF5-22F9-385D-B5D907F1C23C}"/>
              </a:ext>
            </a:extLst>
          </p:cNvPr>
          <p:cNvPicPr>
            <a:picLocks noChangeAspect="1"/>
          </p:cNvPicPr>
          <p:nvPr userDrawn="1"/>
        </p:nvPicPr>
        <p:blipFill>
          <a:blip r:embed="rId2">
            <a:extLst>
              <a:ext uri="{96DAC541-7B7A-43D3-8B79-37D633B846F1}">
                <asvg:svgBlip xmlns:asvg="http://schemas.microsoft.com/office/drawing/2016/SVG/main" r:embed="rId3"/>
              </a:ext>
            </a:extLst>
          </a:blip>
          <a:srcRect r="52564"/>
          <a:stretch>
            <a:fillRect/>
          </a:stretch>
        </p:blipFill>
        <p:spPr>
          <a:xfrm>
            <a:off x="7027475" y="513557"/>
            <a:ext cx="4787032" cy="5830886"/>
          </a:xfrm>
          <a:prstGeom prst="rect">
            <a:avLst/>
          </a:prstGeom>
        </p:spPr>
      </p:pic>
      <p:cxnSp>
        <p:nvCxnSpPr>
          <p:cNvPr id="16" name="Straight Connector 15">
            <a:extLst>
              <a:ext uri="{FF2B5EF4-FFF2-40B4-BE49-F238E27FC236}">
                <a16:creationId xmlns:a16="http://schemas.microsoft.com/office/drawing/2014/main" id="{017A60DB-83C2-D8FF-A045-A8905BD7A906}"/>
              </a:ext>
            </a:extLst>
          </p:cNvPr>
          <p:cNvCxnSpPr>
            <a:cxnSpLocks/>
          </p:cNvCxnSpPr>
          <p:nvPr userDrawn="1"/>
        </p:nvCxnSpPr>
        <p:spPr>
          <a:xfrm>
            <a:off x="4372924" y="513557"/>
            <a:ext cx="169333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Graphic 18">
            <a:extLst>
              <a:ext uri="{FF2B5EF4-FFF2-40B4-BE49-F238E27FC236}">
                <a16:creationId xmlns:a16="http://schemas.microsoft.com/office/drawing/2014/main" id="{3887FBF0-B39E-8476-1E2A-FDEDB177F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5503" y="5823961"/>
            <a:ext cx="1459036" cy="753051"/>
          </a:xfrm>
          <a:prstGeom prst="rect">
            <a:avLst/>
          </a:prstGeom>
        </p:spPr>
      </p:pic>
      <p:cxnSp>
        <p:nvCxnSpPr>
          <p:cNvPr id="20" name="Straight Connector 19">
            <a:extLst>
              <a:ext uri="{FF2B5EF4-FFF2-40B4-BE49-F238E27FC236}">
                <a16:creationId xmlns:a16="http://schemas.microsoft.com/office/drawing/2014/main" id="{17FDF8C6-142C-AD1B-6B97-540133A80D41}"/>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46" name="Graphic 45">
            <a:extLst>
              <a:ext uri="{FF2B5EF4-FFF2-40B4-BE49-F238E27FC236}">
                <a16:creationId xmlns:a16="http://schemas.microsoft.com/office/drawing/2014/main" id="{14200E11-27AA-B558-D4FD-F99DD2BC149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5503" y="346694"/>
            <a:ext cx="3501697" cy="424963"/>
          </a:xfrm>
          <a:prstGeom prst="rect">
            <a:avLst/>
          </a:prstGeom>
        </p:spPr>
      </p:pic>
      <p:pic>
        <p:nvPicPr>
          <p:cNvPr id="50" name="Picture 49" descr="A black background with white text&#10;&#10;AI-generated content may be incorrect.">
            <a:extLst>
              <a:ext uri="{FF2B5EF4-FFF2-40B4-BE49-F238E27FC236}">
                <a16:creationId xmlns:a16="http://schemas.microsoft.com/office/drawing/2014/main" id="{B6465AA7-E92A-1BFC-9C76-7A8A28E1B8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35966" y="6168613"/>
            <a:ext cx="2006652" cy="526536"/>
          </a:xfrm>
          <a:prstGeom prst="rect">
            <a:avLst/>
          </a:prstGeom>
        </p:spPr>
      </p:pic>
    </p:spTree>
    <p:extLst>
      <p:ext uri="{BB962C8B-B14F-4D97-AF65-F5344CB8AC3E}">
        <p14:creationId xmlns:p14="http://schemas.microsoft.com/office/powerpoint/2010/main" val="3330073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de chapitre">
    <p:bg>
      <p:bgPr>
        <a:solidFill>
          <a:srgbClr val="5F88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0C69-8499-4075-66A2-AFD3D0451387}"/>
              </a:ext>
            </a:extLst>
          </p:cNvPr>
          <p:cNvSpPr>
            <a:spLocks noGrp="1"/>
          </p:cNvSpPr>
          <p:nvPr>
            <p:ph type="ctrTitle"/>
          </p:nvPr>
        </p:nvSpPr>
        <p:spPr>
          <a:xfrm>
            <a:off x="756745" y="1320519"/>
            <a:ext cx="5339255" cy="2387600"/>
          </a:xfrm>
        </p:spPr>
        <p:txBody>
          <a:bodyPr lIns="0" anchor="b">
            <a:noAutofit/>
          </a:bodyPr>
          <a:lstStyle>
            <a:lvl1pPr algn="l">
              <a:defRPr sz="4000">
                <a:solidFill>
                  <a:schemeClr val="bg1"/>
                </a:solidFill>
                <a:latin typeface="Futura PT Heavy" panose="020B0802020204020303" pitchFamily="34" charset="0"/>
              </a:defRPr>
            </a:lvl1pPr>
          </a:lstStyle>
          <a:p>
            <a:r>
              <a:rPr lang="en-US" dirty="0"/>
              <a:t>Click to edit Master title style</a:t>
            </a:r>
            <a:endParaRPr lang="fr-FR" dirty="0"/>
          </a:p>
        </p:txBody>
      </p:sp>
      <p:pic>
        <p:nvPicPr>
          <p:cNvPr id="12" name="Graphic 11">
            <a:extLst>
              <a:ext uri="{FF2B5EF4-FFF2-40B4-BE49-F238E27FC236}">
                <a16:creationId xmlns:a16="http://schemas.microsoft.com/office/drawing/2014/main" id="{742977C6-6DF5-22F9-385D-B5D907F1C23C}"/>
              </a:ext>
            </a:extLst>
          </p:cNvPr>
          <p:cNvPicPr>
            <a:picLocks noChangeAspect="1"/>
          </p:cNvPicPr>
          <p:nvPr userDrawn="1"/>
        </p:nvPicPr>
        <p:blipFill>
          <a:blip r:embed="rId2">
            <a:extLst>
              <a:ext uri="{96DAC541-7B7A-43D3-8B79-37D633B846F1}">
                <asvg:svgBlip xmlns:asvg="http://schemas.microsoft.com/office/drawing/2016/SVG/main" r:embed="rId3"/>
              </a:ext>
            </a:extLst>
          </a:blip>
          <a:srcRect r="52564"/>
          <a:stretch>
            <a:fillRect/>
          </a:stretch>
        </p:blipFill>
        <p:spPr>
          <a:xfrm>
            <a:off x="6952197" y="935421"/>
            <a:ext cx="4552652" cy="5545396"/>
          </a:xfrm>
          <a:prstGeom prst="rect">
            <a:avLst/>
          </a:prstGeom>
        </p:spPr>
      </p:pic>
      <p:pic>
        <p:nvPicPr>
          <p:cNvPr id="19" name="Graphic 18">
            <a:extLst>
              <a:ext uri="{FF2B5EF4-FFF2-40B4-BE49-F238E27FC236}">
                <a16:creationId xmlns:a16="http://schemas.microsoft.com/office/drawing/2014/main" id="{3887FBF0-B39E-8476-1E2A-FDEDB177F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5503" y="5823961"/>
            <a:ext cx="1459036" cy="753051"/>
          </a:xfrm>
          <a:prstGeom prst="rect">
            <a:avLst/>
          </a:prstGeom>
        </p:spPr>
      </p:pic>
      <p:cxnSp>
        <p:nvCxnSpPr>
          <p:cNvPr id="20" name="Straight Connector 19">
            <a:extLst>
              <a:ext uri="{FF2B5EF4-FFF2-40B4-BE49-F238E27FC236}">
                <a16:creationId xmlns:a16="http://schemas.microsoft.com/office/drawing/2014/main" id="{17FDF8C6-142C-AD1B-6B97-540133A80D41}"/>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8744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p:txBody>
          <a:bodyPr/>
          <a:lstStyle>
            <a:lvl1pPr>
              <a:defRPr sz="3200">
                <a:solidFill>
                  <a:schemeClr val="bg2"/>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C3D37DF4-8EF6-3539-E09C-633C85521048}"/>
              </a:ext>
            </a:extLst>
          </p:cNvPr>
          <p:cNvSpPr>
            <a:spLocks noGrp="1"/>
          </p:cNvSpPr>
          <p:nvPr>
            <p:ph idx="1"/>
          </p:nvPr>
        </p:nvSpPr>
        <p:spPr/>
        <p:txBody>
          <a:bodyPr/>
          <a:lstStyle>
            <a:lvl1pPr marL="0" indent="0">
              <a:buNone/>
              <a:defRPr sz="1800"/>
            </a:lvl1pPr>
            <a:lvl2pPr marL="266700" indent="-266700">
              <a:buClr>
                <a:schemeClr val="bg2"/>
              </a:buClr>
              <a:buFont typeface="Wingdings" panose="05000000000000000000" pitchFamily="2" charset="2"/>
              <a:buChar char=""/>
              <a:defRPr/>
            </a:lvl2pPr>
            <a:lvl3pPr marL="538163" indent="-228600">
              <a:buClr>
                <a:schemeClr val="bg2"/>
              </a:buClr>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‹N°›</a:t>
            </a:fld>
            <a:endParaRPr lang="fr-FR"/>
          </a:p>
        </p:txBody>
      </p:sp>
    </p:spTree>
    <p:extLst>
      <p:ext uri="{BB962C8B-B14F-4D97-AF65-F5344CB8AC3E}">
        <p14:creationId xmlns:p14="http://schemas.microsoft.com/office/powerpoint/2010/main" val="99264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p:txBody>
          <a:bodyPr/>
          <a:lstStyle>
            <a:lvl1pPr>
              <a:defRPr sz="3200">
                <a:solidFill>
                  <a:schemeClr val="bg2"/>
                </a:solidFill>
              </a:defRPr>
            </a:lvl1pPr>
          </a:lstStyle>
          <a:p>
            <a:r>
              <a:rPr lang="en-US"/>
              <a:t>Click to edit Master title style</a:t>
            </a:r>
            <a:endParaRPr lang="fr-FR"/>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‹N°›</a:t>
            </a:fld>
            <a:endParaRPr lang="fr-FR"/>
          </a:p>
        </p:txBody>
      </p:sp>
    </p:spTree>
    <p:extLst>
      <p:ext uri="{BB962C8B-B14F-4D97-AF65-F5344CB8AC3E}">
        <p14:creationId xmlns:p14="http://schemas.microsoft.com/office/powerpoint/2010/main" val="418547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Sommair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37DF4-8EF6-3539-E09C-633C85521048}"/>
              </a:ext>
            </a:extLst>
          </p:cNvPr>
          <p:cNvSpPr>
            <a:spLocks noGrp="1"/>
          </p:cNvSpPr>
          <p:nvPr>
            <p:ph idx="1"/>
          </p:nvPr>
        </p:nvSpPr>
        <p:spPr>
          <a:xfrm>
            <a:off x="5055477" y="1845686"/>
            <a:ext cx="6450724" cy="3978275"/>
          </a:xfrm>
        </p:spPr>
        <p:txBody>
          <a:bodyPr/>
          <a:lstStyle>
            <a:lvl1pPr marL="0" indent="0">
              <a:spcBef>
                <a:spcPts val="1800"/>
              </a:spcBef>
              <a:buNone/>
              <a:tabLst>
                <a:tab pos="5024438" algn="r"/>
                <a:tab pos="6011863" algn="r"/>
              </a:tabLst>
              <a:defRPr sz="1800">
                <a:solidFill>
                  <a:schemeClr val="bg1"/>
                </a:solidFill>
              </a:defRPr>
            </a:lvl1pPr>
            <a:lvl2pPr marL="266700" indent="-266700">
              <a:buClr>
                <a:schemeClr val="bg2"/>
              </a:buClr>
              <a:buFont typeface="Wingdings" panose="05000000000000000000" pitchFamily="2" charset="2"/>
              <a:buChar char=""/>
              <a:defRPr>
                <a:solidFill>
                  <a:schemeClr val="bg1"/>
                </a:solidFill>
              </a:defRPr>
            </a:lvl2pPr>
            <a:lvl3pPr marL="538163" indent="-228600">
              <a:buClr>
                <a:schemeClr val="bg2"/>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‹N°›</a:t>
            </a:fld>
            <a:endParaRPr lang="fr-FR"/>
          </a:p>
        </p:txBody>
      </p:sp>
      <p:pic>
        <p:nvPicPr>
          <p:cNvPr id="4" name="Graphic 3">
            <a:extLst>
              <a:ext uri="{FF2B5EF4-FFF2-40B4-BE49-F238E27FC236}">
                <a16:creationId xmlns:a16="http://schemas.microsoft.com/office/drawing/2014/main" id="{9C465069-7274-E74A-BEEA-4FD2189E9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5503" y="5823961"/>
            <a:ext cx="1459036" cy="753051"/>
          </a:xfrm>
          <a:prstGeom prst="rect">
            <a:avLst/>
          </a:prstGeom>
        </p:spPr>
      </p:pic>
      <p:cxnSp>
        <p:nvCxnSpPr>
          <p:cNvPr id="7" name="Straight Connector 6">
            <a:extLst>
              <a:ext uri="{FF2B5EF4-FFF2-40B4-BE49-F238E27FC236}">
                <a16:creationId xmlns:a16="http://schemas.microsoft.com/office/drawing/2014/main" id="{5638BB7D-92AD-A1F8-DBDE-456B130AB5F9}"/>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Graphic 9">
            <a:extLst>
              <a:ext uri="{FF2B5EF4-FFF2-40B4-BE49-F238E27FC236}">
                <a16:creationId xmlns:a16="http://schemas.microsoft.com/office/drawing/2014/main" id="{71FAA7C2-F91D-4C55-61F7-FCEB56D3C617}"/>
              </a:ext>
            </a:extLst>
          </p:cNvPr>
          <p:cNvSpPr/>
          <p:nvPr/>
        </p:nvSpPr>
        <p:spPr>
          <a:xfrm>
            <a:off x="1" y="-1240"/>
            <a:ext cx="3235915" cy="2802542"/>
          </a:xfrm>
          <a:custGeom>
            <a:avLst/>
            <a:gdLst>
              <a:gd name="connsiteX0" fmla="*/ 3235915 w 3235915"/>
              <a:gd name="connsiteY0" fmla="*/ 2802541 h 3736721"/>
              <a:gd name="connsiteX1" fmla="*/ 3235915 w 3235915"/>
              <a:gd name="connsiteY1" fmla="*/ 934180 h 3736721"/>
              <a:gd name="connsiteX2" fmla="*/ 1617958 w 3235915"/>
              <a:gd name="connsiteY2" fmla="*/ 0 h 3736721"/>
              <a:gd name="connsiteX3" fmla="*/ 0 w 3235915"/>
              <a:gd name="connsiteY3" fmla="*/ 934180 h 3736721"/>
              <a:gd name="connsiteX4" fmla="*/ 0 w 3235915"/>
              <a:gd name="connsiteY4" fmla="*/ 2802541 h 3736721"/>
              <a:gd name="connsiteX5" fmla="*/ 1617958 w 3235915"/>
              <a:gd name="connsiteY5" fmla="*/ 3736722 h 3736721"/>
              <a:gd name="connsiteX6" fmla="*/ 3235915 w 3235915"/>
              <a:gd name="connsiteY6" fmla="*/ 2802541 h 3736721"/>
              <a:gd name="connsiteX0" fmla="*/ 3235915 w 3235915"/>
              <a:gd name="connsiteY0" fmla="*/ 1868361 h 2802542"/>
              <a:gd name="connsiteX1" fmla="*/ 3235915 w 3235915"/>
              <a:gd name="connsiteY1" fmla="*/ 0 h 2802542"/>
              <a:gd name="connsiteX2" fmla="*/ 0 w 3235915"/>
              <a:gd name="connsiteY2" fmla="*/ 0 h 2802542"/>
              <a:gd name="connsiteX3" fmla="*/ 0 w 3235915"/>
              <a:gd name="connsiteY3" fmla="*/ 1868361 h 2802542"/>
              <a:gd name="connsiteX4" fmla="*/ 1617958 w 3235915"/>
              <a:gd name="connsiteY4" fmla="*/ 2802542 h 2802542"/>
              <a:gd name="connsiteX5" fmla="*/ 3235915 w 3235915"/>
              <a:gd name="connsiteY5" fmla="*/ 1868361 h 280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5915" h="2802542">
                <a:moveTo>
                  <a:pt x="3235915" y="1868361"/>
                </a:moveTo>
                <a:lnTo>
                  <a:pt x="3235915" y="0"/>
                </a:lnTo>
                <a:lnTo>
                  <a:pt x="0" y="0"/>
                </a:lnTo>
                <a:lnTo>
                  <a:pt x="0" y="1868361"/>
                </a:lnTo>
                <a:lnTo>
                  <a:pt x="1617958" y="2802542"/>
                </a:lnTo>
                <a:lnTo>
                  <a:pt x="3235915" y="1868361"/>
                </a:lnTo>
                <a:close/>
              </a:path>
            </a:pathLst>
          </a:custGeom>
          <a:solidFill>
            <a:srgbClr val="DEB728"/>
          </a:solidFill>
          <a:ln w="44847" cap="flat">
            <a:noFill/>
            <a:prstDash val="solid"/>
            <a:miter/>
          </a:ln>
        </p:spPr>
        <p:txBody>
          <a:bodyPr rtlCol="0" anchor="ctr"/>
          <a:lstStyle/>
          <a:p>
            <a:endParaRPr lang="fr-FR"/>
          </a:p>
        </p:txBody>
      </p:sp>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a:xfrm>
            <a:off x="-31530" y="741524"/>
            <a:ext cx="3236815" cy="919221"/>
          </a:xfrm>
        </p:spPr>
        <p:txBody>
          <a:bodyPr/>
          <a:lstStyle>
            <a:lvl1pPr algn="ctr">
              <a:defRPr sz="4000">
                <a:solidFill>
                  <a:schemeClr val="bg1"/>
                </a:solidFill>
              </a:defRPr>
            </a:lvl1pPr>
          </a:lstStyle>
          <a:p>
            <a:r>
              <a:rPr lang="en-US" dirty="0"/>
              <a:t>Click to edit Master title style</a:t>
            </a:r>
            <a:endParaRPr lang="fr-FR" dirty="0"/>
          </a:p>
        </p:txBody>
      </p:sp>
    </p:spTree>
    <p:extLst>
      <p:ext uri="{BB962C8B-B14F-4D97-AF65-F5344CB8AC3E}">
        <p14:creationId xmlns:p14="http://schemas.microsoft.com/office/powerpoint/2010/main" val="300661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colonnes de tex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FF04-27B5-99A4-54D7-391D641FD39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83342EC-4F72-A21B-5733-D7FBF778E2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D816EA55-D0A2-3A48-5823-DAA76F197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351D1E9-0E41-24DC-CF2F-D863ABC71ECF}"/>
              </a:ext>
            </a:extLst>
          </p:cNvPr>
          <p:cNvSpPr>
            <a:spLocks noGrp="1"/>
          </p:cNvSpPr>
          <p:nvPr>
            <p:ph type="dt" sz="half" idx="10"/>
          </p:nvPr>
        </p:nvSpPr>
        <p:spPr>
          <a:xfrm>
            <a:off x="838200" y="6356350"/>
            <a:ext cx="2743200" cy="365125"/>
          </a:xfrm>
          <a:prstGeom prst="rect">
            <a:avLst/>
          </a:prstGeom>
        </p:spPr>
        <p:txBody>
          <a:bodyPr/>
          <a:lstStyle/>
          <a:p>
            <a:fld id="{8F32EEE1-1820-4DAF-99C4-C248B13ED030}" type="datetimeFigureOut">
              <a:rPr lang="fr-FR" smtClean="0"/>
              <a:t>19/11/2025</a:t>
            </a:fld>
            <a:endParaRPr lang="fr-FR"/>
          </a:p>
        </p:txBody>
      </p:sp>
      <p:sp>
        <p:nvSpPr>
          <p:cNvPr id="6" name="Footer Placeholder 5">
            <a:extLst>
              <a:ext uri="{FF2B5EF4-FFF2-40B4-BE49-F238E27FC236}">
                <a16:creationId xmlns:a16="http://schemas.microsoft.com/office/drawing/2014/main" id="{B97D4DE2-6460-5E2A-8CDF-0A699300E84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A1DAF26-D2EC-2225-C07C-721BEBB27A9E}"/>
              </a:ext>
            </a:extLst>
          </p:cNvPr>
          <p:cNvSpPr>
            <a:spLocks noGrp="1"/>
          </p:cNvSpPr>
          <p:nvPr>
            <p:ph type="sldNum" sz="quarter" idx="12"/>
          </p:nvPr>
        </p:nvSpPr>
        <p:spPr/>
        <p:txBody>
          <a:bodyPr/>
          <a:lstStyle/>
          <a:p>
            <a:fld id="{8415421A-8635-4166-92D2-5F6D44CB9F91}" type="slidenum">
              <a:rPr lang="fr-FR" smtClean="0"/>
              <a:t>‹N°›</a:t>
            </a:fld>
            <a:endParaRPr lang="fr-FR"/>
          </a:p>
        </p:txBody>
      </p:sp>
    </p:spTree>
    <p:extLst>
      <p:ext uri="{BB962C8B-B14F-4D97-AF65-F5344CB8AC3E}">
        <p14:creationId xmlns:p14="http://schemas.microsoft.com/office/powerpoint/2010/main" val="1852141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6.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12FCA-B349-FEB3-5FA2-79F10495A1BC}"/>
              </a:ext>
            </a:extLst>
          </p:cNvPr>
          <p:cNvSpPr>
            <a:spLocks noGrp="1"/>
          </p:cNvSpPr>
          <p:nvPr>
            <p:ph type="title"/>
          </p:nvPr>
        </p:nvSpPr>
        <p:spPr>
          <a:xfrm>
            <a:off x="838200" y="365126"/>
            <a:ext cx="9321800" cy="919221"/>
          </a:xfrm>
          <a:prstGeom prst="rect">
            <a:avLst/>
          </a:prstGeom>
        </p:spPr>
        <p:txBody>
          <a:bodyPr vert="horz" lIns="91440" tIns="45720" rIns="91440" bIns="45720" rtlCol="0" anchor="t" anchorCtr="0">
            <a:no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494FC7A9-F72F-7765-71C5-5743C9DD751A}"/>
              </a:ext>
            </a:extLst>
          </p:cNvPr>
          <p:cNvSpPr>
            <a:spLocks noGrp="1"/>
          </p:cNvSpPr>
          <p:nvPr>
            <p:ph type="body" idx="1"/>
          </p:nvPr>
        </p:nvSpPr>
        <p:spPr>
          <a:xfrm>
            <a:off x="838200" y="1825625"/>
            <a:ext cx="10515600" cy="3978275"/>
          </a:xfrm>
          <a:prstGeom prst="rect">
            <a:avLst/>
          </a:prstGeom>
        </p:spPr>
        <p:txBody>
          <a:bodyPr vert="horz" lIns="91440" tIns="45720" rIns="9144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602C904-47A6-C127-8A54-344A347F27C4}"/>
              </a:ext>
            </a:extLst>
          </p:cNvPr>
          <p:cNvSpPr>
            <a:spLocks noGrp="1"/>
          </p:cNvSpPr>
          <p:nvPr>
            <p:ph type="ftr" sz="quarter" idx="3"/>
          </p:nvPr>
        </p:nvSpPr>
        <p:spPr>
          <a:xfrm>
            <a:off x="3774017" y="6247648"/>
            <a:ext cx="4643966"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fr-FR" dirty="0"/>
          </a:p>
        </p:txBody>
      </p:sp>
      <p:pic>
        <p:nvPicPr>
          <p:cNvPr id="8" name="Picture 7" descr="A black and yellow logo&#10;&#10;AI-generated content may be incorrect.">
            <a:extLst>
              <a:ext uri="{FF2B5EF4-FFF2-40B4-BE49-F238E27FC236}">
                <a16:creationId xmlns:a16="http://schemas.microsoft.com/office/drawing/2014/main" id="{1047615D-489A-9692-812C-459245A7F31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2364" y="6042064"/>
            <a:ext cx="1193800" cy="635950"/>
          </a:xfrm>
          <a:prstGeom prst="rect">
            <a:avLst/>
          </a:prstGeom>
        </p:spPr>
      </p:pic>
      <p:cxnSp>
        <p:nvCxnSpPr>
          <p:cNvPr id="7" name="Straight Connector 6">
            <a:extLst>
              <a:ext uri="{FF2B5EF4-FFF2-40B4-BE49-F238E27FC236}">
                <a16:creationId xmlns:a16="http://schemas.microsoft.com/office/drawing/2014/main" id="{38529661-8AC7-2D6E-5747-3F895E151846}"/>
              </a:ext>
            </a:extLst>
          </p:cNvPr>
          <p:cNvCxnSpPr>
            <a:cxnSpLocks/>
          </p:cNvCxnSpPr>
          <p:nvPr userDrawn="1"/>
        </p:nvCxnSpPr>
        <p:spPr>
          <a:xfrm>
            <a:off x="2259724" y="6605271"/>
            <a:ext cx="7811376" cy="0"/>
          </a:xfrm>
          <a:prstGeom prst="line">
            <a:avLst/>
          </a:prstGeom>
          <a:ln w="19050">
            <a:solidFill>
              <a:schemeClr val="accent5"/>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2C816230-6EAE-8FA2-A595-3044DEA48E80}"/>
              </a:ext>
            </a:extLst>
          </p:cNvPr>
          <p:cNvPicPr>
            <a:picLocks noChangeAspect="1"/>
          </p:cNvPicPr>
          <p:nvPr userDrawn="1"/>
        </p:nvPicPr>
        <p:blipFill>
          <a:blip r:embed="rId15">
            <a:extLst>
              <a:ext uri="{28A0092B-C50C-407E-A947-70E740481C1C}">
                <a14:useLocalDpi xmlns:a14="http://schemas.microsoft.com/office/drawing/2010/main" val="0"/>
              </a:ext>
            </a:extLst>
          </a:blip>
          <a:srcRect t="9205" b="9205"/>
          <a:stretch/>
        </p:blipFill>
        <p:spPr>
          <a:xfrm>
            <a:off x="10071100" y="6333935"/>
            <a:ext cx="1346501" cy="288267"/>
          </a:xfrm>
          <a:prstGeom prst="rect">
            <a:avLst/>
          </a:prstGeom>
        </p:spPr>
      </p:pic>
      <p:pic>
        <p:nvPicPr>
          <p:cNvPr id="24" name="Graphic 23">
            <a:extLst>
              <a:ext uri="{FF2B5EF4-FFF2-40B4-BE49-F238E27FC236}">
                <a16:creationId xmlns:a16="http://schemas.microsoft.com/office/drawing/2014/main" id="{729BB3FF-1D59-421A-31C3-247E943D60C8}"/>
              </a:ext>
            </a:extLst>
          </p:cNvPr>
          <p:cNvPicPr>
            <a:picLocks noChangeAspect="1"/>
          </p:cNvPicPr>
          <p:nvPr userDrawn="1"/>
        </p:nvPicPr>
        <p:blipFill>
          <a:blip r:embed="rId16">
            <a:extLst>
              <a:ext uri="{96DAC541-7B7A-43D3-8B79-37D633B846F1}">
                <asvg:svgBlip xmlns:asvg="http://schemas.microsoft.com/office/drawing/2016/SVG/main" r:embed="rId17"/>
              </a:ext>
            </a:extLst>
          </a:blip>
          <a:srcRect t="25051"/>
          <a:stretch>
            <a:fillRect/>
          </a:stretch>
        </p:blipFill>
        <p:spPr>
          <a:xfrm>
            <a:off x="11506200" y="0"/>
            <a:ext cx="685800" cy="592530"/>
          </a:xfrm>
          <a:prstGeom prst="rect">
            <a:avLst/>
          </a:prstGeom>
        </p:spPr>
      </p:pic>
      <p:sp>
        <p:nvSpPr>
          <p:cNvPr id="6" name="Slide Number Placeholder 5">
            <a:extLst>
              <a:ext uri="{FF2B5EF4-FFF2-40B4-BE49-F238E27FC236}">
                <a16:creationId xmlns:a16="http://schemas.microsoft.com/office/drawing/2014/main" id="{C9D93A06-9C26-C1CD-121A-F05C6EF3E3C2}"/>
              </a:ext>
            </a:extLst>
          </p:cNvPr>
          <p:cNvSpPr>
            <a:spLocks noGrp="1"/>
          </p:cNvSpPr>
          <p:nvPr>
            <p:ph type="sldNum" sz="quarter" idx="4"/>
          </p:nvPr>
        </p:nvSpPr>
        <p:spPr>
          <a:xfrm>
            <a:off x="11506200" y="85407"/>
            <a:ext cx="685800" cy="365125"/>
          </a:xfrm>
          <a:prstGeom prst="rect">
            <a:avLst/>
          </a:prstGeom>
        </p:spPr>
        <p:txBody>
          <a:bodyPr vert="horz" lIns="91440" tIns="45720" rIns="91440" bIns="45720" rtlCol="0" anchor="ctr"/>
          <a:lstStyle>
            <a:lvl1pPr algn="ctr">
              <a:defRPr sz="1800">
                <a:solidFill>
                  <a:schemeClr val="bg1"/>
                </a:solidFill>
              </a:defRPr>
            </a:lvl1pPr>
          </a:lstStyle>
          <a:p>
            <a:fld id="{8415421A-8635-4166-92D2-5F6D44CB9F91}" type="slidenum">
              <a:rPr lang="fr-FR" smtClean="0"/>
              <a:pPr/>
              <a:t>‹N°›</a:t>
            </a:fld>
            <a:endParaRPr lang="fr-FR" dirty="0"/>
          </a:p>
        </p:txBody>
      </p:sp>
      <p:grpSp>
        <p:nvGrpSpPr>
          <p:cNvPr id="18" name="Group 17">
            <a:extLst>
              <a:ext uri="{FF2B5EF4-FFF2-40B4-BE49-F238E27FC236}">
                <a16:creationId xmlns:a16="http://schemas.microsoft.com/office/drawing/2014/main" id="{275704D7-7566-39C1-D24F-EB9CFFD16300}"/>
              </a:ext>
            </a:extLst>
          </p:cNvPr>
          <p:cNvGrpSpPr/>
          <p:nvPr userDrawn="1"/>
        </p:nvGrpSpPr>
        <p:grpSpPr>
          <a:xfrm>
            <a:off x="10686819" y="-197107"/>
            <a:ext cx="1383377" cy="1392554"/>
            <a:chOff x="10913220" y="14163"/>
            <a:chExt cx="1029975" cy="1036808"/>
          </a:xfrm>
        </p:grpSpPr>
        <p:sp>
          <p:nvSpPr>
            <p:cNvPr id="10" name="Freeform: Shape 9">
              <a:extLst>
                <a:ext uri="{FF2B5EF4-FFF2-40B4-BE49-F238E27FC236}">
                  <a16:creationId xmlns:a16="http://schemas.microsoft.com/office/drawing/2014/main" id="{CE23C45B-EE83-A01C-406B-22541CE7E631}"/>
                </a:ext>
              </a:extLst>
            </p:cNvPr>
            <p:cNvSpPr/>
            <p:nvPr>
              <p:custDataLst>
                <p:tags r:id="rId8"/>
              </p:custDataLst>
            </p:nvPr>
          </p:nvSpPr>
          <p:spPr>
            <a:xfrm>
              <a:off x="11386233" y="775821"/>
              <a:ext cx="299225" cy="116649"/>
            </a:xfrm>
            <a:custGeom>
              <a:avLst/>
              <a:gdLst>
                <a:gd name="connsiteX0" fmla="*/ 0 w 299225"/>
                <a:gd name="connsiteY0" fmla="*/ 64509 h 116649"/>
                <a:gd name="connsiteX1" fmla="*/ 299226 w 299225"/>
                <a:gd name="connsiteY1" fmla="*/ 53690 h 116649"/>
                <a:gd name="connsiteX2" fmla="*/ 0 w 299225"/>
                <a:gd name="connsiteY2" fmla="*/ 64509 h 116649"/>
              </a:gdLst>
              <a:ahLst/>
              <a:cxnLst>
                <a:cxn ang="0">
                  <a:pos x="connsiteX0" y="connsiteY0"/>
                </a:cxn>
                <a:cxn ang="0">
                  <a:pos x="connsiteX1" y="connsiteY1"/>
                </a:cxn>
                <a:cxn ang="0">
                  <a:pos x="connsiteX2" y="connsiteY2"/>
                </a:cxn>
              </a:cxnLst>
              <a:rect l="l" t="t" r="r" b="b"/>
              <a:pathLst>
                <a:path w="299225" h="116649">
                  <a:moveTo>
                    <a:pt x="0" y="64509"/>
                  </a:moveTo>
                  <a:cubicBezTo>
                    <a:pt x="214614" y="187834"/>
                    <a:pt x="299226" y="53690"/>
                    <a:pt x="299226" y="53690"/>
                  </a:cubicBezTo>
                  <a:cubicBezTo>
                    <a:pt x="299226" y="53690"/>
                    <a:pt x="205147" y="-74031"/>
                    <a:pt x="0" y="64509"/>
                  </a:cubicBezTo>
                  <a:close/>
                </a:path>
              </a:pathLst>
            </a:custGeom>
            <a:solidFill>
              <a:srgbClr val="036A6E"/>
            </a:solidFill>
            <a:ln w="8432" cap="flat">
              <a:noFill/>
              <a:prstDash val="solid"/>
              <a:miter/>
            </a:ln>
          </p:spPr>
          <p:txBody>
            <a:bodyPr rtlCol="0" anchor="ctr"/>
            <a:lstStyle/>
            <a:p>
              <a:endParaRPr lang="fr-FR"/>
            </a:p>
          </p:txBody>
        </p:sp>
        <p:sp>
          <p:nvSpPr>
            <p:cNvPr id="11" name="Freeform: Shape 10">
              <a:extLst>
                <a:ext uri="{FF2B5EF4-FFF2-40B4-BE49-F238E27FC236}">
                  <a16:creationId xmlns:a16="http://schemas.microsoft.com/office/drawing/2014/main" id="{5BE3502A-B37B-BC69-B612-99AC25D8BDEC}"/>
                </a:ext>
              </a:extLst>
            </p:cNvPr>
            <p:cNvSpPr/>
            <p:nvPr>
              <p:custDataLst>
                <p:tags r:id="rId9"/>
              </p:custDataLst>
            </p:nvPr>
          </p:nvSpPr>
          <p:spPr>
            <a:xfrm>
              <a:off x="11673709" y="821605"/>
              <a:ext cx="269486" cy="229366"/>
            </a:xfrm>
            <a:custGeom>
              <a:avLst/>
              <a:gdLst>
                <a:gd name="connsiteX0" fmla="*/ 0 w 269486"/>
                <a:gd name="connsiteY0" fmla="*/ 229367 h 229366"/>
                <a:gd name="connsiteX1" fmla="*/ 268881 w 269486"/>
                <a:gd name="connsiteY1" fmla="*/ 5539 h 229366"/>
                <a:gd name="connsiteX2" fmla="*/ 0 w 269486"/>
                <a:gd name="connsiteY2" fmla="*/ 229367 h 229366"/>
              </a:gdLst>
              <a:ahLst/>
              <a:cxnLst>
                <a:cxn ang="0">
                  <a:pos x="connsiteX0" y="connsiteY0"/>
                </a:cxn>
                <a:cxn ang="0">
                  <a:pos x="connsiteX1" y="connsiteY1"/>
                </a:cxn>
                <a:cxn ang="0">
                  <a:pos x="connsiteX2" y="connsiteY2"/>
                </a:cxn>
              </a:cxnLst>
              <a:rect l="l" t="t" r="r" b="b"/>
              <a:pathLst>
                <a:path w="269486" h="229366">
                  <a:moveTo>
                    <a:pt x="0" y="229367"/>
                  </a:moveTo>
                  <a:cubicBezTo>
                    <a:pt x="295253" y="200543"/>
                    <a:pt x="268881" y="5539"/>
                    <a:pt x="268881" y="5539"/>
                  </a:cubicBezTo>
                  <a:cubicBezTo>
                    <a:pt x="268881" y="5539"/>
                    <a:pt x="81907" y="-55743"/>
                    <a:pt x="0" y="229367"/>
                  </a:cubicBezTo>
                  <a:close/>
                </a:path>
              </a:pathLst>
            </a:custGeom>
            <a:solidFill>
              <a:srgbClr val="036A6E"/>
            </a:solidFill>
            <a:ln w="8432" cap="flat">
              <a:noFill/>
              <a:prstDash val="solid"/>
              <a:miter/>
            </a:ln>
          </p:spPr>
          <p:txBody>
            <a:bodyPr rtlCol="0" anchor="ctr"/>
            <a:lstStyle/>
            <a:p>
              <a:endParaRPr lang="fr-FR"/>
            </a:p>
          </p:txBody>
        </p:sp>
        <p:sp>
          <p:nvSpPr>
            <p:cNvPr id="12" name="Freeform: Shape 11">
              <a:extLst>
                <a:ext uri="{FF2B5EF4-FFF2-40B4-BE49-F238E27FC236}">
                  <a16:creationId xmlns:a16="http://schemas.microsoft.com/office/drawing/2014/main" id="{364DDC48-26C8-5FA1-EB66-E130DADE73B2}"/>
                </a:ext>
              </a:extLst>
            </p:cNvPr>
            <p:cNvSpPr/>
            <p:nvPr>
              <p:custDataLst>
                <p:tags r:id="rId10"/>
              </p:custDataLst>
            </p:nvPr>
          </p:nvSpPr>
          <p:spPr>
            <a:xfrm>
              <a:off x="11083711" y="14163"/>
              <a:ext cx="279834" cy="261952"/>
            </a:xfrm>
            <a:custGeom>
              <a:avLst/>
              <a:gdLst>
                <a:gd name="connsiteX0" fmla="*/ 0 w 279834"/>
                <a:gd name="connsiteY0" fmla="*/ 0 h 261952"/>
                <a:gd name="connsiteX1" fmla="*/ 279024 w 279834"/>
                <a:gd name="connsiteY1" fmla="*/ 259667 h 261952"/>
                <a:gd name="connsiteX2" fmla="*/ 0 w 279834"/>
                <a:gd name="connsiteY2" fmla="*/ 0 h 261952"/>
              </a:gdLst>
              <a:ahLst/>
              <a:cxnLst>
                <a:cxn ang="0">
                  <a:pos x="connsiteX0" y="connsiteY0"/>
                </a:cxn>
                <a:cxn ang="0">
                  <a:pos x="connsiteX1" y="connsiteY1"/>
                </a:cxn>
                <a:cxn ang="0">
                  <a:pos x="connsiteX2" y="connsiteY2"/>
                </a:cxn>
              </a:cxnLst>
              <a:rect l="l" t="t" r="r" b="b"/>
              <a:pathLst>
                <a:path w="279834" h="261952">
                  <a:moveTo>
                    <a:pt x="0" y="0"/>
                  </a:moveTo>
                  <a:cubicBezTo>
                    <a:pt x="82160" y="304213"/>
                    <a:pt x="279024" y="259667"/>
                    <a:pt x="279024" y="259667"/>
                  </a:cubicBezTo>
                  <a:cubicBezTo>
                    <a:pt x="279024" y="259667"/>
                    <a:pt x="309284" y="60014"/>
                    <a:pt x="0" y="0"/>
                  </a:cubicBezTo>
                  <a:close/>
                </a:path>
              </a:pathLst>
            </a:custGeom>
            <a:solidFill>
              <a:srgbClr val="036A6E"/>
            </a:solidFill>
            <a:ln w="8432" cap="flat">
              <a:noFill/>
              <a:prstDash val="solid"/>
              <a:miter/>
            </a:ln>
          </p:spPr>
          <p:txBody>
            <a:bodyPr rtlCol="0" anchor="ctr"/>
            <a:lstStyle/>
            <a:p>
              <a:endParaRPr lang="fr-FR"/>
            </a:p>
          </p:txBody>
        </p:sp>
        <p:sp>
          <p:nvSpPr>
            <p:cNvPr id="13" name="Freeform: Shape 12">
              <a:extLst>
                <a:ext uri="{FF2B5EF4-FFF2-40B4-BE49-F238E27FC236}">
                  <a16:creationId xmlns:a16="http://schemas.microsoft.com/office/drawing/2014/main" id="{C94B416F-C747-85D9-9A2B-428633EE0B07}"/>
                </a:ext>
              </a:extLst>
            </p:cNvPr>
            <p:cNvSpPr/>
            <p:nvPr>
              <p:custDataLst>
                <p:tags r:id="rId11"/>
              </p:custDataLst>
            </p:nvPr>
          </p:nvSpPr>
          <p:spPr>
            <a:xfrm>
              <a:off x="10913220" y="203284"/>
              <a:ext cx="250707" cy="164202"/>
            </a:xfrm>
            <a:custGeom>
              <a:avLst/>
              <a:gdLst>
                <a:gd name="connsiteX0" fmla="*/ 0 w 250707"/>
                <a:gd name="connsiteY0" fmla="*/ 12138 h 164202"/>
                <a:gd name="connsiteX1" fmla="*/ 250707 w 250707"/>
                <a:gd name="connsiteY1" fmla="*/ 138083 h 164202"/>
                <a:gd name="connsiteX2" fmla="*/ 0 w 250707"/>
                <a:gd name="connsiteY2" fmla="*/ 12138 h 164202"/>
              </a:gdLst>
              <a:ahLst/>
              <a:cxnLst>
                <a:cxn ang="0">
                  <a:pos x="connsiteX0" y="connsiteY0"/>
                </a:cxn>
                <a:cxn ang="0">
                  <a:pos x="connsiteX1" y="connsiteY1"/>
                </a:cxn>
                <a:cxn ang="0">
                  <a:pos x="connsiteX2" y="connsiteY2"/>
                </a:cxn>
              </a:cxnLst>
              <a:rect l="l" t="t" r="r" b="b"/>
              <a:pathLst>
                <a:path w="250707" h="164202">
                  <a:moveTo>
                    <a:pt x="0" y="12138"/>
                  </a:moveTo>
                  <a:cubicBezTo>
                    <a:pt x="101010" y="249490"/>
                    <a:pt x="250707" y="138083"/>
                    <a:pt x="250707" y="138083"/>
                  </a:cubicBezTo>
                  <a:cubicBezTo>
                    <a:pt x="250707" y="138083"/>
                    <a:pt x="250707" y="-48552"/>
                    <a:pt x="0" y="12138"/>
                  </a:cubicBezTo>
                  <a:close/>
                </a:path>
              </a:pathLst>
            </a:custGeom>
            <a:solidFill>
              <a:srgbClr val="036A6E"/>
            </a:solidFill>
            <a:ln w="8432" cap="flat">
              <a:noFill/>
              <a:prstDash val="solid"/>
              <a:miter/>
            </a:ln>
          </p:spPr>
          <p:txBody>
            <a:bodyPr rtlCol="0" anchor="ctr"/>
            <a:lstStyle/>
            <a:p>
              <a:endParaRPr lang="fr-FR"/>
            </a:p>
          </p:txBody>
        </p:sp>
        <p:sp>
          <p:nvSpPr>
            <p:cNvPr id="14" name="Freeform: Shape 13">
              <a:extLst>
                <a:ext uri="{FF2B5EF4-FFF2-40B4-BE49-F238E27FC236}">
                  <a16:creationId xmlns:a16="http://schemas.microsoft.com/office/drawing/2014/main" id="{A55A747A-722B-576A-144F-712286943AE6}"/>
                </a:ext>
              </a:extLst>
            </p:cNvPr>
            <p:cNvSpPr/>
            <p:nvPr>
              <p:custDataLst>
                <p:tags r:id="rId12"/>
              </p:custDataLst>
            </p:nvPr>
          </p:nvSpPr>
          <p:spPr>
            <a:xfrm>
              <a:off x="10950158" y="465607"/>
              <a:ext cx="299225" cy="116649"/>
            </a:xfrm>
            <a:custGeom>
              <a:avLst/>
              <a:gdLst>
                <a:gd name="connsiteX0" fmla="*/ 0 w 299225"/>
                <a:gd name="connsiteY0" fmla="*/ 64509 h 116649"/>
                <a:gd name="connsiteX1" fmla="*/ 299226 w 299225"/>
                <a:gd name="connsiteY1" fmla="*/ 53690 h 116649"/>
                <a:gd name="connsiteX2" fmla="*/ 0 w 299225"/>
                <a:gd name="connsiteY2" fmla="*/ 64509 h 116649"/>
              </a:gdLst>
              <a:ahLst/>
              <a:cxnLst>
                <a:cxn ang="0">
                  <a:pos x="connsiteX0" y="connsiteY0"/>
                </a:cxn>
                <a:cxn ang="0">
                  <a:pos x="connsiteX1" y="connsiteY1"/>
                </a:cxn>
                <a:cxn ang="0">
                  <a:pos x="connsiteX2" y="connsiteY2"/>
                </a:cxn>
              </a:cxnLst>
              <a:rect l="l" t="t" r="r" b="b"/>
              <a:pathLst>
                <a:path w="299225" h="116649">
                  <a:moveTo>
                    <a:pt x="0" y="64509"/>
                  </a:moveTo>
                  <a:cubicBezTo>
                    <a:pt x="214614" y="187834"/>
                    <a:pt x="299226" y="53690"/>
                    <a:pt x="299226" y="53690"/>
                  </a:cubicBezTo>
                  <a:cubicBezTo>
                    <a:pt x="299226" y="53690"/>
                    <a:pt x="205147" y="-74031"/>
                    <a:pt x="0" y="64509"/>
                  </a:cubicBezTo>
                  <a:close/>
                </a:path>
              </a:pathLst>
            </a:custGeom>
            <a:solidFill>
              <a:srgbClr val="515D5F"/>
            </a:solidFill>
            <a:ln w="8432" cap="flat">
              <a:noFill/>
              <a:prstDash val="solid"/>
              <a:miter/>
            </a:ln>
          </p:spPr>
          <p:txBody>
            <a:bodyPr rtlCol="0" anchor="ctr"/>
            <a:lstStyle/>
            <a:p>
              <a:endParaRPr lang="fr-FR"/>
            </a:p>
          </p:txBody>
        </p:sp>
        <p:sp>
          <p:nvSpPr>
            <p:cNvPr id="15" name="Freeform: Shape 14">
              <a:extLst>
                <a:ext uri="{FF2B5EF4-FFF2-40B4-BE49-F238E27FC236}">
                  <a16:creationId xmlns:a16="http://schemas.microsoft.com/office/drawing/2014/main" id="{19B0A693-C090-E574-7F00-25CEA1765C86}"/>
                </a:ext>
              </a:extLst>
            </p:cNvPr>
            <p:cNvSpPr/>
            <p:nvPr>
              <p:custDataLst>
                <p:tags r:id="rId13"/>
              </p:custDataLst>
            </p:nvPr>
          </p:nvSpPr>
          <p:spPr>
            <a:xfrm>
              <a:off x="11237634" y="511307"/>
              <a:ext cx="269486" cy="229366"/>
            </a:xfrm>
            <a:custGeom>
              <a:avLst/>
              <a:gdLst>
                <a:gd name="connsiteX0" fmla="*/ 0 w 269486"/>
                <a:gd name="connsiteY0" fmla="*/ 229367 h 229366"/>
                <a:gd name="connsiteX1" fmla="*/ 268881 w 269486"/>
                <a:gd name="connsiteY1" fmla="*/ 5539 h 229366"/>
                <a:gd name="connsiteX2" fmla="*/ 0 w 269486"/>
                <a:gd name="connsiteY2" fmla="*/ 229367 h 229366"/>
              </a:gdLst>
              <a:ahLst/>
              <a:cxnLst>
                <a:cxn ang="0">
                  <a:pos x="connsiteX0" y="connsiteY0"/>
                </a:cxn>
                <a:cxn ang="0">
                  <a:pos x="connsiteX1" y="connsiteY1"/>
                </a:cxn>
                <a:cxn ang="0">
                  <a:pos x="connsiteX2" y="connsiteY2"/>
                </a:cxn>
              </a:cxnLst>
              <a:rect l="l" t="t" r="r" b="b"/>
              <a:pathLst>
                <a:path w="269486" h="229366">
                  <a:moveTo>
                    <a:pt x="0" y="229367"/>
                  </a:moveTo>
                  <a:cubicBezTo>
                    <a:pt x="295253" y="200543"/>
                    <a:pt x="268881" y="5539"/>
                    <a:pt x="268881" y="5539"/>
                  </a:cubicBezTo>
                  <a:cubicBezTo>
                    <a:pt x="268881" y="5539"/>
                    <a:pt x="81907" y="-55743"/>
                    <a:pt x="0" y="229367"/>
                  </a:cubicBezTo>
                  <a:close/>
                </a:path>
              </a:pathLst>
            </a:custGeom>
            <a:solidFill>
              <a:srgbClr val="515D5F"/>
            </a:solidFill>
            <a:ln w="8432" cap="flat">
              <a:noFill/>
              <a:prstDash val="solid"/>
              <a:miter/>
            </a:ln>
          </p:spPr>
          <p:txBody>
            <a:bodyPr rtlCol="0" anchor="ctr"/>
            <a:lstStyle/>
            <a:p>
              <a:endParaRPr lang="fr-FR"/>
            </a:p>
          </p:txBody>
        </p:sp>
      </p:grpSp>
    </p:spTree>
    <p:extLst>
      <p:ext uri="{BB962C8B-B14F-4D97-AF65-F5344CB8AC3E}">
        <p14:creationId xmlns:p14="http://schemas.microsoft.com/office/powerpoint/2010/main" val="37900046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1" r:id="rId5"/>
    <p:sldLayoutId id="2147483652" r:id="rId6"/>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2pPr>
      <a:lvl3pPr marL="538163" indent="-228600" algn="l" defTabSz="914400" rtl="0" eaLnBrk="1" latinLnBrk="0" hangingPunct="1">
        <a:lnSpc>
          <a:spcPct val="90000"/>
        </a:lnSpc>
        <a:spcBef>
          <a:spcPts val="500"/>
        </a:spcBef>
        <a:buClr>
          <a:schemeClr val="bg2"/>
        </a:buClr>
        <a:buFont typeface="Arial" panose="020B0604020202020204" pitchFamily="34" charset="0"/>
        <a:buChar char="–"/>
        <a:tabLst>
          <a:tab pos="538163" algn="l"/>
        </a:tabLst>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BE2-C18A-BE0E-F69F-3A8FC1522847}"/>
              </a:ext>
            </a:extLst>
          </p:cNvPr>
          <p:cNvSpPr>
            <a:spLocks noGrp="1"/>
          </p:cNvSpPr>
          <p:nvPr>
            <p:ph type="ctrTitle"/>
            <p:custDataLst>
              <p:tags r:id="rId1"/>
            </p:custDataLst>
          </p:nvPr>
        </p:nvSpPr>
        <p:spPr/>
        <p:txBody>
          <a:bodyPr/>
          <a:lstStyle/>
          <a:p>
            <a:br>
              <a:rPr lang="fr-FR" sz="3500" dirty="0"/>
            </a:br>
            <a:br>
              <a:rPr lang="fr-FR" sz="3500" dirty="0"/>
            </a:br>
            <a:br>
              <a:rPr lang="fr-FR" sz="3500" dirty="0"/>
            </a:br>
            <a:br>
              <a:rPr lang="fr-FR" sz="3500" dirty="0"/>
            </a:br>
            <a:br>
              <a:rPr lang="fr-FR" sz="3500" dirty="0"/>
            </a:br>
            <a:br>
              <a:rPr lang="fr-FR" sz="3500" dirty="0"/>
            </a:br>
            <a:r>
              <a:rPr lang="fr-FR" sz="3500" dirty="0"/>
              <a:t>Le besoin d’assistance </a:t>
            </a:r>
            <a:br>
              <a:rPr lang="fr-FR" sz="3500" dirty="0"/>
            </a:br>
            <a:r>
              <a:rPr lang="fr-FR" sz="3500" dirty="0"/>
              <a:t>par tierce personne</a:t>
            </a:r>
            <a:r>
              <a:rPr lang="fr-FR" dirty="0"/>
              <a:t>  </a:t>
            </a:r>
          </a:p>
        </p:txBody>
      </p:sp>
      <p:sp>
        <p:nvSpPr>
          <p:cNvPr id="3" name="Subtitle 2">
            <a:extLst>
              <a:ext uri="{FF2B5EF4-FFF2-40B4-BE49-F238E27FC236}">
                <a16:creationId xmlns:a16="http://schemas.microsoft.com/office/drawing/2014/main" id="{FB778E2D-E506-A68D-9419-76A1D6BADCC1}"/>
              </a:ext>
            </a:extLst>
          </p:cNvPr>
          <p:cNvSpPr>
            <a:spLocks noGrp="1"/>
          </p:cNvSpPr>
          <p:nvPr>
            <p:ph type="subTitle" idx="1"/>
            <p:custDataLst>
              <p:tags r:id="rId2"/>
            </p:custDataLst>
          </p:nvPr>
        </p:nvSpPr>
        <p:spPr/>
        <p:txBody>
          <a:bodyPr/>
          <a:lstStyle/>
          <a:p>
            <a:pPr algn="l"/>
            <a:r>
              <a:rPr lang="fr-FR" dirty="0"/>
              <a:t>La vision de l’avocat de victimes</a:t>
            </a:r>
          </a:p>
        </p:txBody>
      </p:sp>
    </p:spTree>
    <p:extLst>
      <p:ext uri="{BB962C8B-B14F-4D97-AF65-F5344CB8AC3E}">
        <p14:creationId xmlns:p14="http://schemas.microsoft.com/office/powerpoint/2010/main" val="169984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745F9-6EDD-4715-BF94-7ADB0DE1B161}"/>
              </a:ext>
            </a:extLst>
          </p:cNvPr>
          <p:cNvSpPr>
            <a:spLocks noGrp="1"/>
          </p:cNvSpPr>
          <p:nvPr>
            <p:ph type="title"/>
          </p:nvPr>
        </p:nvSpPr>
        <p:spPr>
          <a:xfrm>
            <a:off x="838200" y="365126"/>
            <a:ext cx="9321800" cy="919221"/>
          </a:xfrm>
        </p:spPr>
        <p:txBody>
          <a:bodyPr/>
          <a:lstStyle/>
          <a:p>
            <a:r>
              <a:rPr lang="fr-FR" dirty="0"/>
              <a:t>Aide humaine et HAD</a:t>
            </a:r>
            <a:br>
              <a:rPr lang="fr-FR" altLang="fr-FR" dirty="0"/>
            </a:br>
            <a:endParaRPr lang="fr-FR" dirty="0"/>
          </a:p>
        </p:txBody>
      </p:sp>
      <p:sp>
        <p:nvSpPr>
          <p:cNvPr id="7" name="Content Placeholder 6">
            <a:extLst>
              <a:ext uri="{FF2B5EF4-FFF2-40B4-BE49-F238E27FC236}">
                <a16:creationId xmlns:a16="http://schemas.microsoft.com/office/drawing/2014/main" id="{EDA773A5-81D1-25E1-7B75-474180821545}"/>
              </a:ext>
            </a:extLst>
          </p:cNvPr>
          <p:cNvSpPr>
            <a:spLocks noGrp="1"/>
          </p:cNvSpPr>
          <p:nvPr>
            <p:ph idx="1"/>
          </p:nvPr>
        </p:nvSpPr>
        <p:spPr>
          <a:xfrm>
            <a:off x="838200" y="1825625"/>
            <a:ext cx="10515600" cy="3978275"/>
          </a:xfrm>
        </p:spPr>
        <p:txBody>
          <a:bodyPr/>
          <a:lstStyle/>
          <a:p>
            <a:r>
              <a:rPr lang="fr-FR" dirty="0"/>
              <a:t>La </a:t>
            </a:r>
            <a:r>
              <a:rPr lang="fr-FR" b="1" dirty="0"/>
              <a:t>durée des soins </a:t>
            </a:r>
            <a:r>
              <a:rPr lang="fr-FR" dirty="0"/>
              <a:t>assurés par des professionnels de santé dans le cadre d’une hospitalisation à domicile ne se déduit pas du temps de tierce personne. </a:t>
            </a:r>
          </a:p>
          <a:p>
            <a:endParaRPr lang="fr-FR" dirty="0"/>
          </a:p>
          <a:p>
            <a:pPr lvl="1"/>
            <a:r>
              <a:rPr lang="fr-FR" dirty="0"/>
              <a:t>Cass. </a:t>
            </a:r>
            <a:r>
              <a:rPr lang="fr-FR" dirty="0" err="1"/>
              <a:t>Crim</a:t>
            </a:r>
            <a:r>
              <a:rPr lang="fr-FR" dirty="0"/>
              <a:t>. 5 janvier 2021 – n°19-86.395</a:t>
            </a:r>
          </a:p>
          <a:p>
            <a:endParaRPr lang="fr-FR" dirty="0"/>
          </a:p>
          <a:p>
            <a:endParaRPr lang="fr-FR" dirty="0"/>
          </a:p>
        </p:txBody>
      </p:sp>
      <p:pic>
        <p:nvPicPr>
          <p:cNvPr id="4" name="Image 3">
            <a:extLst>
              <a:ext uri="{FF2B5EF4-FFF2-40B4-BE49-F238E27FC236}">
                <a16:creationId xmlns:a16="http://schemas.microsoft.com/office/drawing/2014/main" id="{102530D6-1DE3-4792-AD22-7CD65D9ABA04}"/>
              </a:ext>
            </a:extLst>
          </p:cNvPr>
          <p:cNvPicPr>
            <a:picLocks noChangeAspect="1"/>
          </p:cNvPicPr>
          <p:nvPr/>
        </p:nvPicPr>
        <p:blipFill>
          <a:blip r:embed="rId2"/>
          <a:stretch>
            <a:fillRect/>
          </a:stretch>
        </p:blipFill>
        <p:spPr>
          <a:xfrm>
            <a:off x="3657599" y="3814762"/>
            <a:ext cx="4876802" cy="1819082"/>
          </a:xfrm>
          <a:prstGeom prst="rect">
            <a:avLst/>
          </a:prstGeom>
        </p:spPr>
      </p:pic>
    </p:spTree>
    <p:extLst>
      <p:ext uri="{BB962C8B-B14F-4D97-AF65-F5344CB8AC3E}">
        <p14:creationId xmlns:p14="http://schemas.microsoft.com/office/powerpoint/2010/main" val="409154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7B9F4-D3B4-49BA-AD3E-A568AC1C2840}"/>
              </a:ext>
            </a:extLst>
          </p:cNvPr>
          <p:cNvSpPr>
            <a:spLocks noGrp="1"/>
          </p:cNvSpPr>
          <p:nvPr>
            <p:ph type="title"/>
          </p:nvPr>
        </p:nvSpPr>
        <p:spPr>
          <a:xfrm>
            <a:off x="838200" y="365126"/>
            <a:ext cx="9321800" cy="919221"/>
          </a:xfrm>
        </p:spPr>
        <p:txBody>
          <a:bodyPr/>
          <a:lstStyle/>
          <a:p>
            <a:r>
              <a:rPr lang="fr-FR" altLang="fr-FR" dirty="0"/>
              <a:t>Le besoin existe aussi pendant la période d’hospitalisation</a:t>
            </a:r>
            <a:br>
              <a:rPr lang="fr-FR" altLang="fr-FR" dirty="0"/>
            </a:br>
            <a:endParaRPr lang="fr-FR" dirty="0"/>
          </a:p>
        </p:txBody>
      </p:sp>
      <p:sp>
        <p:nvSpPr>
          <p:cNvPr id="7" name="Content Placeholder 6">
            <a:extLst>
              <a:ext uri="{FF2B5EF4-FFF2-40B4-BE49-F238E27FC236}">
                <a16:creationId xmlns:a16="http://schemas.microsoft.com/office/drawing/2014/main" id="{C564EDEB-F53F-4813-8DD6-8A440B1D7004}"/>
              </a:ext>
            </a:extLst>
          </p:cNvPr>
          <p:cNvSpPr>
            <a:spLocks noGrp="1"/>
          </p:cNvSpPr>
          <p:nvPr>
            <p:ph idx="1"/>
          </p:nvPr>
        </p:nvSpPr>
        <p:spPr>
          <a:xfrm>
            <a:off x="838200" y="1825625"/>
            <a:ext cx="10515600" cy="3978275"/>
          </a:xfrm>
        </p:spPr>
        <p:txBody>
          <a:bodyPr/>
          <a:lstStyle/>
          <a:p>
            <a:r>
              <a:rPr lang="fr-FR" altLang="fr-FR" dirty="0"/>
              <a:t>Car la prise en charge en milieu hospitalier ne couvre pas tous les besoins de la victime</a:t>
            </a:r>
          </a:p>
          <a:p>
            <a:pPr lvl="1"/>
            <a:r>
              <a:rPr lang="fr-FR" dirty="0"/>
              <a:t>Courses, </a:t>
            </a:r>
          </a:p>
          <a:p>
            <a:pPr lvl="1"/>
            <a:r>
              <a:rPr lang="fr-FR" dirty="0"/>
              <a:t>Intendance du logement,</a:t>
            </a:r>
          </a:p>
          <a:p>
            <a:pPr lvl="1"/>
            <a:r>
              <a:rPr lang="fr-FR" dirty="0"/>
              <a:t>Gestion administrative et courrier, </a:t>
            </a:r>
          </a:p>
          <a:p>
            <a:pPr lvl="1"/>
            <a:r>
              <a:rPr lang="fr-FR" dirty="0"/>
              <a:t>Prise en charge des enfants et du foyer </a:t>
            </a:r>
          </a:p>
          <a:p>
            <a:pPr lvl="1"/>
            <a:endParaRPr lang="fr-FR" dirty="0"/>
          </a:p>
          <a:p>
            <a:r>
              <a:rPr lang="fr-FR" dirty="0"/>
              <a:t>Ce que reconnait volontiers la jurisprudence ! </a:t>
            </a:r>
          </a:p>
          <a:p>
            <a:pPr marL="180975" lvl="1" indent="0">
              <a:buNone/>
            </a:pPr>
            <a:r>
              <a:rPr lang="fr-FR" b="1" dirty="0"/>
              <a:t>Cass. </a:t>
            </a:r>
            <a:r>
              <a:rPr lang="fr-FR" b="1" dirty="0" err="1"/>
              <a:t>Crim</a:t>
            </a:r>
            <a:r>
              <a:rPr lang="fr-FR" b="1" dirty="0"/>
              <a:t>. 5 janvier 2021 n°19-86395</a:t>
            </a:r>
          </a:p>
          <a:p>
            <a:pPr marL="180975" lvl="1" indent="0">
              <a:buNone/>
            </a:pPr>
            <a:r>
              <a:rPr lang="fr-FR" b="1" dirty="0"/>
              <a:t>Cass. </a:t>
            </a:r>
            <a:r>
              <a:rPr lang="fr-FR" b="1" dirty="0" err="1"/>
              <a:t>Civ</a:t>
            </a:r>
            <a:r>
              <a:rPr lang="fr-FR" b="1" dirty="0"/>
              <a:t>. 2e, 10 novembre 2021 n°19-10.058 </a:t>
            </a:r>
          </a:p>
          <a:p>
            <a:pPr marL="180975" lvl="1" indent="0">
              <a:buNone/>
            </a:pPr>
            <a:r>
              <a:rPr lang="fr-FR" b="1" dirty="0"/>
              <a:t>Cass. </a:t>
            </a:r>
            <a:r>
              <a:rPr lang="fr-FR" b="1" dirty="0" err="1"/>
              <a:t>Civ</a:t>
            </a:r>
            <a:r>
              <a:rPr lang="fr-FR" b="1" dirty="0"/>
              <a:t>. 1e, 8 février 2023, n°21-24.991</a:t>
            </a:r>
          </a:p>
          <a:p>
            <a:pPr marL="180975" lvl="1" indent="0">
              <a:buNone/>
            </a:pPr>
            <a:r>
              <a:rPr lang="fr-FR" b="1" dirty="0"/>
              <a:t>Cass. </a:t>
            </a:r>
            <a:r>
              <a:rPr lang="fr-FR" b="1" dirty="0" err="1"/>
              <a:t>Civ</a:t>
            </a:r>
            <a:r>
              <a:rPr lang="fr-FR" b="1" dirty="0"/>
              <a:t>. 1 , 4 septembre 2024, n°23-14.232</a:t>
            </a:r>
          </a:p>
          <a:p>
            <a:endParaRPr lang="fr-FR" dirty="0"/>
          </a:p>
        </p:txBody>
      </p:sp>
      <p:pic>
        <p:nvPicPr>
          <p:cNvPr id="4" name="Image 3">
            <a:extLst>
              <a:ext uri="{FF2B5EF4-FFF2-40B4-BE49-F238E27FC236}">
                <a16:creationId xmlns:a16="http://schemas.microsoft.com/office/drawing/2014/main" id="{969E595F-CDF6-4FDD-A7CE-95E95B53C28E}"/>
              </a:ext>
            </a:extLst>
          </p:cNvPr>
          <p:cNvPicPr>
            <a:picLocks noChangeAspect="1"/>
          </p:cNvPicPr>
          <p:nvPr/>
        </p:nvPicPr>
        <p:blipFill>
          <a:blip r:embed="rId2"/>
          <a:stretch>
            <a:fillRect/>
          </a:stretch>
        </p:blipFill>
        <p:spPr>
          <a:xfrm>
            <a:off x="8648609" y="4127156"/>
            <a:ext cx="3166510" cy="1676743"/>
          </a:xfrm>
          <a:prstGeom prst="rect">
            <a:avLst/>
          </a:prstGeom>
        </p:spPr>
      </p:pic>
    </p:spTree>
    <p:extLst>
      <p:ext uri="{BB962C8B-B14F-4D97-AF65-F5344CB8AC3E}">
        <p14:creationId xmlns:p14="http://schemas.microsoft.com/office/powerpoint/2010/main" val="234496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38DE7-439A-4A35-AFCF-D8571E5DD463}"/>
              </a:ext>
            </a:extLst>
          </p:cNvPr>
          <p:cNvSpPr>
            <a:spLocks noGrp="1"/>
          </p:cNvSpPr>
          <p:nvPr>
            <p:ph type="title"/>
          </p:nvPr>
        </p:nvSpPr>
        <p:spPr>
          <a:xfrm>
            <a:off x="838200" y="365126"/>
            <a:ext cx="9321800" cy="919221"/>
          </a:xfrm>
        </p:spPr>
        <p:txBody>
          <a:bodyPr/>
          <a:lstStyle/>
          <a:p>
            <a:r>
              <a:rPr lang="fr-FR" altLang="fr-FR" dirty="0"/>
              <a:t>Pas d’obligation de limiter son préjudice dans l’intérêt du responsable</a:t>
            </a:r>
            <a:br>
              <a:rPr lang="fr-FR" altLang="fr-FR" dirty="0"/>
            </a:br>
            <a:endParaRPr lang="fr-FR" dirty="0"/>
          </a:p>
        </p:txBody>
      </p:sp>
      <p:sp>
        <p:nvSpPr>
          <p:cNvPr id="7" name="Content Placeholder 6">
            <a:extLst>
              <a:ext uri="{FF2B5EF4-FFF2-40B4-BE49-F238E27FC236}">
                <a16:creationId xmlns:a16="http://schemas.microsoft.com/office/drawing/2014/main" id="{C3E3AE3C-9F1A-D836-299A-9BADB7E31638}"/>
              </a:ext>
            </a:extLst>
          </p:cNvPr>
          <p:cNvSpPr>
            <a:spLocks noGrp="1"/>
          </p:cNvSpPr>
          <p:nvPr>
            <p:ph idx="1"/>
          </p:nvPr>
        </p:nvSpPr>
        <p:spPr>
          <a:xfrm>
            <a:off x="838200" y="1825625"/>
            <a:ext cx="10515600" cy="3978275"/>
          </a:xfrm>
        </p:spPr>
        <p:txBody>
          <a:bodyPr/>
          <a:lstStyle/>
          <a:p>
            <a:r>
              <a:rPr lang="fr-FR" dirty="0"/>
              <a:t>Livraison de courses / internet</a:t>
            </a:r>
          </a:p>
          <a:p>
            <a:r>
              <a:rPr lang="fr-FR" dirty="0"/>
              <a:t>Fractionnement pour éviter le port de poids… </a:t>
            </a:r>
          </a:p>
          <a:p>
            <a:endParaRPr lang="fr-FR" dirty="0"/>
          </a:p>
          <a:p>
            <a:r>
              <a:rPr lang="fr-FR" dirty="0"/>
              <a:t>Ne sont pas des arguments recevables pour limiter les besoins en aide humaine de la victime </a:t>
            </a:r>
          </a:p>
          <a:p>
            <a:endParaRPr lang="fr-FR" dirty="0"/>
          </a:p>
          <a:p>
            <a:r>
              <a:rPr lang="fr-FR" altLang="fr-FR" dirty="0">
                <a:solidFill>
                  <a:schemeClr val="accent1"/>
                </a:solidFill>
                <a:latin typeface="Monument Extended" panose="00000500000000000000" pitchFamily="50" charset="0"/>
              </a:rPr>
              <a:t>→ </a:t>
            </a:r>
            <a:r>
              <a:rPr lang="fr-FR" dirty="0">
                <a:sym typeface="Wingdings" panose="05000000000000000000" pitchFamily="2" charset="2"/>
              </a:rPr>
              <a:t>c’est le principe de </a:t>
            </a:r>
            <a:r>
              <a:rPr lang="fr-FR" i="1" dirty="0">
                <a:sym typeface="Wingdings" panose="05000000000000000000" pitchFamily="2" charset="2"/>
              </a:rPr>
              <a:t>« non-mitigation »</a:t>
            </a:r>
          </a:p>
          <a:p>
            <a:r>
              <a:rPr lang="fr-FR" i="1" dirty="0">
                <a:sym typeface="Wingdings" panose="05000000000000000000" pitchFamily="2" charset="2"/>
              </a:rPr>
              <a:t> (corollaire du </a:t>
            </a:r>
            <a:r>
              <a:rPr lang="fr-FR" i="1" dirty="0" err="1">
                <a:sym typeface="Wingdings" panose="05000000000000000000" pitchFamily="2" charset="2"/>
              </a:rPr>
              <a:t>PPe</a:t>
            </a:r>
            <a:r>
              <a:rPr lang="fr-FR" i="1" dirty="0">
                <a:sym typeface="Wingdings" panose="05000000000000000000" pitchFamily="2" charset="2"/>
              </a:rPr>
              <a:t> de réparation intégrale)</a:t>
            </a:r>
            <a:endParaRPr lang="fr-FR" i="1" dirty="0"/>
          </a:p>
          <a:p>
            <a:endParaRPr lang="fr-FR" dirty="0"/>
          </a:p>
          <a:p>
            <a:pPr marL="180975" lvl="1" indent="0">
              <a:buNone/>
            </a:pPr>
            <a:r>
              <a:rPr lang="fr-FR" b="1" dirty="0"/>
              <a:t>Cass. </a:t>
            </a:r>
            <a:r>
              <a:rPr lang="fr-FR" b="1" dirty="0" err="1"/>
              <a:t>Civ</a:t>
            </a:r>
            <a:r>
              <a:rPr lang="fr-FR" b="1" dirty="0"/>
              <a:t>. 2e 15 déc. 2022, n°21-16.712</a:t>
            </a:r>
          </a:p>
          <a:p>
            <a:endParaRPr lang="fr-FR" dirty="0"/>
          </a:p>
        </p:txBody>
      </p:sp>
      <p:pic>
        <p:nvPicPr>
          <p:cNvPr id="4" name="Image 3">
            <a:extLst>
              <a:ext uri="{FF2B5EF4-FFF2-40B4-BE49-F238E27FC236}">
                <a16:creationId xmlns:a16="http://schemas.microsoft.com/office/drawing/2014/main" id="{8684D6D3-FD7A-41B8-B0AA-2F560E638AE9}"/>
              </a:ext>
            </a:extLst>
          </p:cNvPr>
          <p:cNvPicPr>
            <a:picLocks noChangeAspect="1"/>
          </p:cNvPicPr>
          <p:nvPr/>
        </p:nvPicPr>
        <p:blipFill>
          <a:blip r:embed="rId2"/>
          <a:stretch>
            <a:fillRect/>
          </a:stretch>
        </p:blipFill>
        <p:spPr>
          <a:xfrm>
            <a:off x="8067771" y="3853737"/>
            <a:ext cx="3286029" cy="1847248"/>
          </a:xfrm>
          <a:prstGeom prst="rect">
            <a:avLst/>
          </a:prstGeom>
        </p:spPr>
      </p:pic>
    </p:spTree>
    <p:extLst>
      <p:ext uri="{BB962C8B-B14F-4D97-AF65-F5344CB8AC3E}">
        <p14:creationId xmlns:p14="http://schemas.microsoft.com/office/powerpoint/2010/main" val="124917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D405D-BE32-422D-A380-2A3EAB5FD4C1}"/>
              </a:ext>
            </a:extLst>
          </p:cNvPr>
          <p:cNvSpPr>
            <a:spLocks noGrp="1"/>
          </p:cNvSpPr>
          <p:nvPr>
            <p:ph type="title"/>
          </p:nvPr>
        </p:nvSpPr>
        <p:spPr>
          <a:xfrm>
            <a:off x="838200" y="365126"/>
            <a:ext cx="9321800" cy="919221"/>
          </a:xfrm>
        </p:spPr>
        <p:txBody>
          <a:bodyPr/>
          <a:lstStyle/>
          <a:p>
            <a:r>
              <a:rPr lang="fr-FR" altLang="fr-FR" dirty="0"/>
              <a:t>Séquelles psychiques et aide humaine</a:t>
            </a:r>
            <a:br>
              <a:rPr lang="fr-FR" altLang="fr-FR" dirty="0"/>
            </a:br>
            <a:endParaRPr lang="fr-FR" dirty="0"/>
          </a:p>
        </p:txBody>
      </p:sp>
      <p:sp>
        <p:nvSpPr>
          <p:cNvPr id="7" name="Content Placeholder 6">
            <a:extLst>
              <a:ext uri="{FF2B5EF4-FFF2-40B4-BE49-F238E27FC236}">
                <a16:creationId xmlns:a16="http://schemas.microsoft.com/office/drawing/2014/main" id="{0080CD49-199C-7136-03C4-F1F902E379E0}"/>
              </a:ext>
            </a:extLst>
          </p:cNvPr>
          <p:cNvSpPr>
            <a:spLocks noGrp="1"/>
          </p:cNvSpPr>
          <p:nvPr>
            <p:ph idx="1"/>
          </p:nvPr>
        </p:nvSpPr>
        <p:spPr/>
        <p:txBody>
          <a:bodyPr/>
          <a:lstStyle/>
          <a:p>
            <a:pPr>
              <a:defRPr/>
            </a:pPr>
            <a:r>
              <a:rPr lang="fr-FR" altLang="fr-FR" sz="2200" dirty="0">
                <a:solidFill>
                  <a:srgbClr val="162640"/>
                </a:solidFill>
              </a:rPr>
              <a:t>Un retentissement psychique sévère peut tout à fait générer des besoins d’assistance en tierce personne… </a:t>
            </a:r>
          </a:p>
          <a:p>
            <a:pPr marL="0" lvl="1" indent="0">
              <a:spcBef>
                <a:spcPts val="1000"/>
              </a:spcBef>
              <a:buNone/>
              <a:defRPr/>
            </a:pPr>
            <a:r>
              <a:rPr lang="fr-FR" sz="2200" b="1" dirty="0">
                <a:solidFill>
                  <a:srgbClr val="162640"/>
                </a:solidFill>
              </a:rPr>
              <a:t>Cass. </a:t>
            </a:r>
            <a:r>
              <a:rPr lang="fr-FR" sz="2200" b="1" dirty="0" err="1">
                <a:solidFill>
                  <a:srgbClr val="162640"/>
                </a:solidFill>
              </a:rPr>
              <a:t>Crim</a:t>
            </a:r>
            <a:r>
              <a:rPr lang="fr-FR" sz="2200" b="1" dirty="0">
                <a:solidFill>
                  <a:srgbClr val="162640"/>
                </a:solidFill>
              </a:rPr>
              <a:t>. 23 Sept 2014  - n° pourvoi° 13-85.053</a:t>
            </a:r>
          </a:p>
          <a:p>
            <a:pPr>
              <a:defRPr/>
            </a:pPr>
            <a:r>
              <a:rPr lang="fr-FR" altLang="fr-FR" sz="2200" dirty="0">
                <a:solidFill>
                  <a:srgbClr val="162640"/>
                </a:solidFill>
              </a:rPr>
              <a:t>« </a:t>
            </a:r>
            <a:r>
              <a:rPr lang="fr-FR" altLang="fr-FR" sz="2200" i="1" dirty="0">
                <a:solidFill>
                  <a:srgbClr val="162640"/>
                </a:solidFill>
              </a:rPr>
              <a:t>L’existence de troubles psychiques consistant en des reviviscences post-traumatiques de l’angoisse de mort imminente avec décompensation dépressive consécutive …</a:t>
            </a:r>
          </a:p>
          <a:p>
            <a:pPr>
              <a:defRPr/>
            </a:pPr>
            <a:r>
              <a:rPr lang="fr-FR" altLang="fr-FR" sz="2200" i="1" dirty="0">
                <a:solidFill>
                  <a:srgbClr val="162640"/>
                </a:solidFill>
              </a:rPr>
              <a:t>Qu’il en résultait nécessairement que l’exposante était dans l’incapacité totale de s’occuper de ses deux jeunes enfants, âgés de 13 mois et de 4 ans, comme elle le soutenait, et que son état nécessitait  l’assistance d’une tierce personne »</a:t>
            </a:r>
            <a:endParaRPr lang="fr-FR" dirty="0"/>
          </a:p>
        </p:txBody>
      </p:sp>
      <p:pic>
        <p:nvPicPr>
          <p:cNvPr id="4" name="Image 3">
            <a:extLst>
              <a:ext uri="{FF2B5EF4-FFF2-40B4-BE49-F238E27FC236}">
                <a16:creationId xmlns:a16="http://schemas.microsoft.com/office/drawing/2014/main" id="{D372AA7A-6EA1-4448-822E-0E6C86A08526}"/>
              </a:ext>
            </a:extLst>
          </p:cNvPr>
          <p:cNvPicPr>
            <a:picLocks noChangeAspect="1"/>
          </p:cNvPicPr>
          <p:nvPr/>
        </p:nvPicPr>
        <p:blipFill>
          <a:blip r:embed="rId2"/>
          <a:stretch>
            <a:fillRect/>
          </a:stretch>
        </p:blipFill>
        <p:spPr>
          <a:xfrm>
            <a:off x="8915057" y="5021554"/>
            <a:ext cx="2489886" cy="1227843"/>
          </a:xfrm>
          <a:prstGeom prst="rect">
            <a:avLst/>
          </a:prstGeom>
        </p:spPr>
      </p:pic>
    </p:spTree>
    <p:extLst>
      <p:ext uri="{BB962C8B-B14F-4D97-AF65-F5344CB8AC3E}">
        <p14:creationId xmlns:p14="http://schemas.microsoft.com/office/powerpoint/2010/main" val="33759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E9EE8-4C07-4EB9-A362-7321B94AD6E5}"/>
              </a:ext>
            </a:extLst>
          </p:cNvPr>
          <p:cNvSpPr>
            <a:spLocks noGrp="1"/>
          </p:cNvSpPr>
          <p:nvPr>
            <p:ph type="title"/>
          </p:nvPr>
        </p:nvSpPr>
        <p:spPr>
          <a:xfrm>
            <a:off x="838200" y="365126"/>
            <a:ext cx="9321800" cy="919221"/>
          </a:xfrm>
        </p:spPr>
        <p:txBody>
          <a:bodyPr/>
          <a:lstStyle/>
          <a:p>
            <a:r>
              <a:rPr lang="fr-FR" altLang="fr-FR" dirty="0"/>
              <a:t>Aide humaine et mesure de protection</a:t>
            </a:r>
            <a:br>
              <a:rPr lang="fr-FR" altLang="fr-FR" dirty="0"/>
            </a:br>
            <a:endParaRPr lang="fr-FR" dirty="0"/>
          </a:p>
        </p:txBody>
      </p:sp>
      <p:sp>
        <p:nvSpPr>
          <p:cNvPr id="6" name="Content Placeholder 5">
            <a:extLst>
              <a:ext uri="{FF2B5EF4-FFF2-40B4-BE49-F238E27FC236}">
                <a16:creationId xmlns:a16="http://schemas.microsoft.com/office/drawing/2014/main" id="{C81D59A6-1EB0-1AF2-469A-15BB664F937D}"/>
              </a:ext>
            </a:extLst>
          </p:cNvPr>
          <p:cNvSpPr>
            <a:spLocks noGrp="1"/>
          </p:cNvSpPr>
          <p:nvPr>
            <p:ph idx="1"/>
          </p:nvPr>
        </p:nvSpPr>
        <p:spPr>
          <a:xfrm>
            <a:off x="838200" y="1825625"/>
            <a:ext cx="10515600" cy="3978275"/>
          </a:xfrm>
        </p:spPr>
        <p:txBody>
          <a:bodyPr/>
          <a:lstStyle/>
          <a:p>
            <a:r>
              <a:rPr lang="fr-FR" dirty="0"/>
              <a:t>Pas de confusion possible entre Aide humaine et Mesure de protection de type tutelle ou curatelle</a:t>
            </a:r>
          </a:p>
          <a:p>
            <a:endParaRPr lang="fr-FR" dirty="0"/>
          </a:p>
          <a:p>
            <a:pPr marL="180975" lvl="1" indent="0">
              <a:buNone/>
            </a:pPr>
            <a:r>
              <a:rPr lang="fr-FR" b="1" dirty="0"/>
              <a:t>Cass. </a:t>
            </a:r>
            <a:r>
              <a:rPr lang="fr-FR" b="1" dirty="0" err="1"/>
              <a:t>Civ</a:t>
            </a:r>
            <a:r>
              <a:rPr lang="fr-FR" b="1" dirty="0"/>
              <a:t>. 2è - 24 nov. 2011 10-25133</a:t>
            </a:r>
          </a:p>
          <a:p>
            <a:endParaRPr lang="fr-FR" dirty="0"/>
          </a:p>
          <a:p>
            <a:r>
              <a:rPr lang="fr-FR" b="1" i="1" dirty="0"/>
              <a:t>La tierce personne de gestion </a:t>
            </a:r>
            <a:r>
              <a:rPr lang="fr-FR" i="1" dirty="0"/>
              <a:t>(aide aux démarches administratives) ne doit pas être réduite en raison de l’existence d’une tutelle ou d’une curatelle</a:t>
            </a:r>
          </a:p>
          <a:p>
            <a:endParaRPr lang="fr-FR" dirty="0"/>
          </a:p>
        </p:txBody>
      </p:sp>
    </p:spTree>
    <p:extLst>
      <p:ext uri="{BB962C8B-B14F-4D97-AF65-F5344CB8AC3E}">
        <p14:creationId xmlns:p14="http://schemas.microsoft.com/office/powerpoint/2010/main" val="217707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noChangeArrowheads="1"/>
          </p:cNvSpPr>
          <p:nvPr>
            <p:ph type="title"/>
          </p:nvPr>
        </p:nvSpPr>
        <p:spPr>
          <a:xfrm>
            <a:off x="838200" y="365126"/>
            <a:ext cx="9321800" cy="919221"/>
          </a:xfrm>
        </p:spPr>
        <p:txBody>
          <a:bodyPr>
            <a:normAutofit/>
          </a:bodyPr>
          <a:lstStyle/>
          <a:p>
            <a:r>
              <a:rPr lang="fr-FR" altLang="fr-FR" dirty="0"/>
              <a:t>Aide technique et aide humaine</a:t>
            </a:r>
          </a:p>
        </p:txBody>
      </p:sp>
      <p:sp>
        <p:nvSpPr>
          <p:cNvPr id="3" name="Espace réservé du contenu 2">
            <a:extLst>
              <a:ext uri="{FF2B5EF4-FFF2-40B4-BE49-F238E27FC236}">
                <a16:creationId xmlns:a16="http://schemas.microsoft.com/office/drawing/2014/main" id="{83935847-3167-4947-AD90-E19A195D9E33}"/>
              </a:ext>
            </a:extLst>
          </p:cNvPr>
          <p:cNvSpPr>
            <a:spLocks noGrp="1"/>
          </p:cNvSpPr>
          <p:nvPr>
            <p:ph idx="1"/>
          </p:nvPr>
        </p:nvSpPr>
        <p:spPr>
          <a:xfrm>
            <a:off x="838200" y="1825625"/>
            <a:ext cx="10515600" cy="3978275"/>
          </a:xfrm>
        </p:spPr>
        <p:txBody>
          <a:bodyPr>
            <a:normAutofit/>
          </a:bodyPr>
          <a:lstStyle/>
          <a:p>
            <a:r>
              <a:rPr lang="fr-FR" dirty="0"/>
              <a:t>Pas de confusion et pas de hiérarchisation des aides !</a:t>
            </a:r>
          </a:p>
          <a:p>
            <a:r>
              <a:rPr lang="fr-FR" dirty="0"/>
              <a:t>La jurisprudence est claire :</a:t>
            </a:r>
          </a:p>
          <a:p>
            <a:r>
              <a:rPr lang="fr-FR" b="1" i="1" dirty="0"/>
              <a:t>« Les aménagements du domicile ne doivent pas venir substituer des aides humaines »</a:t>
            </a:r>
          </a:p>
          <a:p>
            <a:pPr marL="180975"/>
            <a:r>
              <a:rPr lang="fr-FR" b="1" dirty="0"/>
              <a:t>Cf. Cass. </a:t>
            </a:r>
            <a:r>
              <a:rPr lang="fr-FR" b="1" dirty="0" err="1"/>
              <a:t>Civ</a:t>
            </a:r>
            <a:r>
              <a:rPr lang="fr-FR" b="1" dirty="0"/>
              <a:t>. 2° 25 oct. 2012 – n°11-25511</a:t>
            </a:r>
          </a:p>
          <a:p>
            <a:br>
              <a:rPr lang="fr-FR" dirty="0"/>
            </a:br>
            <a:r>
              <a:rPr lang="fr-FR" i="1" dirty="0"/>
              <a:t>…à propos d’une victime dont le déménagement dans un logement plus adapté aurait pu réduire sensiblement les besoins en aide humaine.</a:t>
            </a:r>
          </a:p>
        </p:txBody>
      </p:sp>
    </p:spTree>
    <p:extLst>
      <p:ext uri="{BB962C8B-B14F-4D97-AF65-F5344CB8AC3E}">
        <p14:creationId xmlns:p14="http://schemas.microsoft.com/office/powerpoint/2010/main" val="26269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37A15E-C96E-44A4-B135-9CA0C4598212}"/>
              </a:ext>
            </a:extLst>
          </p:cNvPr>
          <p:cNvSpPr>
            <a:spLocks noGrp="1"/>
          </p:cNvSpPr>
          <p:nvPr>
            <p:ph type="title"/>
          </p:nvPr>
        </p:nvSpPr>
        <p:spPr>
          <a:xfrm>
            <a:off x="838200" y="365126"/>
            <a:ext cx="9321800" cy="919221"/>
          </a:xfrm>
        </p:spPr>
        <p:txBody>
          <a:bodyPr/>
          <a:lstStyle/>
          <a:p>
            <a:r>
              <a:rPr lang="fr-FR" dirty="0"/>
              <a:t>Aide humaine et aide à la scolarité</a:t>
            </a:r>
          </a:p>
        </p:txBody>
      </p:sp>
      <p:sp>
        <p:nvSpPr>
          <p:cNvPr id="7" name="Content Placeholder 6">
            <a:extLst>
              <a:ext uri="{FF2B5EF4-FFF2-40B4-BE49-F238E27FC236}">
                <a16:creationId xmlns:a16="http://schemas.microsoft.com/office/drawing/2014/main" id="{2CAAA312-3642-C5F8-784C-4871F0328BBF}"/>
              </a:ext>
            </a:extLst>
          </p:cNvPr>
          <p:cNvSpPr>
            <a:spLocks noGrp="1"/>
          </p:cNvSpPr>
          <p:nvPr>
            <p:ph idx="1"/>
          </p:nvPr>
        </p:nvSpPr>
        <p:spPr>
          <a:xfrm>
            <a:off x="838200" y="1825625"/>
            <a:ext cx="10515600" cy="3978275"/>
          </a:xfrm>
        </p:spPr>
        <p:txBody>
          <a:bodyPr/>
          <a:lstStyle/>
          <a:p>
            <a:r>
              <a:rPr lang="fr-FR" dirty="0"/>
              <a:t>L’aide aux devoirs fait partie intégrante de l’évaluation des besoins en aide humaine, et n’est pas conditionnée à la production des justificatifs des dépenses effectives engagées à ce titre</a:t>
            </a:r>
          </a:p>
          <a:p>
            <a:endParaRPr lang="fr-FR" dirty="0"/>
          </a:p>
          <a:p>
            <a:pPr marL="180975" lvl="1" indent="0">
              <a:buNone/>
            </a:pPr>
            <a:r>
              <a:rPr lang="fr-FR" b="1" i="1" dirty="0"/>
              <a:t>CE 5è et 6è ch. Réunies, 4 juillet 2025, n°471282</a:t>
            </a:r>
          </a:p>
          <a:p>
            <a:endParaRPr lang="fr-FR" b="1" i="1" dirty="0"/>
          </a:p>
          <a:p>
            <a:endParaRPr lang="fr-FR" dirty="0"/>
          </a:p>
        </p:txBody>
      </p:sp>
      <p:pic>
        <p:nvPicPr>
          <p:cNvPr id="5" name="Image 4">
            <a:extLst>
              <a:ext uri="{FF2B5EF4-FFF2-40B4-BE49-F238E27FC236}">
                <a16:creationId xmlns:a16="http://schemas.microsoft.com/office/drawing/2014/main" id="{2305EDE7-3381-4DC7-ADE1-2C9122DC0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9438" y="3814762"/>
            <a:ext cx="3634362" cy="2177674"/>
          </a:xfrm>
          <a:prstGeom prst="rect">
            <a:avLst/>
          </a:prstGeom>
        </p:spPr>
      </p:pic>
    </p:spTree>
    <p:extLst>
      <p:ext uri="{BB962C8B-B14F-4D97-AF65-F5344CB8AC3E}">
        <p14:creationId xmlns:p14="http://schemas.microsoft.com/office/powerpoint/2010/main" val="123095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37A15E-C96E-44A4-B135-9CA0C4598212}"/>
              </a:ext>
            </a:extLst>
          </p:cNvPr>
          <p:cNvSpPr>
            <a:spLocks noGrp="1"/>
          </p:cNvSpPr>
          <p:nvPr>
            <p:ph type="title"/>
          </p:nvPr>
        </p:nvSpPr>
        <p:spPr>
          <a:xfrm>
            <a:off x="838200" y="365126"/>
            <a:ext cx="9321800" cy="919221"/>
          </a:xfrm>
        </p:spPr>
        <p:txBody>
          <a:bodyPr/>
          <a:lstStyle/>
          <a:p>
            <a:r>
              <a:rPr lang="fr-FR" dirty="0"/>
              <a:t>Aide humaine et aggravation situationnelle</a:t>
            </a:r>
          </a:p>
        </p:txBody>
      </p:sp>
      <p:sp>
        <p:nvSpPr>
          <p:cNvPr id="7" name="Content Placeholder 6">
            <a:extLst>
              <a:ext uri="{FF2B5EF4-FFF2-40B4-BE49-F238E27FC236}">
                <a16:creationId xmlns:a16="http://schemas.microsoft.com/office/drawing/2014/main" id="{8B700868-2EA1-B04D-BD60-EBFC3E60336F}"/>
              </a:ext>
            </a:extLst>
          </p:cNvPr>
          <p:cNvSpPr>
            <a:spLocks noGrp="1"/>
          </p:cNvSpPr>
          <p:nvPr>
            <p:ph idx="1"/>
          </p:nvPr>
        </p:nvSpPr>
        <p:spPr>
          <a:xfrm>
            <a:off x="838200" y="1825625"/>
            <a:ext cx="10515600" cy="3978275"/>
          </a:xfrm>
        </p:spPr>
        <p:txBody>
          <a:bodyPr/>
          <a:lstStyle/>
          <a:p>
            <a:r>
              <a:rPr lang="fr-FR" b="1" dirty="0"/>
              <a:t>Cass </a:t>
            </a:r>
            <a:r>
              <a:rPr lang="fr-FR" b="1" dirty="0" err="1"/>
              <a:t>Civ</a:t>
            </a:r>
            <a:r>
              <a:rPr lang="fr-FR" b="1" dirty="0"/>
              <a:t> 2</a:t>
            </a:r>
            <a:r>
              <a:rPr lang="fr-FR" b="1" baseline="30000" dirty="0"/>
              <a:t>ème</a:t>
            </a:r>
            <a:r>
              <a:rPr lang="fr-FR" b="1" dirty="0"/>
              <a:t> 18 sept. 2025 n°23-21.915</a:t>
            </a:r>
          </a:p>
          <a:p>
            <a:endParaRPr lang="fr-FR" dirty="0"/>
          </a:p>
          <a:p>
            <a:r>
              <a:rPr lang="fr-FR" dirty="0"/>
              <a:t>La C Cass confirme sa jurisprudence antérieure.</a:t>
            </a:r>
          </a:p>
          <a:p>
            <a:endParaRPr lang="fr-FR" dirty="0"/>
          </a:p>
          <a:p>
            <a:r>
              <a:rPr lang="fr-FR" dirty="0"/>
              <a:t>La naissance de deux enfants postérieurement à une précédente indemnisation, peut conduire la victime à solliciter une indemnisation au titre de ses nouveaux besoins en tierce personne. </a:t>
            </a:r>
            <a:r>
              <a:rPr lang="fr-FR" i="1" dirty="0"/>
              <a:t>(idem </a:t>
            </a:r>
            <a:r>
              <a:rPr lang="fr-FR" i="1" dirty="0" err="1"/>
              <a:t>Civ</a:t>
            </a:r>
            <a:r>
              <a:rPr lang="fr-FR" i="1" dirty="0"/>
              <a:t> 2ème 19 </a:t>
            </a:r>
            <a:r>
              <a:rPr lang="fr-FR" i="1" dirty="0" err="1"/>
              <a:t>fév</a:t>
            </a:r>
            <a:r>
              <a:rPr lang="fr-FR" i="1" dirty="0"/>
              <a:t> 2004 n° 02-17.954)</a:t>
            </a:r>
          </a:p>
          <a:p>
            <a:endParaRPr lang="fr-FR" dirty="0"/>
          </a:p>
          <a:p>
            <a:endParaRPr lang="fr-FR" dirty="0"/>
          </a:p>
          <a:p>
            <a:endParaRPr lang="fr-FR" dirty="0"/>
          </a:p>
        </p:txBody>
      </p:sp>
      <p:pic>
        <p:nvPicPr>
          <p:cNvPr id="6" name="Image 5">
            <a:extLst>
              <a:ext uri="{FF2B5EF4-FFF2-40B4-BE49-F238E27FC236}">
                <a16:creationId xmlns:a16="http://schemas.microsoft.com/office/drawing/2014/main" id="{6B3D024C-7385-48EC-A015-8BF0AAF26CDA}"/>
              </a:ext>
            </a:extLst>
          </p:cNvPr>
          <p:cNvPicPr>
            <a:picLocks noChangeAspect="1"/>
          </p:cNvPicPr>
          <p:nvPr/>
        </p:nvPicPr>
        <p:blipFill>
          <a:blip r:embed="rId3"/>
          <a:stretch>
            <a:fillRect/>
          </a:stretch>
        </p:blipFill>
        <p:spPr>
          <a:xfrm>
            <a:off x="9772821" y="1302246"/>
            <a:ext cx="1378997" cy="1244460"/>
          </a:xfrm>
          <a:prstGeom prst="rect">
            <a:avLst/>
          </a:prstGeom>
        </p:spPr>
      </p:pic>
    </p:spTree>
    <p:extLst>
      <p:ext uri="{BB962C8B-B14F-4D97-AF65-F5344CB8AC3E}">
        <p14:creationId xmlns:p14="http://schemas.microsoft.com/office/powerpoint/2010/main" val="111103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320842" y="1320519"/>
            <a:ext cx="6657473" cy="1361721"/>
          </a:xfrm>
        </p:spPr>
        <p:txBody>
          <a:bodyPr/>
          <a:lstStyle/>
          <a:p>
            <a:r>
              <a:rPr lang="fr-FR" sz="3000" dirty="0"/>
              <a:t>II. Quelle méthode d’évaluation</a:t>
            </a:r>
          </a:p>
        </p:txBody>
      </p:sp>
      <p:sp>
        <p:nvSpPr>
          <p:cNvPr id="2" name="ZoneTexte 1">
            <a:extLst>
              <a:ext uri="{FF2B5EF4-FFF2-40B4-BE49-F238E27FC236}">
                <a16:creationId xmlns:a16="http://schemas.microsoft.com/office/drawing/2014/main" id="{71FA9ED9-442F-485C-8BDE-CC267A8DC8E6}"/>
              </a:ext>
            </a:extLst>
          </p:cNvPr>
          <p:cNvSpPr txBox="1"/>
          <p:nvPr/>
        </p:nvSpPr>
        <p:spPr>
          <a:xfrm>
            <a:off x="174415" y="3255478"/>
            <a:ext cx="7008705" cy="1631216"/>
          </a:xfrm>
          <a:prstGeom prst="rect">
            <a:avLst/>
          </a:prstGeom>
          <a:noFill/>
        </p:spPr>
        <p:txBody>
          <a:bodyPr wrap="square" rtlCol="0">
            <a:spAutoFit/>
          </a:bodyPr>
          <a:lstStyle/>
          <a:p>
            <a:pPr marL="285750" indent="-285750">
              <a:buFont typeface="Arial" panose="020B0604020202020204" pitchFamily="34" charset="0"/>
              <a:buChar char="•"/>
            </a:pPr>
            <a:r>
              <a:rPr lang="fr-FR" altLang="fr-FR" sz="2500" dirty="0">
                <a:solidFill>
                  <a:schemeClr val="bg1"/>
                </a:solidFill>
              </a:rPr>
              <a:t>Le rôle du médecin expert (ce qui est médical et ce qui l’est un peu moins…)</a:t>
            </a:r>
          </a:p>
          <a:p>
            <a:pPr marL="285750" indent="-285750">
              <a:buFont typeface="Arial" panose="020B0604020202020204" pitchFamily="34" charset="0"/>
              <a:buChar char="•"/>
            </a:pPr>
            <a:r>
              <a:rPr lang="fr-FR" altLang="fr-FR" sz="2500" dirty="0">
                <a:solidFill>
                  <a:schemeClr val="bg1"/>
                </a:solidFill>
              </a:rPr>
              <a:t>Les spécificités attachées à certaines victimes</a:t>
            </a:r>
          </a:p>
          <a:p>
            <a:pPr marL="285750" indent="-285750">
              <a:buFont typeface="Arial" panose="020B0604020202020204" pitchFamily="34" charset="0"/>
              <a:buChar char="•"/>
            </a:pPr>
            <a:r>
              <a:rPr lang="fr-FR" altLang="fr-FR" sz="2500" dirty="0">
                <a:solidFill>
                  <a:schemeClr val="bg1"/>
                </a:solidFill>
              </a:rPr>
              <a:t>L’évaluation financière</a:t>
            </a:r>
          </a:p>
        </p:txBody>
      </p:sp>
    </p:spTree>
    <p:extLst>
      <p:ext uri="{BB962C8B-B14F-4D97-AF65-F5344CB8AC3E}">
        <p14:creationId xmlns:p14="http://schemas.microsoft.com/office/powerpoint/2010/main" val="1008122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48208C-FDAC-46F9-ABB8-46B8C7D4F4B1}"/>
              </a:ext>
            </a:extLst>
          </p:cNvPr>
          <p:cNvSpPr>
            <a:spLocks noGrp="1"/>
          </p:cNvSpPr>
          <p:nvPr>
            <p:ph type="title"/>
          </p:nvPr>
        </p:nvSpPr>
        <p:spPr>
          <a:xfrm>
            <a:off x="838200" y="365126"/>
            <a:ext cx="9321800" cy="919221"/>
          </a:xfrm>
        </p:spPr>
        <p:txBody>
          <a:bodyPr/>
          <a:lstStyle/>
          <a:p>
            <a:r>
              <a:rPr lang="fr-FR" altLang="fr-FR" dirty="0"/>
              <a:t>Du médical …mais pas que!</a:t>
            </a:r>
            <a:br>
              <a:rPr lang="fr-FR" altLang="fr-FR" dirty="0"/>
            </a:br>
            <a:endParaRPr lang="fr-FR" dirty="0"/>
          </a:p>
        </p:txBody>
      </p:sp>
      <p:sp>
        <p:nvSpPr>
          <p:cNvPr id="6" name="Content Placeholder 5">
            <a:extLst>
              <a:ext uri="{FF2B5EF4-FFF2-40B4-BE49-F238E27FC236}">
                <a16:creationId xmlns:a16="http://schemas.microsoft.com/office/drawing/2014/main" id="{0FA2DA6A-17DA-BEC4-07BF-1AD810B03200}"/>
              </a:ext>
            </a:extLst>
          </p:cNvPr>
          <p:cNvSpPr>
            <a:spLocks noGrp="1"/>
          </p:cNvSpPr>
          <p:nvPr>
            <p:ph idx="1"/>
          </p:nvPr>
        </p:nvSpPr>
        <p:spPr>
          <a:xfrm>
            <a:off x="838200" y="1825625"/>
            <a:ext cx="10515600" cy="3978275"/>
          </a:xfrm>
        </p:spPr>
        <p:txBody>
          <a:bodyPr/>
          <a:lstStyle/>
          <a:p>
            <a:r>
              <a:rPr lang="fr-FR" b="1" dirty="0"/>
              <a:t>L’examen clinique, les doléances, le lieu de vie, les habitudes de vie, le déroulement d’une </a:t>
            </a:r>
            <a:br>
              <a:rPr lang="fr-FR" b="1" dirty="0"/>
            </a:br>
            <a:r>
              <a:rPr lang="fr-FR" b="1" i="1" dirty="0"/>
              <a:t>« journée type » </a:t>
            </a:r>
            <a:r>
              <a:rPr lang="fr-FR" b="1" dirty="0"/>
              <a:t>et/ou d’une </a:t>
            </a:r>
            <a:r>
              <a:rPr lang="fr-FR" b="1" i="1" dirty="0"/>
              <a:t>« semaine type »…</a:t>
            </a:r>
          </a:p>
          <a:p>
            <a:endParaRPr lang="fr-FR" dirty="0"/>
          </a:p>
          <a:p>
            <a:pPr lvl="1"/>
            <a:r>
              <a:rPr lang="fr-FR" dirty="0"/>
              <a:t>Perte de capacité fonctionnelle = Approche nécessairement médicale</a:t>
            </a:r>
          </a:p>
          <a:p>
            <a:pPr lvl="1"/>
            <a:endParaRPr lang="fr-FR" dirty="0"/>
          </a:p>
          <a:p>
            <a:pPr lvl="1"/>
            <a:r>
              <a:rPr lang="fr-FR" dirty="0"/>
              <a:t>Mais pour le reste…</a:t>
            </a:r>
          </a:p>
          <a:p>
            <a:pPr lvl="2"/>
            <a:r>
              <a:rPr lang="fr-FR" dirty="0"/>
              <a:t>Une démarche qui repose sur le « Déclaratif », et la qualité de l’interrogatoire…</a:t>
            </a:r>
          </a:p>
          <a:p>
            <a:pPr lvl="2"/>
            <a:r>
              <a:rPr lang="fr-FR" dirty="0"/>
              <a:t>La « nuit » fait bien partie de la « journée » type!</a:t>
            </a:r>
          </a:p>
          <a:p>
            <a:pPr lvl="2"/>
            <a:r>
              <a:rPr lang="fr-FR" dirty="0"/>
              <a:t>Les périodes de vacances (rythme et environnement différents) ne doivent pas être oubliées</a:t>
            </a:r>
          </a:p>
          <a:p>
            <a:pPr lvl="2"/>
            <a:r>
              <a:rPr lang="fr-FR" dirty="0"/>
              <a:t>On peut passer au travers de tâches (très) ponctuelles mais bien réelles</a:t>
            </a:r>
          </a:p>
          <a:p>
            <a:endParaRPr lang="fr-FR" dirty="0"/>
          </a:p>
        </p:txBody>
      </p:sp>
    </p:spTree>
    <p:extLst>
      <p:ext uri="{BB962C8B-B14F-4D97-AF65-F5344CB8AC3E}">
        <p14:creationId xmlns:p14="http://schemas.microsoft.com/office/powerpoint/2010/main" val="28122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87153D-F296-A46A-743E-C724C3B14A77}"/>
              </a:ext>
            </a:extLst>
          </p:cNvPr>
          <p:cNvSpPr>
            <a:spLocks noGrp="1"/>
          </p:cNvSpPr>
          <p:nvPr>
            <p:ph idx="1"/>
          </p:nvPr>
        </p:nvSpPr>
        <p:spPr>
          <a:xfrm>
            <a:off x="5055477" y="1845686"/>
            <a:ext cx="6450724" cy="3978275"/>
          </a:xfrm>
        </p:spPr>
        <p:txBody>
          <a:bodyPr/>
          <a:lstStyle/>
          <a:p>
            <a:pPr lvl="0"/>
            <a:r>
              <a:rPr lang="fr-FR" altLang="fr-FR" sz="2400" dirty="0"/>
              <a:t>I. Les contours du poste </a:t>
            </a:r>
            <a:br>
              <a:rPr lang="fr-FR" altLang="fr-FR" sz="2400" dirty="0"/>
            </a:br>
            <a:r>
              <a:rPr lang="fr-FR" altLang="fr-FR" sz="2400" dirty="0"/>
              <a:t>« assistance par tierce personne »</a:t>
            </a:r>
          </a:p>
          <a:p>
            <a:endParaRPr lang="fr-FR" sz="2400" dirty="0"/>
          </a:p>
          <a:p>
            <a:pPr lvl="0"/>
            <a:r>
              <a:rPr lang="fr-FR" altLang="fr-FR" sz="2400" dirty="0"/>
              <a:t>II. Quelles méthodes d’évaluation ?</a:t>
            </a:r>
          </a:p>
        </p:txBody>
      </p:sp>
      <p:sp>
        <p:nvSpPr>
          <p:cNvPr id="2" name="Title 1">
            <a:extLst>
              <a:ext uri="{FF2B5EF4-FFF2-40B4-BE49-F238E27FC236}">
                <a16:creationId xmlns:a16="http://schemas.microsoft.com/office/drawing/2014/main" id="{79EBAA6F-1560-8E2F-949F-1499E00F147C}"/>
              </a:ext>
            </a:extLst>
          </p:cNvPr>
          <p:cNvSpPr>
            <a:spLocks noGrp="1"/>
          </p:cNvSpPr>
          <p:nvPr>
            <p:ph type="title"/>
          </p:nvPr>
        </p:nvSpPr>
        <p:spPr>
          <a:xfrm>
            <a:off x="-31530" y="741524"/>
            <a:ext cx="3236815" cy="919221"/>
          </a:xfrm>
        </p:spPr>
        <p:txBody>
          <a:bodyPr/>
          <a:lstStyle/>
          <a:p>
            <a:r>
              <a:rPr lang="fr-FR" dirty="0"/>
              <a:t>Sommaire</a:t>
            </a:r>
          </a:p>
        </p:txBody>
      </p:sp>
    </p:spTree>
    <p:extLst>
      <p:ext uri="{BB962C8B-B14F-4D97-AF65-F5344CB8AC3E}">
        <p14:creationId xmlns:p14="http://schemas.microsoft.com/office/powerpoint/2010/main" val="552295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DB50DF-5612-4618-9CD2-D224D29F4127}"/>
              </a:ext>
            </a:extLst>
          </p:cNvPr>
          <p:cNvSpPr>
            <a:spLocks noGrp="1"/>
          </p:cNvSpPr>
          <p:nvPr>
            <p:ph type="title"/>
          </p:nvPr>
        </p:nvSpPr>
        <p:spPr>
          <a:xfrm>
            <a:off x="838200" y="365126"/>
            <a:ext cx="9321800" cy="919221"/>
          </a:xfrm>
        </p:spPr>
        <p:txBody>
          <a:bodyPr/>
          <a:lstStyle/>
          <a:p>
            <a:r>
              <a:rPr lang="fr-FR" altLang="fr-FR" dirty="0"/>
              <a:t>On évalue avant tout des besoins !</a:t>
            </a:r>
            <a:endParaRPr lang="fr-FR" dirty="0"/>
          </a:p>
        </p:txBody>
      </p:sp>
      <p:sp>
        <p:nvSpPr>
          <p:cNvPr id="8" name="Content Placeholder 7">
            <a:extLst>
              <a:ext uri="{FF2B5EF4-FFF2-40B4-BE49-F238E27FC236}">
                <a16:creationId xmlns:a16="http://schemas.microsoft.com/office/drawing/2014/main" id="{04B3741B-77D7-CB4C-0413-F8A491CAF853}"/>
              </a:ext>
            </a:extLst>
          </p:cNvPr>
          <p:cNvSpPr>
            <a:spLocks noGrp="1"/>
          </p:cNvSpPr>
          <p:nvPr>
            <p:ph idx="1"/>
          </p:nvPr>
        </p:nvSpPr>
        <p:spPr>
          <a:xfrm>
            <a:off x="838200" y="1825625"/>
            <a:ext cx="10515600" cy="3978275"/>
          </a:xfrm>
        </p:spPr>
        <p:txBody>
          <a:bodyPr/>
          <a:lstStyle/>
          <a:p>
            <a:pPr lvl="0"/>
            <a:r>
              <a:rPr lang="fr-FR" altLang="fr-FR" b="1" dirty="0"/>
              <a:t>et PAS simplement la satisfaction des besoins ou les dépenses effectives déjà engagées par la victime…</a:t>
            </a:r>
          </a:p>
          <a:p>
            <a:r>
              <a:rPr lang="fr-FR" dirty="0"/>
              <a:t>Principe de </a:t>
            </a:r>
            <a:r>
              <a:rPr lang="fr-FR" b="1" dirty="0"/>
              <a:t>« non contrôle de l’emploi des fonds », </a:t>
            </a:r>
            <a:r>
              <a:rPr lang="fr-FR" dirty="0"/>
              <a:t>selon lequel le montant de l’indemnité allouée n’est en aucun cas subordonné à la production de justificatifs des dépenses effectives.</a:t>
            </a:r>
          </a:p>
          <a:p>
            <a:pPr lvl="0"/>
            <a:endParaRPr lang="fr-FR" dirty="0"/>
          </a:p>
          <a:p>
            <a:pPr marL="180975" lvl="1" indent="0">
              <a:buNone/>
            </a:pPr>
            <a:r>
              <a:rPr lang="fr-FR" b="1" dirty="0"/>
              <a:t>Cass. </a:t>
            </a:r>
            <a:r>
              <a:rPr lang="fr-FR" b="1" dirty="0" err="1"/>
              <a:t>Civ</a:t>
            </a:r>
            <a:r>
              <a:rPr lang="fr-FR" b="1" dirty="0"/>
              <a:t>. 2ème Ch. 20 juin 2013 n°12-21548</a:t>
            </a:r>
          </a:p>
          <a:p>
            <a:pPr marL="180975" lvl="1" indent="0">
              <a:buNone/>
            </a:pPr>
            <a:r>
              <a:rPr lang="fr-FR" b="1" dirty="0"/>
              <a:t>CE 4 juillet 2025 n°498275</a:t>
            </a:r>
          </a:p>
          <a:p>
            <a:pPr lvl="1"/>
            <a:endParaRPr lang="fr-FR" dirty="0"/>
          </a:p>
          <a:p>
            <a:pPr lvl="1"/>
            <a:endParaRPr lang="fr-FR" dirty="0"/>
          </a:p>
          <a:p>
            <a:r>
              <a:rPr lang="fr-FR" b="1" dirty="0"/>
              <a:t>DONC attention au biais de certaines questions, au moment de l’interrogatoire de la victime </a:t>
            </a:r>
            <a:br>
              <a:rPr lang="fr-FR" b="1" dirty="0"/>
            </a:br>
            <a:r>
              <a:rPr lang="fr-FR" b="1" dirty="0"/>
              <a:t>(ou même de la mission)!!!</a:t>
            </a:r>
          </a:p>
          <a:p>
            <a:endParaRPr lang="fr-FR" dirty="0"/>
          </a:p>
        </p:txBody>
      </p:sp>
      <p:pic>
        <p:nvPicPr>
          <p:cNvPr id="4" name="Image 3">
            <a:extLst>
              <a:ext uri="{FF2B5EF4-FFF2-40B4-BE49-F238E27FC236}">
                <a16:creationId xmlns:a16="http://schemas.microsoft.com/office/drawing/2014/main" id="{5E734209-F752-4C83-BEE8-44569F076F13}"/>
              </a:ext>
            </a:extLst>
          </p:cNvPr>
          <p:cNvPicPr>
            <a:picLocks noChangeAspect="1"/>
          </p:cNvPicPr>
          <p:nvPr/>
        </p:nvPicPr>
        <p:blipFill>
          <a:blip r:embed="rId2"/>
          <a:stretch>
            <a:fillRect/>
          </a:stretch>
        </p:blipFill>
        <p:spPr>
          <a:xfrm>
            <a:off x="9438342" y="5161467"/>
            <a:ext cx="1915458" cy="944609"/>
          </a:xfrm>
          <a:prstGeom prst="rect">
            <a:avLst/>
          </a:prstGeom>
        </p:spPr>
      </p:pic>
      <p:pic>
        <p:nvPicPr>
          <p:cNvPr id="5" name="Image 4">
            <a:extLst>
              <a:ext uri="{FF2B5EF4-FFF2-40B4-BE49-F238E27FC236}">
                <a16:creationId xmlns:a16="http://schemas.microsoft.com/office/drawing/2014/main" id="{08F98D75-9A6C-470A-9F0D-C6C4246575EC}"/>
              </a:ext>
            </a:extLst>
          </p:cNvPr>
          <p:cNvPicPr>
            <a:picLocks noChangeAspect="1"/>
          </p:cNvPicPr>
          <p:nvPr/>
        </p:nvPicPr>
        <p:blipFill>
          <a:blip r:embed="rId3">
            <a:clrChange>
              <a:clrFrom>
                <a:srgbClr val="F9F9F9"/>
              </a:clrFrom>
              <a:clrTo>
                <a:srgbClr val="F9F9F9">
                  <a:alpha val="0"/>
                </a:srgbClr>
              </a:clrTo>
            </a:clrChange>
          </a:blip>
          <a:stretch>
            <a:fillRect/>
          </a:stretch>
        </p:blipFill>
        <p:spPr>
          <a:xfrm>
            <a:off x="260864" y="4624073"/>
            <a:ext cx="531616" cy="537394"/>
          </a:xfrm>
          <a:prstGeom prst="rect">
            <a:avLst/>
          </a:prstGeom>
        </p:spPr>
      </p:pic>
    </p:spTree>
    <p:extLst>
      <p:ext uri="{BB962C8B-B14F-4D97-AF65-F5344CB8AC3E}">
        <p14:creationId xmlns:p14="http://schemas.microsoft.com/office/powerpoint/2010/main" val="122494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noChangeArrowheads="1"/>
          </p:cNvSpPr>
          <p:nvPr>
            <p:ph type="title"/>
          </p:nvPr>
        </p:nvSpPr>
        <p:spPr>
          <a:xfrm>
            <a:off x="838200" y="365126"/>
            <a:ext cx="9321800" cy="919221"/>
          </a:xfrm>
        </p:spPr>
        <p:txBody>
          <a:bodyPr/>
          <a:lstStyle/>
          <a:p>
            <a:r>
              <a:rPr lang="fr-FR" altLang="fr-FR" dirty="0"/>
              <a:t>Les pièges à éviter</a:t>
            </a:r>
          </a:p>
        </p:txBody>
      </p:sp>
      <p:sp>
        <p:nvSpPr>
          <p:cNvPr id="3" name="Espace réservé du contenu 2">
            <a:extLst>
              <a:ext uri="{FF2B5EF4-FFF2-40B4-BE49-F238E27FC236}">
                <a16:creationId xmlns:a16="http://schemas.microsoft.com/office/drawing/2014/main" id="{3E913CDF-0066-46B2-ACAF-98EA8154186E}"/>
              </a:ext>
            </a:extLst>
          </p:cNvPr>
          <p:cNvSpPr>
            <a:spLocks noGrp="1"/>
          </p:cNvSpPr>
          <p:nvPr>
            <p:ph idx="1"/>
          </p:nvPr>
        </p:nvSpPr>
        <p:spPr>
          <a:xfrm>
            <a:off x="838200" y="1825625"/>
            <a:ext cx="10515600" cy="3978275"/>
          </a:xfrm>
        </p:spPr>
        <p:txBody>
          <a:bodyPr>
            <a:normAutofit/>
          </a:bodyPr>
          <a:lstStyle/>
          <a:p>
            <a:r>
              <a:rPr lang="fr-FR" dirty="0"/>
              <a:t>Eviter les raisonnements binaires :</a:t>
            </a:r>
          </a:p>
          <a:p>
            <a:r>
              <a:rPr lang="fr-FR" dirty="0"/>
              <a:t>   Peut faire / Ne peut pas faire</a:t>
            </a:r>
          </a:p>
          <a:p>
            <a:endParaRPr lang="fr-FR" dirty="0"/>
          </a:p>
          <a:p>
            <a:r>
              <a:rPr lang="fr-FR" dirty="0"/>
              <a:t>Prendre en compte : </a:t>
            </a:r>
          </a:p>
          <a:p>
            <a:pPr lvl="1"/>
            <a:r>
              <a:rPr lang="fr-FR" dirty="0"/>
              <a:t>la difficulté ou la pénibilité à faire,</a:t>
            </a:r>
          </a:p>
          <a:p>
            <a:pPr lvl="1"/>
            <a:r>
              <a:rPr lang="fr-FR" dirty="0"/>
              <a:t>la lenteur à faire, </a:t>
            </a:r>
          </a:p>
          <a:p>
            <a:pPr lvl="1"/>
            <a:r>
              <a:rPr lang="fr-FR" dirty="0"/>
              <a:t>Le besoin d’être incité, stimulé, surveillé</a:t>
            </a:r>
          </a:p>
          <a:p>
            <a:pPr lvl="1"/>
            <a:r>
              <a:rPr lang="fr-FR" dirty="0"/>
              <a:t>Les possibilités de mise en danger…</a:t>
            </a:r>
          </a:p>
          <a:p>
            <a:r>
              <a:rPr lang="fr-FR" dirty="0"/>
              <a:t>    </a:t>
            </a:r>
          </a:p>
          <a:p>
            <a:endParaRPr lang="fr-FR" dirty="0"/>
          </a:p>
        </p:txBody>
      </p:sp>
      <p:pic>
        <p:nvPicPr>
          <p:cNvPr id="32772"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482" y="4819135"/>
            <a:ext cx="2257858" cy="120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754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B864CA-5034-4E9C-8971-EE357F2319AA}"/>
              </a:ext>
            </a:extLst>
          </p:cNvPr>
          <p:cNvSpPr>
            <a:spLocks noGrp="1"/>
          </p:cNvSpPr>
          <p:nvPr>
            <p:ph type="title"/>
          </p:nvPr>
        </p:nvSpPr>
        <p:spPr>
          <a:xfrm>
            <a:off x="838200" y="365126"/>
            <a:ext cx="9321800" cy="919221"/>
          </a:xfrm>
        </p:spPr>
        <p:txBody>
          <a:bodyPr/>
          <a:lstStyle/>
          <a:p>
            <a:r>
              <a:rPr lang="fr-FR" altLang="fr-FR" dirty="0"/>
              <a:t>Les journées font-elles seulement 24H ?</a:t>
            </a:r>
            <a:endParaRPr lang="fr-FR" dirty="0"/>
          </a:p>
        </p:txBody>
      </p:sp>
      <p:sp>
        <p:nvSpPr>
          <p:cNvPr id="3" name="Espace réservé du contenu 2">
            <a:extLst>
              <a:ext uri="{FF2B5EF4-FFF2-40B4-BE49-F238E27FC236}">
                <a16:creationId xmlns:a16="http://schemas.microsoft.com/office/drawing/2014/main" id="{E367A1A4-4D3E-4DC1-9336-7CC78E64532E}"/>
              </a:ext>
            </a:extLst>
          </p:cNvPr>
          <p:cNvSpPr>
            <a:spLocks noGrp="1"/>
          </p:cNvSpPr>
          <p:nvPr>
            <p:ph idx="1"/>
          </p:nvPr>
        </p:nvSpPr>
        <p:spPr>
          <a:xfrm>
            <a:off x="838200" y="1825625"/>
            <a:ext cx="10515600" cy="3978275"/>
          </a:xfrm>
        </p:spPr>
        <p:txBody>
          <a:bodyPr/>
          <a:lstStyle/>
          <a:p>
            <a:r>
              <a:rPr lang="fr-FR" altLang="fr-FR" b="1" dirty="0"/>
              <a:t>Les besoins peuvent dépasser 24h/24 :</a:t>
            </a:r>
          </a:p>
          <a:p>
            <a:endParaRPr lang="fr-FR" altLang="fr-FR" b="1" dirty="0"/>
          </a:p>
          <a:p>
            <a:pPr lvl="1"/>
            <a:r>
              <a:rPr lang="fr-FR" altLang="fr-FR" dirty="0"/>
              <a:t>Lorsqu’une deuxième personne est nécessaire pour réaliser certaines tâches pendant que la première surveille la victime </a:t>
            </a:r>
            <a:r>
              <a:rPr lang="fr-FR" altLang="fr-FR" i="1" dirty="0"/>
              <a:t>(ex: besoin de faire les courses et se surveiller en même temps la victime à son domicile,…)</a:t>
            </a:r>
          </a:p>
          <a:p>
            <a:endParaRPr lang="fr-FR" altLang="fr-FR" dirty="0"/>
          </a:p>
          <a:p>
            <a:pPr lvl="1"/>
            <a:r>
              <a:rPr lang="fr-FR" altLang="fr-FR" dirty="0"/>
              <a:t>Lorsque certains soins ou actes nécessitent la présence de deux personnes </a:t>
            </a:r>
            <a:r>
              <a:rPr lang="fr-FR" altLang="fr-FR" i="1" dirty="0"/>
              <a:t>(ex: Transferts rendus difficiles par le gabarit de la victime)</a:t>
            </a:r>
          </a:p>
          <a:p>
            <a:pPr marL="0" lvl="1" indent="0">
              <a:buNone/>
            </a:pPr>
            <a:r>
              <a:rPr lang="fr-FR" altLang="fr-FR" dirty="0"/>
              <a:t>    </a:t>
            </a:r>
            <a:r>
              <a:rPr lang="fr-FR" altLang="fr-FR" b="1" i="1" dirty="0"/>
              <a:t>Cf. CA Bordeaux 4 mars 2025 n°22/03502, qui accorde 32h/24</a:t>
            </a:r>
          </a:p>
          <a:p>
            <a:pPr lvl="1"/>
            <a:endParaRPr lang="fr-FR" altLang="fr-FR" dirty="0"/>
          </a:p>
          <a:p>
            <a:pPr lvl="1"/>
            <a:r>
              <a:rPr lang="fr-FR" altLang="fr-FR" dirty="0"/>
              <a:t>Lorsqu’il existe un besoin de coordonner les différentes personnes qui se relaient au domicile de la victime…</a:t>
            </a:r>
          </a:p>
          <a:p>
            <a:endParaRPr lang="fr-FR" dirty="0"/>
          </a:p>
        </p:txBody>
      </p:sp>
      <p:pic>
        <p:nvPicPr>
          <p:cNvPr id="4" name="Image 3">
            <a:extLst>
              <a:ext uri="{FF2B5EF4-FFF2-40B4-BE49-F238E27FC236}">
                <a16:creationId xmlns:a16="http://schemas.microsoft.com/office/drawing/2014/main" id="{1EED62B9-AEE8-4B1D-A364-7A87291AA7C4}"/>
              </a:ext>
            </a:extLst>
          </p:cNvPr>
          <p:cNvPicPr>
            <a:picLocks noChangeAspect="1"/>
          </p:cNvPicPr>
          <p:nvPr/>
        </p:nvPicPr>
        <p:blipFill>
          <a:blip r:embed="rId2"/>
          <a:stretch>
            <a:fillRect/>
          </a:stretch>
        </p:blipFill>
        <p:spPr>
          <a:xfrm>
            <a:off x="9420321" y="1202724"/>
            <a:ext cx="1479357" cy="1015780"/>
          </a:xfrm>
          <a:prstGeom prst="rect">
            <a:avLst/>
          </a:prstGeom>
        </p:spPr>
      </p:pic>
    </p:spTree>
    <p:extLst>
      <p:ext uri="{BB962C8B-B14F-4D97-AF65-F5344CB8AC3E}">
        <p14:creationId xmlns:p14="http://schemas.microsoft.com/office/powerpoint/2010/main" val="1838865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7E5A9-5013-4C9C-8B89-943F273C2E0E}"/>
              </a:ext>
            </a:extLst>
          </p:cNvPr>
          <p:cNvSpPr>
            <a:spLocks noGrp="1"/>
          </p:cNvSpPr>
          <p:nvPr>
            <p:ph type="title"/>
          </p:nvPr>
        </p:nvSpPr>
        <p:spPr>
          <a:xfrm>
            <a:off x="838200" y="365126"/>
            <a:ext cx="9321800" cy="919221"/>
          </a:xfrm>
        </p:spPr>
        <p:txBody>
          <a:bodyPr/>
          <a:lstStyle/>
          <a:p>
            <a:r>
              <a:rPr lang="fr-FR" altLang="fr-FR" dirty="0"/>
              <a:t>Pertinence de la distinction active/passive?</a:t>
            </a:r>
            <a:br>
              <a:rPr lang="fr-FR" altLang="fr-FR" dirty="0"/>
            </a:br>
            <a:endParaRPr lang="fr-FR" dirty="0"/>
          </a:p>
        </p:txBody>
      </p:sp>
      <p:sp>
        <p:nvSpPr>
          <p:cNvPr id="3" name="Espace réservé du contenu 2">
            <a:extLst>
              <a:ext uri="{FF2B5EF4-FFF2-40B4-BE49-F238E27FC236}">
                <a16:creationId xmlns:a16="http://schemas.microsoft.com/office/drawing/2014/main" id="{A9B9D2B4-92CA-48B1-B69F-4BA31A92E259}"/>
              </a:ext>
            </a:extLst>
          </p:cNvPr>
          <p:cNvSpPr>
            <a:spLocks noGrp="1"/>
          </p:cNvSpPr>
          <p:nvPr>
            <p:ph idx="1"/>
          </p:nvPr>
        </p:nvSpPr>
        <p:spPr>
          <a:xfrm>
            <a:off x="838200" y="1825625"/>
            <a:ext cx="10515600" cy="3978275"/>
          </a:xfrm>
        </p:spPr>
        <p:txBody>
          <a:bodyPr/>
          <a:lstStyle/>
          <a:p>
            <a:pPr lvl="1"/>
            <a:r>
              <a:rPr lang="fr-FR" dirty="0"/>
              <a:t>Des missions qui ne sont pas uniformisées sur le sujet</a:t>
            </a:r>
          </a:p>
          <a:p>
            <a:pPr lvl="1"/>
            <a:r>
              <a:rPr lang="fr-FR" dirty="0"/>
              <a:t>De même que les jurisprudences…</a:t>
            </a:r>
          </a:p>
          <a:p>
            <a:pPr lvl="1"/>
            <a:endParaRPr lang="fr-FR" dirty="0"/>
          </a:p>
          <a:p>
            <a:pPr lvl="1"/>
            <a:r>
              <a:rPr lang="fr-FR" dirty="0"/>
              <a:t>Cette distinction au stade de l’expertise n’a pas toujours une traduction au stade de l’indemnisation </a:t>
            </a:r>
            <a:br>
              <a:rPr lang="fr-FR" dirty="0"/>
            </a:br>
            <a:r>
              <a:rPr lang="fr-FR" i="1" dirty="0"/>
              <a:t>(coût horaire identique)</a:t>
            </a:r>
          </a:p>
          <a:p>
            <a:pPr lvl="1"/>
            <a:endParaRPr lang="fr-FR" dirty="0"/>
          </a:p>
          <a:p>
            <a:pPr lvl="1"/>
            <a:r>
              <a:rPr lang="fr-FR" dirty="0"/>
              <a:t>Ne faut-il pas préférer la distinction aide </a:t>
            </a:r>
            <a:r>
              <a:rPr lang="fr-FR" b="1" dirty="0"/>
              <a:t>spécialisée/non spécialisé</a:t>
            </a:r>
            <a:r>
              <a:rPr lang="fr-FR" dirty="0"/>
              <a:t>e, ou inviter simplement l’expert </a:t>
            </a:r>
            <a:br>
              <a:rPr lang="fr-FR" dirty="0"/>
            </a:br>
            <a:r>
              <a:rPr lang="fr-FR" dirty="0"/>
              <a:t>à préciser la </a:t>
            </a:r>
            <a:r>
              <a:rPr lang="fr-FR" b="1" dirty="0"/>
              <a:t>qualification requise </a:t>
            </a:r>
            <a:r>
              <a:rPr lang="fr-FR" dirty="0"/>
              <a:t>pour la tierce personne ?</a:t>
            </a:r>
          </a:p>
          <a:p>
            <a:endParaRPr lang="fr-FR" dirty="0"/>
          </a:p>
        </p:txBody>
      </p:sp>
    </p:spTree>
    <p:extLst>
      <p:ext uri="{BB962C8B-B14F-4D97-AF65-F5344CB8AC3E}">
        <p14:creationId xmlns:p14="http://schemas.microsoft.com/office/powerpoint/2010/main" val="342847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B473D5-865A-4760-8E49-041CD5C83747}"/>
              </a:ext>
            </a:extLst>
          </p:cNvPr>
          <p:cNvSpPr>
            <a:spLocks noGrp="1"/>
          </p:cNvSpPr>
          <p:nvPr>
            <p:ph type="title"/>
          </p:nvPr>
        </p:nvSpPr>
        <p:spPr>
          <a:xfrm>
            <a:off x="838200" y="365126"/>
            <a:ext cx="9321800" cy="919221"/>
          </a:xfrm>
        </p:spPr>
        <p:txBody>
          <a:bodyPr/>
          <a:lstStyle/>
          <a:p>
            <a:r>
              <a:rPr lang="fr-FR" altLang="fr-FR" dirty="0"/>
              <a:t>Une évaluation au domicile, tenant compte de l’environnement…</a:t>
            </a:r>
            <a:br>
              <a:rPr lang="fr-FR" altLang="fr-FR" dirty="0"/>
            </a:br>
            <a:endParaRPr lang="fr-FR" dirty="0"/>
          </a:p>
        </p:txBody>
      </p:sp>
      <p:sp>
        <p:nvSpPr>
          <p:cNvPr id="8" name="Content Placeholder 7">
            <a:extLst>
              <a:ext uri="{FF2B5EF4-FFF2-40B4-BE49-F238E27FC236}">
                <a16:creationId xmlns:a16="http://schemas.microsoft.com/office/drawing/2014/main" id="{687F1234-FB08-AB32-ED74-A79A60E53820}"/>
              </a:ext>
            </a:extLst>
          </p:cNvPr>
          <p:cNvSpPr>
            <a:spLocks noGrp="1"/>
          </p:cNvSpPr>
          <p:nvPr>
            <p:ph idx="1"/>
          </p:nvPr>
        </p:nvSpPr>
        <p:spPr>
          <a:xfrm>
            <a:off x="838200" y="1825625"/>
            <a:ext cx="10515600" cy="3978275"/>
          </a:xfrm>
        </p:spPr>
        <p:txBody>
          <a:bodyPr/>
          <a:lstStyle/>
          <a:p>
            <a:r>
              <a:rPr lang="fr-FR" dirty="0"/>
              <a:t>Peut être utile </a:t>
            </a:r>
            <a:r>
              <a:rPr lang="fr-FR" i="1" dirty="0"/>
              <a:t>(sans pour autant la rendre obligatoire ou systématique)</a:t>
            </a:r>
          </a:p>
          <a:p>
            <a:r>
              <a:rPr lang="fr-FR" dirty="0"/>
              <a:t>C’est l’esprit de la Loi du 11 février 2005 </a:t>
            </a:r>
            <a:r>
              <a:rPr lang="fr-FR" b="1" i="1" dirty="0"/>
              <a:t>"pour l'égalité des droits et des chances, pour la participation et pour la citoyenneté des personnes handicapées"  Issue de la définition de l’OMS : </a:t>
            </a:r>
          </a:p>
          <a:p>
            <a:r>
              <a:rPr lang="fr-FR" dirty="0"/>
              <a:t>L'article 2 de cette Loi précise : </a:t>
            </a:r>
          </a:p>
          <a:p>
            <a:r>
              <a:rPr lang="fr-FR" i="1" dirty="0"/>
              <a:t>"Constitue un handicap, au sens de la présente loi, </a:t>
            </a:r>
            <a:r>
              <a:rPr lang="fr-FR" b="1" i="1" dirty="0">
                <a:solidFill>
                  <a:schemeClr val="accent1"/>
                </a:solidFill>
              </a:rPr>
              <a:t>toute limitation d'activité ou restriction de participation à la vie en société subie dans son environnement</a:t>
            </a:r>
            <a:r>
              <a:rPr lang="fr-FR" i="1" dirty="0"/>
              <a:t> par une personne en raison d'une altération substantielle, durable ou définitive, d'une ou plusieurs fonctions physiques, sensorielles, mentales, cognitives ou psychiques, d'un polyhandicap ou trouble de santé invalidant"</a:t>
            </a:r>
          </a:p>
          <a:p>
            <a:endParaRPr lang="fr-FR" dirty="0"/>
          </a:p>
        </p:txBody>
      </p:sp>
      <p:pic>
        <p:nvPicPr>
          <p:cNvPr id="4" name="Image 3">
            <a:extLst>
              <a:ext uri="{FF2B5EF4-FFF2-40B4-BE49-F238E27FC236}">
                <a16:creationId xmlns:a16="http://schemas.microsoft.com/office/drawing/2014/main" id="{28245F3F-F787-4286-BB48-0C06D63A3866}"/>
              </a:ext>
            </a:extLst>
          </p:cNvPr>
          <p:cNvPicPr>
            <a:picLocks noChangeAspect="1"/>
          </p:cNvPicPr>
          <p:nvPr/>
        </p:nvPicPr>
        <p:blipFill>
          <a:blip r:embed="rId2"/>
          <a:stretch>
            <a:fillRect/>
          </a:stretch>
        </p:blipFill>
        <p:spPr>
          <a:xfrm>
            <a:off x="8708245" y="5175682"/>
            <a:ext cx="2687912" cy="1002698"/>
          </a:xfrm>
          <a:prstGeom prst="rect">
            <a:avLst/>
          </a:prstGeom>
        </p:spPr>
      </p:pic>
      <p:pic>
        <p:nvPicPr>
          <p:cNvPr id="5" name="Image 4">
            <a:extLst>
              <a:ext uri="{FF2B5EF4-FFF2-40B4-BE49-F238E27FC236}">
                <a16:creationId xmlns:a16="http://schemas.microsoft.com/office/drawing/2014/main" id="{142E96BB-C7DD-4C94-93CB-FB540CC03C58}"/>
              </a:ext>
            </a:extLst>
          </p:cNvPr>
          <p:cNvPicPr>
            <a:picLocks noChangeAspect="1"/>
          </p:cNvPicPr>
          <p:nvPr/>
        </p:nvPicPr>
        <p:blipFill>
          <a:blip r:embed="rId3"/>
          <a:stretch>
            <a:fillRect/>
          </a:stretch>
        </p:blipFill>
        <p:spPr>
          <a:xfrm>
            <a:off x="979411" y="4834276"/>
            <a:ext cx="3572566" cy="682811"/>
          </a:xfrm>
          <a:prstGeom prst="rect">
            <a:avLst/>
          </a:prstGeom>
        </p:spPr>
      </p:pic>
    </p:spTree>
    <p:extLst>
      <p:ext uri="{BB962C8B-B14F-4D97-AF65-F5344CB8AC3E}">
        <p14:creationId xmlns:p14="http://schemas.microsoft.com/office/powerpoint/2010/main" val="406182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290008-A2A5-4E5D-920F-0545A3E40143}"/>
              </a:ext>
            </a:extLst>
          </p:cNvPr>
          <p:cNvSpPr>
            <a:spLocks noGrp="1"/>
          </p:cNvSpPr>
          <p:nvPr>
            <p:ph type="title"/>
          </p:nvPr>
        </p:nvSpPr>
        <p:spPr>
          <a:xfrm>
            <a:off x="838200" y="365126"/>
            <a:ext cx="9321800" cy="919221"/>
          </a:xfrm>
        </p:spPr>
        <p:txBody>
          <a:bodyPr/>
          <a:lstStyle/>
          <a:p>
            <a:r>
              <a:rPr lang="fr-FR" altLang="fr-FR" dirty="0"/>
              <a:t>L’intérêt du bilan complémentaire</a:t>
            </a:r>
            <a:br>
              <a:rPr lang="fr-FR" altLang="fr-FR" dirty="0"/>
            </a:br>
            <a:r>
              <a:rPr lang="fr-FR" altLang="fr-FR" dirty="0"/>
              <a:t> ergo et/ou kiné</a:t>
            </a:r>
            <a:br>
              <a:rPr lang="fr-FR" altLang="fr-FR" dirty="0"/>
            </a:br>
            <a:br>
              <a:rPr lang="fr-FR" altLang="fr-FR" dirty="0"/>
            </a:br>
            <a:endParaRPr lang="fr-FR" dirty="0"/>
          </a:p>
        </p:txBody>
      </p:sp>
      <p:sp>
        <p:nvSpPr>
          <p:cNvPr id="8" name="Content Placeholder 7">
            <a:extLst>
              <a:ext uri="{FF2B5EF4-FFF2-40B4-BE49-F238E27FC236}">
                <a16:creationId xmlns:a16="http://schemas.microsoft.com/office/drawing/2014/main" id="{819871EE-29E3-8ACD-BCD0-364458FCA6CE}"/>
              </a:ext>
            </a:extLst>
          </p:cNvPr>
          <p:cNvSpPr>
            <a:spLocks noGrp="1"/>
          </p:cNvSpPr>
          <p:nvPr>
            <p:ph idx="1"/>
          </p:nvPr>
        </p:nvSpPr>
        <p:spPr>
          <a:xfrm>
            <a:off x="838200" y="1825625"/>
            <a:ext cx="10515600" cy="3978275"/>
          </a:xfrm>
        </p:spPr>
        <p:txBody>
          <a:bodyPr/>
          <a:lstStyle/>
          <a:p>
            <a:pPr lvl="1"/>
            <a:r>
              <a:rPr lang="fr-FR" dirty="0"/>
              <a:t>Le médecin expert                              L’ergothérapeute</a:t>
            </a:r>
          </a:p>
          <a:p>
            <a:pPr lvl="0"/>
            <a:r>
              <a:rPr lang="fr-FR" dirty="0"/>
              <a:t>     (approche + fonctionnelle)                 (approche + situationnelle)</a:t>
            </a:r>
          </a:p>
          <a:p>
            <a:pPr lvl="0"/>
            <a:r>
              <a:rPr lang="fr-FR" dirty="0"/>
              <a:t>   </a:t>
            </a:r>
          </a:p>
          <a:p>
            <a:pPr lvl="1"/>
            <a:r>
              <a:rPr lang="fr-FR" dirty="0"/>
              <a:t>Bilan le plus souvent réalisé sur une </a:t>
            </a:r>
            <a:r>
              <a:rPr lang="fr-FR" b="1" dirty="0"/>
              <a:t>journée complète</a:t>
            </a:r>
          </a:p>
          <a:p>
            <a:pPr lvl="1"/>
            <a:endParaRPr lang="fr-FR" dirty="0"/>
          </a:p>
          <a:p>
            <a:pPr lvl="1"/>
            <a:r>
              <a:rPr lang="fr-FR" b="1" dirty="0"/>
              <a:t>Mise en situation </a:t>
            </a:r>
            <a:r>
              <a:rPr lang="fr-FR" dirty="0"/>
              <a:t>sur des tâches concrètes du quotidien incompatible avec une approche en cabinet médical</a:t>
            </a:r>
          </a:p>
          <a:p>
            <a:pPr lvl="1"/>
            <a:endParaRPr lang="fr-FR" dirty="0"/>
          </a:p>
          <a:p>
            <a:pPr lvl="1"/>
            <a:r>
              <a:rPr lang="fr-FR" dirty="0"/>
              <a:t>Mais grande réticence des assureurs, qui limitent souvent la compétence de l’ergothérapeute à l’évaluation des besoins en aides techniques</a:t>
            </a:r>
          </a:p>
          <a:p>
            <a:pPr lvl="1"/>
            <a:endParaRPr lang="fr-FR" dirty="0"/>
          </a:p>
          <a:p>
            <a:pPr marL="0" lvl="1" indent="0">
              <a:buNone/>
            </a:pPr>
            <a:r>
              <a:rPr lang="fr-FR" dirty="0" err="1"/>
              <a:t>Rq</a:t>
            </a:r>
            <a:r>
              <a:rPr lang="fr-FR" dirty="0"/>
              <a:t> : Le juge à l’obligation d’examiner le bilan même réalisé de manière unilatérale</a:t>
            </a:r>
          </a:p>
          <a:p>
            <a:pPr marL="0" lvl="1" indent="0">
              <a:buNone/>
            </a:pPr>
            <a:r>
              <a:rPr lang="fr-FR" dirty="0"/>
              <a:t>       </a:t>
            </a:r>
            <a:r>
              <a:rPr lang="fr-FR" b="1" i="1" dirty="0"/>
              <a:t>Cf. Cass </a:t>
            </a:r>
            <a:r>
              <a:rPr lang="fr-FR" b="1" i="1" dirty="0" err="1"/>
              <a:t>Civ</a:t>
            </a:r>
            <a:r>
              <a:rPr lang="fr-FR" b="1" i="1" dirty="0"/>
              <a:t>. 2ème 27 oct. 2022 n°21-13.486</a:t>
            </a:r>
          </a:p>
          <a:p>
            <a:endParaRPr lang="fr-FR" dirty="0"/>
          </a:p>
        </p:txBody>
      </p:sp>
      <p:pic>
        <p:nvPicPr>
          <p:cNvPr id="4" name="Image 3">
            <a:extLst>
              <a:ext uri="{FF2B5EF4-FFF2-40B4-BE49-F238E27FC236}">
                <a16:creationId xmlns:a16="http://schemas.microsoft.com/office/drawing/2014/main" id="{51939C9E-D594-46CC-86C2-2F665998F2F4}"/>
              </a:ext>
            </a:extLst>
          </p:cNvPr>
          <p:cNvPicPr>
            <a:picLocks noChangeAspect="1"/>
          </p:cNvPicPr>
          <p:nvPr/>
        </p:nvPicPr>
        <p:blipFill>
          <a:blip r:embed="rId2"/>
          <a:stretch>
            <a:fillRect/>
          </a:stretch>
        </p:blipFill>
        <p:spPr>
          <a:xfrm>
            <a:off x="9177339" y="971599"/>
            <a:ext cx="2176461" cy="2133785"/>
          </a:xfrm>
          <a:prstGeom prst="rect">
            <a:avLst/>
          </a:prstGeom>
        </p:spPr>
      </p:pic>
      <p:sp>
        <p:nvSpPr>
          <p:cNvPr id="5" name="Non égal 4">
            <a:extLst>
              <a:ext uri="{FF2B5EF4-FFF2-40B4-BE49-F238E27FC236}">
                <a16:creationId xmlns:a16="http://schemas.microsoft.com/office/drawing/2014/main" id="{20832708-FE27-45B5-BB8D-9DC8502B3C4A}"/>
              </a:ext>
            </a:extLst>
          </p:cNvPr>
          <p:cNvSpPr/>
          <p:nvPr/>
        </p:nvSpPr>
        <p:spPr>
          <a:xfrm>
            <a:off x="3648310" y="1788181"/>
            <a:ext cx="576846" cy="401748"/>
          </a:xfrm>
          <a:prstGeom prst="mathNotEqual">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582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56CFE-6596-4D89-9917-3F82FF76CB36}"/>
              </a:ext>
            </a:extLst>
          </p:cNvPr>
          <p:cNvSpPr>
            <a:spLocks noGrp="1"/>
          </p:cNvSpPr>
          <p:nvPr>
            <p:ph type="title"/>
          </p:nvPr>
        </p:nvSpPr>
        <p:spPr>
          <a:xfrm>
            <a:off x="838200" y="365126"/>
            <a:ext cx="9321800" cy="919221"/>
          </a:xfrm>
        </p:spPr>
        <p:txBody>
          <a:bodyPr/>
          <a:lstStyle/>
          <a:p>
            <a:r>
              <a:rPr lang="fr-FR" altLang="fr-FR" dirty="0"/>
              <a:t>Les spécificités à connaitre pour certaines catégories de victimes</a:t>
            </a:r>
            <a:br>
              <a:rPr lang="fr-FR" altLang="fr-FR" dirty="0"/>
            </a:br>
            <a:endParaRPr lang="fr-FR" dirty="0"/>
          </a:p>
        </p:txBody>
      </p:sp>
      <p:sp>
        <p:nvSpPr>
          <p:cNvPr id="6" name="Content Placeholder 5">
            <a:extLst>
              <a:ext uri="{FF2B5EF4-FFF2-40B4-BE49-F238E27FC236}">
                <a16:creationId xmlns:a16="http://schemas.microsoft.com/office/drawing/2014/main" id="{8AC845A9-85DF-998A-7CA8-F4E0E1329C0C}"/>
              </a:ext>
            </a:extLst>
          </p:cNvPr>
          <p:cNvSpPr>
            <a:spLocks noGrp="1"/>
          </p:cNvSpPr>
          <p:nvPr>
            <p:ph idx="1"/>
          </p:nvPr>
        </p:nvSpPr>
        <p:spPr>
          <a:xfrm>
            <a:off x="838200" y="1825625"/>
            <a:ext cx="10515600" cy="3978275"/>
          </a:xfrm>
        </p:spPr>
        <p:txBody>
          <a:bodyPr/>
          <a:lstStyle/>
          <a:p>
            <a:pPr lvl="1"/>
            <a:r>
              <a:rPr lang="fr-FR" altLang="fr-FR" b="1" dirty="0"/>
              <a:t>Personnes </a:t>
            </a:r>
            <a:r>
              <a:rPr lang="fr-FR" altLang="fr-FR" b="1" dirty="0" err="1"/>
              <a:t>cérébro-lésées</a:t>
            </a:r>
            <a:r>
              <a:rPr lang="fr-FR" altLang="fr-FR" b="1" dirty="0"/>
              <a:t> </a:t>
            </a:r>
            <a:r>
              <a:rPr lang="fr-FR" altLang="fr-FR" i="1" dirty="0"/>
              <a:t>(besoin = incitation, surveillance… et pas nécessairement substitution) + Doléances des proches indispensable (anosognosie++)     </a:t>
            </a:r>
          </a:p>
          <a:p>
            <a:pPr lvl="1"/>
            <a:endParaRPr lang="fr-FR" altLang="fr-FR" dirty="0"/>
          </a:p>
          <a:p>
            <a:pPr lvl="1"/>
            <a:r>
              <a:rPr lang="fr-FR" altLang="fr-FR" b="1" dirty="0"/>
              <a:t>Parents</a:t>
            </a:r>
            <a:r>
              <a:rPr lang="fr-FR" altLang="fr-FR" dirty="0"/>
              <a:t> </a:t>
            </a:r>
            <a:r>
              <a:rPr lang="fr-FR" altLang="fr-FR" i="1" dirty="0"/>
              <a:t>(ou personnes assumant habituellement un rôle d’aidant familial)</a:t>
            </a:r>
          </a:p>
          <a:p>
            <a:pPr lvl="1"/>
            <a:endParaRPr lang="fr-FR" altLang="fr-FR" dirty="0"/>
          </a:p>
          <a:p>
            <a:pPr lvl="1"/>
            <a:r>
              <a:rPr lang="fr-FR" altLang="fr-FR" b="1" dirty="0"/>
              <a:t>Enfants</a:t>
            </a:r>
            <a:r>
              <a:rPr lang="fr-FR" altLang="fr-FR" dirty="0"/>
              <a:t> </a:t>
            </a:r>
            <a:r>
              <a:rPr lang="fr-FR" altLang="fr-FR" i="1" dirty="0"/>
              <a:t>(Comparaison avec un enfant « ordinaire » du même âge pas toujours pertinente – Approche qualitative du besoin et pas seulement quantitative !)</a:t>
            </a:r>
          </a:p>
          <a:p>
            <a:pPr marL="0" lvl="1" indent="0">
              <a:buNone/>
            </a:pPr>
            <a:r>
              <a:rPr lang="fr-FR" altLang="fr-FR" b="1" dirty="0"/>
              <a:t>     Cf. CA Paris 2 mai 2024 n°21-13.072 ou CE 30 </a:t>
            </a:r>
            <a:r>
              <a:rPr lang="fr-FR" altLang="fr-FR" b="1" dirty="0" err="1"/>
              <a:t>juil</a:t>
            </a:r>
            <a:r>
              <a:rPr lang="fr-FR" altLang="fr-FR" b="1" dirty="0"/>
              <a:t> 2021 n°445422</a:t>
            </a:r>
          </a:p>
          <a:p>
            <a:pPr lvl="1"/>
            <a:endParaRPr lang="fr-FR" altLang="fr-FR" dirty="0"/>
          </a:p>
          <a:p>
            <a:pPr lvl="1"/>
            <a:r>
              <a:rPr lang="fr-FR" altLang="fr-FR" b="1" dirty="0"/>
              <a:t>Personnes âgées </a:t>
            </a:r>
            <a:r>
              <a:rPr lang="fr-FR" altLang="fr-FR" i="1" dirty="0"/>
              <a:t>(Pas de caractère inéluctable de la perte d’autonomie avec l’âge !)</a:t>
            </a:r>
          </a:p>
          <a:p>
            <a:endParaRPr lang="fr-FR" altLang="fr-FR" dirty="0"/>
          </a:p>
          <a:p>
            <a:endParaRPr lang="fr-FR" dirty="0"/>
          </a:p>
        </p:txBody>
      </p:sp>
    </p:spTree>
    <p:extLst>
      <p:ext uri="{BB962C8B-B14F-4D97-AF65-F5344CB8AC3E}">
        <p14:creationId xmlns:p14="http://schemas.microsoft.com/office/powerpoint/2010/main" val="1380274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9321800" cy="919221"/>
          </a:xfrm>
        </p:spPr>
        <p:txBody>
          <a:bodyPr>
            <a:normAutofit fontScale="90000"/>
          </a:bodyPr>
          <a:lstStyle/>
          <a:p>
            <a:r>
              <a:rPr lang="fr-FR" altLang="fr-FR" dirty="0"/>
              <a:t>Quelle évaluation financière ?</a:t>
            </a:r>
            <a:br>
              <a:rPr lang="fr-FR" altLang="fr-FR" dirty="0"/>
            </a:br>
            <a:endParaRPr lang="fr-FR" dirty="0"/>
          </a:p>
        </p:txBody>
      </p:sp>
      <p:sp>
        <p:nvSpPr>
          <p:cNvPr id="10" name="Content Placeholder 9">
            <a:extLst>
              <a:ext uri="{FF2B5EF4-FFF2-40B4-BE49-F238E27FC236}">
                <a16:creationId xmlns:a16="http://schemas.microsoft.com/office/drawing/2014/main" id="{411152B2-C456-A913-5482-3D09FE00ABCF}"/>
              </a:ext>
            </a:extLst>
          </p:cNvPr>
          <p:cNvSpPr>
            <a:spLocks noGrp="1"/>
          </p:cNvSpPr>
          <p:nvPr>
            <p:ph idx="1"/>
          </p:nvPr>
        </p:nvSpPr>
        <p:spPr/>
        <p:txBody>
          <a:bodyPr/>
          <a:lstStyle/>
          <a:p>
            <a:pPr>
              <a:defRPr/>
            </a:pPr>
            <a:r>
              <a:rPr lang="fr-FR" dirty="0"/>
              <a:t>Coût horaire calculé sur la base du </a:t>
            </a:r>
            <a:r>
              <a:rPr lang="fr-FR" b="1" dirty="0"/>
              <a:t>salaire de l’aidant, augmenté </a:t>
            </a:r>
            <a:br>
              <a:rPr lang="fr-FR" b="1" dirty="0"/>
            </a:br>
            <a:r>
              <a:rPr lang="fr-FR" b="1" dirty="0"/>
              <a:t>des charges patronales</a:t>
            </a:r>
          </a:p>
          <a:p>
            <a:pPr>
              <a:defRPr/>
            </a:pPr>
            <a:endParaRPr lang="fr-FR" dirty="0"/>
          </a:p>
          <a:p>
            <a:pPr>
              <a:defRPr/>
            </a:pPr>
            <a:r>
              <a:rPr lang="fr-FR" i="1" dirty="0"/>
              <a:t>OU à défaut, </a:t>
            </a:r>
          </a:p>
          <a:p>
            <a:pPr>
              <a:defRPr/>
            </a:pPr>
            <a:endParaRPr lang="fr-FR" dirty="0"/>
          </a:p>
          <a:p>
            <a:pPr>
              <a:defRPr/>
            </a:pPr>
            <a:r>
              <a:rPr lang="fr-FR" dirty="0"/>
              <a:t>Indemnisation sur la base du </a:t>
            </a:r>
            <a:r>
              <a:rPr lang="fr-FR" b="1" dirty="0"/>
              <a:t>devis du prestataire</a:t>
            </a:r>
            <a:r>
              <a:rPr lang="fr-FR" dirty="0"/>
              <a:t> : Car rien n’oblige la victime à endosser le rôle de l’employeur!</a:t>
            </a:r>
          </a:p>
          <a:p>
            <a:endParaRPr lang="fr-FR" dirty="0"/>
          </a:p>
        </p:txBody>
      </p:sp>
      <p:pic>
        <p:nvPicPr>
          <p:cNvPr id="4" name="Image 1"/>
          <p:cNvPicPr>
            <a:picLocks noChangeAspect="1" noChangeArrowheads="1"/>
          </p:cNvPicPr>
          <p:nvPr/>
        </p:nvPicPr>
        <p:blipFill>
          <a:blip r:embed="rId2">
            <a:extLst>
              <a:ext uri="{28A0092B-C50C-407E-A947-70E740481C1C}">
                <a14:useLocalDpi xmlns:a14="http://schemas.microsoft.com/office/drawing/2010/main" val="0"/>
              </a:ext>
            </a:extLst>
          </a:blip>
          <a:srcRect t="23120" b="26480"/>
          <a:stretch>
            <a:fillRect/>
          </a:stretch>
        </p:blipFill>
        <p:spPr bwMode="auto">
          <a:xfrm>
            <a:off x="8243879" y="1536390"/>
            <a:ext cx="3181591" cy="120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3"/>
          <p:cNvPicPr>
            <a:picLocks noChangeAspect="1" noChangeArrowheads="1"/>
          </p:cNvPicPr>
          <p:nvPr/>
        </p:nvPicPr>
        <p:blipFill>
          <a:blip r:embed="rId3">
            <a:extLst>
              <a:ext uri="{28A0092B-C50C-407E-A947-70E740481C1C}">
                <a14:useLocalDpi xmlns:a14="http://schemas.microsoft.com/office/drawing/2010/main" val="0"/>
              </a:ext>
            </a:extLst>
          </a:blip>
          <a:srcRect t="28519" b="26480"/>
          <a:stretch>
            <a:fillRect/>
          </a:stretch>
        </p:blipFill>
        <p:spPr bwMode="auto">
          <a:xfrm>
            <a:off x="1231835" y="4728520"/>
            <a:ext cx="2153664" cy="72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p:cNvPicPr>
            <a:picLocks noChangeAspect="1" noChangeArrowheads="1"/>
          </p:cNvPicPr>
          <p:nvPr/>
        </p:nvPicPr>
        <p:blipFill>
          <a:blip r:embed="rId4">
            <a:extLst>
              <a:ext uri="{28A0092B-C50C-407E-A947-70E740481C1C}">
                <a14:useLocalDpi xmlns:a14="http://schemas.microsoft.com/office/drawing/2010/main" val="0"/>
              </a:ext>
            </a:extLst>
          </a:blip>
          <a:srcRect t="16953" b="16949"/>
          <a:stretch>
            <a:fillRect/>
          </a:stretch>
        </p:blipFill>
        <p:spPr bwMode="auto">
          <a:xfrm>
            <a:off x="4423316" y="4658527"/>
            <a:ext cx="2641826" cy="86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p:cNvPicPr>
            <a:picLocks noChangeAspect="1" noChangeArrowheads="1"/>
          </p:cNvPicPr>
          <p:nvPr/>
        </p:nvPicPr>
        <p:blipFill>
          <a:blip r:embed="rId5">
            <a:extLst>
              <a:ext uri="{28A0092B-C50C-407E-A947-70E740481C1C}">
                <a14:useLocalDpi xmlns:a14="http://schemas.microsoft.com/office/drawing/2010/main" val="0"/>
              </a:ext>
            </a:extLst>
          </a:blip>
          <a:srcRect t="28519" b="26480"/>
          <a:stretch>
            <a:fillRect/>
          </a:stretch>
        </p:blipFill>
        <p:spPr bwMode="auto">
          <a:xfrm>
            <a:off x="8102959" y="4728520"/>
            <a:ext cx="2153664" cy="72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364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CB539C-EC0F-4DBC-BDF0-A5C6530FCF57}"/>
              </a:ext>
            </a:extLst>
          </p:cNvPr>
          <p:cNvSpPr>
            <a:spLocks noGrp="1"/>
          </p:cNvSpPr>
          <p:nvPr>
            <p:ph type="title"/>
          </p:nvPr>
        </p:nvSpPr>
        <p:spPr>
          <a:xfrm>
            <a:off x="838200" y="365126"/>
            <a:ext cx="9321800" cy="919221"/>
          </a:xfrm>
        </p:spPr>
        <p:txBody>
          <a:bodyPr/>
          <a:lstStyle/>
          <a:p>
            <a:r>
              <a:rPr lang="fr-FR" dirty="0"/>
              <a:t>Coût horaire : Ce que dit la jurisprudence… </a:t>
            </a:r>
          </a:p>
        </p:txBody>
      </p:sp>
      <p:sp>
        <p:nvSpPr>
          <p:cNvPr id="6" name="Content Placeholder 5">
            <a:extLst>
              <a:ext uri="{FF2B5EF4-FFF2-40B4-BE49-F238E27FC236}">
                <a16:creationId xmlns:a16="http://schemas.microsoft.com/office/drawing/2014/main" id="{4F084F08-C6D9-5341-414A-A4D7D90E799B}"/>
              </a:ext>
            </a:extLst>
          </p:cNvPr>
          <p:cNvSpPr>
            <a:spLocks noGrp="1"/>
          </p:cNvSpPr>
          <p:nvPr>
            <p:ph idx="1"/>
          </p:nvPr>
        </p:nvSpPr>
        <p:spPr>
          <a:xfrm>
            <a:off x="838200" y="1825625"/>
            <a:ext cx="10515600" cy="3978275"/>
          </a:xfrm>
        </p:spPr>
        <p:txBody>
          <a:bodyPr/>
          <a:lstStyle/>
          <a:p>
            <a:pPr lvl="1"/>
            <a:r>
              <a:rPr lang="fr-FR" altLang="fr-FR" dirty="0"/>
              <a:t>TP Temporaire / 20 € à 27 €</a:t>
            </a:r>
          </a:p>
          <a:p>
            <a:pPr lvl="1"/>
            <a:endParaRPr lang="fr-FR" altLang="fr-FR" dirty="0"/>
          </a:p>
          <a:p>
            <a:pPr lvl="1"/>
            <a:r>
              <a:rPr lang="fr-FR" altLang="fr-FR" dirty="0"/>
              <a:t>TP Viagère / 16 € à 32,50 €</a:t>
            </a:r>
          </a:p>
          <a:p>
            <a:endParaRPr lang="fr-FR" altLang="fr-FR" dirty="0"/>
          </a:p>
          <a:p>
            <a:r>
              <a:rPr lang="fr-FR" altLang="fr-FR" dirty="0"/>
              <a:t>     </a:t>
            </a:r>
            <a:r>
              <a:rPr lang="fr-FR" altLang="fr-FR" i="1" dirty="0"/>
              <a:t>Source Gaz Pal  Hors série du 19 sept. 2025, Pages 10, 11 et 27</a:t>
            </a:r>
          </a:p>
          <a:p>
            <a:endParaRPr lang="fr-FR" altLang="fr-FR" dirty="0"/>
          </a:p>
          <a:p>
            <a:pPr lvl="1"/>
            <a:r>
              <a:rPr lang="fr-FR" altLang="fr-FR" dirty="0"/>
              <a:t>Montants alloués assez comparables, avant et après consolidation</a:t>
            </a:r>
          </a:p>
          <a:p>
            <a:pPr lvl="1"/>
            <a:endParaRPr lang="fr-FR" altLang="fr-FR" dirty="0"/>
          </a:p>
          <a:p>
            <a:pPr lvl="1"/>
            <a:r>
              <a:rPr lang="fr-FR" altLang="fr-FR" dirty="0"/>
              <a:t>Mais fourchettes assez larges (réclamations? Aide spécialisée ou pas?) </a:t>
            </a:r>
          </a:p>
          <a:p>
            <a:pPr lvl="1"/>
            <a:endParaRPr lang="fr-FR" altLang="fr-FR" dirty="0"/>
          </a:p>
          <a:p>
            <a:endParaRPr lang="fr-FR" dirty="0"/>
          </a:p>
        </p:txBody>
      </p:sp>
    </p:spTree>
    <p:extLst>
      <p:ext uri="{BB962C8B-B14F-4D97-AF65-F5344CB8AC3E}">
        <p14:creationId xmlns:p14="http://schemas.microsoft.com/office/powerpoint/2010/main" val="1947178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286AD0-863D-4F03-9603-7FD820D565CE}"/>
              </a:ext>
            </a:extLst>
          </p:cNvPr>
          <p:cNvSpPr>
            <a:spLocks noGrp="1"/>
          </p:cNvSpPr>
          <p:nvPr>
            <p:ph type="title"/>
          </p:nvPr>
        </p:nvSpPr>
        <p:spPr/>
        <p:txBody>
          <a:bodyPr/>
          <a:lstStyle/>
          <a:p>
            <a:endParaRPr lang="fr-FR"/>
          </a:p>
        </p:txBody>
      </p:sp>
      <p:pic>
        <p:nvPicPr>
          <p:cNvPr id="4" name="Image 3">
            <a:extLst>
              <a:ext uri="{FF2B5EF4-FFF2-40B4-BE49-F238E27FC236}">
                <a16:creationId xmlns:a16="http://schemas.microsoft.com/office/drawing/2014/main" id="{7BD88125-EBF7-4545-ACAC-663CF1F8EAAA}"/>
              </a:ext>
            </a:extLst>
          </p:cNvPr>
          <p:cNvPicPr>
            <a:picLocks noChangeAspect="1"/>
          </p:cNvPicPr>
          <p:nvPr/>
        </p:nvPicPr>
        <p:blipFill>
          <a:blip r:embed="rId2"/>
          <a:stretch>
            <a:fillRect/>
          </a:stretch>
        </p:blipFill>
        <p:spPr>
          <a:xfrm>
            <a:off x="193040" y="91439"/>
            <a:ext cx="10495280" cy="6004561"/>
          </a:xfrm>
          <a:prstGeom prst="rect">
            <a:avLst/>
          </a:prstGeom>
        </p:spPr>
      </p:pic>
    </p:spTree>
    <p:extLst>
      <p:ext uri="{BB962C8B-B14F-4D97-AF65-F5344CB8AC3E}">
        <p14:creationId xmlns:p14="http://schemas.microsoft.com/office/powerpoint/2010/main" val="115493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757237" y="1320800"/>
            <a:ext cx="6376731" cy="2387600"/>
          </a:xfrm>
        </p:spPr>
        <p:txBody>
          <a:bodyPr/>
          <a:lstStyle/>
          <a:p>
            <a:r>
              <a:rPr lang="fr-FR" sz="3200" dirty="0"/>
              <a:t>I. Les contours du poste « assistance par tierce personne » </a:t>
            </a:r>
          </a:p>
        </p:txBody>
      </p:sp>
      <p:grpSp>
        <p:nvGrpSpPr>
          <p:cNvPr id="8" name="Group 7">
            <a:extLst>
              <a:ext uri="{FF2B5EF4-FFF2-40B4-BE49-F238E27FC236}">
                <a16:creationId xmlns:a16="http://schemas.microsoft.com/office/drawing/2014/main" id="{0BC53C24-E74C-9E6B-58B8-FB074BEC9456}"/>
              </a:ext>
            </a:extLst>
          </p:cNvPr>
          <p:cNvGrpSpPr/>
          <p:nvPr/>
        </p:nvGrpSpPr>
        <p:grpSpPr>
          <a:xfrm>
            <a:off x="757237" y="1180584"/>
            <a:ext cx="5391251" cy="1097063"/>
            <a:chOff x="259906" y="668190"/>
            <a:chExt cx="6411422" cy="1304657"/>
          </a:xfrm>
        </p:grpSpPr>
        <p:pic>
          <p:nvPicPr>
            <p:cNvPr id="4" name="Picture 2" descr="https://images.rtl.fr/~c/770v513/rtl/www/1121131-une-femme-prenant-une-douche-illustration.jpg">
              <a:extLst>
                <a:ext uri="{FF2B5EF4-FFF2-40B4-BE49-F238E27FC236}">
                  <a16:creationId xmlns:a16="http://schemas.microsoft.com/office/drawing/2014/main" id="{FD0BB403-37A5-4454-8D13-D4742EFD3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06" y="668190"/>
              <a:ext cx="1909011" cy="130465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D69F8708-9651-45F9-8065-7D1FBB6624C1}"/>
                </a:ext>
              </a:extLst>
            </p:cNvPr>
            <p:cNvPicPr>
              <a:picLocks noChangeAspect="1"/>
            </p:cNvPicPr>
            <p:nvPr/>
          </p:nvPicPr>
          <p:blipFill>
            <a:blip r:embed="rId3"/>
            <a:stretch>
              <a:fillRect/>
            </a:stretch>
          </p:blipFill>
          <p:spPr>
            <a:xfrm>
              <a:off x="2452469" y="668190"/>
              <a:ext cx="1909011" cy="1304657"/>
            </a:xfrm>
            <a:prstGeom prst="rect">
              <a:avLst/>
            </a:prstGeom>
          </p:spPr>
        </p:pic>
        <p:pic>
          <p:nvPicPr>
            <p:cNvPr id="7" name="Image 6">
              <a:extLst>
                <a:ext uri="{FF2B5EF4-FFF2-40B4-BE49-F238E27FC236}">
                  <a16:creationId xmlns:a16="http://schemas.microsoft.com/office/drawing/2014/main" id="{C9FBEE15-DD6E-4431-BB77-2D024ADF491C}"/>
                </a:ext>
              </a:extLst>
            </p:cNvPr>
            <p:cNvPicPr>
              <a:picLocks noChangeAspect="1"/>
            </p:cNvPicPr>
            <p:nvPr/>
          </p:nvPicPr>
          <p:blipFill>
            <a:blip r:embed="rId4"/>
            <a:stretch>
              <a:fillRect/>
            </a:stretch>
          </p:blipFill>
          <p:spPr>
            <a:xfrm>
              <a:off x="4703158" y="668190"/>
              <a:ext cx="1968170" cy="1304657"/>
            </a:xfrm>
            <a:prstGeom prst="rect">
              <a:avLst/>
            </a:prstGeom>
          </p:spPr>
        </p:pic>
      </p:grpSp>
      <p:sp>
        <p:nvSpPr>
          <p:cNvPr id="2" name="ZoneTexte 1">
            <a:extLst>
              <a:ext uri="{FF2B5EF4-FFF2-40B4-BE49-F238E27FC236}">
                <a16:creationId xmlns:a16="http://schemas.microsoft.com/office/drawing/2014/main" id="{71FA9ED9-442F-485C-8BDE-CC267A8DC8E6}"/>
              </a:ext>
            </a:extLst>
          </p:cNvPr>
          <p:cNvSpPr txBox="1"/>
          <p:nvPr/>
        </p:nvSpPr>
        <p:spPr>
          <a:xfrm>
            <a:off x="656212" y="4012261"/>
            <a:ext cx="6825915" cy="830997"/>
          </a:xfrm>
          <a:prstGeom prst="rect">
            <a:avLst/>
          </a:prstGeom>
          <a:noFill/>
        </p:spPr>
        <p:txBody>
          <a:bodyPr wrap="square" rtlCol="0">
            <a:spAutoFit/>
          </a:bodyPr>
          <a:lstStyle/>
          <a:p>
            <a:r>
              <a:rPr lang="fr-FR" altLang="fr-FR" sz="2400" b="1" dirty="0">
                <a:solidFill>
                  <a:schemeClr val="bg1"/>
                </a:solidFill>
                <a:cs typeface="Times New Roman" panose="02020603050405020304" pitchFamily="18" charset="0"/>
              </a:rPr>
              <a:t>Des  « actes </a:t>
            </a:r>
            <a:r>
              <a:rPr lang="fr-FR" altLang="fr-FR" sz="2400" b="1" i="1" dirty="0">
                <a:solidFill>
                  <a:schemeClr val="bg1"/>
                </a:solidFill>
                <a:cs typeface="Times New Roman" panose="02020603050405020304" pitchFamily="18" charset="0"/>
              </a:rPr>
              <a:t>essentiels »</a:t>
            </a:r>
            <a:r>
              <a:rPr lang="fr-FR" altLang="fr-FR" sz="2400" b="1" dirty="0">
                <a:solidFill>
                  <a:schemeClr val="bg1"/>
                </a:solidFill>
                <a:cs typeface="Times New Roman" panose="02020603050405020304" pitchFamily="18" charset="0"/>
              </a:rPr>
              <a:t> de la vie quotidienne  </a:t>
            </a:r>
            <a:br>
              <a:rPr lang="fr-FR" altLang="fr-FR" sz="2400" b="1" dirty="0">
                <a:solidFill>
                  <a:schemeClr val="bg1"/>
                </a:solidFill>
                <a:cs typeface="Times New Roman" panose="02020603050405020304" pitchFamily="18" charset="0"/>
              </a:rPr>
            </a:br>
            <a:r>
              <a:rPr lang="fr-FR" altLang="fr-FR" sz="2400" b="1" dirty="0">
                <a:solidFill>
                  <a:schemeClr val="bg1"/>
                </a:solidFill>
                <a:cs typeface="Times New Roman" panose="02020603050405020304" pitchFamily="18" charset="0"/>
              </a:rPr>
              <a:t>à tous les « </a:t>
            </a:r>
            <a:r>
              <a:rPr lang="fr-FR" altLang="fr-FR" sz="2400" b="1" i="1" dirty="0">
                <a:solidFill>
                  <a:schemeClr val="bg1"/>
                </a:solidFill>
                <a:cs typeface="Times New Roman" panose="02020603050405020304" pitchFamily="18" charset="0"/>
              </a:rPr>
              <a:t>actes de la vie sociale et familiale</a:t>
            </a:r>
            <a:r>
              <a:rPr lang="fr-FR" altLang="fr-FR" sz="2400" b="1" dirty="0">
                <a:solidFill>
                  <a:schemeClr val="bg1"/>
                </a:solidFill>
                <a:cs typeface="Times New Roman" panose="02020603050405020304" pitchFamily="18" charset="0"/>
              </a:rPr>
              <a:t> »</a:t>
            </a:r>
          </a:p>
        </p:txBody>
      </p:sp>
    </p:spTree>
    <p:extLst>
      <p:ext uri="{BB962C8B-B14F-4D97-AF65-F5344CB8AC3E}">
        <p14:creationId xmlns:p14="http://schemas.microsoft.com/office/powerpoint/2010/main" val="2069299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CB539C-EC0F-4DBC-BDF0-A5C6530FCF57}"/>
              </a:ext>
            </a:extLst>
          </p:cNvPr>
          <p:cNvSpPr>
            <a:spLocks noGrp="1"/>
          </p:cNvSpPr>
          <p:nvPr>
            <p:ph type="title"/>
          </p:nvPr>
        </p:nvSpPr>
        <p:spPr>
          <a:xfrm>
            <a:off x="838200" y="365126"/>
            <a:ext cx="9321800" cy="919221"/>
          </a:xfrm>
        </p:spPr>
        <p:txBody>
          <a:bodyPr/>
          <a:lstStyle/>
          <a:p>
            <a:r>
              <a:rPr lang="fr-FR" dirty="0"/>
              <a:t>Rente ou capital?</a:t>
            </a:r>
          </a:p>
        </p:txBody>
      </p:sp>
      <p:sp>
        <p:nvSpPr>
          <p:cNvPr id="6" name="Content Placeholder 5">
            <a:extLst>
              <a:ext uri="{FF2B5EF4-FFF2-40B4-BE49-F238E27FC236}">
                <a16:creationId xmlns:a16="http://schemas.microsoft.com/office/drawing/2014/main" id="{AC4C7A29-F5FA-C5B5-49E5-83007BD18E36}"/>
              </a:ext>
            </a:extLst>
          </p:cNvPr>
          <p:cNvSpPr>
            <a:spLocks noGrp="1"/>
          </p:cNvSpPr>
          <p:nvPr>
            <p:ph idx="1"/>
          </p:nvPr>
        </p:nvSpPr>
        <p:spPr>
          <a:xfrm>
            <a:off x="838200" y="1825625"/>
            <a:ext cx="10515600" cy="3978275"/>
          </a:xfrm>
        </p:spPr>
        <p:txBody>
          <a:bodyPr/>
          <a:lstStyle/>
          <a:p>
            <a:pPr lvl="1"/>
            <a:r>
              <a:rPr lang="fr-FR" altLang="fr-FR" dirty="0"/>
              <a:t>Quid de la fiscalité?</a:t>
            </a:r>
          </a:p>
          <a:p>
            <a:pPr lvl="1"/>
            <a:endParaRPr lang="fr-FR" altLang="fr-FR" dirty="0"/>
          </a:p>
          <a:p>
            <a:pPr lvl="1"/>
            <a:r>
              <a:rPr lang="fr-FR" altLang="fr-FR" dirty="0"/>
              <a:t>Choix impactant le projet de vie (achat immobilier/ capacité emprunt?)</a:t>
            </a:r>
          </a:p>
          <a:p>
            <a:endParaRPr lang="fr-FR" altLang="fr-FR" dirty="0"/>
          </a:p>
          <a:p>
            <a:pPr lvl="1"/>
            <a:r>
              <a:rPr lang="fr-FR" altLang="fr-FR" dirty="0" err="1"/>
              <a:t>Erosion</a:t>
            </a:r>
            <a:r>
              <a:rPr lang="fr-FR" altLang="fr-FR" dirty="0"/>
              <a:t> monétaire : Pb de revalorisation des rentes, souvent dénoncé par la C.Cass (Cf Rapport annuel 2014 et 2024)</a:t>
            </a:r>
          </a:p>
          <a:p>
            <a:pPr lvl="1"/>
            <a:endParaRPr lang="fr-FR" altLang="fr-FR" dirty="0"/>
          </a:p>
          <a:p>
            <a:pPr lvl="1"/>
            <a:r>
              <a:rPr lang="fr-FR" altLang="fr-FR" dirty="0"/>
              <a:t>Choix du barème de capitalisation toujours en débat… et en évolution perpétuelle!</a:t>
            </a:r>
          </a:p>
          <a:p>
            <a:pPr lvl="1"/>
            <a:endParaRPr lang="fr-FR" altLang="fr-FR" dirty="0"/>
          </a:p>
          <a:p>
            <a:pPr lvl="1"/>
            <a:r>
              <a:rPr lang="fr-FR" altLang="fr-FR" dirty="0" err="1"/>
              <a:t>Rq</a:t>
            </a:r>
            <a:r>
              <a:rPr lang="fr-FR" altLang="fr-FR" dirty="0"/>
              <a:t>: Toujours calculer sur 412 jours lorsque le coût horaire n’inclus pas les congés payés et jours fériés</a:t>
            </a:r>
          </a:p>
          <a:p>
            <a:pPr lvl="2"/>
            <a:r>
              <a:rPr lang="fr-FR" altLang="fr-FR" b="1" i="1" dirty="0"/>
              <a:t>CE 4 juillet 2025 n°498275</a:t>
            </a:r>
          </a:p>
          <a:p>
            <a:pPr lvl="2"/>
            <a:r>
              <a:rPr lang="fr-FR" altLang="fr-FR" b="1" i="1" dirty="0"/>
              <a:t>Cass. </a:t>
            </a:r>
            <a:r>
              <a:rPr lang="fr-FR" altLang="fr-FR" b="1" i="1" dirty="0" err="1"/>
              <a:t>Civ</a:t>
            </a:r>
            <a:r>
              <a:rPr lang="fr-FR" altLang="fr-FR" b="1" i="1" dirty="0"/>
              <a:t>. 2ème 17 octobre 2024 n°22-18.905</a:t>
            </a:r>
          </a:p>
          <a:p>
            <a:r>
              <a:rPr lang="fr-FR" altLang="fr-FR" b="1" i="1" dirty="0"/>
              <a:t>      </a:t>
            </a:r>
          </a:p>
          <a:p>
            <a:endParaRPr lang="fr-FR" dirty="0"/>
          </a:p>
        </p:txBody>
      </p:sp>
    </p:spTree>
    <p:extLst>
      <p:ext uri="{BB962C8B-B14F-4D97-AF65-F5344CB8AC3E}">
        <p14:creationId xmlns:p14="http://schemas.microsoft.com/office/powerpoint/2010/main" val="3623496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BE2-C18A-BE0E-F69F-3A8FC1522847}"/>
              </a:ext>
            </a:extLst>
          </p:cNvPr>
          <p:cNvSpPr>
            <a:spLocks noGrp="1"/>
          </p:cNvSpPr>
          <p:nvPr>
            <p:ph type="ctrTitle"/>
            <p:custDataLst>
              <p:tags r:id="rId1"/>
            </p:custDataLst>
          </p:nvPr>
        </p:nvSpPr>
        <p:spPr/>
        <p:txBody>
          <a:bodyPr/>
          <a:lstStyle/>
          <a:p>
            <a:pPr algn="l"/>
            <a:r>
              <a:rPr lang="fr-FR" dirty="0"/>
              <a:t>L’aide humaine </a:t>
            </a:r>
            <a:br>
              <a:rPr lang="fr-FR" dirty="0"/>
            </a:br>
            <a:r>
              <a:rPr lang="fr-FR" dirty="0"/>
              <a:t>en pratique</a:t>
            </a:r>
          </a:p>
        </p:txBody>
      </p:sp>
      <p:sp>
        <p:nvSpPr>
          <p:cNvPr id="3" name="Subtitle 2">
            <a:extLst>
              <a:ext uri="{FF2B5EF4-FFF2-40B4-BE49-F238E27FC236}">
                <a16:creationId xmlns:a16="http://schemas.microsoft.com/office/drawing/2014/main" id="{FB778E2D-E506-A68D-9419-76A1D6BADCC1}"/>
              </a:ext>
            </a:extLst>
          </p:cNvPr>
          <p:cNvSpPr>
            <a:spLocks noGrp="1"/>
          </p:cNvSpPr>
          <p:nvPr>
            <p:ph type="subTitle" idx="1"/>
            <p:custDataLst>
              <p:tags r:id="rId2"/>
            </p:custDataLst>
          </p:nvPr>
        </p:nvSpPr>
        <p:spPr/>
        <p:txBody>
          <a:bodyPr/>
          <a:lstStyle/>
          <a:p>
            <a:pPr algn="l"/>
            <a:r>
              <a:rPr lang="fr-FR" dirty="0"/>
              <a:t>L’aide humaine au filtre de la réparation intégrale</a:t>
            </a:r>
          </a:p>
        </p:txBody>
      </p:sp>
    </p:spTree>
    <p:extLst>
      <p:ext uri="{BB962C8B-B14F-4D97-AF65-F5344CB8AC3E}">
        <p14:creationId xmlns:p14="http://schemas.microsoft.com/office/powerpoint/2010/main" val="2935408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87153D-F296-A46A-743E-C724C3B14A77}"/>
              </a:ext>
            </a:extLst>
          </p:cNvPr>
          <p:cNvSpPr>
            <a:spLocks noGrp="1"/>
          </p:cNvSpPr>
          <p:nvPr>
            <p:ph idx="1"/>
          </p:nvPr>
        </p:nvSpPr>
        <p:spPr>
          <a:xfrm>
            <a:off x="5066235" y="2243719"/>
            <a:ext cx="6450724" cy="3178135"/>
          </a:xfrm>
        </p:spPr>
        <p:txBody>
          <a:bodyPr/>
          <a:lstStyle/>
          <a:p>
            <a:pPr>
              <a:tabLst>
                <a:tab pos="4748213" algn="l"/>
                <a:tab pos="5367338" algn="r"/>
                <a:tab pos="6011863" algn="r"/>
              </a:tabLst>
            </a:pPr>
            <a:r>
              <a:rPr lang="fr-FR" dirty="0"/>
              <a:t>Chapitre 1 : La réparation intégrale	p. 4</a:t>
            </a:r>
          </a:p>
          <a:p>
            <a:pPr>
              <a:tabLst>
                <a:tab pos="4748213" algn="l"/>
                <a:tab pos="5281613" algn="r"/>
                <a:tab pos="6011863" algn="r"/>
              </a:tabLst>
            </a:pPr>
            <a:r>
              <a:rPr lang="fr-FR" dirty="0"/>
              <a:t>Chapitre 2 : L’indemnisation en capital	p. 6</a:t>
            </a:r>
          </a:p>
          <a:p>
            <a:pPr>
              <a:tabLst>
                <a:tab pos="4748213" algn="l"/>
                <a:tab pos="5281613" algn="r"/>
                <a:tab pos="6011863" algn="r"/>
              </a:tabLst>
            </a:pPr>
            <a:r>
              <a:rPr lang="fr-FR" dirty="0"/>
              <a:t>Chapitre 3 : L’indemnisation sous forme de rente	p. 11</a:t>
            </a:r>
          </a:p>
          <a:p>
            <a:pPr>
              <a:tabLst>
                <a:tab pos="4748213" algn="l"/>
                <a:tab pos="5281613" algn="r"/>
                <a:tab pos="6011863" algn="r"/>
              </a:tabLst>
            </a:pPr>
            <a:r>
              <a:rPr lang="fr-FR" dirty="0"/>
              <a:t>Chapitre 4 : L’incidence des tiers payeurs	p. 13</a:t>
            </a:r>
          </a:p>
          <a:p>
            <a:pPr>
              <a:tabLst>
                <a:tab pos="4748213" algn="l"/>
                <a:tab pos="5281613" algn="r"/>
                <a:tab pos="6011863" algn="r"/>
              </a:tabLst>
            </a:pPr>
            <a:r>
              <a:rPr lang="fr-FR" dirty="0"/>
              <a:t>Chapitre 5 : … et demain	p. 16</a:t>
            </a:r>
          </a:p>
          <a:p>
            <a:pPr>
              <a:tabLst>
                <a:tab pos="4748213" algn="l"/>
                <a:tab pos="5281613" algn="r"/>
                <a:tab pos="6011863" algn="r"/>
              </a:tabLst>
            </a:pPr>
            <a:r>
              <a:rPr lang="fr-FR" dirty="0"/>
              <a:t>Chapitre 6 : Bilan	p. 18</a:t>
            </a:r>
          </a:p>
          <a:p>
            <a:pPr>
              <a:tabLst>
                <a:tab pos="4748213" algn="l"/>
                <a:tab pos="5281613" algn="r"/>
                <a:tab pos="6011863" algn="r"/>
              </a:tabLst>
            </a:pPr>
            <a:r>
              <a:rPr lang="fr-FR" dirty="0"/>
              <a:t>Chapitre 7 : Perspectives	p. 20</a:t>
            </a:r>
          </a:p>
          <a:p>
            <a:endParaRPr lang="fr-FR" dirty="0"/>
          </a:p>
        </p:txBody>
      </p:sp>
      <p:sp>
        <p:nvSpPr>
          <p:cNvPr id="2" name="Title 1">
            <a:extLst>
              <a:ext uri="{FF2B5EF4-FFF2-40B4-BE49-F238E27FC236}">
                <a16:creationId xmlns:a16="http://schemas.microsoft.com/office/drawing/2014/main" id="{79EBAA6F-1560-8E2F-949F-1499E00F147C}"/>
              </a:ext>
            </a:extLst>
          </p:cNvPr>
          <p:cNvSpPr>
            <a:spLocks noGrp="1"/>
          </p:cNvSpPr>
          <p:nvPr>
            <p:ph type="title"/>
          </p:nvPr>
        </p:nvSpPr>
        <p:spPr>
          <a:xfrm>
            <a:off x="-31530" y="741524"/>
            <a:ext cx="3236815" cy="919221"/>
          </a:xfrm>
        </p:spPr>
        <p:txBody>
          <a:bodyPr/>
          <a:lstStyle/>
          <a:p>
            <a:r>
              <a:rPr lang="fr-FR" dirty="0"/>
              <a:t>Sommaire</a:t>
            </a:r>
          </a:p>
        </p:txBody>
      </p:sp>
    </p:spTree>
    <p:extLst>
      <p:ext uri="{BB962C8B-B14F-4D97-AF65-F5344CB8AC3E}">
        <p14:creationId xmlns:p14="http://schemas.microsoft.com/office/powerpoint/2010/main" val="2015626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756745" y="1320519"/>
            <a:ext cx="5339255" cy="2387600"/>
          </a:xfrm>
        </p:spPr>
        <p:txBody>
          <a:bodyPr/>
          <a:lstStyle/>
          <a:p>
            <a:r>
              <a:rPr lang="fr-FR" dirty="0"/>
              <a:t>La réparation intégrale</a:t>
            </a:r>
          </a:p>
        </p:txBody>
      </p:sp>
    </p:spTree>
    <p:extLst>
      <p:ext uri="{BB962C8B-B14F-4D97-AF65-F5344CB8AC3E}">
        <p14:creationId xmlns:p14="http://schemas.microsoft.com/office/powerpoint/2010/main" val="77382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La réparation intégrale</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pPr lvl="1"/>
            <a:r>
              <a:rPr lang="fr-FR" dirty="0"/>
              <a:t>Replacer la victime dans la situation qui aurait été la sienne en l’absence de l’événement dommageable ;</a:t>
            </a:r>
          </a:p>
          <a:p>
            <a:pPr lvl="1"/>
            <a:endParaRPr lang="fr-FR" dirty="0"/>
          </a:p>
          <a:p>
            <a:pPr lvl="1"/>
            <a:r>
              <a:rPr lang="fr-FR" dirty="0"/>
              <a:t>L’indemnisation ne doit entraîner ni perte ni profit pour la victime.</a:t>
            </a:r>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34</a:t>
            </a:fld>
            <a:endParaRPr lang="fr-FR"/>
          </a:p>
        </p:txBody>
      </p:sp>
    </p:spTree>
    <p:extLst>
      <p:ext uri="{BB962C8B-B14F-4D97-AF65-F5344CB8AC3E}">
        <p14:creationId xmlns:p14="http://schemas.microsoft.com/office/powerpoint/2010/main" val="3539969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756745" y="1320519"/>
            <a:ext cx="5339255" cy="2387600"/>
          </a:xfrm>
        </p:spPr>
        <p:txBody>
          <a:bodyPr/>
          <a:lstStyle/>
          <a:p>
            <a:r>
              <a:rPr lang="fr-FR" dirty="0"/>
              <a:t>L’indemnisation </a:t>
            </a:r>
            <a:br>
              <a:rPr lang="fr-FR" dirty="0"/>
            </a:br>
            <a:r>
              <a:rPr lang="fr-FR" dirty="0"/>
              <a:t>en capital</a:t>
            </a:r>
          </a:p>
        </p:txBody>
      </p:sp>
    </p:spTree>
    <p:extLst>
      <p:ext uri="{BB962C8B-B14F-4D97-AF65-F5344CB8AC3E}">
        <p14:creationId xmlns:p14="http://schemas.microsoft.com/office/powerpoint/2010/main" val="1586560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L’indemnisation en capital</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r>
              <a:rPr lang="fr-FR" b="1" dirty="0"/>
              <a:t>Comment ça marche ?</a:t>
            </a:r>
          </a:p>
          <a:p>
            <a:r>
              <a:rPr lang="fr-FR" dirty="0"/>
              <a:t>On multiplie le montant annuel des besoins en aide humaine par un prix d’euro de rente.</a:t>
            </a:r>
          </a:p>
          <a:p>
            <a:r>
              <a:rPr lang="fr-FR" b="1" dirty="0"/>
              <a:t>Qu’est-ce qu’un euro de rente ?</a:t>
            </a:r>
          </a:p>
          <a:p>
            <a:r>
              <a:rPr lang="fr-FR" dirty="0"/>
              <a:t>C’est la combinaison :</a:t>
            </a:r>
          </a:p>
          <a:p>
            <a:pPr lvl="1"/>
            <a:r>
              <a:rPr lang="fr-FR" dirty="0"/>
              <a:t>d’une table de mortalité </a:t>
            </a:r>
          </a:p>
          <a:p>
            <a:pPr lvl="1"/>
            <a:r>
              <a:rPr lang="fr-FR" dirty="0"/>
              <a:t>avec un taux d’intérêt de placement prévisible</a:t>
            </a:r>
          </a:p>
          <a:p>
            <a:pPr lvl="1"/>
            <a:r>
              <a:rPr lang="fr-FR" dirty="0"/>
              <a:t>déduction faite d’un taux d’inflation prévisible.</a:t>
            </a:r>
          </a:p>
          <a:p>
            <a:endParaRPr lang="fr-FR" dirty="0"/>
          </a:p>
          <a:p>
            <a:r>
              <a:rPr lang="fr-FR" b="1" dirty="0">
                <a:solidFill>
                  <a:schemeClr val="accent1"/>
                </a:solidFill>
              </a:rPr>
              <a:t>Qui peut croire qu’avec trois paramètres incertains, la victime disposera des moyens exacts pour faire face à ses besoins d’aide humaine dans l’avenir ?</a:t>
            </a:r>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36</a:t>
            </a:fld>
            <a:endParaRPr lang="fr-FR"/>
          </a:p>
        </p:txBody>
      </p:sp>
    </p:spTree>
    <p:extLst>
      <p:ext uri="{BB962C8B-B14F-4D97-AF65-F5344CB8AC3E}">
        <p14:creationId xmlns:p14="http://schemas.microsoft.com/office/powerpoint/2010/main" val="2612826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L’indemnisation en capital</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r>
              <a:rPr lang="fr-FR" sz="2000" b="1" dirty="0"/>
              <a:t>Question aux magistrats : Pour quelles raisons évalue-t-on le préjudice d’une victime en capital ?</a:t>
            </a:r>
          </a:p>
          <a:p>
            <a:pPr marL="285750" lvl="1" indent="-285750">
              <a:buFont typeface="Arial" panose="020B0604020202020204" pitchFamily="34" charset="0"/>
              <a:buChar char="•"/>
            </a:pPr>
            <a:r>
              <a:rPr lang="fr-FR" dirty="0"/>
              <a:t>On a toujours fait comme ça ;</a:t>
            </a:r>
          </a:p>
          <a:p>
            <a:pPr marL="285750" lvl="1" indent="-285750">
              <a:buFont typeface="Arial" panose="020B0604020202020204" pitchFamily="34" charset="0"/>
              <a:buChar char="•"/>
            </a:pPr>
            <a:r>
              <a:rPr lang="fr-FR" dirty="0"/>
              <a:t>C’est ce qu’on nous enseigne à l’ENM ;</a:t>
            </a:r>
          </a:p>
          <a:p>
            <a:pPr marL="285750" lvl="1" indent="-285750">
              <a:buFont typeface="Arial" panose="020B0604020202020204" pitchFamily="34" charset="0"/>
              <a:buChar char="•"/>
            </a:pPr>
            <a:r>
              <a:rPr lang="fr-FR" dirty="0"/>
              <a:t>Il faut bien évaluer en capital pour prendre en compte les prestations en capital des organismes sociaux.</a:t>
            </a:r>
          </a:p>
          <a:p>
            <a:pPr marL="285750" indent="-285750">
              <a:buFont typeface="Arial" panose="020B0604020202020204" pitchFamily="34" charset="0"/>
              <a:buChar char="•"/>
            </a:pPr>
            <a:endParaRPr lang="fr-FR" dirty="0"/>
          </a:p>
          <a:p>
            <a:r>
              <a:rPr lang="fr-FR" sz="2000" b="1" dirty="0"/>
              <a:t>Question d’une victime : Je comprends que l’on me déduise les arrérages de la rente, mais est-ce que je vais percevoir le capital ?</a:t>
            </a:r>
          </a:p>
          <a:p>
            <a:r>
              <a:rPr lang="fr-FR" dirty="0"/>
              <a:t>Ma réponse : « Non, c’est la provision que l’organisme social met en réserve pour pouvoir payer les arrérages. »</a:t>
            </a:r>
          </a:p>
          <a:p>
            <a:pPr marL="285750" indent="-285750">
              <a:buFont typeface="Wingdings" pitchFamily="2" charset="2"/>
              <a:buChar char="q"/>
            </a:pPr>
            <a:endParaRPr lang="fr-FR" dirty="0"/>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37</a:t>
            </a:fld>
            <a:endParaRPr lang="fr-FR"/>
          </a:p>
        </p:txBody>
      </p:sp>
    </p:spTree>
    <p:extLst>
      <p:ext uri="{BB962C8B-B14F-4D97-AF65-F5344CB8AC3E}">
        <p14:creationId xmlns:p14="http://schemas.microsoft.com/office/powerpoint/2010/main" val="302621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L’indemnisation en capital</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r>
              <a:rPr lang="fr-FR" b="1" dirty="0"/>
              <a:t>Après vérification </a:t>
            </a:r>
            <a:r>
              <a:rPr lang="fr-FR" dirty="0"/>
              <a:t>… la sécurité sociale ne provisionne pas ses prestations futures comme doit le faire un assureur.</a:t>
            </a:r>
          </a:p>
          <a:p>
            <a:r>
              <a:rPr lang="fr-FR" b="1" dirty="0"/>
              <a:t>D’où la question : d’où sort ce capital ?</a:t>
            </a:r>
          </a:p>
          <a:p>
            <a:r>
              <a:rPr lang="fr-FR" dirty="0"/>
              <a:t>Art 376-1 code de la sécurité sociale :</a:t>
            </a:r>
          </a:p>
          <a:p>
            <a:r>
              <a:rPr lang="fr-FR" b="1" dirty="0">
                <a:solidFill>
                  <a:schemeClr val="accent1"/>
                </a:solidFill>
              </a:rPr>
              <a:t>Les dépenses à rembourser aux caisses de sécurité sociale en application de l'article L 376-1 peuvent faire l'objet d'une évaluation forfaitaire dans les conditions prévues par arrêté du ministre chargé de la sécurité sociale.</a:t>
            </a:r>
          </a:p>
          <a:p>
            <a:r>
              <a:rPr lang="fr-FR" dirty="0"/>
              <a:t>Cela signifie que :</a:t>
            </a:r>
          </a:p>
          <a:p>
            <a:pPr lvl="1"/>
            <a:r>
              <a:rPr lang="fr-FR" dirty="0"/>
              <a:t>Le tiers responsable ne peut être tenu que du remboursement des prestations sociales au fur et à mesure de leur versement par l’organisme social ;</a:t>
            </a:r>
          </a:p>
          <a:p>
            <a:pPr lvl="1"/>
            <a:r>
              <a:rPr lang="fr-FR" dirty="0"/>
              <a:t>Verser un capital relève de sa seule décision.</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38</a:t>
            </a:fld>
            <a:endParaRPr lang="fr-FR"/>
          </a:p>
        </p:txBody>
      </p:sp>
    </p:spTree>
    <p:extLst>
      <p:ext uri="{BB962C8B-B14F-4D97-AF65-F5344CB8AC3E}">
        <p14:creationId xmlns:p14="http://schemas.microsoft.com/office/powerpoint/2010/main" val="2499071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L’indemnisation en capital</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r>
              <a:rPr lang="fr-FR" b="1" dirty="0">
                <a:solidFill>
                  <a:schemeClr val="bg2"/>
                </a:solidFill>
              </a:rPr>
              <a:t>Questions :</a:t>
            </a:r>
          </a:p>
          <a:p>
            <a:pPr lvl="1"/>
            <a:r>
              <a:rPr lang="fr-FR" dirty="0"/>
              <a:t>Pourquoi condamner un responsable et/ou son assureur à payer un capital ?</a:t>
            </a:r>
          </a:p>
          <a:p>
            <a:pPr lvl="1"/>
            <a:r>
              <a:rPr lang="fr-FR" dirty="0"/>
              <a:t>Pourquoi évaluer le préjudice d’une victime en déduisant le capital figurant sur le relevé de prestations ?</a:t>
            </a:r>
          </a:p>
          <a:p>
            <a:endParaRPr lang="fr-FR" dirty="0"/>
          </a:p>
          <a:p>
            <a:r>
              <a:rPr lang="fr-FR" b="1" dirty="0"/>
              <a:t>Pratique à la CIVI de DIJON :</a:t>
            </a:r>
          </a:p>
          <a:p>
            <a:pPr lvl="1"/>
            <a:r>
              <a:rPr lang="fr-FR" dirty="0"/>
              <a:t>On fixe le montant annuel des besoins en aide humaine;</a:t>
            </a:r>
          </a:p>
          <a:p>
            <a:pPr lvl="1"/>
            <a:r>
              <a:rPr lang="fr-FR" dirty="0"/>
              <a:t>On déduit le montant annuel de la prestation sociale ;</a:t>
            </a:r>
          </a:p>
          <a:p>
            <a:pPr lvl="1"/>
            <a:r>
              <a:rPr lang="fr-FR" dirty="0"/>
              <a:t>On met à la charge du FGTI l’indemnisation du solde sous forme de rente ou de capital.</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39</a:t>
            </a:fld>
            <a:endParaRPr lang="fr-FR"/>
          </a:p>
        </p:txBody>
      </p:sp>
    </p:spTree>
    <p:extLst>
      <p:ext uri="{BB962C8B-B14F-4D97-AF65-F5344CB8AC3E}">
        <p14:creationId xmlns:p14="http://schemas.microsoft.com/office/powerpoint/2010/main" val="77632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altLang="fr-FR" dirty="0"/>
              <a:t>La définition… dans le texte</a:t>
            </a:r>
            <a:br>
              <a:rPr lang="fr-FR" altLang="fr-FR" dirty="0"/>
            </a:br>
            <a:br>
              <a:rPr lang="fr-FR" dirty="0"/>
            </a:br>
            <a:endParaRPr lang="fr-FR" dirty="0"/>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r>
              <a:rPr lang="fr-FR" i="1" dirty="0"/>
              <a:t>« Dépenses liées à l’assistance permanente d’une tierce personne pour aider la victime handicapée à effectuer les démarches et plus généralement </a:t>
            </a:r>
            <a:r>
              <a:rPr lang="fr-FR" b="1" i="1" dirty="0"/>
              <a:t>les actes de la vie quotidienne </a:t>
            </a:r>
            <a:r>
              <a:rPr lang="fr-FR" i="1" dirty="0"/>
              <a:t>(…)visent à indemniser le coût pour la victime de la présence nécessaire, de manière définitive d’une tierce personne à ses côtés pour </a:t>
            </a:r>
          </a:p>
          <a:p>
            <a:endParaRPr lang="fr-FR" dirty="0"/>
          </a:p>
          <a:p>
            <a:pPr lvl="1"/>
            <a:r>
              <a:rPr lang="fr-FR" dirty="0"/>
              <a:t>l’assister dans les actes de la vie quotidienne, </a:t>
            </a:r>
          </a:p>
          <a:p>
            <a:pPr lvl="1"/>
            <a:r>
              <a:rPr lang="fr-FR" b="1" dirty="0"/>
              <a:t>préserver sa sécurité, </a:t>
            </a:r>
          </a:p>
          <a:p>
            <a:pPr lvl="1"/>
            <a:r>
              <a:rPr lang="fr-FR" b="1" dirty="0"/>
              <a:t>contribuer à restaurer sa dignité </a:t>
            </a:r>
          </a:p>
          <a:p>
            <a:pPr lvl="1"/>
            <a:r>
              <a:rPr lang="fr-FR" b="1" dirty="0"/>
              <a:t>suppléer sa perte d’autonomie …</a:t>
            </a:r>
          </a:p>
          <a:p>
            <a:endParaRPr lang="fr-FR" dirty="0"/>
          </a:p>
          <a:p>
            <a:r>
              <a:rPr lang="fr-FR" dirty="0"/>
              <a:t>Donc une </a:t>
            </a:r>
            <a:r>
              <a:rPr lang="fr-FR" b="1" dirty="0"/>
              <a:t>conception élargie</a:t>
            </a:r>
            <a:r>
              <a:rPr lang="fr-FR" dirty="0"/>
              <a:t> de ce que doit être « l’assistance » </a:t>
            </a:r>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a:t>Titre de la présentation</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a:t>
            </a:fld>
            <a:endParaRPr lang="fr-FR"/>
          </a:p>
        </p:txBody>
      </p:sp>
    </p:spTree>
    <p:extLst>
      <p:ext uri="{BB962C8B-B14F-4D97-AF65-F5344CB8AC3E}">
        <p14:creationId xmlns:p14="http://schemas.microsoft.com/office/powerpoint/2010/main" val="1513380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756745" y="1320519"/>
            <a:ext cx="5339255" cy="2387600"/>
          </a:xfrm>
        </p:spPr>
        <p:txBody>
          <a:bodyPr/>
          <a:lstStyle/>
          <a:p>
            <a:r>
              <a:rPr lang="fr-FR" dirty="0"/>
              <a:t>L’indemnisation sous forme de rente</a:t>
            </a:r>
          </a:p>
        </p:txBody>
      </p:sp>
    </p:spTree>
    <p:extLst>
      <p:ext uri="{BB962C8B-B14F-4D97-AF65-F5344CB8AC3E}">
        <p14:creationId xmlns:p14="http://schemas.microsoft.com/office/powerpoint/2010/main" val="3139601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L’indemnisation sous forme de rente</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r>
              <a:rPr lang="fr-FR" b="1" dirty="0"/>
              <a:t>Avantage : la durée de versement correspond à la durée de vie de la victime</a:t>
            </a:r>
          </a:p>
          <a:p>
            <a:r>
              <a:rPr lang="fr-FR" b="1" dirty="0"/>
              <a:t>Comment ça marche ?</a:t>
            </a:r>
          </a:p>
          <a:p>
            <a:pPr lvl="1"/>
            <a:r>
              <a:rPr lang="fr-FR" dirty="0"/>
              <a:t>On prend en compte le montant annuel des besoins en aide humaine ; (capitalisé ?)</a:t>
            </a:r>
          </a:p>
          <a:p>
            <a:pPr lvl="1"/>
            <a:r>
              <a:rPr lang="fr-FR" dirty="0"/>
              <a:t>On déduit les prestations sociales correspondantes ; (capitalisées ?)</a:t>
            </a:r>
          </a:p>
          <a:p>
            <a:pPr lvl="1"/>
            <a:r>
              <a:rPr lang="fr-FR" dirty="0"/>
              <a:t>On alloue le solde sous forme de rente viagère qui peut être mensuelle ou trimestrielle ;</a:t>
            </a:r>
          </a:p>
          <a:p>
            <a:pPr lvl="1"/>
            <a:r>
              <a:rPr lang="fr-FR" dirty="0"/>
              <a:t>On peut prévoir des situations de suspension en cas d’hospitalisation longue par exemple.</a:t>
            </a:r>
          </a:p>
          <a:p>
            <a:pPr lvl="1"/>
            <a:endParaRPr lang="fr-FR" dirty="0"/>
          </a:p>
          <a:p>
            <a:r>
              <a:rPr lang="fr-FR" b="1" dirty="0"/>
              <a:t>Quelle indexation ?</a:t>
            </a:r>
          </a:p>
          <a:p>
            <a:pPr lvl="1"/>
            <a:r>
              <a:rPr lang="fr-FR" dirty="0"/>
              <a:t>En matière d’accident de la circulation : revalorisation des rentes AT ;</a:t>
            </a:r>
          </a:p>
          <a:p>
            <a:pPr lvl="1"/>
            <a:r>
              <a:rPr lang="fr-FR" dirty="0"/>
              <a:t>Autre matière : liberté de choix de l’indice.</a:t>
            </a:r>
          </a:p>
          <a:p>
            <a:r>
              <a:rPr lang="fr-FR" b="1" dirty="0"/>
              <a:t>Proposition de loi : indexation sur les salaires</a:t>
            </a:r>
          </a:p>
          <a:p>
            <a:endParaRPr lang="fr-FR" b="1" dirty="0"/>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41</a:t>
            </a:fld>
            <a:endParaRPr lang="fr-FR"/>
          </a:p>
        </p:txBody>
      </p:sp>
    </p:spTree>
    <p:extLst>
      <p:ext uri="{BB962C8B-B14F-4D97-AF65-F5344CB8AC3E}">
        <p14:creationId xmlns:p14="http://schemas.microsoft.com/office/powerpoint/2010/main" val="2032981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756745" y="1320519"/>
            <a:ext cx="5339255" cy="2387600"/>
          </a:xfrm>
        </p:spPr>
        <p:txBody>
          <a:bodyPr/>
          <a:lstStyle/>
          <a:p>
            <a:r>
              <a:rPr lang="fr-FR" dirty="0"/>
              <a:t>L’incidence des tiers payeurs</a:t>
            </a:r>
          </a:p>
        </p:txBody>
      </p:sp>
    </p:spTree>
    <p:extLst>
      <p:ext uri="{BB962C8B-B14F-4D97-AF65-F5344CB8AC3E}">
        <p14:creationId xmlns:p14="http://schemas.microsoft.com/office/powerpoint/2010/main" val="3496806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L’incidence des tiers payeurs</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r>
              <a:rPr lang="fr-FR" b="1" dirty="0"/>
              <a:t>Cas pratique :</a:t>
            </a:r>
          </a:p>
          <a:p>
            <a:r>
              <a:rPr lang="fr-FR" dirty="0"/>
              <a:t>Les besoins en aide humaine d’une victime sont évalués à 100 ; </a:t>
            </a:r>
          </a:p>
          <a:p>
            <a:r>
              <a:rPr lang="fr-FR" dirty="0"/>
              <a:t>Son droit à réduction est réduit de moitié ;</a:t>
            </a:r>
          </a:p>
          <a:p>
            <a:r>
              <a:rPr lang="fr-FR" dirty="0"/>
              <a:t>Elle perçoit 40 au titre de la PCH.</a:t>
            </a:r>
          </a:p>
          <a:p>
            <a:endParaRPr lang="fr-FR" dirty="0"/>
          </a:p>
          <a:p>
            <a:r>
              <a:rPr lang="fr-FR" b="1" dirty="0">
                <a:solidFill>
                  <a:schemeClr val="bg2"/>
                </a:solidFill>
              </a:rPr>
              <a:t>Question : </a:t>
            </a:r>
            <a:r>
              <a:rPr lang="fr-FR" b="1" dirty="0"/>
              <a:t>Quelle somme correspond à la réparation intégrale de son préjudice ?</a:t>
            </a:r>
          </a:p>
          <a:p>
            <a:endParaRPr lang="fr-FR" b="1" dirty="0"/>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43</a:t>
            </a:fld>
            <a:endParaRPr lang="fr-FR"/>
          </a:p>
        </p:txBody>
      </p:sp>
    </p:spTree>
    <p:extLst>
      <p:ext uri="{BB962C8B-B14F-4D97-AF65-F5344CB8AC3E}">
        <p14:creationId xmlns:p14="http://schemas.microsoft.com/office/powerpoint/2010/main" val="3957719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L’incidence des tiers payeurs</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439862"/>
            <a:ext cx="10515600" cy="3978275"/>
          </a:xfrm>
        </p:spPr>
        <p:txBody>
          <a:bodyPr/>
          <a:lstStyle/>
          <a:p>
            <a:r>
              <a:rPr lang="fr-FR" b="1" dirty="0">
                <a:solidFill>
                  <a:schemeClr val="bg2"/>
                </a:solidFill>
              </a:rPr>
              <a:t>Réponses :</a:t>
            </a:r>
          </a:p>
          <a:p>
            <a:r>
              <a:rPr lang="fr-FR" b="1" dirty="0"/>
              <a:t>En droit de la responsabilité devant les juridictions de l’ordre judiciaire : 100 / 2 = 50</a:t>
            </a:r>
          </a:p>
          <a:p>
            <a:pPr lvl="1"/>
            <a:r>
              <a:rPr lang="fr-FR" dirty="0"/>
              <a:t>Raisons : la PCH n’ouvre pas droit à recours ; la déduire entraînerait un profit pour le responsable. </a:t>
            </a:r>
            <a:br>
              <a:rPr lang="fr-FR" dirty="0"/>
            </a:br>
            <a:r>
              <a:rPr lang="fr-FR" dirty="0"/>
              <a:t>Il ne paierait pas sa dette.</a:t>
            </a:r>
          </a:p>
          <a:p>
            <a:pPr lvl="1"/>
            <a:endParaRPr lang="fr-FR" dirty="0"/>
          </a:p>
          <a:p>
            <a:r>
              <a:rPr lang="fr-FR" b="1" dirty="0"/>
              <a:t>Devant la CIVI, ONIAM, FIVA : 100 / 2 = 50 – 40 = 10</a:t>
            </a:r>
          </a:p>
          <a:p>
            <a:pPr lvl="1"/>
            <a:r>
              <a:rPr lang="fr-FR" dirty="0"/>
              <a:t>Raisons : on prend en compte toutes les prestations indemnitaires ; il n’y a pas de priorité de la victime sur les prestations sociales.</a:t>
            </a:r>
          </a:p>
          <a:p>
            <a:pPr lvl="1"/>
            <a:endParaRPr lang="fr-FR" dirty="0"/>
          </a:p>
          <a:p>
            <a:r>
              <a:rPr lang="fr-FR" b="1" dirty="0"/>
              <a:t>Devant le Conseil d’État : 100 / 2 = 50</a:t>
            </a:r>
          </a:p>
          <a:p>
            <a:pPr lvl="1"/>
            <a:r>
              <a:rPr lang="fr-FR" dirty="0"/>
              <a:t>Raisons : on ne déduit pas la PCH tant que le total (50 +40) ne dépasse pas le dommage de 		la victime (100)</a:t>
            </a:r>
          </a:p>
          <a:p>
            <a:pPr lvl="1"/>
            <a:r>
              <a:rPr lang="fr-FR" dirty="0"/>
              <a:t>Si la PCH avait été de 60, le responsable aurait été condamné à 40.</a:t>
            </a:r>
          </a:p>
          <a:p>
            <a:endParaRPr lang="fr-FR" dirty="0"/>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44</a:t>
            </a:fld>
            <a:endParaRPr lang="fr-FR"/>
          </a:p>
        </p:txBody>
      </p:sp>
    </p:spTree>
    <p:extLst>
      <p:ext uri="{BB962C8B-B14F-4D97-AF65-F5344CB8AC3E}">
        <p14:creationId xmlns:p14="http://schemas.microsoft.com/office/powerpoint/2010/main" val="2074250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581891" y="1320519"/>
            <a:ext cx="5877098" cy="2387600"/>
          </a:xfrm>
        </p:spPr>
        <p:txBody>
          <a:bodyPr/>
          <a:lstStyle/>
          <a:p>
            <a:r>
              <a:rPr lang="fr-FR" dirty="0"/>
              <a:t>…ET DEMAIN</a:t>
            </a:r>
          </a:p>
        </p:txBody>
      </p:sp>
    </p:spTree>
    <p:extLst>
      <p:ext uri="{BB962C8B-B14F-4D97-AF65-F5344CB8AC3E}">
        <p14:creationId xmlns:p14="http://schemas.microsoft.com/office/powerpoint/2010/main" val="522347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1D95391-D7E9-A9FB-A6A4-F29C90921455}"/>
              </a:ext>
            </a:extLst>
          </p:cNvPr>
          <p:cNvSpPr txBox="1"/>
          <p:nvPr/>
        </p:nvSpPr>
        <p:spPr>
          <a:xfrm>
            <a:off x="738908" y="4415323"/>
            <a:ext cx="9975273" cy="1266893"/>
          </a:xfrm>
          <a:prstGeom prst="rect">
            <a:avLst/>
          </a:prstGeom>
          <a:solidFill>
            <a:schemeClr val="bg2">
              <a:lumMod val="20000"/>
              <a:lumOff val="80000"/>
            </a:schemeClr>
          </a:solidFill>
          <a:ln>
            <a:noFill/>
          </a:ln>
          <a:effectLst/>
        </p:spPr>
        <p:txBody>
          <a:bodyPr wrap="square">
            <a:noAutofit/>
          </a:bodyPr>
          <a:lstStyle/>
          <a:p>
            <a:endParaRPr lang="fr-FR" sz="1400" dirty="0">
              <a:solidFill>
                <a:schemeClr val="bg2"/>
              </a:solidFill>
            </a:endParaRPr>
          </a:p>
        </p:txBody>
      </p:sp>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Indemnisation + 5</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512587"/>
            <a:ext cx="10515600" cy="3978275"/>
          </a:xfrm>
        </p:spPr>
        <p:txBody>
          <a:bodyPr/>
          <a:lstStyle/>
          <a:p>
            <a:r>
              <a:rPr lang="fr-FR" b="1" dirty="0"/>
              <a:t>Que se passe-t-il si, après l’indemnisation :</a:t>
            </a:r>
          </a:p>
          <a:p>
            <a:pPr lvl="1"/>
            <a:r>
              <a:rPr lang="fr-FR" dirty="0"/>
              <a:t>la législation modifie la base de calcul du taux horaire, la durée du temps de travail, la convention collective, oblige au versement d’une prime, type </a:t>
            </a:r>
            <a:r>
              <a:rPr lang="fr-FR" dirty="0" err="1"/>
              <a:t>Segur</a:t>
            </a:r>
            <a:r>
              <a:rPr lang="fr-FR" dirty="0"/>
              <a:t> ?</a:t>
            </a:r>
          </a:p>
          <a:p>
            <a:pPr lvl="1"/>
            <a:r>
              <a:rPr lang="fr-FR" dirty="0"/>
              <a:t>Les prestations sociales n’évoluent pas de la même façon que l’indemnité principale (non indexation) ?</a:t>
            </a:r>
          </a:p>
          <a:p>
            <a:pPr lvl="1"/>
            <a:r>
              <a:rPr lang="fr-FR" dirty="0"/>
              <a:t>La jeune victime, devenue adulte, souhaite quitter le cocon familial ?</a:t>
            </a:r>
          </a:p>
          <a:p>
            <a:pPr lvl="1"/>
            <a:r>
              <a:rPr lang="fr-FR" dirty="0"/>
              <a:t>L’aidant, membre de la famille, décède ou ne peut plus assumer son rôle ....</a:t>
            </a:r>
          </a:p>
          <a:p>
            <a:endParaRPr lang="fr-FR" dirty="0"/>
          </a:p>
          <a:p>
            <a:r>
              <a:rPr lang="fr-FR" b="1" dirty="0">
                <a:solidFill>
                  <a:schemeClr val="bg2"/>
                </a:solidFill>
              </a:rPr>
              <a:t>Réponse : il ne s’agit ni d’un préjudice nouveau ni d’une aggravation du dommage de la victime.</a:t>
            </a:r>
          </a:p>
          <a:p>
            <a:endParaRPr lang="fr-FR" dirty="0"/>
          </a:p>
          <a:p>
            <a:r>
              <a:rPr lang="fr-FR" b="1" dirty="0">
                <a:solidFill>
                  <a:schemeClr val="bg2"/>
                </a:solidFill>
              </a:rPr>
              <a:t>CONCLUSION :</a:t>
            </a:r>
          </a:p>
          <a:p>
            <a:r>
              <a:rPr lang="fr-FR" b="1" dirty="0">
                <a:solidFill>
                  <a:schemeClr val="bg2"/>
                </a:solidFill>
              </a:rPr>
              <a:t>En application du principe de la réparation intégrale, sans perte ni profit pour la victime, </a:t>
            </a:r>
          </a:p>
          <a:p>
            <a:r>
              <a:rPr lang="fr-FR" b="1" dirty="0">
                <a:solidFill>
                  <a:schemeClr val="bg2"/>
                </a:solidFill>
              </a:rPr>
              <a:t>Il lui appartient d’adapter ses besoins aux moyens qui lui ont été accordés.</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46</a:t>
            </a:fld>
            <a:endParaRPr lang="fr-FR"/>
          </a:p>
        </p:txBody>
      </p:sp>
    </p:spTree>
    <p:extLst>
      <p:ext uri="{BB962C8B-B14F-4D97-AF65-F5344CB8AC3E}">
        <p14:creationId xmlns:p14="http://schemas.microsoft.com/office/powerpoint/2010/main" val="169254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756745" y="1320519"/>
            <a:ext cx="5339255" cy="2387600"/>
          </a:xfrm>
        </p:spPr>
        <p:txBody>
          <a:bodyPr/>
          <a:lstStyle/>
          <a:p>
            <a:r>
              <a:rPr lang="fr-FR" dirty="0"/>
              <a:t>BILAN</a:t>
            </a:r>
          </a:p>
        </p:txBody>
      </p:sp>
    </p:spTree>
    <p:extLst>
      <p:ext uri="{BB962C8B-B14F-4D97-AF65-F5344CB8AC3E}">
        <p14:creationId xmlns:p14="http://schemas.microsoft.com/office/powerpoint/2010/main" val="1604225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BILAN</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r>
              <a:rPr lang="fr-FR" dirty="0"/>
              <a:t>Le droit du dommage corporel repose sur la photographie qui est prise lors de la consolidation de la victime et qui fige l’indemnisation pour l’avenir. </a:t>
            </a:r>
          </a:p>
          <a:p>
            <a:endParaRPr lang="fr-FR" dirty="0"/>
          </a:p>
          <a:p>
            <a:r>
              <a:rPr lang="fr-FR" dirty="0"/>
              <a:t>L’application du principe de la réparation intégrale ne dépend pas du dommage de la victime mais de la juridiction appelée à évaluer son préjudice</a:t>
            </a:r>
          </a:p>
          <a:p>
            <a:endParaRPr lang="fr-FR" dirty="0"/>
          </a:p>
          <a:p>
            <a:r>
              <a:rPr lang="fr-FR" dirty="0"/>
              <a:t>Ni la rente ni le capital ne réparent le préjudice d’une victime « sans perte ni profit ».</a:t>
            </a:r>
          </a:p>
          <a:p>
            <a:endParaRPr lang="fr-FR" dirty="0"/>
          </a:p>
          <a:p>
            <a:r>
              <a:rPr lang="fr-FR" dirty="0"/>
              <a:t>Plus aucun responsable ne paie les dommages corporels qu’il cause. Tout est pris en charge par les organismes sociaux, les collectivités territoriales, les fonds de garantie et les assureurs…</a:t>
            </a:r>
          </a:p>
          <a:p>
            <a:r>
              <a:rPr lang="fr-FR" dirty="0"/>
              <a:t>Autrement dit des structures financées par les mêmes personnes : les ménages et les entreprises.</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48</a:t>
            </a:fld>
            <a:endParaRPr lang="fr-FR"/>
          </a:p>
        </p:txBody>
      </p:sp>
    </p:spTree>
    <p:extLst>
      <p:ext uri="{BB962C8B-B14F-4D97-AF65-F5344CB8AC3E}">
        <p14:creationId xmlns:p14="http://schemas.microsoft.com/office/powerpoint/2010/main" val="22376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BILAN</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pPr algn="ctr"/>
            <a:r>
              <a:rPr lang="fr-FR" sz="3200" b="1" dirty="0"/>
              <a:t>La réparation intégrale est une formule magique qui permet au juge, à l’avocat et à l’assureur de se persuader qu’ils ont fait une juste indemnisation du dommage d’une victime « sans perte ni profit ».</a:t>
            </a:r>
          </a:p>
          <a:p>
            <a:pPr algn="ctr"/>
            <a:endParaRPr lang="fr-FR" sz="3200" b="1" dirty="0"/>
          </a:p>
          <a:p>
            <a:pPr algn="ctr"/>
            <a:r>
              <a:rPr lang="fr-FR" sz="3200" b="1" dirty="0"/>
              <a:t>En fait, la victime n’a qu’à se débrouiller avec l’indemnité qu’on lui a jetée en pâture !</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49</a:t>
            </a:fld>
            <a:endParaRPr lang="fr-FR"/>
          </a:p>
        </p:txBody>
      </p:sp>
    </p:spTree>
    <p:extLst>
      <p:ext uri="{BB962C8B-B14F-4D97-AF65-F5344CB8AC3E}">
        <p14:creationId xmlns:p14="http://schemas.microsoft.com/office/powerpoint/2010/main" val="88019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979372-2C0F-4828-B691-EFCE1751EDD0}"/>
              </a:ext>
            </a:extLst>
          </p:cNvPr>
          <p:cNvSpPr>
            <a:spLocks noGrp="1"/>
          </p:cNvSpPr>
          <p:nvPr>
            <p:ph type="title"/>
          </p:nvPr>
        </p:nvSpPr>
        <p:spPr>
          <a:xfrm>
            <a:off x="838199" y="365125"/>
            <a:ext cx="10034835" cy="919163"/>
          </a:xfrm>
        </p:spPr>
        <p:txBody>
          <a:bodyPr/>
          <a:lstStyle/>
          <a:p>
            <a:r>
              <a:rPr lang="fr-FR" altLang="fr-FR" dirty="0"/>
              <a:t>Ce poste recouvre donc désormais un certain nombre de tâches qui doivent être discutées lors de l’expertise… </a:t>
            </a:r>
            <a:r>
              <a:rPr lang="fr-FR" altLang="fr-FR" i="1" dirty="0"/>
              <a:t>(…même quand la mission ne le précise pas!)</a:t>
            </a:r>
            <a:endParaRPr lang="fr-FR" i="1" dirty="0"/>
          </a:p>
        </p:txBody>
      </p:sp>
      <p:grpSp>
        <p:nvGrpSpPr>
          <p:cNvPr id="11" name="Group 10">
            <a:extLst>
              <a:ext uri="{FF2B5EF4-FFF2-40B4-BE49-F238E27FC236}">
                <a16:creationId xmlns:a16="http://schemas.microsoft.com/office/drawing/2014/main" id="{BFB920F7-E223-9EE6-808B-C3E12AC7C727}"/>
              </a:ext>
            </a:extLst>
          </p:cNvPr>
          <p:cNvGrpSpPr/>
          <p:nvPr/>
        </p:nvGrpSpPr>
        <p:grpSpPr>
          <a:xfrm>
            <a:off x="965956" y="2100650"/>
            <a:ext cx="9410921" cy="3708700"/>
            <a:chOff x="1261220" y="2217008"/>
            <a:chExt cx="9115657" cy="3592341"/>
          </a:xfrm>
        </p:grpSpPr>
        <p:pic>
          <p:nvPicPr>
            <p:cNvPr id="3" name="Image 2">
              <a:extLst>
                <a:ext uri="{FF2B5EF4-FFF2-40B4-BE49-F238E27FC236}">
                  <a16:creationId xmlns:a16="http://schemas.microsoft.com/office/drawing/2014/main" id="{DAD7BE2A-754D-4143-B714-333E16982626}"/>
                </a:ext>
              </a:extLst>
            </p:cNvPr>
            <p:cNvPicPr>
              <a:picLocks noChangeAspect="1"/>
            </p:cNvPicPr>
            <p:nvPr/>
          </p:nvPicPr>
          <p:blipFill>
            <a:blip r:embed="rId2"/>
            <a:stretch>
              <a:fillRect/>
            </a:stretch>
          </p:blipFill>
          <p:spPr>
            <a:xfrm>
              <a:off x="1261220" y="2221664"/>
              <a:ext cx="3133616" cy="1633870"/>
            </a:xfrm>
            <a:prstGeom prst="rect">
              <a:avLst/>
            </a:prstGeom>
          </p:spPr>
        </p:pic>
        <p:pic>
          <p:nvPicPr>
            <p:cNvPr id="4" name="Image 3">
              <a:extLst>
                <a:ext uri="{FF2B5EF4-FFF2-40B4-BE49-F238E27FC236}">
                  <a16:creationId xmlns:a16="http://schemas.microsoft.com/office/drawing/2014/main" id="{23972FC4-7506-4385-8252-68AF09E763FD}"/>
                </a:ext>
              </a:extLst>
            </p:cNvPr>
            <p:cNvPicPr>
              <a:picLocks noChangeAspect="1"/>
            </p:cNvPicPr>
            <p:nvPr/>
          </p:nvPicPr>
          <p:blipFill>
            <a:blip r:embed="rId3"/>
            <a:stretch>
              <a:fillRect/>
            </a:stretch>
          </p:blipFill>
          <p:spPr>
            <a:xfrm>
              <a:off x="4615026" y="2217008"/>
              <a:ext cx="2503944" cy="1638526"/>
            </a:xfrm>
            <a:prstGeom prst="rect">
              <a:avLst/>
            </a:prstGeom>
          </p:spPr>
        </p:pic>
        <p:pic>
          <p:nvPicPr>
            <p:cNvPr id="5" name="Image 4">
              <a:extLst>
                <a:ext uri="{FF2B5EF4-FFF2-40B4-BE49-F238E27FC236}">
                  <a16:creationId xmlns:a16="http://schemas.microsoft.com/office/drawing/2014/main" id="{DC0774D2-71D8-465C-8721-906598F569CC}"/>
                </a:ext>
              </a:extLst>
            </p:cNvPr>
            <p:cNvPicPr>
              <a:picLocks noChangeAspect="1"/>
            </p:cNvPicPr>
            <p:nvPr/>
          </p:nvPicPr>
          <p:blipFill>
            <a:blip r:embed="rId4"/>
            <a:stretch>
              <a:fillRect/>
            </a:stretch>
          </p:blipFill>
          <p:spPr>
            <a:xfrm>
              <a:off x="7339160" y="2217009"/>
              <a:ext cx="3037717" cy="1638526"/>
            </a:xfrm>
            <a:prstGeom prst="rect">
              <a:avLst/>
            </a:prstGeom>
          </p:spPr>
        </p:pic>
        <p:grpSp>
          <p:nvGrpSpPr>
            <p:cNvPr id="10" name="Group 9">
              <a:extLst>
                <a:ext uri="{FF2B5EF4-FFF2-40B4-BE49-F238E27FC236}">
                  <a16:creationId xmlns:a16="http://schemas.microsoft.com/office/drawing/2014/main" id="{292E1BE8-0548-BCEB-12C8-0F9BE971E1E2}"/>
                </a:ext>
              </a:extLst>
            </p:cNvPr>
            <p:cNvGrpSpPr/>
            <p:nvPr/>
          </p:nvGrpSpPr>
          <p:grpSpPr>
            <a:xfrm>
              <a:off x="1261220" y="4089910"/>
              <a:ext cx="9115657" cy="1719439"/>
              <a:chOff x="663106" y="3908677"/>
              <a:chExt cx="10019490" cy="1889924"/>
            </a:xfrm>
          </p:grpSpPr>
          <p:pic>
            <p:nvPicPr>
              <p:cNvPr id="6" name="Image 5">
                <a:extLst>
                  <a:ext uri="{FF2B5EF4-FFF2-40B4-BE49-F238E27FC236}">
                    <a16:creationId xmlns:a16="http://schemas.microsoft.com/office/drawing/2014/main" id="{F512D353-B1CE-4505-AF86-0A466B1EEC4E}"/>
                  </a:ext>
                </a:extLst>
              </p:cNvPr>
              <p:cNvPicPr>
                <a:picLocks noChangeAspect="1"/>
              </p:cNvPicPr>
              <p:nvPr/>
            </p:nvPicPr>
            <p:blipFill>
              <a:blip r:embed="rId5"/>
              <a:stretch>
                <a:fillRect/>
              </a:stretch>
            </p:blipFill>
            <p:spPr>
              <a:xfrm>
                <a:off x="663106" y="3908677"/>
                <a:ext cx="2834886" cy="1883827"/>
              </a:xfrm>
              <a:prstGeom prst="rect">
                <a:avLst/>
              </a:prstGeom>
            </p:spPr>
          </p:pic>
          <p:pic>
            <p:nvPicPr>
              <p:cNvPr id="7" name="Image 6">
                <a:extLst>
                  <a:ext uri="{FF2B5EF4-FFF2-40B4-BE49-F238E27FC236}">
                    <a16:creationId xmlns:a16="http://schemas.microsoft.com/office/drawing/2014/main" id="{35C43057-94D9-4213-AD44-90F725D1EC05}"/>
                  </a:ext>
                </a:extLst>
              </p:cNvPr>
              <p:cNvPicPr>
                <a:picLocks noChangeAspect="1"/>
              </p:cNvPicPr>
              <p:nvPr/>
            </p:nvPicPr>
            <p:blipFill>
              <a:blip r:embed="rId6"/>
              <a:stretch>
                <a:fillRect/>
              </a:stretch>
            </p:blipFill>
            <p:spPr>
              <a:xfrm>
                <a:off x="3688431" y="3908677"/>
                <a:ext cx="3621338" cy="1889924"/>
              </a:xfrm>
              <a:prstGeom prst="rect">
                <a:avLst/>
              </a:prstGeom>
            </p:spPr>
          </p:pic>
          <p:pic>
            <p:nvPicPr>
              <p:cNvPr id="8" name="Image 7">
                <a:extLst>
                  <a:ext uri="{FF2B5EF4-FFF2-40B4-BE49-F238E27FC236}">
                    <a16:creationId xmlns:a16="http://schemas.microsoft.com/office/drawing/2014/main" id="{3B0AAD0E-E5AF-45CB-BCA1-11CDC99B06D5}"/>
                  </a:ext>
                </a:extLst>
              </p:cNvPr>
              <p:cNvPicPr>
                <a:picLocks noChangeAspect="1"/>
              </p:cNvPicPr>
              <p:nvPr/>
            </p:nvPicPr>
            <p:blipFill>
              <a:blip r:embed="rId7"/>
              <a:stretch>
                <a:fillRect/>
              </a:stretch>
            </p:blipFill>
            <p:spPr>
              <a:xfrm>
                <a:off x="7500208" y="3908677"/>
                <a:ext cx="3182388" cy="1036410"/>
              </a:xfrm>
              <a:prstGeom prst="rect">
                <a:avLst/>
              </a:prstGeom>
            </p:spPr>
          </p:pic>
        </p:grpSp>
      </p:grpSp>
    </p:spTree>
    <p:extLst>
      <p:ext uri="{BB962C8B-B14F-4D97-AF65-F5344CB8AC3E}">
        <p14:creationId xmlns:p14="http://schemas.microsoft.com/office/powerpoint/2010/main" val="964677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756745" y="1320519"/>
            <a:ext cx="5339255" cy="2387600"/>
          </a:xfrm>
        </p:spPr>
        <p:txBody>
          <a:bodyPr/>
          <a:lstStyle/>
          <a:p>
            <a:r>
              <a:rPr lang="fr-FR" dirty="0"/>
              <a:t>PERSPECTIVES</a:t>
            </a:r>
          </a:p>
        </p:txBody>
      </p:sp>
    </p:spTree>
    <p:extLst>
      <p:ext uri="{BB962C8B-B14F-4D97-AF65-F5344CB8AC3E}">
        <p14:creationId xmlns:p14="http://schemas.microsoft.com/office/powerpoint/2010/main" val="1109046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PERSPECTIVES</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r>
              <a:rPr lang="fr-FR" b="1" dirty="0"/>
              <a:t>Un droit qui place la victime au centre de l’indemnisation. </a:t>
            </a:r>
          </a:p>
          <a:p>
            <a:endParaRPr lang="fr-FR" b="1" dirty="0"/>
          </a:p>
          <a:p>
            <a:pPr lvl="1"/>
            <a:r>
              <a:rPr lang="fr-FR" dirty="0"/>
              <a:t>Qui détermine le préjudice d’une victime quel que soit le régime juridique ;</a:t>
            </a:r>
          </a:p>
          <a:p>
            <a:pPr lvl="1"/>
            <a:endParaRPr lang="fr-FR" dirty="0"/>
          </a:p>
          <a:p>
            <a:pPr lvl="1"/>
            <a:r>
              <a:rPr lang="fr-FR" dirty="0"/>
              <a:t>Qui prenne en compte les prestations que la victime n’aurait pas perçues en l’absence du fait dommageable ;</a:t>
            </a:r>
          </a:p>
          <a:p>
            <a:pPr lvl="1"/>
            <a:endParaRPr lang="fr-FR" dirty="0"/>
          </a:p>
          <a:p>
            <a:pPr lvl="1"/>
            <a:r>
              <a:rPr lang="fr-FR" dirty="0"/>
              <a:t>Qui adapte les moyens aux besoins immédiats et futurs de la victime.</a:t>
            </a:r>
          </a:p>
          <a:p>
            <a:pPr lvl="1"/>
            <a:endParaRPr lang="fr-FR" dirty="0"/>
          </a:p>
          <a:p>
            <a:pPr lvl="1"/>
            <a:r>
              <a:rPr lang="fr-FR" dirty="0"/>
              <a:t>Qui s’inspire de ce qui se pratique au Québec, en Australie, en Afrique du Sud, en Norvège, en Suède, en Finlande …</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 L’aide humaine en pratique – l’aide humaine au filtre de la réparation intégrale</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51</a:t>
            </a:fld>
            <a:endParaRPr lang="fr-FR"/>
          </a:p>
        </p:txBody>
      </p:sp>
    </p:spTree>
    <p:extLst>
      <p:ext uri="{BB962C8B-B14F-4D97-AF65-F5344CB8AC3E}">
        <p14:creationId xmlns:p14="http://schemas.microsoft.com/office/powerpoint/2010/main" val="239767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BE2-C18A-BE0E-F69F-3A8FC1522847}"/>
              </a:ext>
            </a:extLst>
          </p:cNvPr>
          <p:cNvSpPr>
            <a:spLocks noGrp="1"/>
          </p:cNvSpPr>
          <p:nvPr>
            <p:ph type="ctrTitle"/>
            <p:custDataLst>
              <p:tags r:id="rId1"/>
            </p:custDataLst>
          </p:nvPr>
        </p:nvSpPr>
        <p:spPr/>
        <p:txBody>
          <a:bodyPr/>
          <a:lstStyle/>
          <a:p>
            <a:pPr algn="l"/>
            <a:r>
              <a:rPr lang="fr-FR" dirty="0"/>
              <a:t>L’aide humaine en pratique</a:t>
            </a:r>
          </a:p>
        </p:txBody>
      </p:sp>
      <p:sp>
        <p:nvSpPr>
          <p:cNvPr id="3" name="Subtitle 2">
            <a:extLst>
              <a:ext uri="{FF2B5EF4-FFF2-40B4-BE49-F238E27FC236}">
                <a16:creationId xmlns:a16="http://schemas.microsoft.com/office/drawing/2014/main" id="{FB778E2D-E506-A68D-9419-76A1D6BADCC1}"/>
              </a:ext>
            </a:extLst>
          </p:cNvPr>
          <p:cNvSpPr>
            <a:spLocks noGrp="1"/>
          </p:cNvSpPr>
          <p:nvPr>
            <p:ph type="subTitle" idx="1"/>
            <p:custDataLst>
              <p:tags r:id="rId2"/>
            </p:custDataLst>
          </p:nvPr>
        </p:nvSpPr>
        <p:spPr/>
        <p:txBody>
          <a:bodyPr/>
          <a:lstStyle/>
          <a:p>
            <a:pPr algn="l"/>
            <a:r>
              <a:rPr lang="fr-FR" dirty="0"/>
              <a:t>L’aide humaine au </a:t>
            </a:r>
            <a:r>
              <a:rPr lang="fr-FR" sz="2800" dirty="0">
                <a:solidFill>
                  <a:srgbClr val="FFC000"/>
                </a:solidFill>
              </a:rPr>
              <a:t>philtre</a:t>
            </a:r>
            <a:r>
              <a:rPr lang="fr-FR" dirty="0"/>
              <a:t> de la réparation intégrale</a:t>
            </a:r>
          </a:p>
        </p:txBody>
      </p:sp>
    </p:spTree>
    <p:extLst>
      <p:ext uri="{BB962C8B-B14F-4D97-AF65-F5344CB8AC3E}">
        <p14:creationId xmlns:p14="http://schemas.microsoft.com/office/powerpoint/2010/main" val="377229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FCCB7-63E5-4D93-B66F-9AC8FE65D1EA}"/>
              </a:ext>
            </a:extLst>
          </p:cNvPr>
          <p:cNvSpPr>
            <a:spLocks noGrp="1"/>
          </p:cNvSpPr>
          <p:nvPr>
            <p:ph type="title"/>
          </p:nvPr>
        </p:nvSpPr>
        <p:spPr>
          <a:xfrm>
            <a:off x="838200" y="365126"/>
            <a:ext cx="9321800" cy="919221"/>
          </a:xfrm>
        </p:spPr>
        <p:txBody>
          <a:bodyPr/>
          <a:lstStyle/>
          <a:p>
            <a:r>
              <a:rPr lang="fr-FR" dirty="0"/>
              <a:t>Quelques exemples… </a:t>
            </a:r>
          </a:p>
        </p:txBody>
      </p:sp>
      <p:sp>
        <p:nvSpPr>
          <p:cNvPr id="5" name="Content Placeholder 4">
            <a:extLst>
              <a:ext uri="{FF2B5EF4-FFF2-40B4-BE49-F238E27FC236}">
                <a16:creationId xmlns:a16="http://schemas.microsoft.com/office/drawing/2014/main" id="{D50B1B51-1C05-2109-B4C3-00001B1B015B}"/>
              </a:ext>
            </a:extLst>
          </p:cNvPr>
          <p:cNvSpPr>
            <a:spLocks noGrp="1"/>
          </p:cNvSpPr>
          <p:nvPr>
            <p:ph idx="1"/>
          </p:nvPr>
        </p:nvSpPr>
        <p:spPr>
          <a:xfrm>
            <a:off x="838200" y="1825625"/>
            <a:ext cx="10515600" cy="3978275"/>
          </a:xfrm>
        </p:spPr>
        <p:txBody>
          <a:bodyPr/>
          <a:lstStyle/>
          <a:p>
            <a:r>
              <a:rPr lang="fr-FR" altLang="fr-FR" b="1" dirty="0"/>
              <a:t>Perte d’autonomie ≠ Besoins vitaux</a:t>
            </a:r>
          </a:p>
          <a:p>
            <a:pPr lvl="1"/>
            <a:r>
              <a:rPr lang="fr-FR" altLang="fr-FR" dirty="0"/>
              <a:t>Cass. </a:t>
            </a:r>
            <a:r>
              <a:rPr lang="fr-FR" altLang="fr-FR" dirty="0" err="1"/>
              <a:t>Civ</a:t>
            </a:r>
            <a:r>
              <a:rPr lang="fr-FR" altLang="fr-FR" dirty="0"/>
              <a:t> 2e 6 juillet 2023 n°22-19623 </a:t>
            </a:r>
            <a:r>
              <a:rPr lang="fr-FR" altLang="fr-FR" i="1" dirty="0"/>
              <a:t>(notion d’acte ordinaires de la vie,</a:t>
            </a:r>
            <a:br>
              <a:rPr lang="fr-FR" altLang="fr-FR" i="1" dirty="0"/>
            </a:br>
            <a:r>
              <a:rPr lang="fr-FR" altLang="fr-FR" i="1" dirty="0"/>
              <a:t>ou de tâches ménagères légères… incompatibles avec la définition actuelle issue</a:t>
            </a:r>
            <a:br>
              <a:rPr lang="fr-FR" altLang="fr-FR" i="1" dirty="0"/>
            </a:br>
            <a:r>
              <a:rPr lang="fr-FR" altLang="fr-FR" i="1" dirty="0"/>
              <a:t>de la nomenclature Dintilhac )</a:t>
            </a:r>
          </a:p>
          <a:p>
            <a:pPr lvl="1"/>
            <a:r>
              <a:rPr lang="fr-FR" altLang="fr-FR" dirty="0"/>
              <a:t>Cass. </a:t>
            </a:r>
            <a:r>
              <a:rPr lang="fr-FR" altLang="fr-FR" dirty="0" err="1"/>
              <a:t>Crim</a:t>
            </a:r>
            <a:r>
              <a:rPr lang="fr-FR" altLang="fr-FR" dirty="0"/>
              <a:t> 22 mai 2024 n°23-82958 / dans le même sens</a:t>
            </a:r>
          </a:p>
          <a:p>
            <a:endParaRPr lang="fr-FR" altLang="fr-FR" dirty="0"/>
          </a:p>
          <a:p>
            <a:pPr lvl="1"/>
            <a:r>
              <a:rPr lang="fr-FR" altLang="fr-FR" dirty="0"/>
              <a:t>Besoins </a:t>
            </a:r>
            <a:r>
              <a:rPr lang="fr-FR" altLang="fr-FR" b="1" dirty="0"/>
              <a:t>d’assistance à la vie sociale </a:t>
            </a:r>
            <a:r>
              <a:rPr lang="fr-FR" altLang="fr-FR" i="1" dirty="0"/>
              <a:t>(accompagnement aux loisirs et sorties) </a:t>
            </a:r>
            <a:br>
              <a:rPr lang="fr-FR" altLang="fr-FR" dirty="0"/>
            </a:br>
            <a:r>
              <a:rPr lang="fr-FR" altLang="fr-FR" dirty="0"/>
              <a:t>Cass. </a:t>
            </a:r>
            <a:r>
              <a:rPr lang="fr-FR" altLang="fr-FR" dirty="0" err="1"/>
              <a:t>Civ</a:t>
            </a:r>
            <a:r>
              <a:rPr lang="fr-FR" altLang="fr-FR" dirty="0"/>
              <a:t> 2e 10 février 2022, n°20-19,356 </a:t>
            </a:r>
          </a:p>
          <a:p>
            <a:endParaRPr lang="fr-FR" altLang="fr-FR" dirty="0"/>
          </a:p>
          <a:p>
            <a:r>
              <a:rPr lang="fr-FR" altLang="fr-FR" dirty="0">
                <a:solidFill>
                  <a:schemeClr val="accent1"/>
                </a:solidFill>
                <a:latin typeface="Monument Extended" panose="00000500000000000000" pitchFamily="50" charset="0"/>
              </a:rPr>
              <a:t>→</a:t>
            </a:r>
            <a:r>
              <a:rPr lang="fr-FR" altLang="fr-FR" dirty="0">
                <a:latin typeface="Monument Extended" panose="00000500000000000000" pitchFamily="50" charset="0"/>
              </a:rPr>
              <a:t> </a:t>
            </a:r>
            <a:r>
              <a:rPr lang="fr-FR" altLang="fr-FR" dirty="0"/>
              <a:t>En résumé  : Restitution de la personne dans sa dimension de citoyenneté </a:t>
            </a:r>
          </a:p>
          <a:p>
            <a:r>
              <a:rPr lang="fr-FR" altLang="fr-FR" dirty="0">
                <a:solidFill>
                  <a:schemeClr val="accent1"/>
                </a:solidFill>
                <a:latin typeface="Monument Extended" panose="00000500000000000000" pitchFamily="50" charset="0"/>
              </a:rPr>
              <a:t>→ </a:t>
            </a:r>
            <a:r>
              <a:rPr lang="fr-FR" altLang="fr-FR" dirty="0" err="1"/>
              <a:t>PPe</a:t>
            </a:r>
            <a:r>
              <a:rPr lang="fr-FR" altLang="fr-FR" dirty="0"/>
              <a:t> de réparation intégrale</a:t>
            </a:r>
          </a:p>
          <a:p>
            <a:endParaRPr lang="fr-FR" dirty="0"/>
          </a:p>
        </p:txBody>
      </p:sp>
    </p:spTree>
    <p:extLst>
      <p:ext uri="{BB962C8B-B14F-4D97-AF65-F5344CB8AC3E}">
        <p14:creationId xmlns:p14="http://schemas.microsoft.com/office/powerpoint/2010/main" val="137213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3A2378-C3F0-4572-89A0-C3036BA69AE7}"/>
              </a:ext>
            </a:extLst>
          </p:cNvPr>
          <p:cNvSpPr>
            <a:spLocks noGrp="1"/>
          </p:cNvSpPr>
          <p:nvPr>
            <p:ph type="title"/>
          </p:nvPr>
        </p:nvSpPr>
        <p:spPr>
          <a:xfrm>
            <a:off x="838200" y="365126"/>
            <a:ext cx="9321800" cy="919221"/>
          </a:xfrm>
        </p:spPr>
        <p:txBody>
          <a:bodyPr/>
          <a:lstStyle/>
          <a:p>
            <a:r>
              <a:rPr lang="fr-FR" altLang="fr-FR" dirty="0"/>
              <a:t>Reconnaissance des besoins liés à la parentalité</a:t>
            </a:r>
            <a:endParaRPr lang="fr-FR" dirty="0"/>
          </a:p>
        </p:txBody>
      </p:sp>
      <p:grpSp>
        <p:nvGrpSpPr>
          <p:cNvPr id="12" name="Group 11">
            <a:extLst>
              <a:ext uri="{FF2B5EF4-FFF2-40B4-BE49-F238E27FC236}">
                <a16:creationId xmlns:a16="http://schemas.microsoft.com/office/drawing/2014/main" id="{F0B662C9-12E5-3346-945A-94E4C56F1F6D}"/>
              </a:ext>
            </a:extLst>
          </p:cNvPr>
          <p:cNvGrpSpPr/>
          <p:nvPr/>
        </p:nvGrpSpPr>
        <p:grpSpPr>
          <a:xfrm>
            <a:off x="988541" y="1395194"/>
            <a:ext cx="9918311" cy="4245655"/>
            <a:chOff x="1285148" y="1744582"/>
            <a:chExt cx="9621704" cy="4118689"/>
          </a:xfrm>
        </p:grpSpPr>
        <p:grpSp>
          <p:nvGrpSpPr>
            <p:cNvPr id="11" name="Group 10">
              <a:extLst>
                <a:ext uri="{FF2B5EF4-FFF2-40B4-BE49-F238E27FC236}">
                  <a16:creationId xmlns:a16="http://schemas.microsoft.com/office/drawing/2014/main" id="{C583E347-8B5D-793C-10E7-E31211DD16C7}"/>
                </a:ext>
              </a:extLst>
            </p:cNvPr>
            <p:cNvGrpSpPr/>
            <p:nvPr/>
          </p:nvGrpSpPr>
          <p:grpSpPr>
            <a:xfrm>
              <a:off x="1285148" y="1744582"/>
              <a:ext cx="9621704" cy="1680408"/>
              <a:chOff x="401602" y="1797216"/>
              <a:chExt cx="9320327" cy="1627773"/>
            </a:xfrm>
          </p:grpSpPr>
          <p:pic>
            <p:nvPicPr>
              <p:cNvPr id="3" name="Image 2">
                <a:extLst>
                  <a:ext uri="{FF2B5EF4-FFF2-40B4-BE49-F238E27FC236}">
                    <a16:creationId xmlns:a16="http://schemas.microsoft.com/office/drawing/2014/main" id="{0AE93836-B755-4EC0-AAA2-4A62355DA995}"/>
                  </a:ext>
                </a:extLst>
              </p:cNvPr>
              <p:cNvPicPr>
                <a:picLocks noChangeAspect="1"/>
              </p:cNvPicPr>
              <p:nvPr/>
            </p:nvPicPr>
            <p:blipFill>
              <a:blip r:embed="rId2"/>
              <a:stretch>
                <a:fillRect/>
              </a:stretch>
            </p:blipFill>
            <p:spPr>
              <a:xfrm>
                <a:off x="401602" y="1797216"/>
                <a:ext cx="2988486" cy="1627773"/>
              </a:xfrm>
              <a:prstGeom prst="rect">
                <a:avLst/>
              </a:prstGeom>
            </p:spPr>
          </p:pic>
          <p:pic>
            <p:nvPicPr>
              <p:cNvPr id="4" name="Image 3">
                <a:extLst>
                  <a:ext uri="{FF2B5EF4-FFF2-40B4-BE49-F238E27FC236}">
                    <a16:creationId xmlns:a16="http://schemas.microsoft.com/office/drawing/2014/main" id="{5A4E46CA-01B0-4903-853B-E1DB4F23A3BC}"/>
                  </a:ext>
                </a:extLst>
              </p:cNvPr>
              <p:cNvPicPr>
                <a:picLocks noChangeAspect="1"/>
              </p:cNvPicPr>
              <p:nvPr/>
            </p:nvPicPr>
            <p:blipFill>
              <a:blip r:embed="rId3"/>
              <a:stretch>
                <a:fillRect/>
              </a:stretch>
            </p:blipFill>
            <p:spPr>
              <a:xfrm>
                <a:off x="3551778" y="1797216"/>
                <a:ext cx="4327653" cy="1627773"/>
              </a:xfrm>
              <a:prstGeom prst="rect">
                <a:avLst/>
              </a:prstGeom>
            </p:spPr>
          </p:pic>
          <p:pic>
            <p:nvPicPr>
              <p:cNvPr id="5" name="Image 4">
                <a:extLst>
                  <a:ext uri="{FF2B5EF4-FFF2-40B4-BE49-F238E27FC236}">
                    <a16:creationId xmlns:a16="http://schemas.microsoft.com/office/drawing/2014/main" id="{A9101707-86FC-4454-A25C-6A975AA536D5}"/>
                  </a:ext>
                </a:extLst>
              </p:cNvPr>
              <p:cNvPicPr>
                <a:picLocks noChangeAspect="1"/>
              </p:cNvPicPr>
              <p:nvPr/>
            </p:nvPicPr>
            <p:blipFill>
              <a:blip r:embed="rId4"/>
              <a:stretch>
                <a:fillRect/>
              </a:stretch>
            </p:blipFill>
            <p:spPr>
              <a:xfrm>
                <a:off x="8041121" y="1797216"/>
                <a:ext cx="1680808" cy="1627773"/>
              </a:xfrm>
              <a:prstGeom prst="rect">
                <a:avLst/>
              </a:prstGeom>
            </p:spPr>
          </p:pic>
        </p:grpSp>
        <p:grpSp>
          <p:nvGrpSpPr>
            <p:cNvPr id="10" name="Group 9">
              <a:extLst>
                <a:ext uri="{FF2B5EF4-FFF2-40B4-BE49-F238E27FC236}">
                  <a16:creationId xmlns:a16="http://schemas.microsoft.com/office/drawing/2014/main" id="{6D6A4127-A230-D88A-D418-DBAD2F34AD74}"/>
                </a:ext>
              </a:extLst>
            </p:cNvPr>
            <p:cNvGrpSpPr/>
            <p:nvPr/>
          </p:nvGrpSpPr>
          <p:grpSpPr>
            <a:xfrm>
              <a:off x="1285148" y="3866422"/>
              <a:ext cx="9621704" cy="1996849"/>
              <a:chOff x="203894" y="3866422"/>
              <a:chExt cx="9621704" cy="1996849"/>
            </a:xfrm>
          </p:grpSpPr>
          <p:pic>
            <p:nvPicPr>
              <p:cNvPr id="6" name="Image 5">
                <a:extLst>
                  <a:ext uri="{FF2B5EF4-FFF2-40B4-BE49-F238E27FC236}">
                    <a16:creationId xmlns:a16="http://schemas.microsoft.com/office/drawing/2014/main" id="{BDC25018-F2FE-4E00-81F0-860597E4A00C}"/>
                  </a:ext>
                </a:extLst>
              </p:cNvPr>
              <p:cNvPicPr>
                <a:picLocks noChangeAspect="1"/>
              </p:cNvPicPr>
              <p:nvPr/>
            </p:nvPicPr>
            <p:blipFill>
              <a:blip r:embed="rId5"/>
              <a:stretch>
                <a:fillRect/>
              </a:stretch>
            </p:blipFill>
            <p:spPr>
              <a:xfrm>
                <a:off x="203894" y="3866422"/>
                <a:ext cx="4688948" cy="1981313"/>
              </a:xfrm>
              <a:prstGeom prst="rect">
                <a:avLst/>
              </a:prstGeom>
            </p:spPr>
          </p:pic>
          <p:pic>
            <p:nvPicPr>
              <p:cNvPr id="7" name="Image 6">
                <a:extLst>
                  <a:ext uri="{FF2B5EF4-FFF2-40B4-BE49-F238E27FC236}">
                    <a16:creationId xmlns:a16="http://schemas.microsoft.com/office/drawing/2014/main" id="{08AB5B71-801B-4C5C-A9D1-E636DD048F22}"/>
                  </a:ext>
                </a:extLst>
              </p:cNvPr>
              <p:cNvPicPr>
                <a:picLocks noChangeAspect="1"/>
              </p:cNvPicPr>
              <p:nvPr/>
            </p:nvPicPr>
            <p:blipFill>
              <a:blip r:embed="rId6"/>
              <a:stretch>
                <a:fillRect/>
              </a:stretch>
            </p:blipFill>
            <p:spPr>
              <a:xfrm>
                <a:off x="5072037" y="3866422"/>
                <a:ext cx="4753561" cy="1996849"/>
              </a:xfrm>
              <a:prstGeom prst="rect">
                <a:avLst/>
              </a:prstGeom>
            </p:spPr>
          </p:pic>
        </p:grpSp>
      </p:grpSp>
    </p:spTree>
    <p:extLst>
      <p:ext uri="{BB962C8B-B14F-4D97-AF65-F5344CB8AC3E}">
        <p14:creationId xmlns:p14="http://schemas.microsoft.com/office/powerpoint/2010/main" val="125469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34623-824C-4A64-BDF8-9F313F33F583}"/>
              </a:ext>
            </a:extLst>
          </p:cNvPr>
          <p:cNvSpPr>
            <a:spLocks noGrp="1"/>
          </p:cNvSpPr>
          <p:nvPr>
            <p:ph type="title"/>
          </p:nvPr>
        </p:nvSpPr>
        <p:spPr>
          <a:xfrm>
            <a:off x="838200" y="365126"/>
            <a:ext cx="9321800" cy="919221"/>
          </a:xfrm>
        </p:spPr>
        <p:txBody>
          <a:bodyPr/>
          <a:lstStyle/>
          <a:p>
            <a:r>
              <a:rPr lang="fr-FR" altLang="fr-FR" dirty="0"/>
              <a:t>L’aide à la parentalité comme un </a:t>
            </a:r>
            <a:r>
              <a:rPr lang="fr-FR" altLang="fr-FR" dirty="0">
                <a:solidFill>
                  <a:schemeClr val="accent1"/>
                </a:solidFill>
              </a:rPr>
              <a:t>préjudice propre </a:t>
            </a:r>
            <a:br>
              <a:rPr lang="fr-FR" altLang="fr-FR" dirty="0">
                <a:solidFill>
                  <a:schemeClr val="accent1"/>
                </a:solidFill>
              </a:rPr>
            </a:br>
            <a:r>
              <a:rPr lang="fr-FR" altLang="fr-FR" dirty="0"/>
              <a:t>de la victime </a:t>
            </a:r>
            <a:r>
              <a:rPr lang="fr-FR" altLang="fr-FR" dirty="0">
                <a:solidFill>
                  <a:schemeClr val="accent1"/>
                </a:solidFill>
              </a:rPr>
              <a:t>directe</a:t>
            </a:r>
            <a:br>
              <a:rPr lang="fr-FR" altLang="fr-FR" dirty="0"/>
            </a:br>
            <a:endParaRPr lang="fr-FR" dirty="0"/>
          </a:p>
        </p:txBody>
      </p:sp>
      <p:sp>
        <p:nvSpPr>
          <p:cNvPr id="7" name="Content Placeholder 6">
            <a:extLst>
              <a:ext uri="{FF2B5EF4-FFF2-40B4-BE49-F238E27FC236}">
                <a16:creationId xmlns:a16="http://schemas.microsoft.com/office/drawing/2014/main" id="{220AD15D-C717-4E7B-40E6-8C824B251F15}"/>
              </a:ext>
            </a:extLst>
          </p:cNvPr>
          <p:cNvSpPr>
            <a:spLocks noGrp="1"/>
          </p:cNvSpPr>
          <p:nvPr>
            <p:ph idx="1"/>
          </p:nvPr>
        </p:nvSpPr>
        <p:spPr/>
        <p:txBody>
          <a:bodyPr/>
          <a:lstStyle/>
          <a:p>
            <a:r>
              <a:rPr lang="fr-FR" altLang="fr-FR" b="1" dirty="0">
                <a:solidFill>
                  <a:srgbClr val="162640"/>
                </a:solidFill>
              </a:rPr>
              <a:t>Arrêt Cass. civ. 2</a:t>
            </a:r>
            <a:r>
              <a:rPr lang="fr-FR" altLang="fr-FR" b="1" baseline="30000" dirty="0">
                <a:solidFill>
                  <a:srgbClr val="162640"/>
                </a:solidFill>
              </a:rPr>
              <a:t>e</a:t>
            </a:r>
            <a:r>
              <a:rPr lang="fr-FR" altLang="fr-FR" b="1" dirty="0">
                <a:solidFill>
                  <a:srgbClr val="162640"/>
                </a:solidFill>
              </a:rPr>
              <a:t>, 10/11/2021 n°19-10,058</a:t>
            </a:r>
          </a:p>
          <a:p>
            <a:endParaRPr lang="fr-FR" altLang="fr-FR" sz="1200" dirty="0">
              <a:solidFill>
                <a:srgbClr val="162640"/>
              </a:solidFill>
            </a:endParaRPr>
          </a:p>
          <a:p>
            <a:r>
              <a:rPr lang="fr-FR" altLang="fr-FR" dirty="0">
                <a:solidFill>
                  <a:srgbClr val="162640"/>
                </a:solidFill>
              </a:rPr>
              <a:t>« </a:t>
            </a:r>
            <a:r>
              <a:rPr lang="fr-FR" altLang="fr-FR" i="1" dirty="0">
                <a:solidFill>
                  <a:srgbClr val="162640"/>
                </a:solidFill>
              </a:rPr>
              <a:t>Le poste lié à l’assistance par une tierce personne ne se limite pas aux seuls besoins vitaux, mais indemnise sa perte d’autonomie la mettant dans l’obligation de recourir à un tiers pour l’assister dans </a:t>
            </a:r>
            <a:r>
              <a:rPr lang="fr-FR" altLang="fr-FR" i="1" u="sng" dirty="0">
                <a:solidFill>
                  <a:srgbClr val="162640"/>
                </a:solidFill>
              </a:rPr>
              <a:t>l’ensemble des actes </a:t>
            </a:r>
            <a:r>
              <a:rPr lang="fr-FR" altLang="fr-FR" i="1" dirty="0">
                <a:solidFill>
                  <a:srgbClr val="162640"/>
                </a:solidFill>
              </a:rPr>
              <a:t>de la vie quotidienne</a:t>
            </a:r>
            <a:r>
              <a:rPr lang="fr-FR" altLang="fr-FR" dirty="0">
                <a:solidFill>
                  <a:srgbClr val="162640"/>
                </a:solidFill>
              </a:rPr>
              <a:t> »</a:t>
            </a:r>
          </a:p>
          <a:p>
            <a:r>
              <a:rPr lang="fr-FR" altLang="fr-FR" dirty="0">
                <a:solidFill>
                  <a:srgbClr val="162640"/>
                </a:solidFill>
              </a:rPr>
              <a:t>Il inclue donc « </a:t>
            </a:r>
            <a:r>
              <a:rPr lang="fr-FR" altLang="fr-FR" i="1" dirty="0">
                <a:solidFill>
                  <a:srgbClr val="162640"/>
                </a:solidFill>
              </a:rPr>
              <a:t>Le besoin d’être assisté par une tierce personne, pendant la durée de son hospitalisation, </a:t>
            </a:r>
            <a:r>
              <a:rPr lang="fr-FR" altLang="fr-FR" b="1" i="1" dirty="0">
                <a:solidFill>
                  <a:srgbClr val="162640"/>
                </a:solidFill>
              </a:rPr>
              <a:t>pour </a:t>
            </a:r>
            <a:r>
              <a:rPr lang="fr-FR" altLang="fr-FR" b="1" i="1" u="sng" dirty="0">
                <a:solidFill>
                  <a:srgbClr val="162640"/>
                </a:solidFill>
              </a:rPr>
              <a:t>garder ses enfants</a:t>
            </a:r>
            <a:r>
              <a:rPr lang="fr-FR" altLang="fr-FR" b="1" i="1" dirty="0">
                <a:solidFill>
                  <a:srgbClr val="162640"/>
                </a:solidFill>
              </a:rPr>
              <a:t> pendant le temps où elle aurait dû exercer son droit de visite et d’hébergement</a:t>
            </a:r>
            <a:r>
              <a:rPr lang="fr-FR" altLang="fr-FR" dirty="0">
                <a:solidFill>
                  <a:srgbClr val="162640"/>
                </a:solidFill>
              </a:rPr>
              <a:t> »</a:t>
            </a:r>
          </a:p>
          <a:p>
            <a:endParaRPr lang="fr-FR" altLang="fr-FR" sz="1200" dirty="0">
              <a:solidFill>
                <a:srgbClr val="162640"/>
              </a:solidFill>
            </a:endParaRPr>
          </a:p>
          <a:p>
            <a:r>
              <a:rPr lang="fr-FR" altLang="fr-FR" b="1" dirty="0">
                <a:solidFill>
                  <a:srgbClr val="162640"/>
                </a:solidFill>
              </a:rPr>
              <a:t>DONC</a:t>
            </a:r>
            <a:r>
              <a:rPr lang="fr-FR" altLang="fr-FR" dirty="0">
                <a:solidFill>
                  <a:srgbClr val="162640"/>
                </a:solidFill>
              </a:rPr>
              <a:t>  l’aide à la parentalité doit être appréhendée par le poste « </a:t>
            </a:r>
            <a:r>
              <a:rPr lang="fr-FR" altLang="fr-FR" b="1" i="1" dirty="0">
                <a:solidFill>
                  <a:srgbClr val="162640"/>
                </a:solidFill>
              </a:rPr>
              <a:t>assistance par une tierce personne</a:t>
            </a:r>
            <a:r>
              <a:rPr lang="fr-FR" altLang="fr-FR" dirty="0">
                <a:solidFill>
                  <a:srgbClr val="162640"/>
                </a:solidFill>
              </a:rPr>
              <a:t> » de la victime </a:t>
            </a:r>
            <a:r>
              <a:rPr lang="fr-FR" altLang="fr-FR" u="sng" dirty="0">
                <a:solidFill>
                  <a:srgbClr val="162640"/>
                </a:solidFill>
              </a:rPr>
              <a:t>directe</a:t>
            </a:r>
          </a:p>
          <a:p>
            <a:endParaRPr lang="fr-FR" altLang="fr-FR" sz="1100" u="sng" dirty="0">
              <a:solidFill>
                <a:srgbClr val="162640"/>
              </a:solidFill>
            </a:endParaRPr>
          </a:p>
          <a:p>
            <a:r>
              <a:rPr lang="fr-FR" altLang="fr-FR" b="1" dirty="0">
                <a:solidFill>
                  <a:srgbClr val="162640"/>
                </a:solidFill>
              </a:rPr>
              <a:t>MAIS</a:t>
            </a:r>
            <a:r>
              <a:rPr lang="fr-FR" altLang="fr-FR" dirty="0">
                <a:solidFill>
                  <a:srgbClr val="162640"/>
                </a:solidFill>
              </a:rPr>
              <a:t> l’évaluation doit elle incomber au médecin expert ??</a:t>
            </a:r>
            <a:endParaRPr lang="fr-FR" altLang="fr-FR" u="sng" dirty="0">
              <a:solidFill>
                <a:srgbClr val="162640"/>
              </a:solidFill>
            </a:endParaRPr>
          </a:p>
          <a:p>
            <a:endParaRPr lang="fr-FR" dirty="0"/>
          </a:p>
        </p:txBody>
      </p:sp>
      <p:pic>
        <p:nvPicPr>
          <p:cNvPr id="4" name="Image 3">
            <a:extLst>
              <a:ext uri="{FF2B5EF4-FFF2-40B4-BE49-F238E27FC236}">
                <a16:creationId xmlns:a16="http://schemas.microsoft.com/office/drawing/2014/main" id="{FF1AA1B9-114B-4ABD-AA59-3B7DBF808B7C}"/>
              </a:ext>
            </a:extLst>
          </p:cNvPr>
          <p:cNvPicPr>
            <a:picLocks noChangeAspect="1"/>
          </p:cNvPicPr>
          <p:nvPr/>
        </p:nvPicPr>
        <p:blipFill>
          <a:blip r:embed="rId2"/>
          <a:stretch>
            <a:fillRect/>
          </a:stretch>
        </p:blipFill>
        <p:spPr>
          <a:xfrm>
            <a:off x="8593677" y="1054100"/>
            <a:ext cx="2475694" cy="1295300"/>
          </a:xfrm>
          <a:prstGeom prst="rect">
            <a:avLst/>
          </a:prstGeom>
        </p:spPr>
      </p:pic>
    </p:spTree>
    <p:extLst>
      <p:ext uri="{BB962C8B-B14F-4D97-AF65-F5344CB8AC3E}">
        <p14:creationId xmlns:p14="http://schemas.microsoft.com/office/powerpoint/2010/main" val="305968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D1C1A-86E7-40C3-8133-ABCC7423F67E}"/>
              </a:ext>
            </a:extLst>
          </p:cNvPr>
          <p:cNvSpPr>
            <a:spLocks noGrp="1"/>
          </p:cNvSpPr>
          <p:nvPr>
            <p:ph type="title"/>
          </p:nvPr>
        </p:nvSpPr>
        <p:spPr>
          <a:xfrm>
            <a:off x="838200" y="365126"/>
            <a:ext cx="9321800" cy="919221"/>
          </a:xfrm>
        </p:spPr>
        <p:txBody>
          <a:bodyPr/>
          <a:lstStyle/>
          <a:p>
            <a:r>
              <a:rPr lang="fr-FR" altLang="fr-FR" dirty="0"/>
              <a:t>Idem pour l’indemnisation de l’aidant familial handicapé </a:t>
            </a:r>
            <a:br>
              <a:rPr lang="fr-FR" altLang="fr-FR" dirty="0"/>
            </a:br>
            <a:endParaRPr lang="fr-FR" dirty="0"/>
          </a:p>
        </p:txBody>
      </p:sp>
      <p:sp>
        <p:nvSpPr>
          <p:cNvPr id="6" name="Content Placeholder 5">
            <a:extLst>
              <a:ext uri="{FF2B5EF4-FFF2-40B4-BE49-F238E27FC236}">
                <a16:creationId xmlns:a16="http://schemas.microsoft.com/office/drawing/2014/main" id="{2D699B1F-AA8D-C331-BDDA-C608729E0647}"/>
              </a:ext>
            </a:extLst>
          </p:cNvPr>
          <p:cNvSpPr>
            <a:spLocks noGrp="1"/>
          </p:cNvSpPr>
          <p:nvPr>
            <p:ph idx="1"/>
          </p:nvPr>
        </p:nvSpPr>
        <p:spPr>
          <a:xfrm>
            <a:off x="838200" y="1825625"/>
            <a:ext cx="5257800" cy="3978275"/>
          </a:xfrm>
        </p:spPr>
        <p:txBody>
          <a:bodyPr/>
          <a:lstStyle/>
          <a:p>
            <a:r>
              <a:rPr lang="fr-FR" altLang="fr-FR" dirty="0"/>
              <a:t>Le temps passé pour aider le proche doit être évalué dans le cadre de l’expertise médicale et indemnisé</a:t>
            </a:r>
          </a:p>
          <a:p>
            <a:r>
              <a:rPr lang="fr-FR" altLang="fr-FR" b="1" dirty="0"/>
              <a:t>CE, 5e 31 décembre 2020, n°428835</a:t>
            </a:r>
            <a:endParaRPr lang="fr-FR" b="1" dirty="0"/>
          </a:p>
        </p:txBody>
      </p:sp>
      <p:pic>
        <p:nvPicPr>
          <p:cNvPr id="4" name="Image 3">
            <a:extLst>
              <a:ext uri="{FF2B5EF4-FFF2-40B4-BE49-F238E27FC236}">
                <a16:creationId xmlns:a16="http://schemas.microsoft.com/office/drawing/2014/main" id="{B40EF34D-15C2-4553-A2BE-74E67FBCF2BB}"/>
              </a:ext>
            </a:extLst>
          </p:cNvPr>
          <p:cNvPicPr>
            <a:picLocks noChangeAspect="1"/>
          </p:cNvPicPr>
          <p:nvPr/>
        </p:nvPicPr>
        <p:blipFill>
          <a:blip r:embed="rId2"/>
          <a:stretch>
            <a:fillRect/>
          </a:stretch>
        </p:blipFill>
        <p:spPr>
          <a:xfrm>
            <a:off x="6388325" y="1812758"/>
            <a:ext cx="4535817" cy="2261812"/>
          </a:xfrm>
          <a:prstGeom prst="rect">
            <a:avLst/>
          </a:prstGeom>
        </p:spPr>
      </p:pic>
      <p:sp>
        <p:nvSpPr>
          <p:cNvPr id="5" name="ZoneTexte 4">
            <a:extLst>
              <a:ext uri="{FF2B5EF4-FFF2-40B4-BE49-F238E27FC236}">
                <a16:creationId xmlns:a16="http://schemas.microsoft.com/office/drawing/2014/main" id="{B9DB52E3-2B8B-4D60-8470-3A2AB88B079F}"/>
              </a:ext>
            </a:extLst>
          </p:cNvPr>
          <p:cNvSpPr txBox="1"/>
          <p:nvPr/>
        </p:nvSpPr>
        <p:spPr>
          <a:xfrm>
            <a:off x="6330660" y="4186989"/>
            <a:ext cx="4850687" cy="707886"/>
          </a:xfrm>
          <a:prstGeom prst="rect">
            <a:avLst/>
          </a:prstGeom>
          <a:noFill/>
        </p:spPr>
        <p:txBody>
          <a:bodyPr wrap="square" rtlCol="0">
            <a:spAutoFit/>
          </a:bodyPr>
          <a:lstStyle/>
          <a:p>
            <a:r>
              <a:rPr lang="fr-FR" altLang="fr-FR" sz="2000" dirty="0">
                <a:solidFill>
                  <a:srgbClr val="162640"/>
                </a:solidFill>
              </a:rPr>
              <a:t>Près de 10 millions d’aidants familiaux en France !</a:t>
            </a:r>
          </a:p>
        </p:txBody>
      </p:sp>
    </p:spTree>
    <p:extLst>
      <p:ext uri="{BB962C8B-B14F-4D97-AF65-F5344CB8AC3E}">
        <p14:creationId xmlns:p14="http://schemas.microsoft.com/office/powerpoint/2010/main" val="1759537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1u0TT1dsXNEiG7+CHEP/CwEAAAAAAADAAAAAAADAAAAAwADAAEA////////BQAAAAMAEAALFuiWoMrtVE2OM6L8jf8kMwQAAAABAAMAAAACAAMAAAAEAAQAAQD///////8FAAAABAAQAAsDljbii0uPRoLwAnlQ11E5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W7RNPV2xc0SIbv4IcQ/8LANEYXRhABsAAAAETGlua2VkU2hhcGVEYXRhAAUAAAAAAAJOYW1lABkAAABMaW5rZWRTaGFwZXNEYXRhUHJvcGVydHkAEFZlcnNpb24AAAAAAAlMYXN0V3JpdGUAuT90E5kBAAAAAQD/////xgDGAAAABV9pZAAQAAAABBbolqDK7VRNjjOi/I3/JDMDRGF0YQBTAAAACFByZXNlbnRhdGlvblNjYW5uZWRGb3JMaW5rZWRTaGFwZXMAAAJOdW1iZXJGb3JtYXRTZXBhcmF0b3JNb2RlAAoAAABBdXRvbWF0aWMAAAJOYW1lACQAAABMaW5rZWRTaGFwZVByZXNlbnRhdGlvblNldHRpbmdzRGF0YQAQVmVyc2lvbgAAAAAACUxhc3RXcml0ZQDbP3QTmQEAAAACAP////+DAIMAAAAFX2lkABAAAAAEA5Y24otLj0aC8AJ5UNdROQNEYXRhABsAAAAETGlua2VkU2hhcGVEYXRhAAUAAAAAAAJOYW1lABkAAABMaW5rZWRTaGFwZXNEYXRhUHJvcGVydHkAEFZlcnNpb24AAQAAAAlMYXN0V3JpdGUA2z90E5k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tCwAAAAAAAAAAAAAgAf///////////////wAAAP///////////////wUAAAADAP///////////////////////////////////////////////////////////////////////////////////////////////////////////////////////////////////////////////////////////////////////////////////////////////////////////////////////////////////////////////////////////////////////////////////////////////////////////////////////////////////////////////////////////////////////////////////////////////////////////////////////////////////////////////////////////////////////////////////////////////////////////////wEAIAH///////////////8AAA7///////8FAAAABAD///////////////////////////////////////////////////////////////////////////////////////////////////////////////////////////////////////////////////////////////////////////////////////////////////////////////////////////////////////////////////////////////////////////////////////////////////////////////////////////////////////////////////////////////////////////////////////////////////////////////////////////////////////////////////////////////////////////////////////////////////////////////////////8CAAEBAwAAAAIA////////GgAGTGlua2VkU2hhcGVzRGF0YVByb3BlcnR5XzAEAAAAAAAFAAAAAwAFAAAABAADAAEBAwAAAAMA////////JQAGTGlua2VkU2hhcGVQcmVzZW50YXRpb25TZXR0aW5nc0RhdGFfMAQAAAABAAUAAAAAAAUAAAACAAQAAQEDAAAABAD///////8aAAZMaW5rZWRTaGFwZXNEYXRhUHJvcGVydHlfMQQAAAACAAUAAAACAAU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925648098279675"/>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2xcmzfHdelEo8XYT3zWTEoEAAAAAAADAAAABAADAAAAAwADAAAAAAD///////8DAAAAAAD///////8DAAEA////////BQAAAAMAEAALrOequPer0kOoDjnl9hrZIAQAAAABAAMAAAACAAMAAAABAAQAAQD///////8FAAAABAAQAAsXL5EynDW6SIcsZkRdNSs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ybN8d16USjxdhPfNZMSgREYXRhAAUAAAAAAk5hbWUADQAAAExpbmtEYXRhTGlzdAAQVmVyc2lvbgAAAAAACUxhc3RXcml0ZQBPk30TmQEAAAABAP////9hAGEAAAAFX2lkABAAAAAErOequPer0kOoDjnl9hrZIAREYXRhAAUAAAAAAk5hbWUADQAAAExpbmtEYXRhTGlzdAAQVmVyc2lvbgABAAAACUxhc3RXcml0ZQBgk30TmQEAAAACAP////9wAHAAAAAFX2lkABAAAAAEFy+RMpw1ukiHLGZEXTUrBwNEYXRhABYAAAACUGVyc29uYWxJZAABAAAAAAACTmFtZQALAAAAUGVyc29uYWxJZAAQVmVyc2lvbgAAAAAACUxhc3RXcml0ZQCYk3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09772712"/>
  <p:tag name="EMPOWERCHARTSPROPERTIES_B_LENGTH" val="24576"/>
  <p:tag name="DOWN_MIGRATION_INITIAL_LAYOUT_REQUIRED" val="9.2.99"/>
  <p:tag name="RUNTIME_ID" val="015d33f8-74f8-45f7-9157-539aef0a42c6"/>
</p:tagLst>
</file>

<file path=ppt/tags/tag1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MBAQEBAQEBAQEBAQEBAQMAAAAAAAAAAwAAAAMAAAAA/////wUA2gsAAAAAAAAAAAAAIAD///////////////8AAAD///////////////8DAAAABAD///////8DAAAABAD///////8DAAAABAD///////8DAAAABAD///////8DAAAABAD///////8DAAAABAD///////////////////////////////////////////////////////////////////////////////////////////////////////////////////////////////////////////////////////////////////////////////////////////////////////////////////////////////////////////////////////////////////////////////////////////////////////////////////////////////////////////////////////////////////////////////////////////////////////////////////////////////8BACAA////////////////AAAO////////AwAAAAMA////////////////////////////////////////////////////////////////////////////////////////////////////////////////////////////////////////////////////////////////////////////////////////////////////////////////////////////////////////////////////////////////////////////////////////////////////////////////////////////////////////////////////////////////////////////////////////////////////////////////////////////////////////////////////////////////////////////////////////////////////////////////////////AgABAP///////wUAAAACABAAC4xcuYKdgGpGtS73/egwO3oEAAAAAAADAAAABAADAAAAAwADAAEA////////BQAAAAMAEAALX1qo4qbz7UGJ9i53G5q+egQAAAABAAMAAAACAAMAAAABAAQABgD///////8FAAAABAAQAAslIcQmYplWRoweEFWvblmfBAAAAAIAAwAAAAA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Fy5gp2Aaka1Lvf96DA7egREYXRhAAUAAAAAAk5hbWUADQAAAExpbmtEYXRhTGlzdAAQVmVyc2lvbgAAAAAACUxhc3RXcml0ZQAtlH0TmQEAAAABAP////9hAGEAAAAFX2lkABAAAAAEX1qo4qbz7UGJ9i53G5q+egREYXRhAAUAAAAAAk5hbWUADQAAAExpbmtEYXRhTGlzdAAQVmVyc2lvbgABAAAACUxhc3RXcml0ZQAtlH0TmQEAAAACAP////9wAHAAAAAFX2lkABAAAAAEJSHEJmKZVkaMHhBVr25ZnwNEYXRhABYAAAACUGVyc29uYWxJZAABAAAAAAACTmFtZQALAAAAUGVyc29uYWxJZAAQVmVyc2lvbgAAAAAACUxhc3RXcml0ZQBSlH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11916532"/>
  <p:tag name="EMPOWERCHARTSPROPERTIES_B_LENGTH" val="24576"/>
  <p:tag name="DOWN_MIGRATION_INITIAL_LAYOUT_REQUIRED" val="9.2.99"/>
  <p:tag name="RUNTIME_ID" val="34dfca8c-f36f-4805-9819-65975a6cab7c"/>
</p:tagLst>
</file>

<file path=ppt/tags/tag1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UBAQEBAQEBAQEBAQEBAQMAAAAAAAAAAwAAAAMAAAAA/////wUA8gsAAAAAAAAAAAAAIAD///////////////8AAAD///////////////8DAAAABAD///////8DAAAABAD///////8DAAAABAD///////////////////////////////////////////////////////////////////////////////////////////////////////////////////////////////////////////////////////////////////////////////////////////////////////////////////////////////////////////////////////////////////////////////////////////////////////////////////////////////////////////////////////////////////////////////////////////////////////////////////////////////////////////////////////////////////////////////8BACAA////////////////AAAO////////AwAAAAMA////////////////////////////////////////////////////////////////////////////////////////////////////////////////////////////////////////////////////////////////////////////////////////////////////////////////////////////////////////////////////////////////////////////////////////////////////////////////////////////////////////////////////////////////////////////////////////////////////////////////////////////////////////////////////////////////////////////////////////////////////////////////////////AgACAP///////wUAAAACABAAC/vKZ9Y9M4NEnnUZw+H/lwkEAAAAAAADAAAABAADAAAAAwADAAAABAD///////8DAAEA////////BQAAAAMAEAALPSuA9ElMXEeLAh+RCsqVAgQAAAABAAMAAAACAAMAAAABAAQAAwD///////8FAAAABAAQAAvdUX4MP4FvSLZNgp1vdAhoBAAAAAIAAwAAAAAAAwAAAAIAAwAAAAA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8pn1j0zg0SedRnD4f+XCQREYXRhAAUAAAAAAk5hbWUADQAAAExpbmtEYXRhTGlzdAAQVmVyc2lvbgAAAAAACUxhc3RXcml0ZQAENUcZmQEAAAABAP////9hAGEAAAAFX2lkABAAAAAEPSuA9ElMXEeLAh+RCsqVAgREYXRhAAUAAAAAAk5hbWUADQAAAExpbmtEYXRhTGlzdAAQVmVyc2lvbgABAAAACUxhc3RXcml0ZQAcNUcZmQEAAAACAP////9wAHAAAAAFX2lkABAAAAAE3VF+DD+Bb0i2TYKdb3QIaANEYXRhABYAAAACUGVyc29uYWxJZAABAAAAAAACTmFtZQALAAAAUGVyc29uYWxJZAAQVmVyc2lvbgAAAAAACUxhc3RXcml0ZQBiNU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DAP///////wUAAAADAP///////wUAAAAEAP///////wUAAAAEAP///////////////////////////////////////////////////////////////////////////////////////////////////////////////////////////////////////////////////////////////////////////////////////////////////////////////////////////////////////////////////////////////////////////////////////////////////////////////////////////////////////////////////////////////////////////////////////////////////////////////////////////////////////////////wEAIAH///////////////8AAA7///////8FAAAABAD///////////////////////////////////////////////////////////////////////////////////////////////////////////////////////////////////////////////////////////////////////////////////////////////////////////////////////////////////////////////////////////////////////////////////////////////////////////////////////////////////////////////////////////////////////////////////////////////////////////////////////////////////////////////////////////////////////////////////////////////////////////////////////8CAAEBAwAAAAIA////////DgAGTGlua0RhdGFMaXN0XzAEAAAAAAAFAAAAAAAFAAAAAwADAAMBAwAAAAMA////////DgAGTGlua0RhdGFMaXN0XzEEAAAAAQAFAAAAAgAFAAAABAAFAAAAAAAFAAAABAAFAAAAAAAFAAAABAAEAAUBAwAAAAQA////////DAAGUGVyc29uYWxJZF8wBAAAAAIABQAAAAMABQAAAAEABQAAAAM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2040508"/>
  <p:tag name="EMPOWERCHARTSPROPERTIES_B_LENGTH" val="24576"/>
  <p:tag name="DOWN_MIGRATION_INITIAL_LAYOUT_REQUIRED" val="9.2.99"/>
  <p:tag name="RUNTIME_ID" val="ff25f2b4-4df2-4ccf-8c23-170b76b3661a"/>
</p:tagLst>
</file>

<file path=ppt/tags/tag2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2xcmzfHdelEo8XYT3zWTEoEAAAAAAADAAAABAADAAAAAwADAAAAAAD///////8DAAAAAAD///////8DAAEA////////BQAAAAMAEAALrOequPer0kOoDjnl9hrZIAQAAAABAAMAAAACAAMAAAABAAQAAQD///////8FAAAABAAQAAsXL5EynDW6SIcsZkRdNSs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ybN8d16USjxdhPfNZMSgREYXRhAAUAAAAAAk5hbWUADQAAAExpbmtEYXRhTGlzdAAQVmVyc2lvbgAAAAAACUxhc3RXcml0ZQBPk30TmQEAAAABAP////9hAGEAAAAFX2lkABAAAAAErOequPer0kOoDjnl9hrZIAREYXRhAAUAAAAAAk5hbWUADQAAAExpbmtEYXRhTGlzdAAQVmVyc2lvbgABAAAACUxhc3RXcml0ZQBgk30TmQEAAAACAP////9wAHAAAAAFX2lkABAAAAAEFy+RMpw1ukiHLGZEXTUrBwNEYXRhABYAAAACUGVyc29uYWxJZAABAAAAAAACTmFtZQALAAAAUGVyc29uYWxJZAAQVmVyc2lvbgAAAAAACUxhc3RXcml0ZQCYk3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09772712"/>
  <p:tag name="EMPOWERCHARTSPROPERTIES_B_LENGTH" val="24576"/>
  <p:tag name="DOWN_MIGRATION_INITIAL_LAYOUT_REQUIRED" val="9.2.99"/>
  <p:tag name="RUNTIME_ID" val="015d33f8-74f8-45f7-9157-539aef0a42c6"/>
</p:tagLst>
</file>

<file path=ppt/tags/tag2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MBAQEBAQEBAQEBAQEBAQMAAAAAAAAAAwAAAAMAAAAA/////wUA2gsAAAAAAAAAAAAAIAD///////////////8AAAD///////////////8DAAAABAD///////8DAAAABAD///////8DAAAABAD///////8DAAAABAD///////8DAAAABAD///////8DAAAABAD///////////////////////////////////////////////////////////////////////////////////////////////////////////////////////////////////////////////////////////////////////////////////////////////////////////////////////////////////////////////////////////////////////////////////////////////////////////////////////////////////////////////////////////////////////////////////////////////////////////////////////////////8BACAA////////////////AAAO////////AwAAAAMA////////////////////////////////////////////////////////////////////////////////////////////////////////////////////////////////////////////////////////////////////////////////////////////////////////////////////////////////////////////////////////////////////////////////////////////////////////////////////////////////////////////////////////////////////////////////////////////////////////////////////////////////////////////////////////////////////////////////////////////////////////////////////////AgABAP///////wUAAAACABAAC4xcuYKdgGpGtS73/egwO3oEAAAAAAADAAAABAADAAAAAwADAAEA////////BQAAAAMAEAALX1qo4qbz7UGJ9i53G5q+egQAAAABAAMAAAACAAMAAAABAAQABgD///////8FAAAABAAQAAslIcQmYplWRoweEFWvblmfBAAAAAIAAwAAAAA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Fy5gp2Aaka1Lvf96DA7egREYXRhAAUAAAAAAk5hbWUADQAAAExpbmtEYXRhTGlzdAAQVmVyc2lvbgAAAAAACUxhc3RXcml0ZQAtlH0TmQEAAAABAP////9hAGEAAAAFX2lkABAAAAAEX1qo4qbz7UGJ9i53G5q+egREYXRhAAUAAAAAAk5hbWUADQAAAExpbmtEYXRhTGlzdAAQVmVyc2lvbgABAAAACUxhc3RXcml0ZQAtlH0TmQEAAAACAP////9wAHAAAAAFX2lkABAAAAAEJSHEJmKZVkaMHhBVr25ZnwNEYXRhABYAAAACUGVyc29uYWxJZAABAAAAAAACTmFtZQALAAAAUGVyc29uYWxJZAAQVmVyc2lvbgAAAAAACUxhc3RXcml0ZQBSlH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11916532"/>
  <p:tag name="EMPOWERCHARTSPROPERTIES_B_LENGTH" val="24576"/>
  <p:tag name="DOWN_MIGRATION_INITIAL_LAYOUT_REQUIRED" val="9.2.99"/>
  <p:tag name="RUNTIME_ID" val="34dfca8c-f36f-4805-9819-65975a6cab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AgD///////////////////////////////////////////////////////////////////////////////////////////////////////////////////////////////////////////////////////////////////////////////////////////////////////////////////////////////////////////////////////////////////////////////////////////////////////////////////////////////////////////////////////////////////////////////////////////////////////////////////////////////////////////////////////////////////////////////////////////////8BACAA////////////////AAAO////////AwAAAAQA////////////////////////////////////////////////////////////////////////////////////////////////////////////////////////////////////////////////////////////////////////////////////////////////////////////////////////////////////////////////////////////////////////////////////////////////////////////////////////////////////////////////////////////////////////////////////////////////////////////////////////////////////////////////////////////////////////////////////////////////////////////////////////AgACAP///////wUAAAACABAAC2Jkg1YZFM1PuDagT8ZnZ10EAAAAAAADAAAAAAADAAAAAwADAAAAAAD///////8DAAEA////////BQAAAAMAEAALfB49exrY60OJZ4bSg8mVOAQAAAABAAMAAAACAAMAAAAEAAQAAQD///////8FAAAABAAQAAtuCAahtpqHTrv4PAz/LCM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mSDVhkUzU+4NqBPxmdnXQREYXRhAAUAAAAAAk5hbWUADQAAAExpbmtEYXRhTGlzdAAQVmVyc2lvbgABAAAACUxhc3RXcml0ZQD4NUcZmQEAAAABAP////9hAGEAAAAFX2lkABAAAAAEfB49exrY60OJZ4bSg8mVOAREYXRhAAUAAAAAAk5hbWUADQAAAExpbmtEYXRhTGlzdAAQVmVyc2lvbgAAAAAACUxhc3RXcml0ZQD4NUcZmQEAAAACAP////9wAHAAAAAFX2lkABAAAAAEbggGobaah067+DwM/ywjIgNEYXRhABYAAAACUGVyc29uYWxJZAABAAAAAAACTmFtZQALAAAAUGVyc29uYWxJZAAQVmVyc2lvbgAAAAAACUxhc3RXcml0ZQAM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EAP///////////////////////////////////////////////////////////////////////////////////////////////////////////////////////////////////////////////////////////////////////////////////////////////////////////////////////////////////////////////////////////////////////////////////////////////////////////////////////////////////////////////////////////////////////////////////////////////////////////////////////////////////////////////////////////////////////////////wEAIAH///////////////8AAA7///////8FAAAABAD///////////////////////////////////////////////////////////////////////////////////////////////////////////////////////////////////////////////////////////////////////////////////////////////////////////////////////////////////////////////////////////////////////////////////////////////////////////////////////////////////////////////////////////////////////////////////////////////////////////////////////////////////////////////////////////////////////////////////////////////////////////////////////8CAAIBAwAAAAIA////////DgAGTGlua0RhdGFMaXN0XzEEAAAAAAAFAAAAAwAFAAAABAAFAAAAAAAFAAAABAADAAEBAwAAAAMA////////DgAGTGlua0RhdGFMaXN0XzAEAAAAAQAFAAAAAAAFAAAAAgAEAAMBAwAAAAQA////////DAAGUGVyc29uYWxJZF8wBAAAAAIABQAAAAI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3742052"/>
  <p:tag name="EMPOWERCHARTSPROPERTIES_B_LENGTH" val="24576"/>
  <p:tag name="DOWN_MIGRATION_INITIAL_LAYOUT_REQUIRED" val="9.2.99"/>
  <p:tag name="RUNTIME_ID" val="bae85acf-10bd-40aa-9dd3-2b72764d2dea"/>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0LAYAVqKBNOv7kYqGn+/FUEAAAAAAADAAAAAAADAAAAAwADAAIA////////BQAAAAMAEAAL8TCrNKsNtEGPqHDCjPLpVQQAAAABAAMAAAACAAMAAAAEAAMAAAAAAP///////wQAAQD///////8FAAAABAAQAAvovg6Rz2sDRIF/i1VfC2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sBgBWooE06/uRioaf78VQREYXRhAAUAAAAAAk5hbWUADQAAAExpbmtEYXRhTGlzdAAQVmVyc2lvbgAAAAAACUxhc3RXcml0ZQAoNkcZmQEAAAABAP////9hAGEAAAAFX2lkABAAAAAE8TCrNKsNtEGPqHDCjPLpVQREYXRhAAUAAAAAAk5hbWUADQAAAExpbmtEYXRhTGlzdAAQVmVyc2lvbgABAAAACUxhc3RXcml0ZQAoNkcZmQEAAAACAP////9wAHAAAAAFX2lkABAAAAAE6L4Okc9rA0SBf4tVXwti/gNEYXRhABYAAAACUGVyc29uYWxJZAABAAAAAAACTmFtZQALAAAAUGVyc29uYWxJZAAQVmVyc2lvbgAAAAAACUxhc3RXcml0ZQBA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4246606"/>
  <p:tag name="EMPOWERCHARTSPROPERTIES_B_LENGTH" val="24576"/>
  <p:tag name="DOWN_MIGRATION_INITIAL_LAYOUT_REQUIRED" val="9.2.99"/>
  <p:tag name="RUNTIME_ID" val="5a1d816b-0d14-42da-b307-f3b615cc6979"/>
</p:tagLst>
</file>

<file path=ppt/tags/tag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MA////////////////////////////////////////////////////////////////////////////////////////////////////////////////////////////////////////////////////////////////////////////////////////////////////////////////////////////////////////////////////////////////////////////////////////////////////////////////////////////////////////////////////////////////////////////////////////////////////////////////////////////////////////////////////////////////////////////////////////////////////////////////////////AgABAP///////wUAAAACABAAC09ofgDlgOhItvaJ3K7Auu4EAAAAAAADAAAAAAADAAAABAADAAEA////////BQAAAAMAEAALXsxn1fJWUUya6fXj/+fr7wQAAAABAAMAAAAEAAMAAAABAAQAAQD///////8FAAAABAAQAAvFxz18R3wORZ6FEuhLtkuI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2h+AOWA6Ei29oncrsC67gREYXRhAAUAAAAAAk5hbWUADQAAAExpbmtEYXRhTGlzdAAQVmVyc2lvbgABAAAACUxhc3RXcml0ZQBaNkcZmQEAAAABAP////9hAGEAAAAFX2lkABAAAAAEXsxn1fJWUUya6fXj/+fr7wREYXRhAAUAAAAAAk5hbWUADQAAAExpbmtEYXRhTGlzdAAQVmVyc2lvbgAAAAAACUxhc3RXcml0ZQBaNkcZmQEAAAACAP////9wAHAAAAAFX2lkABAAAAAExcc9fEd8DkWehRLoS7ZLiANEYXRhABYAAAACUGVyc29uYWxJZAABAAAAAAACTmFtZQALAAAAUGVyc29uYWxJZAAQVmVyc2lvbgAAAAAACUxhc3RXcml0ZQBs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4688988"/>
  <p:tag name="EMPOWERCHARTSPROPERTIES_B_LENGTH" val="24576"/>
  <p:tag name="DOWN_MIGRATION_INITIAL_LAYOUT_REQUIRED" val="9.2.99"/>
  <p:tag name="RUNTIME_ID" val="3fac9fe1-ea51-44a5-aec9-a30fd7d36ae7"/>
</p:tagLst>
</file>

<file path=ppt/tags/tag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AgD///////8DAAAAAwD///////8DAAAAAwD///////////////////////////////////////////////////////////////////////////////////////////////////////////////////////////////////////////////////////////////////////////////////////////////////////////////////////////////////////////////////////////////////////////////////////////////////////////////////////////////////////////////////////////////////////////////////////////////////////////////////////////////////////////////////////////////8BACAA////////////////AAAO////////AwAAAAMA////////////////////////////////////////////////////////////////////////////////////////////////////////////////////////////////////////////////////////////////////////////////////////////////////////////////////////////////////////////////////////////////////////////////////////////////////////////////////////////////////////////////////////////////////////////////////////////////////////////////////////////////////////////////////////////////////////////////////////////////////////////////////////AgACAP///////wUAAAACABAAC8/JtWaqnUtAi8HeBYYZvgoEAAAAAAADAAAABAADAAAAAwADAAAAAAADAAAAAwADAAQA////////BQAAAAMAEAALfonEoJDOs0yFy6Kw8ZYsNwQAAAABAAMAAAACAAMAAAABAAMAAAACAP///////wMAAAAAAP///////wMAAAAAAP///////wQAAQD///////8FAAAABAAQAAuv0ENQiyHuQqfSwypI7LFs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8m1ZqqdS0CLwd4Fhhm+CgREYXRhAAUAAAAAAk5hbWUADQAAAExpbmtEYXRhTGlzdAAQVmVyc2lvbgABAAAACUxhc3RXcml0ZQCKNkcZmQEAAAABAP////9hAGEAAAAFX2lkABAAAAAEfonEoJDOs0yFy6Kw8ZYsNwREYXRhAAUAAAAAAk5hbWUADQAAAExpbmtEYXRhTGlzdAAQVmVyc2lvbgAAAAAACUxhc3RXcml0ZQCKNkcZmQEAAAACAP////9wAHAAAAAFX2lkABAAAAAEr9BDUIsh7kKn0sMqSOyxbANEYXRhABYAAAACUGVyc29uYWxJZAABAAAAAAACTmFtZQALAAAAUGVyc29uYWxJZAAQVmVyc2lvbgAAAAAACUxhc3RXcml0ZQCb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EAIAH///////////////8AAA7///////8FAAAABAD///////////////////////////////////////////////////////////////////////////////////////////////////////////////////////////////////////////////////////////////////////////////////////////////////////////////////////////////////////////////////////////////////////////////////////////////////////////////////////////////////////////////////////////////////////////////////////////////////////////////////////////////////////////////////////////////////////////////////////////////////////////////////////8CAAIBAwAAAAIA////////DgAGTGlua0RhdGFMaXN0XzEEAAAAAAAFAAAAAwAFAAAABAAFAAAAAwD///////8DAAQBAwAAAAMA////////DgAGTGlua0RhdGFMaXN0XzAEAAAAAQAFAAAAAAAFAAAAAgAFAAAAAAAFAAAAAgA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5141128"/>
  <p:tag name="EMPOWERCHARTSPROPERTIES_B_LENGTH" val="24576"/>
  <p:tag name="DOWN_MIGRATION_INITIAL_LAYOUT_REQUIRED" val="9.2.99"/>
  <p:tag name="RUNTIME_ID" val="27c9014f-00ed-44c1-a430-7490e416fe5d"/>
</p:tagLst>
</file>

<file path=ppt/tags/tag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1iEYYwQWa5Nj6MI2MyvEn0EAAAAAAADAAAABAADAAAAAwADAAAAAAD///////8DAAAAAAD///////8DAAEA////////BQAAAAMAEAAL9P2Szs9m60yZATBILZ7GmwQAAAABAAMAAAACAAMAAAABAAQAAQD///////8FAAAABAAQAAv8bP8gBFS9Ro0a7sJsp9QJ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IRhjBBZrk2PowjYzK8SfQREYXRhAAUAAAAAAk5hbWUADQAAAExpbmtEYXRhTGlzdAAQVmVyc2lvbgABAAAACUxhc3RXcml0ZQCzNkcZmQEAAAABAP////9hAGEAAAAFX2lkABAAAAAE9P2Szs9m60yZATBILZ7GmwREYXRhAAUAAAAAAk5hbWUADQAAAExpbmtEYXRhTGlzdAAQVmVyc2lvbgAAAAAACUxhc3RXcml0ZQCzNkcZmQEAAAACAP////9wAHAAAAAFX2lkABAAAAAE/Gz/IARUvUaNGu7CbKfUCQNEYXRhABYAAAACUGVyc29uYWxJZAABAAAAAAACTmFtZQALAAAAUGVyc29uYWxJZAAQVmVyc2lvbgAAAAAACUxhc3RXcml0ZQDT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UAAAACAP///////////////////////////////////////////////////////////////////////////////////////////////////////////////////////////////////////////////////////////////////////////////////////////////////////////////////////////////////////////////////////////////////////////////////////////////////////////////////////////////////////////////////////////////////////////////////////////////////////////////////////////////////////////////////////////////////////////////wEAIAH///////////////8AAA7///////8FAAAABAD///////////////////////////////////////////////////////////////////////////////////////////////////////////////////////////////////////////////////////////////////////////////////////////////////////////////////////////////////////////////////////////////////////////////////////////////////////////////////////////////////////////////////////////////////////////////////////////////////////////////////////////////////////////////////////////////////////////////////////////////////////////////////////8CAAMBAwAAAAIA////////DgAGTGlua0RhdGFMaXN0XzEEAAAAAAAFAAAAAwAFAAAABAA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5702387"/>
  <p:tag name="EMPOWERCHARTSPROPERTIES_B_LENGTH" val="24576"/>
  <p:tag name="DOWN_MIGRATION_INITIAL_LAYOUT_REQUIRED" val="9.2.99"/>
  <p:tag name="RUNTIME_ID" val="3640c03f-819d-44ec-a699-c0a443c508e5"/>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2xcmzfHdelEo8XYT3zWTEoEAAAAAAADAAAABAADAAAAAwADAAAAAAD///////8DAAAAAAD///////8DAAEA////////BQAAAAMAEAALrOequPer0kOoDjnl9hrZIAQAAAABAAMAAAACAAMAAAABAAQAAQD///////8FAAAABAAQAAsXL5EynDW6SIcsZkRdNSs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ybN8d16USjxdhPfNZMSgREYXRhAAUAAAAAAk5hbWUADQAAAExpbmtEYXRhTGlzdAAQVmVyc2lvbgAAAAAACUxhc3RXcml0ZQBPk30TmQEAAAABAP////9hAGEAAAAFX2lkABAAAAAErOequPer0kOoDjnl9hrZIAREYXRhAAUAAAAAAk5hbWUADQAAAExpbmtEYXRhTGlzdAAQVmVyc2lvbgABAAAACUxhc3RXcml0ZQBgk30TmQEAAAACAP////9wAHAAAAAFX2lkABAAAAAEFy+RMpw1ukiHLGZEXTUrBwNEYXRhABYAAAACUGVyc29uYWxJZAABAAAAAAACTmFtZQALAAAAUGVyc29uYWxJZAAQVmVyc2lvbgAAAAAACUxhc3RXcml0ZQCYk3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09772712"/>
  <p:tag name="EMPOWERCHARTSPROPERTIES_B_LENGTH" val="24576"/>
  <p:tag name="DOWN_MIGRATION_INITIAL_LAYOUT_REQUIRED" val="9.2.99"/>
  <p:tag name="RUNTIME_ID" val="015d33f8-74f8-45f7-9157-539aef0a42c6"/>
</p:tagLst>
</file>

<file path=ppt/tags/tag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MBAQEBAQEBAQEBAQEBAQMAAAAAAAAAAwAAAAMAAAAA/////wUA2gsAAAAAAAAAAAAAIAD///////////////8AAAD///////////////8DAAAABAD///////8DAAAABAD///////8DAAAABAD///////8DAAAABAD///////8DAAAABAD///////8DAAAABAD///////////////////////////////////////////////////////////////////////////////////////////////////////////////////////////////////////////////////////////////////////////////////////////////////////////////////////////////////////////////////////////////////////////////////////////////////////////////////////////////////////////////////////////////////////////////////////////////////////////////////////////////8BACAA////////////////AAAO////////AwAAAAMA////////////////////////////////////////////////////////////////////////////////////////////////////////////////////////////////////////////////////////////////////////////////////////////////////////////////////////////////////////////////////////////////////////////////////////////////////////////////////////////////////////////////////////////////////////////////////////////////////////////////////////////////////////////////////////////////////////////////////////////////////////////////////////AgABAP///////wUAAAACABAAC4xcuYKdgGpGtS73/egwO3oEAAAAAAADAAAABAADAAAAAwADAAEA////////BQAAAAMAEAALX1qo4qbz7UGJ9i53G5q+egQAAAABAAMAAAACAAMAAAABAAQABgD///////8FAAAABAAQAAslIcQmYplWRoweEFWvblmfBAAAAAIAAwAAAAA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Fy5gp2Aaka1Lvf96DA7egREYXRhAAUAAAAAAk5hbWUADQAAAExpbmtEYXRhTGlzdAAQVmVyc2lvbgAAAAAACUxhc3RXcml0ZQAtlH0TmQEAAAABAP////9hAGEAAAAFX2lkABAAAAAEX1qo4qbz7UGJ9i53G5q+egREYXRhAAUAAAAAAk5hbWUADQAAAExpbmtEYXRhTGlzdAAQVmVyc2lvbgABAAAACUxhc3RXcml0ZQAtlH0TmQEAAAACAP////9wAHAAAAAFX2lkABAAAAAEJSHEJmKZVkaMHhBVr25ZnwNEYXRhABYAAAACUGVyc29uYWxJZAABAAAAAAACTmFtZQALAAAAUGVyc29uYWxJZAAQVmVyc2lvbgAAAAAACUxhc3RXcml0ZQBSlH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11916532"/>
  <p:tag name="EMPOWERCHARTSPROPERTIES_B_LENGTH" val="24576"/>
  <p:tag name="DOWN_MIGRATION_INITIAL_LAYOUT_REQUIRED" val="9.2.99"/>
  <p:tag name="RUNTIME_ID" val="34dfca8c-f36f-4805-9819-65975a6cab7c"/>
</p:tagLst>
</file>

<file path=ppt/theme/theme1.xml><?xml version="1.0" encoding="utf-8"?>
<a:theme xmlns:a="http://schemas.openxmlformats.org/drawingml/2006/main" name="Office Theme">
  <a:themeElements>
    <a:clrScheme name="CNB Evenement 21/11">
      <a:dk1>
        <a:sysClr val="windowText" lastClr="000000"/>
      </a:dk1>
      <a:lt1>
        <a:sysClr val="window" lastClr="FFFFFF"/>
      </a:lt1>
      <a:dk2>
        <a:srgbClr val="000000"/>
      </a:dk2>
      <a:lt2>
        <a:srgbClr val="2D676D"/>
      </a:lt2>
      <a:accent1>
        <a:srgbClr val="D8B949"/>
      </a:accent1>
      <a:accent2>
        <a:srgbClr val="B39C65"/>
      </a:accent2>
      <a:accent3>
        <a:srgbClr val="535C5E"/>
      </a:accent3>
      <a:accent4>
        <a:srgbClr val="678693"/>
      </a:accent4>
      <a:accent5>
        <a:srgbClr val="5F8896"/>
      </a:accent5>
      <a:accent6>
        <a:srgbClr val="FFFFFF"/>
      </a:accent6>
      <a:hlink>
        <a:srgbClr val="B39C65"/>
      </a:hlink>
      <a:folHlink>
        <a:srgbClr val="678693"/>
      </a:folHlink>
    </a:clrScheme>
    <a:fontScheme name="CNB event">
      <a:majorFont>
        <a:latin typeface="Futura PT Book"/>
        <a:ea typeface=""/>
        <a:cs typeface=""/>
      </a:majorFont>
      <a:minorFont>
        <a:latin typeface="DIN 201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D9B2B0B675944B804A582AC2A64061" ma:contentTypeVersion="3" ma:contentTypeDescription="Crée un document." ma:contentTypeScope="" ma:versionID="771b83c8c1eef6e180041f4be9a2678a">
  <xsd:schema xmlns:xsd="http://www.w3.org/2001/XMLSchema" xmlns:xs="http://www.w3.org/2001/XMLSchema" xmlns:p="http://schemas.microsoft.com/office/2006/metadata/properties" xmlns:ns2="059f11b1-9e85-4c06-8f8b-385557af14bd" targetNamespace="http://schemas.microsoft.com/office/2006/metadata/properties" ma:root="true" ma:fieldsID="3b9da10e3b456d04cd063b58ae88619b" ns2:_="">
    <xsd:import namespace="059f11b1-9e85-4c06-8f8b-385557af14b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f11b1-9e85-4c06-8f8b-385557af14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205156-AA29-4DE3-9B37-910CD2D51885}"/>
</file>

<file path=customXml/itemProps2.xml><?xml version="1.0" encoding="utf-8"?>
<ds:datastoreItem xmlns:ds="http://schemas.openxmlformats.org/officeDocument/2006/customXml" ds:itemID="{E575CE9B-81C3-4653-9EFF-DAEC13902A43}"/>
</file>

<file path=customXml/itemProps3.xml><?xml version="1.0" encoding="utf-8"?>
<ds:datastoreItem xmlns:ds="http://schemas.openxmlformats.org/officeDocument/2006/customXml" ds:itemID="{E8ED29E2-52EF-4131-90C5-C73A50306731}"/>
</file>

<file path=docMetadata/LabelInfo.xml><?xml version="1.0" encoding="utf-8"?>
<clbl:labelList xmlns:clbl="http://schemas.microsoft.com/office/2020/mipLabelMetadata">
  <clbl:label id="{aa321b6e-c2f4-42f8-95b8-4d018e6d28ec}" enabled="0" method="" siteId="{aa321b6e-c2f4-42f8-95b8-4d018e6d28ec}" removed="1"/>
</clbl:labelList>
</file>

<file path=docProps/app.xml><?xml version="1.0" encoding="utf-8"?>
<Properties xmlns="http://schemas.openxmlformats.org/officeDocument/2006/extended-properties" xmlns:vt="http://schemas.openxmlformats.org/officeDocument/2006/docPropsVTypes">
  <TotalTime>1319</TotalTime>
  <Words>3570</Words>
  <Application>Microsoft Office PowerPoint</Application>
  <PresentationFormat>Grand écran</PresentationFormat>
  <Paragraphs>352</Paragraphs>
  <Slides>52</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52</vt:i4>
      </vt:variant>
    </vt:vector>
  </HeadingPairs>
  <TitlesOfParts>
    <vt:vector size="61" baseType="lpstr">
      <vt:lpstr>Aptos</vt:lpstr>
      <vt:lpstr>Arial</vt:lpstr>
      <vt:lpstr>DIN 2014</vt:lpstr>
      <vt:lpstr>Futura PT Book</vt:lpstr>
      <vt:lpstr>Futura PT Heavy</vt:lpstr>
      <vt:lpstr>Monument Extended</vt:lpstr>
      <vt:lpstr>Times New Roman</vt:lpstr>
      <vt:lpstr>Wingdings</vt:lpstr>
      <vt:lpstr>Office Theme</vt:lpstr>
      <vt:lpstr>      Le besoin d’assistance  par tierce personne  </vt:lpstr>
      <vt:lpstr>Sommaire</vt:lpstr>
      <vt:lpstr>I. Les contours du poste « assistance par tierce personne » </vt:lpstr>
      <vt:lpstr>La définition… dans le texte  </vt:lpstr>
      <vt:lpstr>Ce poste recouvre donc désormais un certain nombre de tâches qui doivent être discutées lors de l’expertise… (…même quand la mission ne le précise pas!)</vt:lpstr>
      <vt:lpstr>Quelques exemples… </vt:lpstr>
      <vt:lpstr>Reconnaissance des besoins liés à la parentalité</vt:lpstr>
      <vt:lpstr>L’aide à la parentalité comme un préjudice propre  de la victime directe </vt:lpstr>
      <vt:lpstr>Idem pour l’indemnisation de l’aidant familial handicapé  </vt:lpstr>
      <vt:lpstr>Aide humaine et HAD </vt:lpstr>
      <vt:lpstr>Le besoin existe aussi pendant la période d’hospitalisation </vt:lpstr>
      <vt:lpstr>Pas d’obligation de limiter son préjudice dans l’intérêt du responsable </vt:lpstr>
      <vt:lpstr>Séquelles psychiques et aide humaine </vt:lpstr>
      <vt:lpstr>Aide humaine et mesure de protection </vt:lpstr>
      <vt:lpstr>Aide technique et aide humaine</vt:lpstr>
      <vt:lpstr>Aide humaine et aide à la scolarité</vt:lpstr>
      <vt:lpstr>Aide humaine et aggravation situationnelle</vt:lpstr>
      <vt:lpstr>II. Quelle méthode d’évaluation</vt:lpstr>
      <vt:lpstr>Du médical …mais pas que! </vt:lpstr>
      <vt:lpstr>On évalue avant tout des besoins !</vt:lpstr>
      <vt:lpstr>Les pièges à éviter</vt:lpstr>
      <vt:lpstr>Les journées font-elles seulement 24H ?</vt:lpstr>
      <vt:lpstr>Pertinence de la distinction active/passive? </vt:lpstr>
      <vt:lpstr>Une évaluation au domicile, tenant compte de l’environnement… </vt:lpstr>
      <vt:lpstr>L’intérêt du bilan complémentaire  ergo et/ou kiné  </vt:lpstr>
      <vt:lpstr>Les spécificités à connaitre pour certaines catégories de victimes </vt:lpstr>
      <vt:lpstr>Quelle évaluation financière ? </vt:lpstr>
      <vt:lpstr>Coût horaire : Ce que dit la jurisprudence… </vt:lpstr>
      <vt:lpstr>Présentation PowerPoint</vt:lpstr>
      <vt:lpstr>Rente ou capital?</vt:lpstr>
      <vt:lpstr>L’aide humaine  en pratique</vt:lpstr>
      <vt:lpstr>Sommaire</vt:lpstr>
      <vt:lpstr>La réparation intégrale</vt:lpstr>
      <vt:lpstr>La réparation intégrale</vt:lpstr>
      <vt:lpstr>L’indemnisation  en capital</vt:lpstr>
      <vt:lpstr>L’indemnisation en capital</vt:lpstr>
      <vt:lpstr>L’indemnisation en capital</vt:lpstr>
      <vt:lpstr>L’indemnisation en capital</vt:lpstr>
      <vt:lpstr>L’indemnisation en capital</vt:lpstr>
      <vt:lpstr>L’indemnisation sous forme de rente</vt:lpstr>
      <vt:lpstr>L’indemnisation sous forme de rente</vt:lpstr>
      <vt:lpstr>L’incidence des tiers payeurs</vt:lpstr>
      <vt:lpstr>L’incidence des tiers payeurs</vt:lpstr>
      <vt:lpstr>L’incidence des tiers payeurs</vt:lpstr>
      <vt:lpstr>…ET DEMAIN</vt:lpstr>
      <vt:lpstr>Indemnisation + 5</vt:lpstr>
      <vt:lpstr>BILAN</vt:lpstr>
      <vt:lpstr>BILAN</vt:lpstr>
      <vt:lpstr>BILAN</vt:lpstr>
      <vt:lpstr>PERSPECTIVES</vt:lpstr>
      <vt:lpstr>PERSPECTIVES</vt:lpstr>
      <vt:lpstr>L’aide humaine en pratique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L’aide humaine en pratique</dc:title>
  <dc:subject/>
  <dc:creator>Arlette Simon</dc:creator>
  <cp:keywords/>
  <dc:description/>
  <cp:lastModifiedBy>Johana MAMIE</cp:lastModifiedBy>
  <cp:revision>16</cp:revision>
  <dcterms:created xsi:type="dcterms:W3CDTF">2025-09-04T06:40:14Z</dcterms:created>
  <dcterms:modified xsi:type="dcterms:W3CDTF">2025-11-19T17:17:52Z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0x01010038D9B2B0B675944B804A582AC2A64061</vt:lpwstr>
  </property>
</Properties>
</file>