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10.xml" ContentType="application/vnd.openxmlformats-officedocument.presentationml.tags+xml"/>
  <Override PartName="/ppt/tags/tag23.xml" ContentType="application/vnd.openxmlformats-officedocument.presentationml.tags+xml"/>
  <Override PartName="/ppt/revisionInfo.xml" ContentType="application/vnd.ms-powerpoint.revisioninfo+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tags/tag13.xml" ContentType="application/vnd.openxmlformats-officedocument.presentationml.tags+xml"/>
  <Override PartName="/ppt/tags/tag14.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2.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46" r:id="rId3"/>
    <p:sldId id="354" r:id="rId4"/>
    <p:sldId id="257" r:id="rId5"/>
    <p:sldId id="258" r:id="rId6"/>
    <p:sldId id="355" r:id="rId7"/>
    <p:sldId id="356" r:id="rId8"/>
    <p:sldId id="357" r:id="rId9"/>
    <p:sldId id="267" r:id="rId10"/>
    <p:sldId id="268" r:id="rId11"/>
    <p:sldId id="270" r:id="rId12"/>
    <p:sldId id="269" r:id="rId13"/>
    <p:sldId id="358" r:id="rId14"/>
    <p:sldId id="359" r:id="rId15"/>
    <p:sldId id="360" r:id="rId16"/>
    <p:sldId id="276" r:id="rId17"/>
    <p:sldId id="361" r:id="rId18"/>
    <p:sldId id="362" r:id="rId19"/>
    <p:sldId id="363" r:id="rId20"/>
    <p:sldId id="264" r:id="rId21"/>
    <p:sldId id="265" r:id="rId22"/>
    <p:sldId id="266" r:id="rId23"/>
    <p:sldId id="272" r:id="rId24"/>
    <p:sldId id="331" r:id="rId25"/>
    <p:sldId id="332" r:id="rId26"/>
    <p:sldId id="271" r:id="rId27"/>
    <p:sldId id="273" r:id="rId28"/>
    <p:sldId id="274" r:id="rId29"/>
    <p:sldId id="284" r:id="rId30"/>
    <p:sldId id="325" r:id="rId31"/>
    <p:sldId id="275" r:id="rId32"/>
    <p:sldId id="291" r:id="rId33"/>
    <p:sldId id="292" r:id="rId34"/>
    <p:sldId id="302" r:id="rId35"/>
    <p:sldId id="303" r:id="rId36"/>
    <p:sldId id="304" r:id="rId37"/>
    <p:sldId id="293" r:id="rId38"/>
    <p:sldId id="297" r:id="rId39"/>
    <p:sldId id="347" r:id="rId40"/>
    <p:sldId id="327" r:id="rId41"/>
    <p:sldId id="305" r:id="rId42"/>
    <p:sldId id="306" r:id="rId43"/>
    <p:sldId id="307" r:id="rId44"/>
    <p:sldId id="323" r:id="rId45"/>
    <p:sldId id="324" r:id="rId46"/>
    <p:sldId id="328" r:id="rId47"/>
    <p:sldId id="334" r:id="rId48"/>
    <p:sldId id="329" r:id="rId49"/>
    <p:sldId id="335" r:id="rId50"/>
    <p:sldId id="336" r:id="rId51"/>
    <p:sldId id="337" r:id="rId52"/>
    <p:sldId id="338" r:id="rId53"/>
    <p:sldId id="339" r:id="rId54"/>
    <p:sldId id="340" r:id="rId55"/>
    <p:sldId id="341" r:id="rId56"/>
    <p:sldId id="342" r:id="rId57"/>
    <p:sldId id="322" r:id="rId58"/>
  </p:sldIdLst>
  <p:sldSz cx="12192000" cy="6858000"/>
  <p:notesSz cx="6858000" cy="9144000"/>
  <p:custDataLst>
    <p:tags r:id="rId6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55798-FF10-49C7-9CE3-2542054BE9BC}" v="80" dt="2025-11-19T15:04:10.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94404" autoAdjust="0"/>
  </p:normalViewPr>
  <p:slideViewPr>
    <p:cSldViewPr snapToGrid="0" showGuides="1">
      <p:cViewPr varScale="1">
        <p:scale>
          <a:sx n="70" d="100"/>
          <a:sy n="70" d="100"/>
        </p:scale>
        <p:origin x="53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41163-6C24-4CC0-BCCC-5D61B244F3C5}" type="datetimeFigureOut">
              <a:rPr lang="fr-FR" smtClean="0"/>
              <a:t>20/11/2025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5523A-25F9-4C99-8774-62F4A68F5D34}" type="slidenum">
              <a:rPr lang="fr-FR" smtClean="0"/>
              <a:t>‹N°›</a:t>
            </a:fld>
            <a:endParaRPr lang="fr-FR"/>
          </a:p>
        </p:txBody>
      </p:sp>
    </p:spTree>
    <p:extLst>
      <p:ext uri="{BB962C8B-B14F-4D97-AF65-F5344CB8AC3E}">
        <p14:creationId xmlns:p14="http://schemas.microsoft.com/office/powerpoint/2010/main" val="114772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F88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0C69-8499-4075-66A2-AFD3D0451387}"/>
              </a:ext>
            </a:extLst>
          </p:cNvPr>
          <p:cNvSpPr>
            <a:spLocks noGrp="1"/>
          </p:cNvSpPr>
          <p:nvPr>
            <p:ph type="ctrTitle"/>
          </p:nvPr>
        </p:nvSpPr>
        <p:spPr>
          <a:xfrm>
            <a:off x="756745" y="1122363"/>
            <a:ext cx="5339255" cy="2387600"/>
          </a:xfrm>
        </p:spPr>
        <p:txBody>
          <a:bodyPr lIns="0" anchor="b">
            <a:noAutofit/>
          </a:bodyPr>
          <a:lstStyle>
            <a:lvl1pPr algn="l">
              <a:defRPr sz="4000">
                <a:solidFill>
                  <a:schemeClr val="bg1"/>
                </a:solidFill>
                <a:latin typeface="Futura PT Heavy" panose="020B0802020204020303" pitchFamily="34" charset="0"/>
              </a:defRPr>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E2A4A518-DAE8-9CB5-9DB8-C3F32813749C}"/>
              </a:ext>
            </a:extLst>
          </p:cNvPr>
          <p:cNvSpPr>
            <a:spLocks noGrp="1"/>
          </p:cNvSpPr>
          <p:nvPr>
            <p:ph type="subTitle" idx="1"/>
          </p:nvPr>
        </p:nvSpPr>
        <p:spPr>
          <a:xfrm>
            <a:off x="756745" y="3602038"/>
            <a:ext cx="5339255" cy="1655762"/>
          </a:xfrm>
        </p:spPr>
        <p:txBody>
          <a:bodyPr l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FR" dirty="0"/>
          </a:p>
        </p:txBody>
      </p:sp>
      <p:pic>
        <p:nvPicPr>
          <p:cNvPr id="12" name="Graphic 11">
            <a:extLst>
              <a:ext uri="{FF2B5EF4-FFF2-40B4-BE49-F238E27FC236}">
                <a16:creationId xmlns:a16="http://schemas.microsoft.com/office/drawing/2014/main" id="{742977C6-6DF5-22F9-385D-B5D907F1C23C}"/>
              </a:ext>
            </a:extLst>
          </p:cNvPr>
          <p:cNvPicPr>
            <a:picLocks noChangeAspect="1"/>
          </p:cNvPicPr>
          <p:nvPr userDrawn="1"/>
        </p:nvPicPr>
        <p:blipFill>
          <a:blip r:embed="rId2">
            <a:extLst>
              <a:ext uri="{96DAC541-7B7A-43D3-8B79-37D633B846F1}">
                <asvg:svgBlip xmlns:asvg="http://schemas.microsoft.com/office/drawing/2016/SVG/main" r:embed="rId3"/>
              </a:ext>
            </a:extLst>
          </a:blip>
          <a:srcRect r="52564"/>
          <a:stretch>
            <a:fillRect/>
          </a:stretch>
        </p:blipFill>
        <p:spPr>
          <a:xfrm>
            <a:off x="7027475" y="513557"/>
            <a:ext cx="4787032" cy="5830886"/>
          </a:xfrm>
          <a:prstGeom prst="rect">
            <a:avLst/>
          </a:prstGeom>
        </p:spPr>
      </p:pic>
      <p:cxnSp>
        <p:nvCxnSpPr>
          <p:cNvPr id="16" name="Straight Connector 15">
            <a:extLst>
              <a:ext uri="{FF2B5EF4-FFF2-40B4-BE49-F238E27FC236}">
                <a16:creationId xmlns:a16="http://schemas.microsoft.com/office/drawing/2014/main" id="{017A60DB-83C2-D8FF-A045-A8905BD7A906}"/>
              </a:ext>
            </a:extLst>
          </p:cNvPr>
          <p:cNvCxnSpPr>
            <a:cxnSpLocks/>
          </p:cNvCxnSpPr>
          <p:nvPr userDrawn="1"/>
        </p:nvCxnSpPr>
        <p:spPr>
          <a:xfrm>
            <a:off x="4372924" y="513557"/>
            <a:ext cx="169333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Graphic 18">
            <a:extLst>
              <a:ext uri="{FF2B5EF4-FFF2-40B4-BE49-F238E27FC236}">
                <a16:creationId xmlns:a16="http://schemas.microsoft.com/office/drawing/2014/main" id="{3887FBF0-B39E-8476-1E2A-FDEDB177F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5503" y="5823961"/>
            <a:ext cx="1459036" cy="753051"/>
          </a:xfrm>
          <a:prstGeom prst="rect">
            <a:avLst/>
          </a:prstGeom>
        </p:spPr>
      </p:pic>
      <p:cxnSp>
        <p:nvCxnSpPr>
          <p:cNvPr id="20" name="Straight Connector 19">
            <a:extLst>
              <a:ext uri="{FF2B5EF4-FFF2-40B4-BE49-F238E27FC236}">
                <a16:creationId xmlns:a16="http://schemas.microsoft.com/office/drawing/2014/main" id="{17FDF8C6-142C-AD1B-6B97-540133A80D41}"/>
              </a:ext>
            </a:extLst>
          </p:cNvPr>
          <p:cNvCxnSpPr>
            <a:cxnSpLocks/>
          </p:cNvCxnSpPr>
          <p:nvPr userDrawn="1"/>
        </p:nvCxnSpPr>
        <p:spPr>
          <a:xfrm>
            <a:off x="2425737" y="6577012"/>
            <a:ext cx="27938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46" name="Graphic 45">
            <a:extLst>
              <a:ext uri="{FF2B5EF4-FFF2-40B4-BE49-F238E27FC236}">
                <a16:creationId xmlns:a16="http://schemas.microsoft.com/office/drawing/2014/main" id="{14200E11-27AA-B558-D4FD-F99DD2BC149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5503" y="346694"/>
            <a:ext cx="3501697" cy="424963"/>
          </a:xfrm>
          <a:prstGeom prst="rect">
            <a:avLst/>
          </a:prstGeom>
        </p:spPr>
      </p:pic>
      <p:pic>
        <p:nvPicPr>
          <p:cNvPr id="50" name="Picture 49" descr="A black background with white text&#10;&#10;AI-generated content may be incorrect.">
            <a:extLst>
              <a:ext uri="{FF2B5EF4-FFF2-40B4-BE49-F238E27FC236}">
                <a16:creationId xmlns:a16="http://schemas.microsoft.com/office/drawing/2014/main" id="{B6465AA7-E92A-1BFC-9C76-7A8A28E1B8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35966" y="6168613"/>
            <a:ext cx="2006652" cy="526536"/>
          </a:xfrm>
          <a:prstGeom prst="rect">
            <a:avLst/>
          </a:prstGeom>
        </p:spPr>
      </p:pic>
    </p:spTree>
    <p:extLst>
      <p:ext uri="{BB962C8B-B14F-4D97-AF65-F5344CB8AC3E}">
        <p14:creationId xmlns:p14="http://schemas.microsoft.com/office/powerpoint/2010/main" val="3330073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de chapitre">
    <p:bg>
      <p:bgPr>
        <a:solidFill>
          <a:srgbClr val="5F88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0C69-8499-4075-66A2-AFD3D0451387}"/>
              </a:ext>
            </a:extLst>
          </p:cNvPr>
          <p:cNvSpPr>
            <a:spLocks noGrp="1"/>
          </p:cNvSpPr>
          <p:nvPr>
            <p:ph type="ctrTitle"/>
          </p:nvPr>
        </p:nvSpPr>
        <p:spPr>
          <a:xfrm>
            <a:off x="756745" y="1320519"/>
            <a:ext cx="5339255" cy="2387600"/>
          </a:xfrm>
        </p:spPr>
        <p:txBody>
          <a:bodyPr lIns="0" anchor="b">
            <a:noAutofit/>
          </a:bodyPr>
          <a:lstStyle>
            <a:lvl1pPr algn="l">
              <a:defRPr sz="4000">
                <a:solidFill>
                  <a:schemeClr val="bg1"/>
                </a:solidFill>
                <a:latin typeface="Futura PT Heavy" panose="020B0802020204020303" pitchFamily="34" charset="0"/>
              </a:defRPr>
            </a:lvl1pPr>
          </a:lstStyle>
          <a:p>
            <a:r>
              <a:rPr lang="en-US" dirty="0"/>
              <a:t>Click to edit Master title style</a:t>
            </a:r>
            <a:endParaRPr lang="fr-FR" dirty="0"/>
          </a:p>
        </p:txBody>
      </p:sp>
      <p:pic>
        <p:nvPicPr>
          <p:cNvPr id="12" name="Graphic 11">
            <a:extLst>
              <a:ext uri="{FF2B5EF4-FFF2-40B4-BE49-F238E27FC236}">
                <a16:creationId xmlns:a16="http://schemas.microsoft.com/office/drawing/2014/main" id="{742977C6-6DF5-22F9-385D-B5D907F1C23C}"/>
              </a:ext>
            </a:extLst>
          </p:cNvPr>
          <p:cNvPicPr>
            <a:picLocks noChangeAspect="1"/>
          </p:cNvPicPr>
          <p:nvPr userDrawn="1"/>
        </p:nvPicPr>
        <p:blipFill>
          <a:blip r:embed="rId2">
            <a:extLst>
              <a:ext uri="{96DAC541-7B7A-43D3-8B79-37D633B846F1}">
                <asvg:svgBlip xmlns:asvg="http://schemas.microsoft.com/office/drawing/2016/SVG/main" r:embed="rId3"/>
              </a:ext>
            </a:extLst>
          </a:blip>
          <a:srcRect r="52564"/>
          <a:stretch>
            <a:fillRect/>
          </a:stretch>
        </p:blipFill>
        <p:spPr>
          <a:xfrm>
            <a:off x="6952197" y="935421"/>
            <a:ext cx="4552652" cy="5545396"/>
          </a:xfrm>
          <a:prstGeom prst="rect">
            <a:avLst/>
          </a:prstGeom>
        </p:spPr>
      </p:pic>
      <p:pic>
        <p:nvPicPr>
          <p:cNvPr id="19" name="Graphic 18">
            <a:extLst>
              <a:ext uri="{FF2B5EF4-FFF2-40B4-BE49-F238E27FC236}">
                <a16:creationId xmlns:a16="http://schemas.microsoft.com/office/drawing/2014/main" id="{3887FBF0-B39E-8476-1E2A-FDEDB177F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5503" y="5823961"/>
            <a:ext cx="1459036" cy="753051"/>
          </a:xfrm>
          <a:prstGeom prst="rect">
            <a:avLst/>
          </a:prstGeom>
        </p:spPr>
      </p:pic>
      <p:cxnSp>
        <p:nvCxnSpPr>
          <p:cNvPr id="20" name="Straight Connector 19">
            <a:extLst>
              <a:ext uri="{FF2B5EF4-FFF2-40B4-BE49-F238E27FC236}">
                <a16:creationId xmlns:a16="http://schemas.microsoft.com/office/drawing/2014/main" id="{17FDF8C6-142C-AD1B-6B97-540133A80D41}"/>
              </a:ext>
            </a:extLst>
          </p:cNvPr>
          <p:cNvCxnSpPr>
            <a:cxnSpLocks/>
          </p:cNvCxnSpPr>
          <p:nvPr userDrawn="1"/>
        </p:nvCxnSpPr>
        <p:spPr>
          <a:xfrm>
            <a:off x="2425737" y="6577012"/>
            <a:ext cx="27938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8744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1689-4C99-7556-5AC1-5754AB02096D}"/>
              </a:ext>
            </a:extLst>
          </p:cNvPr>
          <p:cNvSpPr>
            <a:spLocks noGrp="1"/>
          </p:cNvSpPr>
          <p:nvPr>
            <p:ph type="title"/>
          </p:nvPr>
        </p:nvSpPr>
        <p:spPr/>
        <p:txBody>
          <a:bodyPr/>
          <a:lstStyle>
            <a:lvl1pPr>
              <a:defRPr sz="3200">
                <a:solidFill>
                  <a:schemeClr val="bg2"/>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C3D37DF4-8EF6-3539-E09C-633C85521048}"/>
              </a:ext>
            </a:extLst>
          </p:cNvPr>
          <p:cNvSpPr>
            <a:spLocks noGrp="1"/>
          </p:cNvSpPr>
          <p:nvPr>
            <p:ph idx="1"/>
          </p:nvPr>
        </p:nvSpPr>
        <p:spPr/>
        <p:txBody>
          <a:bodyPr/>
          <a:lstStyle>
            <a:lvl1pPr marL="0" indent="0">
              <a:buNone/>
              <a:defRPr sz="1800"/>
            </a:lvl1pPr>
            <a:lvl2pPr marL="266700" indent="-266700">
              <a:buClr>
                <a:schemeClr val="bg2"/>
              </a:buClr>
              <a:buFont typeface="Wingdings" panose="05000000000000000000" pitchFamily="2" charset="2"/>
              <a:buChar char=""/>
              <a:defRPr/>
            </a:lvl2pPr>
            <a:lvl3pPr marL="538163" indent="-228600">
              <a:buClr>
                <a:schemeClr val="bg2"/>
              </a:buClr>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a:extLst>
              <a:ext uri="{FF2B5EF4-FFF2-40B4-BE49-F238E27FC236}">
                <a16:creationId xmlns:a16="http://schemas.microsoft.com/office/drawing/2014/main" id="{6C912008-BF12-06A8-00E7-31DA91ADE42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37576DE-4C87-E5A3-7177-146975F895A8}"/>
              </a:ext>
            </a:extLst>
          </p:cNvPr>
          <p:cNvSpPr>
            <a:spLocks noGrp="1"/>
          </p:cNvSpPr>
          <p:nvPr>
            <p:ph type="sldNum" sz="quarter" idx="12"/>
          </p:nvPr>
        </p:nvSpPr>
        <p:spPr/>
        <p:txBody>
          <a:bodyPr/>
          <a:lstStyle/>
          <a:p>
            <a:fld id="{8415421A-8635-4166-92D2-5F6D44CB9F91}" type="slidenum">
              <a:rPr lang="fr-FR" smtClean="0"/>
              <a:t>‹N°›</a:t>
            </a:fld>
            <a:endParaRPr lang="fr-FR"/>
          </a:p>
        </p:txBody>
      </p:sp>
    </p:spTree>
    <p:extLst>
      <p:ext uri="{BB962C8B-B14F-4D97-AF65-F5344CB8AC3E}">
        <p14:creationId xmlns:p14="http://schemas.microsoft.com/office/powerpoint/2010/main" val="99264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1689-4C99-7556-5AC1-5754AB02096D}"/>
              </a:ext>
            </a:extLst>
          </p:cNvPr>
          <p:cNvSpPr>
            <a:spLocks noGrp="1"/>
          </p:cNvSpPr>
          <p:nvPr>
            <p:ph type="title"/>
          </p:nvPr>
        </p:nvSpPr>
        <p:spPr/>
        <p:txBody>
          <a:bodyPr/>
          <a:lstStyle>
            <a:lvl1pPr>
              <a:defRPr sz="3200">
                <a:solidFill>
                  <a:schemeClr val="bg2"/>
                </a:solidFill>
              </a:defRPr>
            </a:lvl1pPr>
          </a:lstStyle>
          <a:p>
            <a:r>
              <a:rPr lang="en-US"/>
              <a:t>Click to edit Master title style</a:t>
            </a:r>
            <a:endParaRPr lang="fr-FR"/>
          </a:p>
        </p:txBody>
      </p:sp>
      <p:sp>
        <p:nvSpPr>
          <p:cNvPr id="5" name="Footer Placeholder 4">
            <a:extLst>
              <a:ext uri="{FF2B5EF4-FFF2-40B4-BE49-F238E27FC236}">
                <a16:creationId xmlns:a16="http://schemas.microsoft.com/office/drawing/2014/main" id="{6C912008-BF12-06A8-00E7-31DA91ADE42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37576DE-4C87-E5A3-7177-146975F895A8}"/>
              </a:ext>
            </a:extLst>
          </p:cNvPr>
          <p:cNvSpPr>
            <a:spLocks noGrp="1"/>
          </p:cNvSpPr>
          <p:nvPr>
            <p:ph type="sldNum" sz="quarter" idx="12"/>
          </p:nvPr>
        </p:nvSpPr>
        <p:spPr/>
        <p:txBody>
          <a:bodyPr/>
          <a:lstStyle/>
          <a:p>
            <a:fld id="{8415421A-8635-4166-92D2-5F6D44CB9F91}" type="slidenum">
              <a:rPr lang="fr-FR" smtClean="0"/>
              <a:t>‹N°›</a:t>
            </a:fld>
            <a:endParaRPr lang="fr-FR"/>
          </a:p>
        </p:txBody>
      </p:sp>
    </p:spTree>
    <p:extLst>
      <p:ext uri="{BB962C8B-B14F-4D97-AF65-F5344CB8AC3E}">
        <p14:creationId xmlns:p14="http://schemas.microsoft.com/office/powerpoint/2010/main" val="418547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Sommair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37DF4-8EF6-3539-E09C-633C85521048}"/>
              </a:ext>
            </a:extLst>
          </p:cNvPr>
          <p:cNvSpPr>
            <a:spLocks noGrp="1"/>
          </p:cNvSpPr>
          <p:nvPr>
            <p:ph idx="1"/>
          </p:nvPr>
        </p:nvSpPr>
        <p:spPr>
          <a:xfrm>
            <a:off x="5055477" y="1845686"/>
            <a:ext cx="6450724" cy="3978275"/>
          </a:xfrm>
        </p:spPr>
        <p:txBody>
          <a:bodyPr/>
          <a:lstStyle>
            <a:lvl1pPr marL="0" indent="0">
              <a:spcBef>
                <a:spcPts val="1800"/>
              </a:spcBef>
              <a:buNone/>
              <a:tabLst>
                <a:tab pos="5024438" algn="r"/>
                <a:tab pos="6011863" algn="r"/>
              </a:tabLst>
              <a:defRPr sz="1800">
                <a:solidFill>
                  <a:schemeClr val="bg1"/>
                </a:solidFill>
              </a:defRPr>
            </a:lvl1pPr>
            <a:lvl2pPr marL="266700" indent="-266700">
              <a:buClr>
                <a:schemeClr val="bg2"/>
              </a:buClr>
              <a:buFont typeface="Wingdings" panose="05000000000000000000" pitchFamily="2" charset="2"/>
              <a:buChar char=""/>
              <a:defRPr>
                <a:solidFill>
                  <a:schemeClr val="bg1"/>
                </a:solidFill>
              </a:defRPr>
            </a:lvl2pPr>
            <a:lvl3pPr marL="538163" indent="-228600">
              <a:buClr>
                <a:schemeClr val="bg2"/>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a:extLst>
              <a:ext uri="{FF2B5EF4-FFF2-40B4-BE49-F238E27FC236}">
                <a16:creationId xmlns:a16="http://schemas.microsoft.com/office/drawing/2014/main" id="{6C912008-BF12-06A8-00E7-31DA91ADE42B}"/>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6" name="Slide Number Placeholder 5">
            <a:extLst>
              <a:ext uri="{FF2B5EF4-FFF2-40B4-BE49-F238E27FC236}">
                <a16:creationId xmlns:a16="http://schemas.microsoft.com/office/drawing/2014/main" id="{C37576DE-4C87-E5A3-7177-146975F895A8}"/>
              </a:ext>
            </a:extLst>
          </p:cNvPr>
          <p:cNvSpPr>
            <a:spLocks noGrp="1"/>
          </p:cNvSpPr>
          <p:nvPr>
            <p:ph type="sldNum" sz="quarter" idx="12"/>
          </p:nvPr>
        </p:nvSpPr>
        <p:spPr/>
        <p:txBody>
          <a:bodyPr/>
          <a:lstStyle/>
          <a:p>
            <a:fld id="{8415421A-8635-4166-92D2-5F6D44CB9F91}" type="slidenum">
              <a:rPr lang="fr-FR" smtClean="0"/>
              <a:t>‹N°›</a:t>
            </a:fld>
            <a:endParaRPr lang="fr-FR"/>
          </a:p>
        </p:txBody>
      </p:sp>
      <p:pic>
        <p:nvPicPr>
          <p:cNvPr id="4" name="Graphic 3">
            <a:extLst>
              <a:ext uri="{FF2B5EF4-FFF2-40B4-BE49-F238E27FC236}">
                <a16:creationId xmlns:a16="http://schemas.microsoft.com/office/drawing/2014/main" id="{9C465069-7274-E74A-BEEA-4FD2189E98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5503" y="5823961"/>
            <a:ext cx="1459036" cy="753051"/>
          </a:xfrm>
          <a:prstGeom prst="rect">
            <a:avLst/>
          </a:prstGeom>
        </p:spPr>
      </p:pic>
      <p:cxnSp>
        <p:nvCxnSpPr>
          <p:cNvPr id="7" name="Straight Connector 6">
            <a:extLst>
              <a:ext uri="{FF2B5EF4-FFF2-40B4-BE49-F238E27FC236}">
                <a16:creationId xmlns:a16="http://schemas.microsoft.com/office/drawing/2014/main" id="{5638BB7D-92AD-A1F8-DBDE-456B130AB5F9}"/>
              </a:ext>
            </a:extLst>
          </p:cNvPr>
          <p:cNvCxnSpPr>
            <a:cxnSpLocks/>
          </p:cNvCxnSpPr>
          <p:nvPr userDrawn="1"/>
        </p:nvCxnSpPr>
        <p:spPr>
          <a:xfrm>
            <a:off x="2425737" y="6577012"/>
            <a:ext cx="27938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Graphic 9">
            <a:extLst>
              <a:ext uri="{FF2B5EF4-FFF2-40B4-BE49-F238E27FC236}">
                <a16:creationId xmlns:a16="http://schemas.microsoft.com/office/drawing/2014/main" id="{71FAA7C2-F91D-4C55-61F7-FCEB56D3C617}"/>
              </a:ext>
            </a:extLst>
          </p:cNvPr>
          <p:cNvSpPr/>
          <p:nvPr/>
        </p:nvSpPr>
        <p:spPr>
          <a:xfrm>
            <a:off x="1" y="-1240"/>
            <a:ext cx="3235915" cy="2802542"/>
          </a:xfrm>
          <a:custGeom>
            <a:avLst/>
            <a:gdLst>
              <a:gd name="connsiteX0" fmla="*/ 3235915 w 3235915"/>
              <a:gd name="connsiteY0" fmla="*/ 2802541 h 3736721"/>
              <a:gd name="connsiteX1" fmla="*/ 3235915 w 3235915"/>
              <a:gd name="connsiteY1" fmla="*/ 934180 h 3736721"/>
              <a:gd name="connsiteX2" fmla="*/ 1617958 w 3235915"/>
              <a:gd name="connsiteY2" fmla="*/ 0 h 3736721"/>
              <a:gd name="connsiteX3" fmla="*/ 0 w 3235915"/>
              <a:gd name="connsiteY3" fmla="*/ 934180 h 3736721"/>
              <a:gd name="connsiteX4" fmla="*/ 0 w 3235915"/>
              <a:gd name="connsiteY4" fmla="*/ 2802541 h 3736721"/>
              <a:gd name="connsiteX5" fmla="*/ 1617958 w 3235915"/>
              <a:gd name="connsiteY5" fmla="*/ 3736722 h 3736721"/>
              <a:gd name="connsiteX6" fmla="*/ 3235915 w 3235915"/>
              <a:gd name="connsiteY6" fmla="*/ 2802541 h 3736721"/>
              <a:gd name="connsiteX0" fmla="*/ 3235915 w 3235915"/>
              <a:gd name="connsiteY0" fmla="*/ 1868361 h 2802542"/>
              <a:gd name="connsiteX1" fmla="*/ 3235915 w 3235915"/>
              <a:gd name="connsiteY1" fmla="*/ 0 h 2802542"/>
              <a:gd name="connsiteX2" fmla="*/ 0 w 3235915"/>
              <a:gd name="connsiteY2" fmla="*/ 0 h 2802542"/>
              <a:gd name="connsiteX3" fmla="*/ 0 w 3235915"/>
              <a:gd name="connsiteY3" fmla="*/ 1868361 h 2802542"/>
              <a:gd name="connsiteX4" fmla="*/ 1617958 w 3235915"/>
              <a:gd name="connsiteY4" fmla="*/ 2802542 h 2802542"/>
              <a:gd name="connsiteX5" fmla="*/ 3235915 w 3235915"/>
              <a:gd name="connsiteY5" fmla="*/ 1868361 h 280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5915" h="2802542">
                <a:moveTo>
                  <a:pt x="3235915" y="1868361"/>
                </a:moveTo>
                <a:lnTo>
                  <a:pt x="3235915" y="0"/>
                </a:lnTo>
                <a:lnTo>
                  <a:pt x="0" y="0"/>
                </a:lnTo>
                <a:lnTo>
                  <a:pt x="0" y="1868361"/>
                </a:lnTo>
                <a:lnTo>
                  <a:pt x="1617958" y="2802542"/>
                </a:lnTo>
                <a:lnTo>
                  <a:pt x="3235915" y="1868361"/>
                </a:lnTo>
                <a:close/>
              </a:path>
            </a:pathLst>
          </a:custGeom>
          <a:solidFill>
            <a:srgbClr val="DEB728"/>
          </a:solidFill>
          <a:ln w="44847" cap="flat">
            <a:noFill/>
            <a:prstDash val="solid"/>
            <a:miter/>
          </a:ln>
        </p:spPr>
        <p:txBody>
          <a:bodyPr rtlCol="0" anchor="ctr"/>
          <a:lstStyle/>
          <a:p>
            <a:endParaRPr lang="fr-FR"/>
          </a:p>
        </p:txBody>
      </p:sp>
      <p:sp>
        <p:nvSpPr>
          <p:cNvPr id="2" name="Title 1">
            <a:extLst>
              <a:ext uri="{FF2B5EF4-FFF2-40B4-BE49-F238E27FC236}">
                <a16:creationId xmlns:a16="http://schemas.microsoft.com/office/drawing/2014/main" id="{77FD1689-4C99-7556-5AC1-5754AB02096D}"/>
              </a:ext>
            </a:extLst>
          </p:cNvPr>
          <p:cNvSpPr>
            <a:spLocks noGrp="1"/>
          </p:cNvSpPr>
          <p:nvPr>
            <p:ph type="title"/>
          </p:nvPr>
        </p:nvSpPr>
        <p:spPr>
          <a:xfrm>
            <a:off x="-31530" y="741524"/>
            <a:ext cx="3236815" cy="919221"/>
          </a:xfrm>
        </p:spPr>
        <p:txBody>
          <a:bodyPr/>
          <a:lstStyle>
            <a:lvl1pPr algn="ctr">
              <a:defRPr sz="4000">
                <a:solidFill>
                  <a:schemeClr val="bg1"/>
                </a:solidFill>
              </a:defRPr>
            </a:lvl1pPr>
          </a:lstStyle>
          <a:p>
            <a:r>
              <a:rPr lang="en-US" dirty="0"/>
              <a:t>Click to edit Master title style</a:t>
            </a:r>
            <a:endParaRPr lang="fr-FR" dirty="0"/>
          </a:p>
        </p:txBody>
      </p:sp>
    </p:spTree>
    <p:extLst>
      <p:ext uri="{BB962C8B-B14F-4D97-AF65-F5344CB8AC3E}">
        <p14:creationId xmlns:p14="http://schemas.microsoft.com/office/powerpoint/2010/main" val="300661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colonnes de tex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FF04-27B5-99A4-54D7-391D641FD39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83342EC-4F72-A21B-5733-D7FBF778E2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D816EA55-D0A2-3A48-5823-DAA76F197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351D1E9-0E41-24DC-CF2F-D863ABC71ECF}"/>
              </a:ext>
            </a:extLst>
          </p:cNvPr>
          <p:cNvSpPr>
            <a:spLocks noGrp="1"/>
          </p:cNvSpPr>
          <p:nvPr>
            <p:ph type="dt" sz="half" idx="10"/>
          </p:nvPr>
        </p:nvSpPr>
        <p:spPr>
          <a:xfrm>
            <a:off x="838200" y="6356350"/>
            <a:ext cx="2743200" cy="365125"/>
          </a:xfrm>
          <a:prstGeom prst="rect">
            <a:avLst/>
          </a:prstGeom>
        </p:spPr>
        <p:txBody>
          <a:bodyPr/>
          <a:lstStyle/>
          <a:p>
            <a:fld id="{8F32EEE1-1820-4DAF-99C4-C248B13ED030}" type="datetimeFigureOut">
              <a:rPr lang="fr-FR" smtClean="0"/>
              <a:t>20/11/2025</a:t>
            </a:fld>
            <a:endParaRPr lang="fr-FR"/>
          </a:p>
        </p:txBody>
      </p:sp>
      <p:sp>
        <p:nvSpPr>
          <p:cNvPr id="6" name="Footer Placeholder 5">
            <a:extLst>
              <a:ext uri="{FF2B5EF4-FFF2-40B4-BE49-F238E27FC236}">
                <a16:creationId xmlns:a16="http://schemas.microsoft.com/office/drawing/2014/main" id="{B97D4DE2-6460-5E2A-8CDF-0A699300E84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A1DAF26-D2EC-2225-C07C-721BEBB27A9E}"/>
              </a:ext>
            </a:extLst>
          </p:cNvPr>
          <p:cNvSpPr>
            <a:spLocks noGrp="1"/>
          </p:cNvSpPr>
          <p:nvPr>
            <p:ph type="sldNum" sz="quarter" idx="12"/>
          </p:nvPr>
        </p:nvSpPr>
        <p:spPr/>
        <p:txBody>
          <a:bodyPr/>
          <a:lstStyle/>
          <a:p>
            <a:fld id="{8415421A-8635-4166-92D2-5F6D44CB9F91}" type="slidenum">
              <a:rPr lang="fr-FR" smtClean="0"/>
              <a:t>‹N°›</a:t>
            </a:fld>
            <a:endParaRPr lang="fr-FR"/>
          </a:p>
        </p:txBody>
      </p:sp>
    </p:spTree>
    <p:extLst>
      <p:ext uri="{BB962C8B-B14F-4D97-AF65-F5344CB8AC3E}">
        <p14:creationId xmlns:p14="http://schemas.microsoft.com/office/powerpoint/2010/main" val="185214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D1B88B-BDCF-3892-CBF7-DBA0AB5DA2A7}"/>
              </a:ext>
            </a:extLst>
          </p:cNvPr>
          <p:cNvSpPr>
            <a:spLocks noGrp="1"/>
          </p:cNvSpPr>
          <p:nvPr>
            <p:ph type="dt" sz="half" idx="10"/>
          </p:nvPr>
        </p:nvSpPr>
        <p:spPr/>
        <p:txBody>
          <a:bodyPr/>
          <a:lstStyle/>
          <a:p>
            <a:fld id="{5FDA628F-79D9-4124-A2B6-2D23EDB8C090}" type="datetimeFigureOut">
              <a:rPr lang="fr-FR" smtClean="0"/>
              <a:t>20/11/2025</a:t>
            </a:fld>
            <a:endParaRPr lang="fr-FR"/>
          </a:p>
        </p:txBody>
      </p:sp>
      <p:sp>
        <p:nvSpPr>
          <p:cNvPr id="3" name="Espace réservé du pied de page 2">
            <a:extLst>
              <a:ext uri="{FF2B5EF4-FFF2-40B4-BE49-F238E27FC236}">
                <a16:creationId xmlns:a16="http://schemas.microsoft.com/office/drawing/2014/main" id="{553898C1-EF0B-305B-7BAE-D41EB9E7C36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601C770-81C3-96C0-30C1-97BF779FDF03}"/>
              </a:ext>
            </a:extLst>
          </p:cNvPr>
          <p:cNvSpPr>
            <a:spLocks noGrp="1"/>
          </p:cNvSpPr>
          <p:nvPr>
            <p:ph type="sldNum" sz="quarter" idx="12"/>
          </p:nvPr>
        </p:nvSpPr>
        <p:spPr/>
        <p:txBody>
          <a:bodyPr/>
          <a:lstStyle/>
          <a:p>
            <a:fld id="{39AC643E-D83D-4A32-A6ED-1EEAF9AA3A24}" type="slidenum">
              <a:rPr lang="fr-FR" smtClean="0"/>
              <a:t>‹N°›</a:t>
            </a:fld>
            <a:endParaRPr lang="fr-FR"/>
          </a:p>
        </p:txBody>
      </p:sp>
    </p:spTree>
    <p:extLst>
      <p:ext uri="{BB962C8B-B14F-4D97-AF65-F5344CB8AC3E}">
        <p14:creationId xmlns:p14="http://schemas.microsoft.com/office/powerpoint/2010/main" val="108403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6.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5.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12FCA-B349-FEB3-5FA2-79F10495A1BC}"/>
              </a:ext>
            </a:extLst>
          </p:cNvPr>
          <p:cNvSpPr>
            <a:spLocks noGrp="1"/>
          </p:cNvSpPr>
          <p:nvPr>
            <p:ph type="title"/>
          </p:nvPr>
        </p:nvSpPr>
        <p:spPr>
          <a:xfrm>
            <a:off x="838200" y="365126"/>
            <a:ext cx="9321800" cy="919221"/>
          </a:xfrm>
          <a:prstGeom prst="rect">
            <a:avLst/>
          </a:prstGeom>
        </p:spPr>
        <p:txBody>
          <a:bodyPr vert="horz" lIns="91440" tIns="45720" rIns="91440" bIns="45720" rtlCol="0" anchor="t" anchorCtr="0">
            <a:no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494FC7A9-F72F-7765-71C5-5743C9DD751A}"/>
              </a:ext>
            </a:extLst>
          </p:cNvPr>
          <p:cNvSpPr>
            <a:spLocks noGrp="1"/>
          </p:cNvSpPr>
          <p:nvPr>
            <p:ph type="body" idx="1"/>
          </p:nvPr>
        </p:nvSpPr>
        <p:spPr>
          <a:xfrm>
            <a:off x="838200" y="1825625"/>
            <a:ext cx="10515600" cy="3978275"/>
          </a:xfrm>
          <a:prstGeom prst="rect">
            <a:avLst/>
          </a:prstGeom>
        </p:spPr>
        <p:txBody>
          <a:bodyPr vert="horz" lIns="91440" tIns="45720" rIns="9144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a:extLst>
              <a:ext uri="{FF2B5EF4-FFF2-40B4-BE49-F238E27FC236}">
                <a16:creationId xmlns:a16="http://schemas.microsoft.com/office/drawing/2014/main" id="{6602C904-47A6-C127-8A54-344A347F27C4}"/>
              </a:ext>
            </a:extLst>
          </p:cNvPr>
          <p:cNvSpPr>
            <a:spLocks noGrp="1"/>
          </p:cNvSpPr>
          <p:nvPr>
            <p:ph type="ftr" sz="quarter" idx="3"/>
          </p:nvPr>
        </p:nvSpPr>
        <p:spPr>
          <a:xfrm>
            <a:off x="3774017" y="6247648"/>
            <a:ext cx="4643966"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fr-FR" dirty="0"/>
          </a:p>
        </p:txBody>
      </p:sp>
      <p:pic>
        <p:nvPicPr>
          <p:cNvPr id="8" name="Picture 7" descr="A black and yellow logo&#10;&#10;AI-generated content may be incorrect.">
            <a:extLst>
              <a:ext uri="{FF2B5EF4-FFF2-40B4-BE49-F238E27FC236}">
                <a16:creationId xmlns:a16="http://schemas.microsoft.com/office/drawing/2014/main" id="{1047615D-489A-9692-812C-459245A7F31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2364" y="6042064"/>
            <a:ext cx="1193800" cy="635950"/>
          </a:xfrm>
          <a:prstGeom prst="rect">
            <a:avLst/>
          </a:prstGeom>
        </p:spPr>
      </p:pic>
      <p:cxnSp>
        <p:nvCxnSpPr>
          <p:cNvPr id="7" name="Straight Connector 6">
            <a:extLst>
              <a:ext uri="{FF2B5EF4-FFF2-40B4-BE49-F238E27FC236}">
                <a16:creationId xmlns:a16="http://schemas.microsoft.com/office/drawing/2014/main" id="{38529661-8AC7-2D6E-5747-3F895E151846}"/>
              </a:ext>
            </a:extLst>
          </p:cNvPr>
          <p:cNvCxnSpPr>
            <a:cxnSpLocks/>
          </p:cNvCxnSpPr>
          <p:nvPr userDrawn="1"/>
        </p:nvCxnSpPr>
        <p:spPr>
          <a:xfrm>
            <a:off x="2259724" y="6605271"/>
            <a:ext cx="7811376" cy="0"/>
          </a:xfrm>
          <a:prstGeom prst="line">
            <a:avLst/>
          </a:prstGeom>
          <a:ln w="19050">
            <a:solidFill>
              <a:schemeClr val="accent5"/>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2C816230-6EAE-8FA2-A595-3044DEA48E80}"/>
              </a:ext>
            </a:extLst>
          </p:cNvPr>
          <p:cNvPicPr>
            <a:picLocks noChangeAspect="1"/>
          </p:cNvPicPr>
          <p:nvPr userDrawn="1"/>
        </p:nvPicPr>
        <p:blipFill>
          <a:blip r:embed="rId16">
            <a:extLst>
              <a:ext uri="{28A0092B-C50C-407E-A947-70E740481C1C}">
                <a14:useLocalDpi xmlns:a14="http://schemas.microsoft.com/office/drawing/2010/main" val="0"/>
              </a:ext>
            </a:extLst>
          </a:blip>
          <a:srcRect t="9205" b="9205"/>
          <a:stretch/>
        </p:blipFill>
        <p:spPr>
          <a:xfrm>
            <a:off x="10071100" y="6333935"/>
            <a:ext cx="1346501" cy="288267"/>
          </a:xfrm>
          <a:prstGeom prst="rect">
            <a:avLst/>
          </a:prstGeom>
        </p:spPr>
      </p:pic>
      <p:pic>
        <p:nvPicPr>
          <p:cNvPr id="24" name="Graphic 23">
            <a:extLst>
              <a:ext uri="{FF2B5EF4-FFF2-40B4-BE49-F238E27FC236}">
                <a16:creationId xmlns:a16="http://schemas.microsoft.com/office/drawing/2014/main" id="{729BB3FF-1D59-421A-31C3-247E943D60C8}"/>
              </a:ext>
            </a:extLst>
          </p:cNvPr>
          <p:cNvPicPr>
            <a:picLocks noChangeAspect="1"/>
          </p:cNvPicPr>
          <p:nvPr userDrawn="1"/>
        </p:nvPicPr>
        <p:blipFill>
          <a:blip r:embed="rId17">
            <a:extLst>
              <a:ext uri="{96DAC541-7B7A-43D3-8B79-37D633B846F1}">
                <asvg:svgBlip xmlns:asvg="http://schemas.microsoft.com/office/drawing/2016/SVG/main" r:embed="rId18"/>
              </a:ext>
            </a:extLst>
          </a:blip>
          <a:srcRect t="25051"/>
          <a:stretch>
            <a:fillRect/>
          </a:stretch>
        </p:blipFill>
        <p:spPr>
          <a:xfrm>
            <a:off x="11506200" y="0"/>
            <a:ext cx="685800" cy="592530"/>
          </a:xfrm>
          <a:prstGeom prst="rect">
            <a:avLst/>
          </a:prstGeom>
        </p:spPr>
      </p:pic>
      <p:sp>
        <p:nvSpPr>
          <p:cNvPr id="6" name="Slide Number Placeholder 5">
            <a:extLst>
              <a:ext uri="{FF2B5EF4-FFF2-40B4-BE49-F238E27FC236}">
                <a16:creationId xmlns:a16="http://schemas.microsoft.com/office/drawing/2014/main" id="{C9D93A06-9C26-C1CD-121A-F05C6EF3E3C2}"/>
              </a:ext>
            </a:extLst>
          </p:cNvPr>
          <p:cNvSpPr>
            <a:spLocks noGrp="1"/>
          </p:cNvSpPr>
          <p:nvPr>
            <p:ph type="sldNum" sz="quarter" idx="4"/>
          </p:nvPr>
        </p:nvSpPr>
        <p:spPr>
          <a:xfrm>
            <a:off x="11506200" y="85407"/>
            <a:ext cx="685800" cy="365125"/>
          </a:xfrm>
          <a:prstGeom prst="rect">
            <a:avLst/>
          </a:prstGeom>
        </p:spPr>
        <p:txBody>
          <a:bodyPr vert="horz" lIns="91440" tIns="45720" rIns="91440" bIns="45720" rtlCol="0" anchor="ctr"/>
          <a:lstStyle>
            <a:lvl1pPr algn="ctr">
              <a:defRPr sz="1800">
                <a:solidFill>
                  <a:schemeClr val="bg1"/>
                </a:solidFill>
              </a:defRPr>
            </a:lvl1pPr>
          </a:lstStyle>
          <a:p>
            <a:fld id="{8415421A-8635-4166-92D2-5F6D44CB9F91}" type="slidenum">
              <a:rPr lang="fr-FR" smtClean="0"/>
              <a:pPr/>
              <a:t>‹N°›</a:t>
            </a:fld>
            <a:endParaRPr lang="fr-FR" dirty="0"/>
          </a:p>
        </p:txBody>
      </p:sp>
      <p:grpSp>
        <p:nvGrpSpPr>
          <p:cNvPr id="18" name="Group 17">
            <a:extLst>
              <a:ext uri="{FF2B5EF4-FFF2-40B4-BE49-F238E27FC236}">
                <a16:creationId xmlns:a16="http://schemas.microsoft.com/office/drawing/2014/main" id="{275704D7-7566-39C1-D24F-EB9CFFD16300}"/>
              </a:ext>
            </a:extLst>
          </p:cNvPr>
          <p:cNvGrpSpPr/>
          <p:nvPr userDrawn="1"/>
        </p:nvGrpSpPr>
        <p:grpSpPr>
          <a:xfrm>
            <a:off x="10686819" y="-197107"/>
            <a:ext cx="1383377" cy="1392554"/>
            <a:chOff x="10913220" y="14163"/>
            <a:chExt cx="1029975" cy="1036808"/>
          </a:xfrm>
        </p:grpSpPr>
        <p:sp>
          <p:nvSpPr>
            <p:cNvPr id="10" name="Freeform: Shape 9">
              <a:extLst>
                <a:ext uri="{FF2B5EF4-FFF2-40B4-BE49-F238E27FC236}">
                  <a16:creationId xmlns:a16="http://schemas.microsoft.com/office/drawing/2014/main" id="{CE23C45B-EE83-A01C-406B-22541CE7E631}"/>
                </a:ext>
              </a:extLst>
            </p:cNvPr>
            <p:cNvSpPr/>
            <p:nvPr>
              <p:custDataLst>
                <p:tags r:id="rId9"/>
              </p:custDataLst>
            </p:nvPr>
          </p:nvSpPr>
          <p:spPr>
            <a:xfrm>
              <a:off x="11386233" y="775821"/>
              <a:ext cx="299225" cy="116649"/>
            </a:xfrm>
            <a:custGeom>
              <a:avLst/>
              <a:gdLst>
                <a:gd name="connsiteX0" fmla="*/ 0 w 299225"/>
                <a:gd name="connsiteY0" fmla="*/ 64509 h 116649"/>
                <a:gd name="connsiteX1" fmla="*/ 299226 w 299225"/>
                <a:gd name="connsiteY1" fmla="*/ 53690 h 116649"/>
                <a:gd name="connsiteX2" fmla="*/ 0 w 299225"/>
                <a:gd name="connsiteY2" fmla="*/ 64509 h 116649"/>
              </a:gdLst>
              <a:ahLst/>
              <a:cxnLst>
                <a:cxn ang="0">
                  <a:pos x="connsiteX0" y="connsiteY0"/>
                </a:cxn>
                <a:cxn ang="0">
                  <a:pos x="connsiteX1" y="connsiteY1"/>
                </a:cxn>
                <a:cxn ang="0">
                  <a:pos x="connsiteX2" y="connsiteY2"/>
                </a:cxn>
              </a:cxnLst>
              <a:rect l="l" t="t" r="r" b="b"/>
              <a:pathLst>
                <a:path w="299225" h="116649">
                  <a:moveTo>
                    <a:pt x="0" y="64509"/>
                  </a:moveTo>
                  <a:cubicBezTo>
                    <a:pt x="214614" y="187834"/>
                    <a:pt x="299226" y="53690"/>
                    <a:pt x="299226" y="53690"/>
                  </a:cubicBezTo>
                  <a:cubicBezTo>
                    <a:pt x="299226" y="53690"/>
                    <a:pt x="205147" y="-74031"/>
                    <a:pt x="0" y="64509"/>
                  </a:cubicBezTo>
                  <a:close/>
                </a:path>
              </a:pathLst>
            </a:custGeom>
            <a:solidFill>
              <a:srgbClr val="036A6E"/>
            </a:solidFill>
            <a:ln w="8432" cap="flat">
              <a:noFill/>
              <a:prstDash val="solid"/>
              <a:miter/>
            </a:ln>
          </p:spPr>
          <p:txBody>
            <a:bodyPr rtlCol="0" anchor="ctr"/>
            <a:lstStyle/>
            <a:p>
              <a:endParaRPr lang="fr-FR"/>
            </a:p>
          </p:txBody>
        </p:sp>
        <p:sp>
          <p:nvSpPr>
            <p:cNvPr id="11" name="Freeform: Shape 10">
              <a:extLst>
                <a:ext uri="{FF2B5EF4-FFF2-40B4-BE49-F238E27FC236}">
                  <a16:creationId xmlns:a16="http://schemas.microsoft.com/office/drawing/2014/main" id="{5BE3502A-B37B-BC69-B612-99AC25D8BDEC}"/>
                </a:ext>
              </a:extLst>
            </p:cNvPr>
            <p:cNvSpPr/>
            <p:nvPr>
              <p:custDataLst>
                <p:tags r:id="rId10"/>
              </p:custDataLst>
            </p:nvPr>
          </p:nvSpPr>
          <p:spPr>
            <a:xfrm>
              <a:off x="11673709" y="821605"/>
              <a:ext cx="269486" cy="229366"/>
            </a:xfrm>
            <a:custGeom>
              <a:avLst/>
              <a:gdLst>
                <a:gd name="connsiteX0" fmla="*/ 0 w 269486"/>
                <a:gd name="connsiteY0" fmla="*/ 229367 h 229366"/>
                <a:gd name="connsiteX1" fmla="*/ 268881 w 269486"/>
                <a:gd name="connsiteY1" fmla="*/ 5539 h 229366"/>
                <a:gd name="connsiteX2" fmla="*/ 0 w 269486"/>
                <a:gd name="connsiteY2" fmla="*/ 229367 h 229366"/>
              </a:gdLst>
              <a:ahLst/>
              <a:cxnLst>
                <a:cxn ang="0">
                  <a:pos x="connsiteX0" y="connsiteY0"/>
                </a:cxn>
                <a:cxn ang="0">
                  <a:pos x="connsiteX1" y="connsiteY1"/>
                </a:cxn>
                <a:cxn ang="0">
                  <a:pos x="connsiteX2" y="connsiteY2"/>
                </a:cxn>
              </a:cxnLst>
              <a:rect l="l" t="t" r="r" b="b"/>
              <a:pathLst>
                <a:path w="269486" h="229366">
                  <a:moveTo>
                    <a:pt x="0" y="229367"/>
                  </a:moveTo>
                  <a:cubicBezTo>
                    <a:pt x="295253" y="200543"/>
                    <a:pt x="268881" y="5539"/>
                    <a:pt x="268881" y="5539"/>
                  </a:cubicBezTo>
                  <a:cubicBezTo>
                    <a:pt x="268881" y="5539"/>
                    <a:pt x="81907" y="-55743"/>
                    <a:pt x="0" y="229367"/>
                  </a:cubicBezTo>
                  <a:close/>
                </a:path>
              </a:pathLst>
            </a:custGeom>
            <a:solidFill>
              <a:srgbClr val="036A6E"/>
            </a:solidFill>
            <a:ln w="8432" cap="flat">
              <a:noFill/>
              <a:prstDash val="solid"/>
              <a:miter/>
            </a:ln>
          </p:spPr>
          <p:txBody>
            <a:bodyPr rtlCol="0" anchor="ctr"/>
            <a:lstStyle/>
            <a:p>
              <a:endParaRPr lang="fr-FR"/>
            </a:p>
          </p:txBody>
        </p:sp>
        <p:sp>
          <p:nvSpPr>
            <p:cNvPr id="12" name="Freeform: Shape 11">
              <a:extLst>
                <a:ext uri="{FF2B5EF4-FFF2-40B4-BE49-F238E27FC236}">
                  <a16:creationId xmlns:a16="http://schemas.microsoft.com/office/drawing/2014/main" id="{364DDC48-26C8-5FA1-EB66-E130DADE73B2}"/>
                </a:ext>
              </a:extLst>
            </p:cNvPr>
            <p:cNvSpPr/>
            <p:nvPr>
              <p:custDataLst>
                <p:tags r:id="rId11"/>
              </p:custDataLst>
            </p:nvPr>
          </p:nvSpPr>
          <p:spPr>
            <a:xfrm>
              <a:off x="11083711" y="14163"/>
              <a:ext cx="279834" cy="261952"/>
            </a:xfrm>
            <a:custGeom>
              <a:avLst/>
              <a:gdLst>
                <a:gd name="connsiteX0" fmla="*/ 0 w 279834"/>
                <a:gd name="connsiteY0" fmla="*/ 0 h 261952"/>
                <a:gd name="connsiteX1" fmla="*/ 279024 w 279834"/>
                <a:gd name="connsiteY1" fmla="*/ 259667 h 261952"/>
                <a:gd name="connsiteX2" fmla="*/ 0 w 279834"/>
                <a:gd name="connsiteY2" fmla="*/ 0 h 261952"/>
              </a:gdLst>
              <a:ahLst/>
              <a:cxnLst>
                <a:cxn ang="0">
                  <a:pos x="connsiteX0" y="connsiteY0"/>
                </a:cxn>
                <a:cxn ang="0">
                  <a:pos x="connsiteX1" y="connsiteY1"/>
                </a:cxn>
                <a:cxn ang="0">
                  <a:pos x="connsiteX2" y="connsiteY2"/>
                </a:cxn>
              </a:cxnLst>
              <a:rect l="l" t="t" r="r" b="b"/>
              <a:pathLst>
                <a:path w="279834" h="261952">
                  <a:moveTo>
                    <a:pt x="0" y="0"/>
                  </a:moveTo>
                  <a:cubicBezTo>
                    <a:pt x="82160" y="304213"/>
                    <a:pt x="279024" y="259667"/>
                    <a:pt x="279024" y="259667"/>
                  </a:cubicBezTo>
                  <a:cubicBezTo>
                    <a:pt x="279024" y="259667"/>
                    <a:pt x="309284" y="60014"/>
                    <a:pt x="0" y="0"/>
                  </a:cubicBezTo>
                  <a:close/>
                </a:path>
              </a:pathLst>
            </a:custGeom>
            <a:solidFill>
              <a:srgbClr val="036A6E"/>
            </a:solidFill>
            <a:ln w="8432" cap="flat">
              <a:noFill/>
              <a:prstDash val="solid"/>
              <a:miter/>
            </a:ln>
          </p:spPr>
          <p:txBody>
            <a:bodyPr rtlCol="0" anchor="ctr"/>
            <a:lstStyle/>
            <a:p>
              <a:endParaRPr lang="fr-FR"/>
            </a:p>
          </p:txBody>
        </p:sp>
        <p:sp>
          <p:nvSpPr>
            <p:cNvPr id="13" name="Freeform: Shape 12">
              <a:extLst>
                <a:ext uri="{FF2B5EF4-FFF2-40B4-BE49-F238E27FC236}">
                  <a16:creationId xmlns:a16="http://schemas.microsoft.com/office/drawing/2014/main" id="{C94B416F-C747-85D9-9A2B-428633EE0B07}"/>
                </a:ext>
              </a:extLst>
            </p:cNvPr>
            <p:cNvSpPr/>
            <p:nvPr>
              <p:custDataLst>
                <p:tags r:id="rId12"/>
              </p:custDataLst>
            </p:nvPr>
          </p:nvSpPr>
          <p:spPr>
            <a:xfrm>
              <a:off x="10913220" y="203284"/>
              <a:ext cx="250707" cy="164202"/>
            </a:xfrm>
            <a:custGeom>
              <a:avLst/>
              <a:gdLst>
                <a:gd name="connsiteX0" fmla="*/ 0 w 250707"/>
                <a:gd name="connsiteY0" fmla="*/ 12138 h 164202"/>
                <a:gd name="connsiteX1" fmla="*/ 250707 w 250707"/>
                <a:gd name="connsiteY1" fmla="*/ 138083 h 164202"/>
                <a:gd name="connsiteX2" fmla="*/ 0 w 250707"/>
                <a:gd name="connsiteY2" fmla="*/ 12138 h 164202"/>
              </a:gdLst>
              <a:ahLst/>
              <a:cxnLst>
                <a:cxn ang="0">
                  <a:pos x="connsiteX0" y="connsiteY0"/>
                </a:cxn>
                <a:cxn ang="0">
                  <a:pos x="connsiteX1" y="connsiteY1"/>
                </a:cxn>
                <a:cxn ang="0">
                  <a:pos x="connsiteX2" y="connsiteY2"/>
                </a:cxn>
              </a:cxnLst>
              <a:rect l="l" t="t" r="r" b="b"/>
              <a:pathLst>
                <a:path w="250707" h="164202">
                  <a:moveTo>
                    <a:pt x="0" y="12138"/>
                  </a:moveTo>
                  <a:cubicBezTo>
                    <a:pt x="101010" y="249490"/>
                    <a:pt x="250707" y="138083"/>
                    <a:pt x="250707" y="138083"/>
                  </a:cubicBezTo>
                  <a:cubicBezTo>
                    <a:pt x="250707" y="138083"/>
                    <a:pt x="250707" y="-48552"/>
                    <a:pt x="0" y="12138"/>
                  </a:cubicBezTo>
                  <a:close/>
                </a:path>
              </a:pathLst>
            </a:custGeom>
            <a:solidFill>
              <a:srgbClr val="036A6E"/>
            </a:solidFill>
            <a:ln w="8432" cap="flat">
              <a:noFill/>
              <a:prstDash val="solid"/>
              <a:miter/>
            </a:ln>
          </p:spPr>
          <p:txBody>
            <a:bodyPr rtlCol="0" anchor="ctr"/>
            <a:lstStyle/>
            <a:p>
              <a:endParaRPr lang="fr-FR"/>
            </a:p>
          </p:txBody>
        </p:sp>
        <p:sp>
          <p:nvSpPr>
            <p:cNvPr id="14" name="Freeform: Shape 13">
              <a:extLst>
                <a:ext uri="{FF2B5EF4-FFF2-40B4-BE49-F238E27FC236}">
                  <a16:creationId xmlns:a16="http://schemas.microsoft.com/office/drawing/2014/main" id="{A55A747A-722B-576A-144F-712286943AE6}"/>
                </a:ext>
              </a:extLst>
            </p:cNvPr>
            <p:cNvSpPr/>
            <p:nvPr>
              <p:custDataLst>
                <p:tags r:id="rId13"/>
              </p:custDataLst>
            </p:nvPr>
          </p:nvSpPr>
          <p:spPr>
            <a:xfrm>
              <a:off x="10950158" y="465607"/>
              <a:ext cx="299225" cy="116649"/>
            </a:xfrm>
            <a:custGeom>
              <a:avLst/>
              <a:gdLst>
                <a:gd name="connsiteX0" fmla="*/ 0 w 299225"/>
                <a:gd name="connsiteY0" fmla="*/ 64509 h 116649"/>
                <a:gd name="connsiteX1" fmla="*/ 299226 w 299225"/>
                <a:gd name="connsiteY1" fmla="*/ 53690 h 116649"/>
                <a:gd name="connsiteX2" fmla="*/ 0 w 299225"/>
                <a:gd name="connsiteY2" fmla="*/ 64509 h 116649"/>
              </a:gdLst>
              <a:ahLst/>
              <a:cxnLst>
                <a:cxn ang="0">
                  <a:pos x="connsiteX0" y="connsiteY0"/>
                </a:cxn>
                <a:cxn ang="0">
                  <a:pos x="connsiteX1" y="connsiteY1"/>
                </a:cxn>
                <a:cxn ang="0">
                  <a:pos x="connsiteX2" y="connsiteY2"/>
                </a:cxn>
              </a:cxnLst>
              <a:rect l="l" t="t" r="r" b="b"/>
              <a:pathLst>
                <a:path w="299225" h="116649">
                  <a:moveTo>
                    <a:pt x="0" y="64509"/>
                  </a:moveTo>
                  <a:cubicBezTo>
                    <a:pt x="214614" y="187834"/>
                    <a:pt x="299226" y="53690"/>
                    <a:pt x="299226" y="53690"/>
                  </a:cubicBezTo>
                  <a:cubicBezTo>
                    <a:pt x="299226" y="53690"/>
                    <a:pt x="205147" y="-74031"/>
                    <a:pt x="0" y="64509"/>
                  </a:cubicBezTo>
                  <a:close/>
                </a:path>
              </a:pathLst>
            </a:custGeom>
            <a:solidFill>
              <a:srgbClr val="515D5F"/>
            </a:solidFill>
            <a:ln w="8432" cap="flat">
              <a:noFill/>
              <a:prstDash val="solid"/>
              <a:miter/>
            </a:ln>
          </p:spPr>
          <p:txBody>
            <a:bodyPr rtlCol="0" anchor="ctr"/>
            <a:lstStyle/>
            <a:p>
              <a:endParaRPr lang="fr-FR"/>
            </a:p>
          </p:txBody>
        </p:sp>
        <p:sp>
          <p:nvSpPr>
            <p:cNvPr id="15" name="Freeform: Shape 14">
              <a:extLst>
                <a:ext uri="{FF2B5EF4-FFF2-40B4-BE49-F238E27FC236}">
                  <a16:creationId xmlns:a16="http://schemas.microsoft.com/office/drawing/2014/main" id="{19B0A693-C090-E574-7F00-25CEA1765C86}"/>
                </a:ext>
              </a:extLst>
            </p:cNvPr>
            <p:cNvSpPr/>
            <p:nvPr>
              <p:custDataLst>
                <p:tags r:id="rId14"/>
              </p:custDataLst>
            </p:nvPr>
          </p:nvSpPr>
          <p:spPr>
            <a:xfrm>
              <a:off x="11237634" y="511307"/>
              <a:ext cx="269486" cy="229366"/>
            </a:xfrm>
            <a:custGeom>
              <a:avLst/>
              <a:gdLst>
                <a:gd name="connsiteX0" fmla="*/ 0 w 269486"/>
                <a:gd name="connsiteY0" fmla="*/ 229367 h 229366"/>
                <a:gd name="connsiteX1" fmla="*/ 268881 w 269486"/>
                <a:gd name="connsiteY1" fmla="*/ 5539 h 229366"/>
                <a:gd name="connsiteX2" fmla="*/ 0 w 269486"/>
                <a:gd name="connsiteY2" fmla="*/ 229367 h 229366"/>
              </a:gdLst>
              <a:ahLst/>
              <a:cxnLst>
                <a:cxn ang="0">
                  <a:pos x="connsiteX0" y="connsiteY0"/>
                </a:cxn>
                <a:cxn ang="0">
                  <a:pos x="connsiteX1" y="connsiteY1"/>
                </a:cxn>
                <a:cxn ang="0">
                  <a:pos x="connsiteX2" y="connsiteY2"/>
                </a:cxn>
              </a:cxnLst>
              <a:rect l="l" t="t" r="r" b="b"/>
              <a:pathLst>
                <a:path w="269486" h="229366">
                  <a:moveTo>
                    <a:pt x="0" y="229367"/>
                  </a:moveTo>
                  <a:cubicBezTo>
                    <a:pt x="295253" y="200543"/>
                    <a:pt x="268881" y="5539"/>
                    <a:pt x="268881" y="5539"/>
                  </a:cubicBezTo>
                  <a:cubicBezTo>
                    <a:pt x="268881" y="5539"/>
                    <a:pt x="81907" y="-55743"/>
                    <a:pt x="0" y="229367"/>
                  </a:cubicBezTo>
                  <a:close/>
                </a:path>
              </a:pathLst>
            </a:custGeom>
            <a:solidFill>
              <a:srgbClr val="515D5F"/>
            </a:solidFill>
            <a:ln w="8432" cap="flat">
              <a:noFill/>
              <a:prstDash val="solid"/>
              <a:miter/>
            </a:ln>
          </p:spPr>
          <p:txBody>
            <a:bodyPr rtlCol="0" anchor="ctr"/>
            <a:lstStyle/>
            <a:p>
              <a:endParaRPr lang="fr-FR"/>
            </a:p>
          </p:txBody>
        </p:sp>
      </p:grpSp>
    </p:spTree>
    <p:extLst>
      <p:ext uri="{BB962C8B-B14F-4D97-AF65-F5344CB8AC3E}">
        <p14:creationId xmlns:p14="http://schemas.microsoft.com/office/powerpoint/2010/main" val="37900046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1" r:id="rId5"/>
    <p:sldLayoutId id="2147483652" r:id="rId6"/>
    <p:sldLayoutId id="2147483663" r:id="rId7"/>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2pPr>
      <a:lvl3pPr marL="538163" indent="-228600" algn="l" defTabSz="914400" rtl="0" eaLnBrk="1" latinLnBrk="0" hangingPunct="1">
        <a:lnSpc>
          <a:spcPct val="90000"/>
        </a:lnSpc>
        <a:spcBef>
          <a:spcPts val="500"/>
        </a:spcBef>
        <a:buClr>
          <a:schemeClr val="bg2"/>
        </a:buClr>
        <a:buFont typeface="Arial" panose="020B0604020202020204" pitchFamily="34" charset="0"/>
        <a:buChar char="–"/>
        <a:tabLst>
          <a:tab pos="538163" algn="l"/>
        </a:tabLst>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ameliorer-ses-ecrits.univ-cotedazur.fr/wp-content/ressources/LaPhraseInterrogative.publi/auroraW/co/02_InterrogationTotaleOuPartielle.html" TargetMode="External"/><Relationship Id="rId2" Type="http://schemas.openxmlformats.org/officeDocument/2006/relationships/image" Target="../media/image16.gif"/><Relationship Id="rId1" Type="http://schemas.openxmlformats.org/officeDocument/2006/relationships/slideLayout" Target="../slideLayouts/slideLayout4.xml"/><Relationship Id="rId6" Type="http://schemas.openxmlformats.org/officeDocument/2006/relationships/hyperlink" Target="https://www.pxfuel.com/es/search?q=colegio" TargetMode="External"/><Relationship Id="rId5" Type="http://schemas.openxmlformats.org/officeDocument/2006/relationships/image" Target="../media/image17.jpg"/><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50.xml.rels><?xml version="1.0" encoding="UTF-8" standalone="yes"?>
<Relationships xmlns="http://schemas.openxmlformats.org/package/2006/relationships"><Relationship Id="rId3" Type="http://schemas.openxmlformats.org/officeDocument/2006/relationships/hyperlink" Target="https://pixnio.com/fr/espace-fr/ouragan-espace-satellite"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tucambioesahora.com/2017/05/el-cutting-y-las-autolesiones.html" TargetMode="External"/><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theb4.fr/vivre-livres/linterrogateur-et-le-besoin-de-se-justifier/" TargetMode="External"/><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BE2-C18A-BE0E-F69F-3A8FC1522847}"/>
              </a:ext>
            </a:extLst>
          </p:cNvPr>
          <p:cNvSpPr>
            <a:spLocks noGrp="1"/>
          </p:cNvSpPr>
          <p:nvPr>
            <p:ph type="ctrTitle"/>
            <p:custDataLst>
              <p:tags r:id="rId1"/>
            </p:custDataLst>
          </p:nvPr>
        </p:nvSpPr>
        <p:spPr>
          <a:xfrm>
            <a:off x="757237" y="1919415"/>
            <a:ext cx="6286113" cy="4440839"/>
          </a:xfrm>
        </p:spPr>
        <p:txBody>
          <a:bodyPr anchor="t"/>
          <a:lstStyle/>
          <a:p>
            <a:r>
              <a:rPr lang="fr-FR" sz="3600" u="sng" dirty="0"/>
              <a:t>ATELIER 3 : </a:t>
            </a:r>
            <a:br>
              <a:rPr lang="fr-FR" sz="2800" dirty="0"/>
            </a:br>
            <a:r>
              <a:rPr lang="fr-FR" sz="2800" dirty="0"/>
              <a:t>PRÉJUDICE PROFESSIONNEL : </a:t>
            </a:r>
            <a:br>
              <a:rPr lang="fr-FR" sz="2800" dirty="0"/>
            </a:br>
            <a:r>
              <a:rPr lang="fr-FR" sz="2800" dirty="0"/>
              <a:t>PERTE DE GAINS PROFESSIONNELS ACTUELS (PGPA), </a:t>
            </a:r>
            <a:br>
              <a:rPr lang="fr-FR" sz="2800" dirty="0"/>
            </a:br>
            <a:r>
              <a:rPr lang="fr-FR" sz="2800" dirty="0"/>
              <a:t>PERTE DE GAINS PROFESSIONNELS FUTURS (PGPF), </a:t>
            </a:r>
            <a:br>
              <a:rPr lang="fr-FR" sz="2800" dirty="0"/>
            </a:br>
            <a:r>
              <a:rPr lang="fr-FR" sz="2800" dirty="0"/>
              <a:t>INCIDENCE PROFESSIONNELLE (IP) </a:t>
            </a:r>
          </a:p>
        </p:txBody>
      </p:sp>
    </p:spTree>
    <p:extLst>
      <p:ext uri="{BB962C8B-B14F-4D97-AF65-F5344CB8AC3E}">
        <p14:creationId xmlns:p14="http://schemas.microsoft.com/office/powerpoint/2010/main" val="293540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Préjudice professionnel</a:t>
            </a:r>
            <a:br>
              <a:rPr lang="fr-FR" dirty="0"/>
            </a:br>
            <a:r>
              <a:rPr lang="fr-FR" dirty="0"/>
              <a:t>des indemnisations inégales</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6" name="Rectangle 5">
            <a:extLst>
              <a:ext uri="{FF2B5EF4-FFF2-40B4-BE49-F238E27FC236}">
                <a16:creationId xmlns:a16="http://schemas.microsoft.com/office/drawing/2014/main" id="{1C515B3D-5B04-DE44-9C2A-D4EBBA79C254}"/>
              </a:ext>
            </a:extLst>
          </p:cNvPr>
          <p:cNvSpPr/>
          <p:nvPr/>
        </p:nvSpPr>
        <p:spPr>
          <a:xfrm>
            <a:off x="980661" y="1905506"/>
            <a:ext cx="9954986"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Tout le monde n’est pas égal devant la perte d’emploi ou d’employabilité,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selon la situation socio-professionnelle,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selon l’âge, ou le sexe,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selon les revenus qui conditionnent le calcul des PGPA, PGPF, IP,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Mais aussi et d’abord selon le fait générateur.</a:t>
            </a:r>
          </a:p>
        </p:txBody>
      </p:sp>
    </p:spTree>
    <p:extLst>
      <p:ext uri="{BB962C8B-B14F-4D97-AF65-F5344CB8AC3E}">
        <p14:creationId xmlns:p14="http://schemas.microsoft.com/office/powerpoint/2010/main" val="953176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Préjudice professionnel</a:t>
            </a:r>
            <a:br>
              <a:rPr lang="fr-FR" dirty="0"/>
            </a:br>
            <a:r>
              <a:rPr lang="fr-FR" dirty="0"/>
              <a:t>des indemnisations inégales</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3" name="ZoneTexte 2">
            <a:extLst>
              <a:ext uri="{FF2B5EF4-FFF2-40B4-BE49-F238E27FC236}">
                <a16:creationId xmlns:a16="http://schemas.microsoft.com/office/drawing/2014/main" id="{ECA6B565-60F3-7D78-6AAA-DA8696BF8493}"/>
              </a:ext>
            </a:extLst>
          </p:cNvPr>
          <p:cNvSpPr txBox="1"/>
          <p:nvPr/>
        </p:nvSpPr>
        <p:spPr>
          <a:xfrm>
            <a:off x="838200" y="2105561"/>
            <a:ext cx="100330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Maladie ou accident non- professionnel, sans assurance ou tiers responsable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Prestations sociales forfaitisées et/ou plafonnées + régime complémentaire si souscription</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Prestations de solidarité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p:txBody>
      </p:sp>
    </p:spTree>
    <p:extLst>
      <p:ext uri="{BB962C8B-B14F-4D97-AF65-F5344CB8AC3E}">
        <p14:creationId xmlns:p14="http://schemas.microsoft.com/office/powerpoint/2010/main" val="343453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Préjudice professionnel</a:t>
            </a:r>
            <a:br>
              <a:rPr lang="fr-FR" dirty="0"/>
            </a:br>
            <a:r>
              <a:rPr lang="fr-FR" dirty="0"/>
              <a:t>des indemnisations inégales</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3" name="ZoneTexte 2">
            <a:extLst>
              <a:ext uri="{FF2B5EF4-FFF2-40B4-BE49-F238E27FC236}">
                <a16:creationId xmlns:a16="http://schemas.microsoft.com/office/drawing/2014/main" id="{ECA6B565-60F3-7D78-6AAA-DA8696BF8493}"/>
              </a:ext>
            </a:extLst>
          </p:cNvPr>
          <p:cNvSpPr txBox="1"/>
          <p:nvPr/>
        </p:nvSpPr>
        <p:spPr>
          <a:xfrm>
            <a:off x="838200" y="2105561"/>
            <a:ext cx="100330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Accident non- professionnel avec souscription d’une GAV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Prestations sociales forfaitisées et/ou plafonnées</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Prestations de solidarité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 possibilité d’indemnisation selon clauses contractuelles souscrites</a:t>
            </a:r>
          </a:p>
        </p:txBody>
      </p:sp>
    </p:spTree>
    <p:extLst>
      <p:ext uri="{BB962C8B-B14F-4D97-AF65-F5344CB8AC3E}">
        <p14:creationId xmlns:p14="http://schemas.microsoft.com/office/powerpoint/2010/main" val="41213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Préjudice professionnel</a:t>
            </a:r>
            <a:br>
              <a:rPr lang="fr-FR" dirty="0"/>
            </a:br>
            <a:r>
              <a:rPr lang="fr-FR" dirty="0"/>
              <a:t>des indemnisations inégales</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3" name="ZoneTexte 2">
            <a:extLst>
              <a:ext uri="{FF2B5EF4-FFF2-40B4-BE49-F238E27FC236}">
                <a16:creationId xmlns:a16="http://schemas.microsoft.com/office/drawing/2014/main" id="{ECA6B565-60F3-7D78-6AAA-DA8696BF8493}"/>
              </a:ext>
            </a:extLst>
          </p:cNvPr>
          <p:cNvSpPr txBox="1"/>
          <p:nvPr/>
        </p:nvSpPr>
        <p:spPr>
          <a:xfrm>
            <a:off x="838200" y="2105561"/>
            <a:ext cx="10033000"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Accident avec tiers responsable, accident médical AMF ou AMNF sous garantie de gravité, accident couvert par un fonds de garantie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Réparation intégrale </a:t>
            </a:r>
          </a:p>
        </p:txBody>
      </p:sp>
    </p:spTree>
    <p:extLst>
      <p:ext uri="{BB962C8B-B14F-4D97-AF65-F5344CB8AC3E}">
        <p14:creationId xmlns:p14="http://schemas.microsoft.com/office/powerpoint/2010/main" val="170099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Préjudice professionnel</a:t>
            </a:r>
            <a:br>
              <a:rPr lang="fr-FR" dirty="0"/>
            </a:br>
            <a:r>
              <a:rPr lang="fr-FR" dirty="0"/>
              <a:t>des indemnisations inégales</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3" name="ZoneTexte 2">
            <a:extLst>
              <a:ext uri="{FF2B5EF4-FFF2-40B4-BE49-F238E27FC236}">
                <a16:creationId xmlns:a16="http://schemas.microsoft.com/office/drawing/2014/main" id="{ECA6B565-60F3-7D78-6AAA-DA8696BF8493}"/>
              </a:ext>
            </a:extLst>
          </p:cNvPr>
          <p:cNvSpPr txBox="1"/>
          <p:nvPr/>
        </p:nvSpPr>
        <p:spPr>
          <a:xfrm>
            <a:off x="838200" y="1694954"/>
            <a:ext cx="10033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Accident de travail et maladie professionnelle </a:t>
            </a:r>
          </a:p>
        </p:txBody>
      </p:sp>
      <p:sp>
        <p:nvSpPr>
          <p:cNvPr id="6" name="Rectangle 5">
            <a:extLst>
              <a:ext uri="{FF2B5EF4-FFF2-40B4-BE49-F238E27FC236}">
                <a16:creationId xmlns:a16="http://schemas.microsoft.com/office/drawing/2014/main" id="{9443EBD1-35AB-927B-2DD8-D1A42B734026}"/>
              </a:ext>
            </a:extLst>
          </p:cNvPr>
          <p:cNvSpPr/>
          <p:nvPr/>
        </p:nvSpPr>
        <p:spPr>
          <a:xfrm>
            <a:off x="838200" y="3174774"/>
            <a:ext cx="9954986"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FORFAITAIRE sauf exceptions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Victimes AMIANTE qui ont une réparation cumulée par le FIVA qui conduit à une réparation quasi intégrale (l’indemnisation AT + FIE peut être complétée par le FIVA)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Accident trajet travail ou de mission avec l’intervention d’un tiers responsable</a:t>
            </a:r>
          </a:p>
        </p:txBody>
      </p:sp>
    </p:spTree>
    <p:extLst>
      <p:ext uri="{BB962C8B-B14F-4D97-AF65-F5344CB8AC3E}">
        <p14:creationId xmlns:p14="http://schemas.microsoft.com/office/powerpoint/2010/main" val="2881606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Préjudice professionnel</a:t>
            </a:r>
            <a:br>
              <a:rPr lang="fr-FR" dirty="0"/>
            </a:br>
            <a:r>
              <a:rPr lang="fr-FR" dirty="0"/>
              <a:t>des indemnisations inégales</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3" name="ZoneTexte 2">
            <a:extLst>
              <a:ext uri="{FF2B5EF4-FFF2-40B4-BE49-F238E27FC236}">
                <a16:creationId xmlns:a16="http://schemas.microsoft.com/office/drawing/2014/main" id="{ECA6B565-60F3-7D78-6AAA-DA8696BF8493}"/>
              </a:ext>
            </a:extLst>
          </p:cNvPr>
          <p:cNvSpPr txBox="1"/>
          <p:nvPr/>
        </p:nvSpPr>
        <p:spPr>
          <a:xfrm>
            <a:off x="838200" y="1694954"/>
            <a:ext cx="10033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Accident de travail et maladie professionnelle </a:t>
            </a:r>
          </a:p>
        </p:txBody>
      </p:sp>
      <p:sp>
        <p:nvSpPr>
          <p:cNvPr id="7" name="Rectangle 6">
            <a:extLst>
              <a:ext uri="{FF2B5EF4-FFF2-40B4-BE49-F238E27FC236}">
                <a16:creationId xmlns:a16="http://schemas.microsoft.com/office/drawing/2014/main" id="{3415EC76-2007-FAD4-22CF-917EA29DFC18}"/>
              </a:ext>
            </a:extLst>
          </p:cNvPr>
          <p:cNvSpPr/>
          <p:nvPr/>
        </p:nvSpPr>
        <p:spPr>
          <a:xfrm>
            <a:off x="877207" y="3294192"/>
            <a:ext cx="9954986"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sng" strike="noStrike" kern="1200" cap="none" spc="0" normalizeH="0" baseline="0" noProof="0" dirty="0">
                <a:ln>
                  <a:noFill/>
                </a:ln>
                <a:solidFill>
                  <a:prstClr val="black"/>
                </a:solidFill>
                <a:effectLst/>
                <a:uLnTx/>
                <a:uFillTx/>
                <a:latin typeface="Sansation" panose="02000000000000000000" pitchFamily="2" charset="0"/>
                <a:ea typeface="+mn-ea"/>
                <a:cs typeface="+mn-cs"/>
              </a:rPr>
              <a:t>SAUF LES CAS D’EXCEPTION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Pour les PGPA elles restent indemnisées forfaitairement (IJ)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 </a:t>
            </a:r>
          </a:p>
        </p:txBody>
      </p:sp>
    </p:spTree>
    <p:extLst>
      <p:ext uri="{BB962C8B-B14F-4D97-AF65-F5344CB8AC3E}">
        <p14:creationId xmlns:p14="http://schemas.microsoft.com/office/powerpoint/2010/main" val="1130917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Préjudice professionnel</a:t>
            </a:r>
            <a:br>
              <a:rPr lang="fr-FR" dirty="0"/>
            </a:br>
            <a:r>
              <a:rPr lang="fr-FR" dirty="0"/>
              <a:t>des indemnisations inégales</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3" name="ZoneTexte 2">
            <a:extLst>
              <a:ext uri="{FF2B5EF4-FFF2-40B4-BE49-F238E27FC236}">
                <a16:creationId xmlns:a16="http://schemas.microsoft.com/office/drawing/2014/main" id="{ECA6B565-60F3-7D78-6AAA-DA8696BF8493}"/>
              </a:ext>
            </a:extLst>
          </p:cNvPr>
          <p:cNvSpPr txBox="1"/>
          <p:nvPr/>
        </p:nvSpPr>
        <p:spPr>
          <a:xfrm>
            <a:off x="838200" y="1694954"/>
            <a:ext cx="10033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Accident de travail et maladie professionnelle </a:t>
            </a:r>
          </a:p>
        </p:txBody>
      </p:sp>
      <p:sp>
        <p:nvSpPr>
          <p:cNvPr id="7" name="Rectangle 6">
            <a:extLst>
              <a:ext uri="{FF2B5EF4-FFF2-40B4-BE49-F238E27FC236}">
                <a16:creationId xmlns:a16="http://schemas.microsoft.com/office/drawing/2014/main" id="{3415EC76-2007-FAD4-22CF-917EA29DFC18}"/>
              </a:ext>
            </a:extLst>
          </p:cNvPr>
          <p:cNvSpPr/>
          <p:nvPr/>
        </p:nvSpPr>
        <p:spPr>
          <a:xfrm>
            <a:off x="877207" y="3294192"/>
            <a:ext cx="9954986"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sng" strike="noStrike" kern="1200" cap="none" spc="0" normalizeH="0" baseline="0" noProof="0" dirty="0">
                <a:ln>
                  <a:noFill/>
                </a:ln>
                <a:solidFill>
                  <a:prstClr val="black"/>
                </a:solidFill>
                <a:effectLst/>
                <a:uLnTx/>
                <a:uFillTx/>
                <a:latin typeface="Sansation" panose="02000000000000000000" pitchFamily="2" charset="0"/>
                <a:ea typeface="+mn-ea"/>
                <a:cs typeface="+mn-cs"/>
              </a:rPr>
              <a:t>SAUF LES CAS D’EXCEPTION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Les PGPF étaient indemnisées en tout et pour tout par une rente forfaitaire qui jusqu’aux arrêts de la Cour de Cassation du 20 janvier 2023 couvrait le volet professionnel et le volet privé.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 Cf. rapport DRESS 2024</a:t>
            </a:r>
          </a:p>
        </p:txBody>
      </p:sp>
    </p:spTree>
    <p:extLst>
      <p:ext uri="{BB962C8B-B14F-4D97-AF65-F5344CB8AC3E}">
        <p14:creationId xmlns:p14="http://schemas.microsoft.com/office/powerpoint/2010/main" val="3017554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Préjudice professionnel</a:t>
            </a:r>
            <a:br>
              <a:rPr lang="fr-FR" dirty="0"/>
            </a:br>
            <a:r>
              <a:rPr lang="fr-FR" dirty="0"/>
              <a:t>des indemnisations inégales</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3" name="ZoneTexte 2">
            <a:extLst>
              <a:ext uri="{FF2B5EF4-FFF2-40B4-BE49-F238E27FC236}">
                <a16:creationId xmlns:a16="http://schemas.microsoft.com/office/drawing/2014/main" id="{ECA6B565-60F3-7D78-6AAA-DA8696BF8493}"/>
              </a:ext>
            </a:extLst>
          </p:cNvPr>
          <p:cNvSpPr txBox="1"/>
          <p:nvPr/>
        </p:nvSpPr>
        <p:spPr>
          <a:xfrm>
            <a:off x="838200" y="1694954"/>
            <a:ext cx="10033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Accident de travail et maladie professionnelle </a:t>
            </a:r>
          </a:p>
        </p:txBody>
      </p:sp>
      <p:sp>
        <p:nvSpPr>
          <p:cNvPr id="6" name="Rectangle 5">
            <a:extLst>
              <a:ext uri="{FF2B5EF4-FFF2-40B4-BE49-F238E27FC236}">
                <a16:creationId xmlns:a16="http://schemas.microsoft.com/office/drawing/2014/main" id="{E37DEA02-D0C2-EC5A-4BE4-83FF80111D67}"/>
              </a:ext>
            </a:extLst>
          </p:cNvPr>
          <p:cNvSpPr/>
          <p:nvPr/>
        </p:nvSpPr>
        <p:spPr>
          <a:xfrm>
            <a:off x="838200" y="3386525"/>
            <a:ext cx="995498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Accord national interprofessionnel retranscrit dans le PLFSS 2025 est venu remettre en question les avancées du 20 janvier 2023.</a:t>
            </a:r>
          </a:p>
        </p:txBody>
      </p:sp>
    </p:spTree>
    <p:extLst>
      <p:ext uri="{BB962C8B-B14F-4D97-AF65-F5344CB8AC3E}">
        <p14:creationId xmlns:p14="http://schemas.microsoft.com/office/powerpoint/2010/main" val="293850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Préjudice professionnel</a:t>
            </a:r>
            <a:br>
              <a:rPr lang="fr-FR" dirty="0"/>
            </a:br>
            <a:r>
              <a:rPr lang="fr-FR" dirty="0"/>
              <a:t>des indemnisations inégales</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3" name="ZoneTexte 2">
            <a:extLst>
              <a:ext uri="{FF2B5EF4-FFF2-40B4-BE49-F238E27FC236}">
                <a16:creationId xmlns:a16="http://schemas.microsoft.com/office/drawing/2014/main" id="{ECA6B565-60F3-7D78-6AAA-DA8696BF8493}"/>
              </a:ext>
            </a:extLst>
          </p:cNvPr>
          <p:cNvSpPr txBox="1"/>
          <p:nvPr/>
        </p:nvSpPr>
        <p:spPr>
          <a:xfrm>
            <a:off x="838200" y="1694954"/>
            <a:ext cx="10033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Accident de travail et maladie professionnelle </a:t>
            </a:r>
          </a:p>
        </p:txBody>
      </p:sp>
      <p:sp>
        <p:nvSpPr>
          <p:cNvPr id="6" name="Rectangle 5">
            <a:extLst>
              <a:ext uri="{FF2B5EF4-FFF2-40B4-BE49-F238E27FC236}">
                <a16:creationId xmlns:a16="http://schemas.microsoft.com/office/drawing/2014/main" id="{E37DEA02-D0C2-EC5A-4BE4-83FF80111D67}"/>
              </a:ext>
            </a:extLst>
          </p:cNvPr>
          <p:cNvSpPr/>
          <p:nvPr/>
        </p:nvSpPr>
        <p:spPr>
          <a:xfrm>
            <a:off x="838200" y="3386525"/>
            <a:ext cx="995498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Accord national interprofessionnel retranscrit dans le PLFSS 2025 est venu remettre en question les avancées du 20 janvier 2023.</a:t>
            </a:r>
          </a:p>
        </p:txBody>
      </p:sp>
    </p:spTree>
    <p:extLst>
      <p:ext uri="{BB962C8B-B14F-4D97-AF65-F5344CB8AC3E}">
        <p14:creationId xmlns:p14="http://schemas.microsoft.com/office/powerpoint/2010/main" val="282828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4A419-AB91-8C25-C8E9-11E9BF4338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C8601F2-ED82-A661-0F7E-E079DC125229}"/>
              </a:ext>
            </a:extLst>
          </p:cNvPr>
          <p:cNvSpPr>
            <a:spLocks noGrp="1"/>
          </p:cNvSpPr>
          <p:nvPr>
            <p:ph type="ctrTitle"/>
          </p:nvPr>
        </p:nvSpPr>
        <p:spPr>
          <a:xfrm>
            <a:off x="820753" y="2052039"/>
            <a:ext cx="5339255" cy="2387600"/>
          </a:xfrm>
        </p:spPr>
        <p:txBody>
          <a:bodyPr/>
          <a:lstStyle/>
          <a:p>
            <a:r>
              <a:rPr lang="fr-FR" dirty="0"/>
              <a:t>L’INCIDENCE PROFESSIONNELLE DANS LES 2 TEMPORALITES DE LA NOMENCLATURE DINTILHAC</a:t>
            </a:r>
          </a:p>
        </p:txBody>
      </p:sp>
    </p:spTree>
    <p:extLst>
      <p:ext uri="{BB962C8B-B14F-4D97-AF65-F5344CB8AC3E}">
        <p14:creationId xmlns:p14="http://schemas.microsoft.com/office/powerpoint/2010/main" val="172238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A9BB5-17E1-6F26-C7DF-F9E93AE328F7}"/>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91FCAD11-1CF0-33E1-22CB-E3E69586DF33}"/>
              </a:ext>
            </a:extLst>
          </p:cNvPr>
          <p:cNvSpPr txBox="1"/>
          <p:nvPr/>
        </p:nvSpPr>
        <p:spPr>
          <a:xfrm>
            <a:off x="679272" y="1505396"/>
            <a:ext cx="6535674" cy="3847207"/>
          </a:xfrm>
          <a:prstGeom prst="rect">
            <a:avLst/>
          </a:prstGeom>
          <a:noFill/>
        </p:spPr>
        <p:txBody>
          <a:bodyPr wrap="square">
            <a:spAutoFit/>
          </a:bodyPr>
          <a:lstStyle/>
          <a:p>
            <a:endParaRPr lang="fr-FR" dirty="0">
              <a:solidFill>
                <a:schemeClr val="bg1"/>
              </a:solidFill>
            </a:endParaRPr>
          </a:p>
          <a:p>
            <a:r>
              <a:rPr lang="fr-FR" dirty="0">
                <a:solidFill>
                  <a:schemeClr val="bg1"/>
                </a:solidFill>
              </a:rPr>
              <a:t>Mme BACACHE Mireille, Professeur agrégée des facultés de droit</a:t>
            </a:r>
          </a:p>
          <a:p>
            <a:r>
              <a:rPr lang="fr-FR" dirty="0">
                <a:solidFill>
                  <a:schemeClr val="bg1"/>
                </a:solidFill>
              </a:rPr>
              <a:t>Conseillère en service extraordinaire à la Cour de Cassation </a:t>
            </a:r>
          </a:p>
          <a:p>
            <a:endParaRPr lang="fr-FR" sz="2400" dirty="0">
              <a:solidFill>
                <a:schemeClr val="bg1"/>
              </a:solidFill>
            </a:endParaRPr>
          </a:p>
          <a:p>
            <a:r>
              <a:rPr lang="fr-FR" dirty="0">
                <a:solidFill>
                  <a:schemeClr val="bg1"/>
                </a:solidFill>
              </a:rPr>
              <a:t>Mme HERRERO Nadine</a:t>
            </a:r>
          </a:p>
          <a:p>
            <a:r>
              <a:rPr lang="fr-FR" dirty="0">
                <a:solidFill>
                  <a:schemeClr val="bg1"/>
                </a:solidFill>
              </a:rPr>
              <a:t>Présidente de la Fédération Nationale des accidentés du travail</a:t>
            </a:r>
          </a:p>
          <a:p>
            <a:r>
              <a:rPr lang="fr-FR" dirty="0">
                <a:solidFill>
                  <a:schemeClr val="bg1"/>
                </a:solidFill>
              </a:rPr>
              <a:t>et des handicapés FNATH</a:t>
            </a:r>
          </a:p>
          <a:p>
            <a:endParaRPr lang="fr-FR" sz="4000" dirty="0">
              <a:solidFill>
                <a:schemeClr val="bg1"/>
              </a:solidFill>
            </a:endParaRPr>
          </a:p>
          <a:p>
            <a:r>
              <a:rPr lang="fr-FR" dirty="0">
                <a:solidFill>
                  <a:schemeClr val="bg1"/>
                </a:solidFill>
              </a:rPr>
              <a:t>Me MERLIN olivier, avocat</a:t>
            </a:r>
          </a:p>
          <a:p>
            <a:r>
              <a:rPr lang="fr-FR" dirty="0">
                <a:solidFill>
                  <a:schemeClr val="bg1"/>
                </a:solidFill>
              </a:rPr>
              <a:t>L’incidence professionnelle dans les 2 </a:t>
            </a:r>
            <a:r>
              <a:rPr lang="fr-FR" dirty="0" err="1">
                <a:solidFill>
                  <a:schemeClr val="bg1"/>
                </a:solidFill>
              </a:rPr>
              <a:t>temporalites</a:t>
            </a:r>
            <a:r>
              <a:rPr lang="fr-FR" dirty="0">
                <a:solidFill>
                  <a:schemeClr val="bg1"/>
                </a:solidFill>
              </a:rPr>
              <a:t> de la nomenclature </a:t>
            </a:r>
            <a:r>
              <a:rPr lang="fr-FR" dirty="0" err="1">
                <a:solidFill>
                  <a:schemeClr val="bg1"/>
                </a:solidFill>
              </a:rPr>
              <a:t>dintilhac</a:t>
            </a:r>
            <a:endParaRPr lang="fr-FR" dirty="0">
              <a:solidFill>
                <a:schemeClr val="bg1"/>
              </a:solidFill>
            </a:endParaRPr>
          </a:p>
          <a:p>
            <a:r>
              <a:rPr lang="fr-FR" dirty="0">
                <a:solidFill>
                  <a:schemeClr val="bg1"/>
                </a:solidFill>
              </a:rPr>
              <a:t> </a:t>
            </a:r>
          </a:p>
        </p:txBody>
      </p:sp>
    </p:spTree>
    <p:extLst>
      <p:ext uri="{BB962C8B-B14F-4D97-AF65-F5344CB8AC3E}">
        <p14:creationId xmlns:p14="http://schemas.microsoft.com/office/powerpoint/2010/main" val="649886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DC29E-F111-4E61-CCEE-3E74200216FC}"/>
              </a:ext>
            </a:extLst>
          </p:cNvPr>
          <p:cNvSpPr>
            <a:spLocks noGrp="1"/>
          </p:cNvSpPr>
          <p:nvPr>
            <p:ph type="title"/>
          </p:nvPr>
        </p:nvSpPr>
        <p:spPr>
          <a:xfrm>
            <a:off x="544196" y="73891"/>
            <a:ext cx="4256404" cy="6650182"/>
          </a:xfrm>
        </p:spPr>
        <p:txBody>
          <a:bodyPr anchor="ctr">
            <a:noAutofit/>
          </a:bodyPr>
          <a:lstStyle/>
          <a:p>
            <a:r>
              <a:rPr lang="fr-FR" dirty="0"/>
              <a:t>Peut-il y avoir une incidence professionnelle durant les 2 temporalités ?</a:t>
            </a:r>
            <a:br>
              <a:rPr lang="fr-FR" dirty="0"/>
            </a:br>
            <a:br>
              <a:rPr lang="fr-FR" dirty="0"/>
            </a:br>
            <a:r>
              <a:rPr lang="fr-FR" b="1" dirty="0"/>
              <a:t>Et surtout pendant la période temporaire ?</a:t>
            </a:r>
          </a:p>
        </p:txBody>
      </p:sp>
      <p:pic>
        <p:nvPicPr>
          <p:cNvPr id="9" name="Espace réservé du contenu 8" descr="Troncs d’arbre blancs dans la forêt">
            <a:extLst>
              <a:ext uri="{FF2B5EF4-FFF2-40B4-BE49-F238E27FC236}">
                <a16:creationId xmlns:a16="http://schemas.microsoft.com/office/drawing/2014/main" id="{3ACCD985-87B9-6C39-D44F-BB9AE03087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876300"/>
            <a:ext cx="7039737" cy="5351463"/>
          </a:xfrm>
        </p:spPr>
      </p:pic>
    </p:spTree>
    <p:extLst>
      <p:ext uri="{BB962C8B-B14F-4D97-AF65-F5344CB8AC3E}">
        <p14:creationId xmlns:p14="http://schemas.microsoft.com/office/powerpoint/2010/main" val="133458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6CA0AD-F9AF-3AF2-6D57-430CB6229E2E}"/>
              </a:ext>
            </a:extLst>
          </p:cNvPr>
          <p:cNvSpPr>
            <a:spLocks noGrp="1"/>
          </p:cNvSpPr>
          <p:nvPr>
            <p:ph idx="1"/>
          </p:nvPr>
        </p:nvSpPr>
        <p:spPr>
          <a:xfrm>
            <a:off x="5055477" y="1845686"/>
            <a:ext cx="6450724" cy="3978275"/>
          </a:xfrm>
        </p:spPr>
        <p:txBody>
          <a:bodyPr/>
          <a:lstStyle/>
          <a:p>
            <a:r>
              <a:rPr lang="fr-FR" sz="2000" b="1" dirty="0"/>
              <a:t>Rappel de la logique nomenclaturale </a:t>
            </a:r>
            <a:br>
              <a:rPr lang="fr-FR" dirty="0"/>
            </a:br>
            <a:br>
              <a:rPr lang="fr-FR" dirty="0"/>
            </a:br>
            <a:r>
              <a:rPr lang="fr-FR" dirty="0"/>
              <a:t>La temporalité du préjudice</a:t>
            </a:r>
            <a:br>
              <a:rPr lang="fr-FR" dirty="0"/>
            </a:br>
            <a:br>
              <a:rPr lang="fr-FR" dirty="0"/>
            </a:br>
            <a:r>
              <a:rPr lang="fr-FR" dirty="0"/>
              <a:t>La nature du préjudice</a:t>
            </a:r>
            <a:br>
              <a:rPr lang="fr-FR" dirty="0"/>
            </a:br>
            <a:endParaRPr lang="fr-FR" dirty="0"/>
          </a:p>
        </p:txBody>
      </p:sp>
      <p:sp>
        <p:nvSpPr>
          <p:cNvPr id="7" name="Title 6">
            <a:extLst>
              <a:ext uri="{FF2B5EF4-FFF2-40B4-BE49-F238E27FC236}">
                <a16:creationId xmlns:a16="http://schemas.microsoft.com/office/drawing/2014/main" id="{0B571C75-F5D4-BA79-D956-4457F6648903}"/>
              </a:ext>
            </a:extLst>
          </p:cNvPr>
          <p:cNvSpPr>
            <a:spLocks noGrp="1"/>
          </p:cNvSpPr>
          <p:nvPr>
            <p:ph type="title"/>
          </p:nvPr>
        </p:nvSpPr>
        <p:spPr/>
        <p:txBody>
          <a:bodyPr/>
          <a:lstStyle/>
          <a:p>
            <a:r>
              <a:rPr lang="fr-FR" dirty="0"/>
              <a:t>Sommaire</a:t>
            </a:r>
          </a:p>
        </p:txBody>
      </p:sp>
    </p:spTree>
    <p:extLst>
      <p:ext uri="{BB962C8B-B14F-4D97-AF65-F5344CB8AC3E}">
        <p14:creationId xmlns:p14="http://schemas.microsoft.com/office/powerpoint/2010/main" val="44443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68D086-9810-6787-9D4B-A3596001E2A1}"/>
              </a:ext>
            </a:extLst>
          </p:cNvPr>
          <p:cNvSpPr>
            <a:spLocks noGrp="1"/>
          </p:cNvSpPr>
          <p:nvPr>
            <p:ph type="title"/>
          </p:nvPr>
        </p:nvSpPr>
        <p:spPr>
          <a:xfrm>
            <a:off x="838200" y="365126"/>
            <a:ext cx="9321800" cy="919221"/>
          </a:xfrm>
        </p:spPr>
        <p:txBody>
          <a:bodyPr>
            <a:normAutofit fontScale="90000"/>
          </a:bodyPr>
          <a:lstStyle/>
          <a:p>
            <a:r>
              <a:rPr lang="fr-FR" dirty="0"/>
              <a:t>La temporalité du préjudice</a:t>
            </a:r>
            <a:br>
              <a:rPr lang="fr-FR" dirty="0"/>
            </a:br>
            <a:br>
              <a:rPr lang="fr-FR" dirty="0"/>
            </a:br>
            <a:endParaRPr lang="fr-FR" dirty="0"/>
          </a:p>
        </p:txBody>
      </p:sp>
      <p:sp>
        <p:nvSpPr>
          <p:cNvPr id="7" name="Content Placeholder 6">
            <a:extLst>
              <a:ext uri="{FF2B5EF4-FFF2-40B4-BE49-F238E27FC236}">
                <a16:creationId xmlns:a16="http://schemas.microsoft.com/office/drawing/2014/main" id="{370F2CF3-F96C-BF93-1C13-7F902C3DABF7}"/>
              </a:ext>
            </a:extLst>
          </p:cNvPr>
          <p:cNvSpPr>
            <a:spLocks noGrp="1"/>
          </p:cNvSpPr>
          <p:nvPr>
            <p:ph idx="1"/>
          </p:nvPr>
        </p:nvSpPr>
        <p:spPr>
          <a:xfrm>
            <a:off x="838200" y="1825625"/>
            <a:ext cx="10515600" cy="3978275"/>
          </a:xfrm>
        </p:spPr>
        <p:txBody>
          <a:bodyPr/>
          <a:lstStyle/>
          <a:p>
            <a:r>
              <a:rPr lang="fr-FR" sz="2000" dirty="0"/>
              <a:t>La rente invalidité, de </a:t>
            </a:r>
            <a:r>
              <a:rPr lang="fr-FR" sz="2000" b="1" dirty="0"/>
              <a:t>nature permanente </a:t>
            </a:r>
            <a:r>
              <a:rPr lang="fr-FR" sz="2000" dirty="0"/>
              <a:t>ne peut s’imputer sur un poste de </a:t>
            </a:r>
            <a:r>
              <a:rPr lang="fr-FR" sz="2000" b="1" dirty="0"/>
              <a:t>nature temporaire</a:t>
            </a:r>
            <a:br>
              <a:rPr lang="fr-FR" sz="2000" dirty="0"/>
            </a:br>
            <a:br>
              <a:rPr lang="fr-FR" sz="2000" dirty="0"/>
            </a:br>
            <a:br>
              <a:rPr lang="fr-FR" sz="2000" dirty="0"/>
            </a:br>
            <a:endParaRPr lang="fr-FR" sz="2000" dirty="0"/>
          </a:p>
        </p:txBody>
      </p:sp>
    </p:spTree>
    <p:extLst>
      <p:ext uri="{BB962C8B-B14F-4D97-AF65-F5344CB8AC3E}">
        <p14:creationId xmlns:p14="http://schemas.microsoft.com/office/powerpoint/2010/main" val="1966728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828680-0216-CB78-B77E-C107094BDB5A}"/>
              </a:ext>
            </a:extLst>
          </p:cNvPr>
          <p:cNvSpPr>
            <a:spLocks noGrp="1"/>
          </p:cNvSpPr>
          <p:nvPr>
            <p:ph type="title"/>
          </p:nvPr>
        </p:nvSpPr>
        <p:spPr/>
        <p:txBody>
          <a:bodyPr/>
          <a:lstStyle/>
          <a:p>
            <a:endParaRPr lang="fr-FR"/>
          </a:p>
        </p:txBody>
      </p:sp>
      <p:sp>
        <p:nvSpPr>
          <p:cNvPr id="5" name="Content Placeholder 4">
            <a:extLst>
              <a:ext uri="{FF2B5EF4-FFF2-40B4-BE49-F238E27FC236}">
                <a16:creationId xmlns:a16="http://schemas.microsoft.com/office/drawing/2014/main" id="{3D2960C5-F480-2C5C-4EEA-9EE5D8BD2AAB}"/>
              </a:ext>
            </a:extLst>
          </p:cNvPr>
          <p:cNvSpPr>
            <a:spLocks noGrp="1"/>
          </p:cNvSpPr>
          <p:nvPr>
            <p:ph idx="1"/>
          </p:nvPr>
        </p:nvSpPr>
        <p:spPr/>
        <p:txBody>
          <a:bodyPr/>
          <a:lstStyle/>
          <a:p>
            <a:r>
              <a:rPr lang="fr-FR" b="1" dirty="0"/>
              <a:t>Civ2, 14/10/2021, n°19-24.456, (bull.)</a:t>
            </a:r>
            <a:br>
              <a:rPr lang="fr-FR" b="1" dirty="0"/>
            </a:br>
            <a:r>
              <a:rPr lang="fr-FR" dirty="0"/>
              <a:t>la rente accident du travail ne s’impute pas sur la PGPA car elle indemnise le préjudice permanent</a:t>
            </a:r>
            <a:br>
              <a:rPr lang="fr-FR" dirty="0"/>
            </a:br>
            <a:br>
              <a:rPr lang="fr-FR" dirty="0"/>
            </a:br>
            <a:r>
              <a:rPr lang="fr-FR" b="1" dirty="0" err="1"/>
              <a:t>Civ</a:t>
            </a:r>
            <a:r>
              <a:rPr lang="fr-FR" b="1" dirty="0"/>
              <a:t> 2, 20/01/2022, n°20-16.012</a:t>
            </a:r>
            <a:br>
              <a:rPr lang="fr-FR" dirty="0"/>
            </a:br>
            <a:r>
              <a:rPr lang="fr-FR" dirty="0"/>
              <a:t>les arrérages de la rente accident du travail </a:t>
            </a:r>
            <a:r>
              <a:rPr lang="fr-FR" b="1" dirty="0"/>
              <a:t>antérieurs à la consolidation </a:t>
            </a:r>
            <a:r>
              <a:rPr lang="fr-FR" dirty="0"/>
              <a:t>s’imputent sur les PGPF et non les PGPA</a:t>
            </a:r>
            <a:br>
              <a:rPr lang="fr-FR" dirty="0"/>
            </a:br>
            <a:br>
              <a:rPr lang="fr-FR" dirty="0"/>
            </a:br>
            <a:r>
              <a:rPr lang="fr-FR" b="1" dirty="0" err="1"/>
              <a:t>Civ</a:t>
            </a:r>
            <a:r>
              <a:rPr lang="fr-FR" b="1" dirty="0"/>
              <a:t> 2, 21/09/2023, n°22-10.784 </a:t>
            </a:r>
            <a:br>
              <a:rPr lang="fr-FR" dirty="0"/>
            </a:br>
            <a:r>
              <a:rPr lang="fr-FR" dirty="0"/>
              <a:t>la rente accident du travail ne s’impute pas sur la PGA mais sur la PGPF et l’IP</a:t>
            </a:r>
            <a:br>
              <a:rPr lang="fr-FR" dirty="0"/>
            </a:br>
            <a:endParaRPr lang="fr-FR" dirty="0"/>
          </a:p>
        </p:txBody>
      </p:sp>
    </p:spTree>
    <p:extLst>
      <p:ext uri="{BB962C8B-B14F-4D97-AF65-F5344CB8AC3E}">
        <p14:creationId xmlns:p14="http://schemas.microsoft.com/office/powerpoint/2010/main" val="2952663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130844-1490-3ED2-306A-0A6EE7102727}"/>
              </a:ext>
            </a:extLst>
          </p:cNvPr>
          <p:cNvSpPr>
            <a:spLocks noGrp="1"/>
          </p:cNvSpPr>
          <p:nvPr>
            <p:ph type="title"/>
          </p:nvPr>
        </p:nvSpPr>
        <p:spPr/>
        <p:txBody>
          <a:bodyPr/>
          <a:lstStyle/>
          <a:p>
            <a:endParaRPr lang="fr-FR"/>
          </a:p>
        </p:txBody>
      </p:sp>
      <p:sp>
        <p:nvSpPr>
          <p:cNvPr id="4" name="Content Placeholder 3">
            <a:extLst>
              <a:ext uri="{FF2B5EF4-FFF2-40B4-BE49-F238E27FC236}">
                <a16:creationId xmlns:a16="http://schemas.microsoft.com/office/drawing/2014/main" id="{0B065915-09F7-55BB-F526-29DB0C4FBFE3}"/>
              </a:ext>
            </a:extLst>
          </p:cNvPr>
          <p:cNvSpPr>
            <a:spLocks noGrp="1"/>
          </p:cNvSpPr>
          <p:nvPr>
            <p:ph idx="1"/>
          </p:nvPr>
        </p:nvSpPr>
        <p:spPr>
          <a:xfrm>
            <a:off x="838200" y="1825625"/>
            <a:ext cx="10515600" cy="3978275"/>
          </a:xfrm>
        </p:spPr>
        <p:txBody>
          <a:bodyPr/>
          <a:lstStyle/>
          <a:p>
            <a:r>
              <a:rPr lang="fr-FR" b="1" dirty="0" err="1"/>
              <a:t>Civ</a:t>
            </a:r>
            <a:r>
              <a:rPr lang="fr-FR" b="1" dirty="0"/>
              <a:t> 2, 7/11/2024 n°23-14.755 : </a:t>
            </a:r>
            <a:r>
              <a:rPr lang="fr-FR" dirty="0"/>
              <a:t>l’ATI ne s’impute pas sur le DFP</a:t>
            </a:r>
          </a:p>
          <a:p>
            <a:endParaRPr lang="fr-FR" dirty="0"/>
          </a:p>
          <a:p>
            <a:br>
              <a:rPr lang="fr-FR" dirty="0"/>
            </a:br>
            <a:r>
              <a:rPr lang="fr-FR" b="1" dirty="0" err="1"/>
              <a:t>Crim</a:t>
            </a:r>
            <a:r>
              <a:rPr lang="fr-FR" b="1" dirty="0"/>
              <a:t>, 4/03/2025, n°23-86.223 : </a:t>
            </a:r>
            <a:r>
              <a:rPr lang="fr-FR" dirty="0"/>
              <a:t>la rente accident du travail ne s’impute pas sur les PGPA car elle répare un préjudice permanent</a:t>
            </a:r>
            <a:br>
              <a:rPr lang="fr-FR" dirty="0"/>
            </a:br>
            <a:endParaRPr lang="fr-FR" dirty="0"/>
          </a:p>
          <a:p>
            <a:endParaRPr lang="fr-FR" dirty="0"/>
          </a:p>
        </p:txBody>
      </p:sp>
    </p:spTree>
    <p:extLst>
      <p:ext uri="{BB962C8B-B14F-4D97-AF65-F5344CB8AC3E}">
        <p14:creationId xmlns:p14="http://schemas.microsoft.com/office/powerpoint/2010/main" val="2740235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657A9A-71F4-AC89-5429-194B956C7345}"/>
              </a:ext>
            </a:extLst>
          </p:cNvPr>
          <p:cNvSpPr>
            <a:spLocks noGrp="1"/>
          </p:cNvSpPr>
          <p:nvPr>
            <p:ph type="title"/>
          </p:nvPr>
        </p:nvSpPr>
        <p:spPr>
          <a:xfrm>
            <a:off x="838200" y="365126"/>
            <a:ext cx="9321800" cy="919221"/>
          </a:xfrm>
        </p:spPr>
        <p:txBody>
          <a:bodyPr>
            <a:normAutofit/>
          </a:bodyPr>
          <a:lstStyle/>
          <a:p>
            <a:r>
              <a:rPr lang="fr-FR" dirty="0"/>
              <a:t>La nature du préjudice</a:t>
            </a:r>
          </a:p>
        </p:txBody>
      </p:sp>
      <p:sp>
        <p:nvSpPr>
          <p:cNvPr id="5" name="Content Placeholder 4">
            <a:extLst>
              <a:ext uri="{FF2B5EF4-FFF2-40B4-BE49-F238E27FC236}">
                <a16:creationId xmlns:a16="http://schemas.microsoft.com/office/drawing/2014/main" id="{09F2D1F2-86C8-C6E9-58B7-A91C6194B0BD}"/>
              </a:ext>
            </a:extLst>
          </p:cNvPr>
          <p:cNvSpPr>
            <a:spLocks noGrp="1"/>
          </p:cNvSpPr>
          <p:nvPr>
            <p:ph idx="1"/>
          </p:nvPr>
        </p:nvSpPr>
        <p:spPr>
          <a:xfrm>
            <a:off x="838200" y="1825625"/>
            <a:ext cx="10515600" cy="3978275"/>
          </a:xfrm>
        </p:spPr>
        <p:txBody>
          <a:bodyPr/>
          <a:lstStyle/>
          <a:p>
            <a:r>
              <a:rPr lang="fr-FR" dirty="0"/>
              <a:t>La rente invalidité, de </a:t>
            </a:r>
            <a:r>
              <a:rPr lang="fr-FR" b="1" dirty="0"/>
              <a:t>nature professionnelle </a:t>
            </a:r>
            <a:r>
              <a:rPr lang="fr-FR" dirty="0"/>
              <a:t>ne peut s’imputer sur un poste de </a:t>
            </a:r>
            <a:r>
              <a:rPr lang="fr-FR" b="1" dirty="0"/>
              <a:t>nature personnelle</a:t>
            </a:r>
          </a:p>
        </p:txBody>
      </p:sp>
    </p:spTree>
    <p:extLst>
      <p:ext uri="{BB962C8B-B14F-4D97-AF65-F5344CB8AC3E}">
        <p14:creationId xmlns:p14="http://schemas.microsoft.com/office/powerpoint/2010/main" val="3332247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AFB681-84E5-6542-1248-72952E1814DE}"/>
              </a:ext>
            </a:extLst>
          </p:cNvPr>
          <p:cNvSpPr>
            <a:spLocks noGrp="1"/>
          </p:cNvSpPr>
          <p:nvPr>
            <p:ph type="title"/>
          </p:nvPr>
        </p:nvSpPr>
        <p:spPr/>
        <p:txBody>
          <a:bodyPr/>
          <a:lstStyle/>
          <a:p>
            <a:endParaRPr lang="fr-FR"/>
          </a:p>
        </p:txBody>
      </p:sp>
      <p:sp>
        <p:nvSpPr>
          <p:cNvPr id="5" name="Content Placeholder 4">
            <a:extLst>
              <a:ext uri="{FF2B5EF4-FFF2-40B4-BE49-F238E27FC236}">
                <a16:creationId xmlns:a16="http://schemas.microsoft.com/office/drawing/2014/main" id="{A617DC65-6CFA-8D33-DE9A-12FD96C510FD}"/>
              </a:ext>
            </a:extLst>
          </p:cNvPr>
          <p:cNvSpPr>
            <a:spLocks noGrp="1"/>
          </p:cNvSpPr>
          <p:nvPr>
            <p:ph idx="1"/>
          </p:nvPr>
        </p:nvSpPr>
        <p:spPr>
          <a:xfrm>
            <a:off x="838200" y="1825625"/>
            <a:ext cx="10515600" cy="3978275"/>
          </a:xfrm>
        </p:spPr>
        <p:txBody>
          <a:bodyPr/>
          <a:lstStyle/>
          <a:p>
            <a:r>
              <a:rPr lang="fr-FR" b="1" dirty="0" err="1"/>
              <a:t>Ass</a:t>
            </a:r>
            <a:r>
              <a:rPr lang="fr-FR" b="1" dirty="0"/>
              <a:t>. Plénière 20/01/2023, </a:t>
            </a:r>
            <a:r>
              <a:rPr lang="fr-FR" dirty="0"/>
              <a:t>n°20-23.673 et n°21-23.947 </a:t>
            </a:r>
            <a:br>
              <a:rPr lang="fr-FR" dirty="0"/>
            </a:br>
            <a:br>
              <a:rPr lang="fr-FR" dirty="0"/>
            </a:br>
            <a:r>
              <a:rPr lang="fr-FR" dirty="0"/>
              <a:t>La rente accident du travail ne répare pas le déficit fonctionnel permanent  </a:t>
            </a:r>
            <a:br>
              <a:rPr lang="fr-FR" dirty="0"/>
            </a:br>
            <a:br>
              <a:rPr lang="fr-FR" dirty="0"/>
            </a:br>
            <a:br>
              <a:rPr lang="fr-FR" dirty="0"/>
            </a:br>
            <a:endParaRPr lang="fr-FR" dirty="0"/>
          </a:p>
        </p:txBody>
      </p:sp>
    </p:spTree>
    <p:extLst>
      <p:ext uri="{BB962C8B-B14F-4D97-AF65-F5344CB8AC3E}">
        <p14:creationId xmlns:p14="http://schemas.microsoft.com/office/powerpoint/2010/main" val="3208220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87988D-3E4E-59B2-F5F4-15E0ED149E99}"/>
              </a:ext>
            </a:extLst>
          </p:cNvPr>
          <p:cNvSpPr>
            <a:spLocks noGrp="1"/>
          </p:cNvSpPr>
          <p:nvPr>
            <p:ph type="title"/>
          </p:nvPr>
        </p:nvSpPr>
        <p:spPr/>
        <p:txBody>
          <a:bodyPr/>
          <a:lstStyle/>
          <a:p>
            <a:endParaRPr lang="fr-FR"/>
          </a:p>
        </p:txBody>
      </p:sp>
      <p:sp>
        <p:nvSpPr>
          <p:cNvPr id="5" name="Content Placeholder 4">
            <a:extLst>
              <a:ext uri="{FF2B5EF4-FFF2-40B4-BE49-F238E27FC236}">
                <a16:creationId xmlns:a16="http://schemas.microsoft.com/office/drawing/2014/main" id="{C8C62B9D-75E6-8035-2546-157D1CF0B32B}"/>
              </a:ext>
            </a:extLst>
          </p:cNvPr>
          <p:cNvSpPr>
            <a:spLocks noGrp="1"/>
          </p:cNvSpPr>
          <p:nvPr>
            <p:ph idx="1"/>
          </p:nvPr>
        </p:nvSpPr>
        <p:spPr>
          <a:xfrm>
            <a:off x="838200" y="1825625"/>
            <a:ext cx="10515600" cy="3978275"/>
          </a:xfrm>
        </p:spPr>
        <p:txBody>
          <a:bodyPr/>
          <a:lstStyle/>
          <a:p>
            <a:r>
              <a:rPr lang="fr-FR" b="1" dirty="0"/>
              <a:t>Civ2, 26/01/2023, n°21-15.483, bull. </a:t>
            </a:r>
            <a:r>
              <a:rPr lang="fr-FR" dirty="0"/>
              <a:t>règle d’imputation des créances est d’ordre public et d’application immédiate ; la rente accident du travail s’impute seulement sur l’IP et la PGPF </a:t>
            </a:r>
            <a:br>
              <a:rPr lang="fr-FR" dirty="0"/>
            </a:br>
            <a:br>
              <a:rPr lang="fr-FR" dirty="0"/>
            </a:br>
            <a:r>
              <a:rPr lang="fr-FR" b="1" dirty="0"/>
              <a:t>Civ2, 15/06/2023, n°21-24.898</a:t>
            </a:r>
            <a:r>
              <a:rPr lang="fr-FR" dirty="0"/>
              <a:t> la rente accident du travail ne s’impute pas sur le DFP </a:t>
            </a:r>
            <a:br>
              <a:rPr lang="fr-FR" dirty="0"/>
            </a:br>
            <a:br>
              <a:rPr lang="fr-FR" dirty="0"/>
            </a:br>
            <a:r>
              <a:rPr lang="fr-FR" b="1" dirty="0"/>
              <a:t>Civ2, 16/11/2023, n°21-24.529 </a:t>
            </a:r>
            <a:r>
              <a:rPr lang="fr-FR" dirty="0"/>
              <a:t>la rente accident travail ne s'impute pas sur le déficit fonctionnel permanent</a:t>
            </a:r>
            <a:br>
              <a:rPr lang="fr-FR" dirty="0"/>
            </a:br>
            <a:br>
              <a:rPr lang="fr-FR" dirty="0"/>
            </a:br>
            <a:r>
              <a:rPr lang="fr-FR" b="1" dirty="0"/>
              <a:t>Civ2, 23/01/2024, n°23-80.647 </a:t>
            </a:r>
            <a:r>
              <a:rPr lang="fr-FR" dirty="0"/>
              <a:t>la rente accident travail ne s'impute pas sur le déficit fonctionnel permanent</a:t>
            </a:r>
            <a:br>
              <a:rPr lang="fr-FR" dirty="0"/>
            </a:br>
            <a:br>
              <a:rPr lang="fr-FR" dirty="0"/>
            </a:br>
            <a:r>
              <a:rPr lang="fr-FR" b="1" dirty="0"/>
              <a:t>Civ2, 25/01/2024, n°22-17.009 </a:t>
            </a:r>
            <a:r>
              <a:rPr lang="fr-FR" dirty="0"/>
              <a:t>la rente accident travail ne s'impute pas sur le déficit fonctionnel permanent (action contre le FIVA) </a:t>
            </a:r>
            <a:br>
              <a:rPr lang="fr-FR" dirty="0"/>
            </a:br>
            <a:br>
              <a:rPr lang="fr-FR" dirty="0"/>
            </a:br>
            <a:r>
              <a:rPr lang="fr-FR" b="1" dirty="0"/>
              <a:t>Civ2, 4/04/2024, n°22-21.063 </a:t>
            </a:r>
            <a:r>
              <a:rPr lang="fr-FR" dirty="0"/>
              <a:t>la rente accident travail ne s'impute pas sur le déficit fonctionnel permanent </a:t>
            </a:r>
          </a:p>
        </p:txBody>
      </p:sp>
    </p:spTree>
    <p:extLst>
      <p:ext uri="{BB962C8B-B14F-4D97-AF65-F5344CB8AC3E}">
        <p14:creationId xmlns:p14="http://schemas.microsoft.com/office/powerpoint/2010/main" val="382368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5B2199-BF13-85B3-AAEE-E6DC3FECDFFF}"/>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72A831B6-7B67-5018-B1CF-6B03CC5D3196}"/>
              </a:ext>
            </a:extLst>
          </p:cNvPr>
          <p:cNvSpPr>
            <a:spLocks noGrp="1"/>
          </p:cNvSpPr>
          <p:nvPr>
            <p:ph idx="1"/>
          </p:nvPr>
        </p:nvSpPr>
        <p:spPr>
          <a:xfrm>
            <a:off x="838200" y="1825625"/>
            <a:ext cx="10515600" cy="3978275"/>
          </a:xfrm>
        </p:spPr>
        <p:txBody>
          <a:bodyPr/>
          <a:lstStyle/>
          <a:p>
            <a:r>
              <a:rPr lang="fr-FR" b="1" dirty="0"/>
              <a:t>Civ2, 16/05/2024</a:t>
            </a:r>
            <a:r>
              <a:rPr lang="fr-FR" dirty="0"/>
              <a:t>, n°22-20.614 (prestations SNCF)</a:t>
            </a:r>
            <a:br>
              <a:rPr lang="fr-FR" dirty="0"/>
            </a:br>
            <a:br>
              <a:rPr lang="fr-FR" dirty="0"/>
            </a:br>
            <a:r>
              <a:rPr lang="fr-FR" b="1" dirty="0"/>
              <a:t>Civ2,16/05/2024</a:t>
            </a:r>
            <a:r>
              <a:rPr lang="fr-FR" dirty="0"/>
              <a:t>, n°22-22.029 (pension d’invalidité)</a:t>
            </a:r>
            <a:br>
              <a:rPr lang="fr-FR" dirty="0"/>
            </a:br>
            <a:br>
              <a:rPr lang="fr-FR" dirty="0"/>
            </a:br>
            <a:r>
              <a:rPr lang="fr-FR" b="1" dirty="0"/>
              <a:t>Civ2, 10/10/2024</a:t>
            </a:r>
            <a:r>
              <a:rPr lang="fr-FR" dirty="0"/>
              <a:t>, n°22-22.642 (rente invalidité indépendants)</a:t>
            </a:r>
            <a:br>
              <a:rPr lang="fr-FR" dirty="0"/>
            </a:br>
            <a:br>
              <a:rPr lang="fr-FR" dirty="0"/>
            </a:br>
            <a:r>
              <a:rPr lang="fr-FR" b="1" dirty="0"/>
              <a:t>Civ2, 10/10/2024</a:t>
            </a:r>
            <a:r>
              <a:rPr lang="fr-FR" dirty="0"/>
              <a:t>, n°22-22.048 (en droit contractuel)</a:t>
            </a:r>
            <a:br>
              <a:rPr lang="fr-FR" dirty="0"/>
            </a:br>
            <a:br>
              <a:rPr lang="fr-FR" dirty="0"/>
            </a:br>
            <a:r>
              <a:rPr lang="fr-FR" b="1" dirty="0"/>
              <a:t>Civ2, 10/10/2024</a:t>
            </a:r>
            <a:r>
              <a:rPr lang="fr-FR" dirty="0"/>
              <a:t>, n°22-23.393 (rente viagère invalidité fonctionnaires)</a:t>
            </a:r>
            <a:br>
              <a:rPr lang="fr-FR" dirty="0"/>
            </a:br>
            <a:br>
              <a:rPr lang="fr-FR" dirty="0"/>
            </a:br>
            <a:endParaRPr lang="fr-FR" dirty="0"/>
          </a:p>
        </p:txBody>
      </p:sp>
    </p:spTree>
    <p:extLst>
      <p:ext uri="{BB962C8B-B14F-4D97-AF65-F5344CB8AC3E}">
        <p14:creationId xmlns:p14="http://schemas.microsoft.com/office/powerpoint/2010/main" val="104044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E83185-4BD2-98F0-83FC-837411DD968F}"/>
              </a:ext>
            </a:extLst>
          </p:cNvPr>
          <p:cNvSpPr>
            <a:spLocks noGrp="1"/>
          </p:cNvSpPr>
          <p:nvPr>
            <p:ph type="title"/>
          </p:nvPr>
        </p:nvSpPr>
        <p:spPr/>
        <p:txBody>
          <a:bodyPr/>
          <a:lstStyle/>
          <a:p>
            <a:endParaRPr lang="fr-FR"/>
          </a:p>
        </p:txBody>
      </p:sp>
      <p:sp>
        <p:nvSpPr>
          <p:cNvPr id="5" name="Content Placeholder 4">
            <a:extLst>
              <a:ext uri="{FF2B5EF4-FFF2-40B4-BE49-F238E27FC236}">
                <a16:creationId xmlns:a16="http://schemas.microsoft.com/office/drawing/2014/main" id="{4B7AAB86-F3F9-ACEA-3CD8-9625BB3D1854}"/>
              </a:ext>
            </a:extLst>
          </p:cNvPr>
          <p:cNvSpPr>
            <a:spLocks noGrp="1"/>
          </p:cNvSpPr>
          <p:nvPr>
            <p:ph idx="1"/>
          </p:nvPr>
        </p:nvSpPr>
        <p:spPr>
          <a:xfrm>
            <a:off x="838200" y="1825625"/>
            <a:ext cx="10515600" cy="3978275"/>
          </a:xfrm>
        </p:spPr>
        <p:txBody>
          <a:bodyPr/>
          <a:lstStyle/>
          <a:p>
            <a:r>
              <a:rPr lang="fr-FR" b="1" dirty="0"/>
              <a:t>Civ2, 7/11/2024 n°23-14.755 </a:t>
            </a:r>
            <a:r>
              <a:rPr lang="fr-FR" dirty="0"/>
              <a:t>la rente viagère d’invalidité ne s’impute pas sur le DFP</a:t>
            </a:r>
            <a:br>
              <a:rPr lang="fr-FR" dirty="0"/>
            </a:br>
            <a:br>
              <a:rPr lang="fr-FR" dirty="0"/>
            </a:br>
            <a:r>
              <a:rPr lang="fr-FR" b="1" dirty="0"/>
              <a:t>Civ2, 28/11/2024, n°23-15.400 </a:t>
            </a:r>
            <a:r>
              <a:rPr lang="fr-FR" dirty="0"/>
              <a:t>le DFP n’est pas réparé par la rente</a:t>
            </a:r>
          </a:p>
        </p:txBody>
      </p:sp>
    </p:spTree>
    <p:extLst>
      <p:ext uri="{BB962C8B-B14F-4D97-AF65-F5344CB8AC3E}">
        <p14:creationId xmlns:p14="http://schemas.microsoft.com/office/powerpoint/2010/main" val="281648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6934-7012-F6ED-8889-88850BF56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DF8A2-7A1A-3483-5BF3-BEC9685A54B1}"/>
              </a:ext>
            </a:extLst>
          </p:cNvPr>
          <p:cNvSpPr>
            <a:spLocks noGrp="1"/>
          </p:cNvSpPr>
          <p:nvPr>
            <p:ph type="ctrTitle"/>
            <p:custDataLst>
              <p:tags r:id="rId1"/>
            </p:custDataLst>
          </p:nvPr>
        </p:nvSpPr>
        <p:spPr/>
        <p:txBody>
          <a:bodyPr/>
          <a:lstStyle/>
          <a:p>
            <a:pPr algn="l"/>
            <a:r>
              <a:rPr lang="fr-FR" dirty="0"/>
              <a:t>Titre </a:t>
            </a:r>
            <a:br>
              <a:rPr lang="fr-FR" dirty="0"/>
            </a:br>
            <a:r>
              <a:rPr lang="fr-FR" dirty="0"/>
              <a:t>sur deux lignes</a:t>
            </a:r>
          </a:p>
        </p:txBody>
      </p:sp>
      <p:sp>
        <p:nvSpPr>
          <p:cNvPr id="3" name="Subtitle 2">
            <a:extLst>
              <a:ext uri="{FF2B5EF4-FFF2-40B4-BE49-F238E27FC236}">
                <a16:creationId xmlns:a16="http://schemas.microsoft.com/office/drawing/2014/main" id="{205FF126-52EC-F474-1F19-7EE88B3C42DE}"/>
              </a:ext>
            </a:extLst>
          </p:cNvPr>
          <p:cNvSpPr>
            <a:spLocks noGrp="1"/>
          </p:cNvSpPr>
          <p:nvPr>
            <p:ph type="subTitle" idx="1"/>
            <p:custDataLst>
              <p:tags r:id="rId2"/>
            </p:custDataLst>
          </p:nvPr>
        </p:nvSpPr>
        <p:spPr/>
        <p:txBody>
          <a:bodyPr/>
          <a:lstStyle/>
          <a:p>
            <a:pPr algn="l"/>
            <a:r>
              <a:rPr lang="fr-FR" dirty="0"/>
              <a:t>Sous-titre</a:t>
            </a:r>
          </a:p>
        </p:txBody>
      </p:sp>
      <p:pic>
        <p:nvPicPr>
          <p:cNvPr id="5" name="Image 4">
            <a:extLst>
              <a:ext uri="{FF2B5EF4-FFF2-40B4-BE49-F238E27FC236}">
                <a16:creationId xmlns:a16="http://schemas.microsoft.com/office/drawing/2014/main" id="{4B56969F-3ED7-F6BE-508F-745CC1B66910}"/>
              </a:ext>
            </a:extLst>
          </p:cNvPr>
          <p:cNvPicPr>
            <a:picLocks noChangeAspect="1"/>
          </p:cNvPicPr>
          <p:nvPr/>
        </p:nvPicPr>
        <p:blipFill>
          <a:blip r:embed="rId4"/>
          <a:stretch>
            <a:fillRect/>
          </a:stretch>
        </p:blipFill>
        <p:spPr>
          <a:xfrm>
            <a:off x="0" y="0"/>
            <a:ext cx="12192000" cy="6855220"/>
          </a:xfrm>
          <a:prstGeom prst="rect">
            <a:avLst/>
          </a:prstGeom>
        </p:spPr>
      </p:pic>
      <p:sp>
        <p:nvSpPr>
          <p:cNvPr id="7" name="ZoneTexte 6">
            <a:extLst>
              <a:ext uri="{FF2B5EF4-FFF2-40B4-BE49-F238E27FC236}">
                <a16:creationId xmlns:a16="http://schemas.microsoft.com/office/drawing/2014/main" id="{A42ACCD4-EB60-7A17-5063-D15CE8506533}"/>
              </a:ext>
            </a:extLst>
          </p:cNvPr>
          <p:cNvSpPr txBox="1"/>
          <p:nvPr/>
        </p:nvSpPr>
        <p:spPr>
          <a:xfrm>
            <a:off x="441198" y="1840190"/>
            <a:ext cx="7011162" cy="2831544"/>
          </a:xfrm>
          <a:prstGeom prst="rect">
            <a:avLst/>
          </a:prstGeom>
          <a:noFill/>
        </p:spPr>
        <p:txBody>
          <a:bodyPr wrap="square">
            <a:spAutoFit/>
          </a:bodyPr>
          <a:lstStyle/>
          <a:p>
            <a:r>
              <a:rPr lang="fr-FR" sz="4000" b="1" dirty="0">
                <a:solidFill>
                  <a:schemeClr val="bg1"/>
                </a:solidFill>
                <a:latin typeface="Futura PT Heavy" panose="020B0802020204020303"/>
              </a:rPr>
              <a:t>Inégalités face au préjudice professionnel</a:t>
            </a:r>
          </a:p>
          <a:p>
            <a:endParaRPr lang="fr-FR" sz="4000" dirty="0">
              <a:solidFill>
                <a:schemeClr val="bg1"/>
              </a:solidFill>
              <a:latin typeface="Futura PT Heavy" panose="020B0802020204020303"/>
            </a:endParaRPr>
          </a:p>
          <a:p>
            <a:r>
              <a:rPr lang="fr-FR" dirty="0">
                <a:solidFill>
                  <a:schemeClr val="bg1"/>
                </a:solidFill>
                <a:latin typeface="Din 2014"/>
              </a:rPr>
              <a:t>Point de vue de la FNATH </a:t>
            </a:r>
          </a:p>
          <a:p>
            <a:endParaRPr lang="fr-FR" sz="4000" dirty="0">
              <a:solidFill>
                <a:schemeClr val="bg1"/>
              </a:solidFill>
            </a:endParaRPr>
          </a:p>
        </p:txBody>
      </p:sp>
    </p:spTree>
    <p:extLst>
      <p:ext uri="{BB962C8B-B14F-4D97-AF65-F5344CB8AC3E}">
        <p14:creationId xmlns:p14="http://schemas.microsoft.com/office/powerpoint/2010/main" val="813353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15EE2F-80E4-A47C-DFB4-289FBC2B14A1}"/>
              </a:ext>
            </a:extLst>
          </p:cNvPr>
          <p:cNvSpPr>
            <a:spLocks noGrp="1"/>
          </p:cNvSpPr>
          <p:nvPr>
            <p:ph type="title"/>
          </p:nvPr>
        </p:nvSpPr>
        <p:spPr/>
        <p:txBody>
          <a:bodyPr/>
          <a:lstStyle/>
          <a:p>
            <a:endParaRPr lang="fr-FR"/>
          </a:p>
        </p:txBody>
      </p:sp>
      <p:sp>
        <p:nvSpPr>
          <p:cNvPr id="6" name="Content Placeholder 5">
            <a:extLst>
              <a:ext uri="{FF2B5EF4-FFF2-40B4-BE49-F238E27FC236}">
                <a16:creationId xmlns:a16="http://schemas.microsoft.com/office/drawing/2014/main" id="{4CA6BBC9-76E9-9794-801B-646A6E4A220B}"/>
              </a:ext>
            </a:extLst>
          </p:cNvPr>
          <p:cNvSpPr>
            <a:spLocks noGrp="1"/>
          </p:cNvSpPr>
          <p:nvPr>
            <p:ph idx="1"/>
          </p:nvPr>
        </p:nvSpPr>
        <p:spPr>
          <a:xfrm>
            <a:off x="838200" y="1825625"/>
            <a:ext cx="10515600" cy="3978275"/>
          </a:xfrm>
        </p:spPr>
        <p:txBody>
          <a:bodyPr/>
          <a:lstStyle/>
          <a:p>
            <a:r>
              <a:rPr lang="fr-FR" b="1" dirty="0"/>
              <a:t>Civ2, 7/05/2025, n°23-14.065  </a:t>
            </a:r>
            <a:r>
              <a:rPr lang="fr-FR" dirty="0"/>
              <a:t>la pension d’invalidité ne s’impute pas sur le DFP (CIVI)</a:t>
            </a:r>
          </a:p>
          <a:p>
            <a:endParaRPr lang="fr-FR" dirty="0"/>
          </a:p>
          <a:p>
            <a:r>
              <a:rPr lang="fr-FR" b="1" dirty="0"/>
              <a:t>Civ2, 28/05/2025, n°23-11.307 </a:t>
            </a:r>
            <a:r>
              <a:rPr lang="fr-FR" dirty="0"/>
              <a:t>la pension d’invalidité s’impute sur les PGPF et l’IP</a:t>
            </a:r>
          </a:p>
          <a:p>
            <a:endParaRPr lang="fr-FR" dirty="0"/>
          </a:p>
          <a:p>
            <a:r>
              <a:rPr lang="fr-FR" b="1" dirty="0"/>
              <a:t>Civ2, 18/09/2025, n°23-16.067 </a:t>
            </a:r>
            <a:r>
              <a:rPr lang="fr-FR" dirty="0"/>
              <a:t>la rente accident du travail ne s’impute pas sur le DFP (indemnité contractuelle évaluée en droit commun)</a:t>
            </a:r>
          </a:p>
          <a:p>
            <a:endParaRPr lang="fr-FR" dirty="0"/>
          </a:p>
        </p:txBody>
      </p:sp>
    </p:spTree>
    <p:extLst>
      <p:ext uri="{BB962C8B-B14F-4D97-AF65-F5344CB8AC3E}">
        <p14:creationId xmlns:p14="http://schemas.microsoft.com/office/powerpoint/2010/main" val="1906050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9DF64F-2202-8D58-C5E4-1474128B842D}"/>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1E903B42-EE66-70D4-9C8B-18CE396D2AA8}"/>
              </a:ext>
            </a:extLst>
          </p:cNvPr>
          <p:cNvSpPr>
            <a:spLocks noGrp="1"/>
          </p:cNvSpPr>
          <p:nvPr>
            <p:ph idx="1"/>
          </p:nvPr>
        </p:nvSpPr>
        <p:spPr>
          <a:xfrm>
            <a:off x="838200" y="1825625"/>
            <a:ext cx="10515600" cy="3978275"/>
          </a:xfrm>
        </p:spPr>
        <p:txBody>
          <a:bodyPr/>
          <a:lstStyle/>
          <a:p>
            <a:r>
              <a:rPr lang="fr-FR" dirty="0"/>
              <a:t>Après les 2 arrêts de l’assemblée plénière du 20/01/2023, </a:t>
            </a:r>
            <a:r>
              <a:rPr lang="fr-FR" b="1" dirty="0"/>
              <a:t>16 arrêts </a:t>
            </a:r>
            <a:r>
              <a:rPr lang="fr-FR" dirty="0"/>
              <a:t>confirment la </a:t>
            </a:r>
            <a:r>
              <a:rPr lang="fr-FR" dirty="0" err="1"/>
              <a:t>summa</a:t>
            </a:r>
            <a:r>
              <a:rPr lang="fr-FR" dirty="0"/>
              <a:t> divisio  quant à la nature du poste de préjudice </a:t>
            </a:r>
          </a:p>
        </p:txBody>
      </p:sp>
    </p:spTree>
    <p:extLst>
      <p:ext uri="{BB962C8B-B14F-4D97-AF65-F5344CB8AC3E}">
        <p14:creationId xmlns:p14="http://schemas.microsoft.com/office/powerpoint/2010/main" val="2984812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95874-D0A1-AC73-66BD-DA19EB5EB7AA}"/>
              </a:ext>
            </a:extLst>
          </p:cNvPr>
          <p:cNvSpPr>
            <a:spLocks noGrp="1"/>
          </p:cNvSpPr>
          <p:nvPr>
            <p:ph type="ctrTitle"/>
          </p:nvPr>
        </p:nvSpPr>
        <p:spPr>
          <a:xfrm>
            <a:off x="756745" y="1320519"/>
            <a:ext cx="5339255" cy="2387600"/>
          </a:xfrm>
        </p:spPr>
        <p:txBody>
          <a:bodyPr vert="horz" lIns="91440" tIns="45720" rIns="91440" bIns="45720" rtlCol="0" anchor="b">
            <a:normAutofit fontScale="90000"/>
          </a:bodyPr>
          <a:lstStyle/>
          <a:p>
            <a:r>
              <a:rPr lang="en-US" dirty="0" err="1"/>
              <a:t>L’incidence</a:t>
            </a:r>
            <a:br>
              <a:rPr lang="en-US" dirty="0"/>
            </a:br>
            <a:r>
              <a:rPr lang="en-US" dirty="0" err="1"/>
              <a:t>professionnelle</a:t>
            </a:r>
            <a:br>
              <a:rPr lang="en-US" dirty="0"/>
            </a:br>
            <a:r>
              <a:rPr lang="en-US" dirty="0" err="1"/>
              <a:t>temporaire</a:t>
            </a:r>
            <a:r>
              <a:rPr lang="en-US" dirty="0"/>
              <a:t> : </a:t>
            </a:r>
            <a:br>
              <a:rPr lang="en-US" dirty="0"/>
            </a:br>
            <a:br>
              <a:rPr lang="en-US" dirty="0"/>
            </a:br>
            <a:r>
              <a:rPr lang="en-US" dirty="0"/>
              <a:t>fiction </a:t>
            </a:r>
            <a:r>
              <a:rPr lang="en-US" dirty="0" err="1"/>
              <a:t>ou</a:t>
            </a:r>
            <a:r>
              <a:rPr lang="en-US" dirty="0"/>
              <a:t> </a:t>
            </a:r>
            <a:r>
              <a:rPr lang="en-US" dirty="0" err="1"/>
              <a:t>réalité</a:t>
            </a:r>
            <a:r>
              <a:rPr lang="en-US" dirty="0"/>
              <a:t> ?</a:t>
            </a:r>
          </a:p>
        </p:txBody>
      </p:sp>
    </p:spTree>
    <p:extLst>
      <p:ext uri="{BB962C8B-B14F-4D97-AF65-F5344CB8AC3E}">
        <p14:creationId xmlns:p14="http://schemas.microsoft.com/office/powerpoint/2010/main" val="207956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E0EABE-C326-7FE8-561F-FABF25D9A4B9}"/>
              </a:ext>
            </a:extLst>
          </p:cNvPr>
          <p:cNvSpPr>
            <a:spLocks noGrp="1"/>
          </p:cNvSpPr>
          <p:nvPr>
            <p:ph type="title"/>
          </p:nvPr>
        </p:nvSpPr>
        <p:spPr>
          <a:xfrm>
            <a:off x="838200" y="365126"/>
            <a:ext cx="9321800" cy="919221"/>
          </a:xfrm>
        </p:spPr>
        <p:txBody>
          <a:bodyPr>
            <a:normAutofit/>
          </a:bodyPr>
          <a:lstStyle/>
          <a:p>
            <a:r>
              <a:rPr lang="fr-FR" dirty="0"/>
              <a:t>Une certitude </a:t>
            </a:r>
          </a:p>
        </p:txBody>
      </p:sp>
      <p:sp>
        <p:nvSpPr>
          <p:cNvPr id="5" name="Content Placeholder 4">
            <a:extLst>
              <a:ext uri="{FF2B5EF4-FFF2-40B4-BE49-F238E27FC236}">
                <a16:creationId xmlns:a16="http://schemas.microsoft.com/office/drawing/2014/main" id="{31EBE848-A748-6473-E0CF-196A52C1EFFA}"/>
              </a:ext>
            </a:extLst>
          </p:cNvPr>
          <p:cNvSpPr>
            <a:spLocks noGrp="1"/>
          </p:cNvSpPr>
          <p:nvPr>
            <p:ph idx="1"/>
          </p:nvPr>
        </p:nvSpPr>
        <p:spPr>
          <a:xfrm>
            <a:off x="838200" y="1825625"/>
            <a:ext cx="10515600" cy="3978275"/>
          </a:xfrm>
        </p:spPr>
        <p:txBody>
          <a:bodyPr/>
          <a:lstStyle/>
          <a:p>
            <a:r>
              <a:rPr lang="fr-FR" dirty="0"/>
              <a:t>Tout préjudice constaté par le juge doit être indemnisé </a:t>
            </a:r>
            <a:br>
              <a:rPr lang="fr-FR" dirty="0"/>
            </a:br>
            <a:br>
              <a:rPr lang="fr-FR" dirty="0"/>
            </a:br>
            <a:r>
              <a:rPr lang="fr-FR" dirty="0"/>
              <a:t>jurisprudence claire et constante finalisée par assemblée plénière du 27/06/2025, n°22-21.146</a:t>
            </a:r>
            <a:br>
              <a:rPr lang="fr-FR" dirty="0"/>
            </a:br>
            <a:br>
              <a:rPr lang="fr-FR" dirty="0"/>
            </a:br>
            <a:br>
              <a:rPr lang="fr-FR" dirty="0"/>
            </a:br>
            <a:br>
              <a:rPr lang="fr-FR" dirty="0"/>
            </a:br>
            <a:br>
              <a:rPr lang="fr-FR" dirty="0"/>
            </a:br>
            <a:endParaRPr lang="fr-FR" dirty="0"/>
          </a:p>
        </p:txBody>
      </p:sp>
    </p:spTree>
    <p:extLst>
      <p:ext uri="{BB962C8B-B14F-4D97-AF65-F5344CB8AC3E}">
        <p14:creationId xmlns:p14="http://schemas.microsoft.com/office/powerpoint/2010/main" val="921643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B304-6596-CEF9-691C-C50964D63E2B}"/>
              </a:ext>
            </a:extLst>
          </p:cNvPr>
          <p:cNvSpPr>
            <a:spLocks noGrp="1"/>
          </p:cNvSpPr>
          <p:nvPr>
            <p:ph type="title"/>
          </p:nvPr>
        </p:nvSpPr>
        <p:spPr>
          <a:xfrm>
            <a:off x="838200" y="365126"/>
            <a:ext cx="9321800" cy="919221"/>
          </a:xfrm>
        </p:spPr>
        <p:txBody>
          <a:bodyPr/>
          <a:lstStyle/>
          <a:p>
            <a:r>
              <a:rPr lang="fr-FR" dirty="0"/>
              <a:t>Le juge ne peut refuser l’évaluation du préjudice s'il constate son existence </a:t>
            </a:r>
          </a:p>
        </p:txBody>
      </p:sp>
      <p:sp>
        <p:nvSpPr>
          <p:cNvPr id="4" name="Content Placeholder 3">
            <a:extLst>
              <a:ext uri="{FF2B5EF4-FFF2-40B4-BE49-F238E27FC236}">
                <a16:creationId xmlns:a16="http://schemas.microsoft.com/office/drawing/2014/main" id="{AF8F657B-D934-633F-B7EA-B53C7C234F6F}"/>
              </a:ext>
            </a:extLst>
          </p:cNvPr>
          <p:cNvSpPr>
            <a:spLocks noGrp="1"/>
          </p:cNvSpPr>
          <p:nvPr>
            <p:ph idx="1"/>
          </p:nvPr>
        </p:nvSpPr>
        <p:spPr>
          <a:xfrm>
            <a:off x="838200" y="1825625"/>
            <a:ext cx="10515600" cy="3978275"/>
          </a:xfrm>
        </p:spPr>
        <p:txBody>
          <a:bodyPr/>
          <a:lstStyle/>
          <a:p>
            <a:r>
              <a:rPr lang="fr-FR" b="1" dirty="0"/>
              <a:t>Civ2, 8/12/2016, </a:t>
            </a:r>
            <a:r>
              <a:rPr lang="fr-FR" dirty="0"/>
              <a:t>n°15-26.195 et n°15-28.180, (IP, retraite)</a:t>
            </a:r>
          </a:p>
          <a:p>
            <a:br>
              <a:rPr lang="fr-FR" dirty="0"/>
            </a:br>
            <a:r>
              <a:rPr lang="fr-FR" b="1" dirty="0"/>
              <a:t>Civ2, 14/12/2017,</a:t>
            </a:r>
            <a:r>
              <a:rPr lang="fr-FR" dirty="0"/>
              <a:t> n°16-25.245, (PGPF)</a:t>
            </a:r>
          </a:p>
          <a:p>
            <a:br>
              <a:rPr lang="fr-FR" dirty="0"/>
            </a:br>
            <a:r>
              <a:rPr lang="fr-FR" b="1" dirty="0"/>
              <a:t>Civ2, 8/11/2018, </a:t>
            </a:r>
            <a:r>
              <a:rPr lang="fr-FR" dirty="0"/>
              <a:t>n°17-27.806, même si difficulté d’analyse des pièces</a:t>
            </a:r>
          </a:p>
          <a:p>
            <a:br>
              <a:rPr lang="fr-FR" dirty="0"/>
            </a:br>
            <a:r>
              <a:rPr lang="fr-FR" b="1" dirty="0"/>
              <a:t>Civ2, 13/06/2019, </a:t>
            </a:r>
            <a:r>
              <a:rPr lang="fr-FR" dirty="0"/>
              <a:t>n°18-20.547, même si les éléments de chiffrage sont insuffisants (DSF)</a:t>
            </a:r>
          </a:p>
          <a:p>
            <a:br>
              <a:rPr lang="fr-FR" dirty="0"/>
            </a:br>
            <a:endParaRPr lang="fr-FR" dirty="0"/>
          </a:p>
          <a:p>
            <a:endParaRPr lang="fr-FR" dirty="0"/>
          </a:p>
        </p:txBody>
      </p:sp>
    </p:spTree>
    <p:extLst>
      <p:ext uri="{BB962C8B-B14F-4D97-AF65-F5344CB8AC3E}">
        <p14:creationId xmlns:p14="http://schemas.microsoft.com/office/powerpoint/2010/main" val="2958706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B4DF-66D3-6A7F-0BFD-D8346BF913B4}"/>
              </a:ext>
            </a:extLst>
          </p:cNvPr>
          <p:cNvSpPr>
            <a:spLocks noGrp="1"/>
          </p:cNvSpPr>
          <p:nvPr>
            <p:ph type="title"/>
          </p:nvPr>
        </p:nvSpPr>
        <p:spPr>
          <a:xfrm>
            <a:off x="838200" y="365126"/>
            <a:ext cx="9321800" cy="919221"/>
          </a:xfrm>
        </p:spPr>
        <p:txBody>
          <a:bodyPr/>
          <a:lstStyle/>
          <a:p>
            <a:r>
              <a:rPr lang="fr-FR" dirty="0"/>
              <a:t>Le juge ne peut refuser l’évaluation du préjudice s'il constate son existence </a:t>
            </a:r>
            <a:br>
              <a:rPr lang="fr-FR" dirty="0"/>
            </a:br>
            <a:endParaRPr lang="fr-FR" dirty="0"/>
          </a:p>
        </p:txBody>
      </p:sp>
      <p:sp>
        <p:nvSpPr>
          <p:cNvPr id="6" name="Content Placeholder 5">
            <a:extLst>
              <a:ext uri="{FF2B5EF4-FFF2-40B4-BE49-F238E27FC236}">
                <a16:creationId xmlns:a16="http://schemas.microsoft.com/office/drawing/2014/main" id="{8F4906B8-322C-4FEA-0C75-CF014DF63985}"/>
              </a:ext>
            </a:extLst>
          </p:cNvPr>
          <p:cNvSpPr>
            <a:spLocks noGrp="1"/>
          </p:cNvSpPr>
          <p:nvPr>
            <p:ph idx="1"/>
          </p:nvPr>
        </p:nvSpPr>
        <p:spPr>
          <a:xfrm>
            <a:off x="838200" y="1825625"/>
            <a:ext cx="10515600" cy="3978275"/>
          </a:xfrm>
        </p:spPr>
        <p:txBody>
          <a:bodyPr/>
          <a:lstStyle/>
          <a:p>
            <a:r>
              <a:rPr lang="fr-FR" b="1" dirty="0"/>
              <a:t>Civ2, 16/06/2022, n°20-23.349, </a:t>
            </a:r>
            <a:r>
              <a:rPr lang="fr-FR" dirty="0"/>
              <a:t>IP (composante perte de retraite) </a:t>
            </a:r>
            <a:br>
              <a:rPr lang="fr-FR" dirty="0"/>
            </a:br>
            <a:endParaRPr lang="fr-FR" dirty="0"/>
          </a:p>
          <a:p>
            <a:r>
              <a:rPr lang="fr-FR" b="1" dirty="0"/>
              <a:t>Civ2, 20/01/2022, n°20-16.796, </a:t>
            </a:r>
            <a:r>
              <a:rPr lang="fr-FR" dirty="0"/>
              <a:t>IP (composante perte de retraite) même si victime ne produit aucune simulation de retraite</a:t>
            </a:r>
          </a:p>
          <a:p>
            <a:endParaRPr lang="fr-FR" dirty="0"/>
          </a:p>
          <a:p>
            <a:r>
              <a:rPr lang="fr-FR" b="1" dirty="0"/>
              <a:t>Civ1, 19/04/2023, n°22-14.376 </a:t>
            </a:r>
            <a:r>
              <a:rPr lang="fr-FR" dirty="0"/>
              <a:t>(1/3 personne)</a:t>
            </a:r>
          </a:p>
          <a:p>
            <a:endParaRPr lang="fr-FR" dirty="0"/>
          </a:p>
          <a:p>
            <a:r>
              <a:rPr lang="fr-FR" b="1" dirty="0"/>
              <a:t>Civ1, 8/02/2023, n°21-24.991, </a:t>
            </a:r>
            <a:r>
              <a:rPr lang="fr-FR" dirty="0"/>
              <a:t>FLA même en l’absence de démarche auprès du bailleur </a:t>
            </a:r>
          </a:p>
          <a:p>
            <a:endParaRPr lang="fr-FR" dirty="0"/>
          </a:p>
          <a:p>
            <a:br>
              <a:rPr lang="fr-FR" dirty="0"/>
            </a:br>
            <a:endParaRPr lang="fr-FR" dirty="0"/>
          </a:p>
          <a:p>
            <a:endParaRPr lang="fr-FR" dirty="0"/>
          </a:p>
        </p:txBody>
      </p:sp>
    </p:spTree>
    <p:extLst>
      <p:ext uri="{BB962C8B-B14F-4D97-AF65-F5344CB8AC3E}">
        <p14:creationId xmlns:p14="http://schemas.microsoft.com/office/powerpoint/2010/main" val="2947182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C183B4-59EB-9415-A7AE-CDB45A15422C}"/>
              </a:ext>
            </a:extLst>
          </p:cNvPr>
          <p:cNvSpPr txBox="1"/>
          <p:nvPr/>
        </p:nvSpPr>
        <p:spPr>
          <a:xfrm>
            <a:off x="2093118" y="2355612"/>
            <a:ext cx="8005763" cy="1721087"/>
          </a:xfrm>
          <a:prstGeom prst="rect">
            <a:avLst/>
          </a:prstGeom>
          <a:solidFill>
            <a:schemeClr val="bg2">
              <a:lumMod val="20000"/>
              <a:lumOff val="80000"/>
            </a:schemeClr>
          </a:solidFill>
          <a:ln>
            <a:noFill/>
          </a:ln>
          <a:effectLst/>
        </p:spPr>
        <p:txBody>
          <a:bodyPr wrap="square" anchor="ctr" anchorCtr="0">
            <a:noAutofit/>
          </a:bodyPr>
          <a:lstStyle/>
          <a:p>
            <a:pPr algn="ctr"/>
            <a:r>
              <a:rPr lang="fr-FR" sz="2800" b="0" i="0" u="none" strike="noStrike" baseline="0" dirty="0">
                <a:solidFill>
                  <a:schemeClr val="bg2"/>
                </a:solidFill>
              </a:rPr>
              <a:t>Si un préjudice de nature professionnelle existe pendant la période temporaire : </a:t>
            </a:r>
            <a:r>
              <a:rPr lang="fr-FR" sz="2800" b="1" i="0" u="none" strike="noStrike" baseline="0" dirty="0">
                <a:solidFill>
                  <a:schemeClr val="bg2"/>
                </a:solidFill>
              </a:rPr>
              <a:t>il doit être réparé</a:t>
            </a:r>
            <a:endParaRPr lang="fr-FR" sz="2800" b="1" dirty="0">
              <a:solidFill>
                <a:schemeClr val="bg2"/>
              </a:solidFill>
            </a:endParaRPr>
          </a:p>
        </p:txBody>
      </p:sp>
      <p:sp>
        <p:nvSpPr>
          <p:cNvPr id="5" name="Title 4">
            <a:extLst>
              <a:ext uri="{FF2B5EF4-FFF2-40B4-BE49-F238E27FC236}">
                <a16:creationId xmlns:a16="http://schemas.microsoft.com/office/drawing/2014/main" id="{1614F3E5-9164-00D1-CAF4-40492494CB73}"/>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3733708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716D27D-1245-1BAF-7F30-7452521B09C6}"/>
              </a:ext>
            </a:extLst>
          </p:cNvPr>
          <p:cNvSpPr>
            <a:spLocks noGrp="1"/>
          </p:cNvSpPr>
          <p:nvPr>
            <p:ph idx="1"/>
          </p:nvPr>
        </p:nvSpPr>
        <p:spPr>
          <a:xfrm>
            <a:off x="838200" y="1825625"/>
            <a:ext cx="10515600" cy="3978275"/>
          </a:xfrm>
        </p:spPr>
        <p:txBody>
          <a:bodyPr/>
          <a:lstStyle/>
          <a:p>
            <a:br>
              <a:rPr lang="fr-FR" dirty="0"/>
            </a:br>
            <a:r>
              <a:rPr lang="fr-FR" sz="2000" dirty="0"/>
              <a:t>Mécanisme juridique qui doit être logique, intelligible et prévisible ; </a:t>
            </a:r>
            <a:br>
              <a:rPr lang="fr-FR" sz="2000" dirty="0"/>
            </a:br>
            <a:br>
              <a:rPr lang="fr-FR" sz="2000" dirty="0"/>
            </a:br>
            <a:br>
              <a:rPr lang="fr-FR" sz="2000" dirty="0"/>
            </a:br>
            <a:r>
              <a:rPr lang="fr-FR" sz="2000" dirty="0"/>
              <a:t>Renvoi à la théorie générale du droit : la norme juridique doit respecter certains critères pour être efficiente</a:t>
            </a:r>
            <a:endParaRPr lang="fr-FR" dirty="0"/>
          </a:p>
        </p:txBody>
      </p:sp>
    </p:spTree>
    <p:extLst>
      <p:ext uri="{BB962C8B-B14F-4D97-AF65-F5344CB8AC3E}">
        <p14:creationId xmlns:p14="http://schemas.microsoft.com/office/powerpoint/2010/main" val="4212708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AB17FD-6EE6-E8AE-B03D-1C90D246D7D8}"/>
              </a:ext>
            </a:extLst>
          </p:cNvPr>
          <p:cNvSpPr>
            <a:spLocks noGrp="1"/>
          </p:cNvSpPr>
          <p:nvPr>
            <p:ph type="ctrTitle"/>
          </p:nvPr>
        </p:nvSpPr>
        <p:spPr>
          <a:xfrm>
            <a:off x="757237" y="1320799"/>
            <a:ext cx="5938837" cy="4308475"/>
          </a:xfrm>
        </p:spPr>
        <p:txBody>
          <a:bodyPr>
            <a:noAutofit/>
          </a:bodyPr>
          <a:lstStyle/>
          <a:p>
            <a:r>
              <a:rPr lang="fr-FR" dirty="0"/>
              <a:t>LA DISTINCTION </a:t>
            </a:r>
            <a:br>
              <a:rPr lang="fr-FR" dirty="0"/>
            </a:br>
            <a:r>
              <a:rPr lang="fr-FR" dirty="0"/>
              <a:t>DE NATURE</a:t>
            </a:r>
            <a:br>
              <a:rPr lang="fr-FR" dirty="0"/>
            </a:br>
            <a:br>
              <a:rPr lang="fr-FR" dirty="0"/>
            </a:br>
            <a:r>
              <a:rPr lang="fr-FR" b="0" dirty="0">
                <a:latin typeface="+mn-lt"/>
              </a:rPr>
              <a:t>LES ASSEMBLEES PLENIERES DU 20/01/2023 </a:t>
            </a:r>
            <a:br>
              <a:rPr lang="fr-FR" b="0" dirty="0">
                <a:latin typeface="+mn-lt"/>
              </a:rPr>
            </a:br>
            <a:r>
              <a:rPr lang="fr-FR" b="0" dirty="0">
                <a:latin typeface="+mn-lt"/>
              </a:rPr>
              <a:t>n° 20-23673 et 21-23947 ET LES 16 QUI SUIVENT !!!</a:t>
            </a:r>
          </a:p>
        </p:txBody>
      </p:sp>
    </p:spTree>
    <p:extLst>
      <p:ext uri="{BB962C8B-B14F-4D97-AF65-F5344CB8AC3E}">
        <p14:creationId xmlns:p14="http://schemas.microsoft.com/office/powerpoint/2010/main" val="266097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767CE-6728-ED55-D625-6ABAAB1867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10BB20-E8BD-41B3-68F2-150084020898}"/>
              </a:ext>
            </a:extLst>
          </p:cNvPr>
          <p:cNvSpPr>
            <a:spLocks noGrp="1"/>
          </p:cNvSpPr>
          <p:nvPr>
            <p:ph type="title"/>
          </p:nvPr>
        </p:nvSpPr>
        <p:spPr/>
        <p:txBody>
          <a:bodyPr/>
          <a:lstStyle/>
          <a:p>
            <a:r>
              <a:rPr lang="fr-FR" dirty="0"/>
              <a:t>Focus sur :</a:t>
            </a:r>
          </a:p>
        </p:txBody>
      </p:sp>
      <p:sp>
        <p:nvSpPr>
          <p:cNvPr id="2" name="TextBox 1">
            <a:extLst>
              <a:ext uri="{FF2B5EF4-FFF2-40B4-BE49-F238E27FC236}">
                <a16:creationId xmlns:a16="http://schemas.microsoft.com/office/drawing/2014/main" id="{4C58745E-8CDB-B386-D1DF-761BD0191414}"/>
              </a:ext>
            </a:extLst>
          </p:cNvPr>
          <p:cNvSpPr txBox="1"/>
          <p:nvPr/>
        </p:nvSpPr>
        <p:spPr>
          <a:xfrm>
            <a:off x="4146331" y="3146188"/>
            <a:ext cx="3899338" cy="954107"/>
          </a:xfrm>
          <a:prstGeom prst="rect">
            <a:avLst/>
          </a:prstGeom>
          <a:solidFill>
            <a:schemeClr val="bg1"/>
          </a:solidFill>
          <a:ln>
            <a:noFill/>
          </a:ln>
          <a:effectLst>
            <a:outerShdw dist="38100" dir="16200000" rotWithShape="0">
              <a:schemeClr val="accent2"/>
            </a:outerShdw>
          </a:effectLst>
        </p:spPr>
        <p:txBody>
          <a:bodyPr wrap="square">
            <a:spAutoFit/>
          </a:bodyPr>
          <a:lstStyle/>
          <a:p>
            <a:r>
              <a:rPr lang="fr-FR" sz="2800" b="1" i="0" u="none" strike="noStrike" baseline="0" dirty="0">
                <a:solidFill>
                  <a:schemeClr val="accent2"/>
                </a:solidFill>
                <a:latin typeface="+mj-lt"/>
              </a:rPr>
              <a:t>Civ2, 25/04/2024, </a:t>
            </a:r>
            <a:br>
              <a:rPr lang="fr-FR" sz="2800" b="1" i="0" u="none" strike="noStrike" baseline="0" dirty="0">
                <a:solidFill>
                  <a:schemeClr val="accent2"/>
                </a:solidFill>
                <a:latin typeface="+mj-lt"/>
              </a:rPr>
            </a:br>
            <a:r>
              <a:rPr lang="fr-FR" sz="2800" b="1" i="0" u="none" strike="noStrike" baseline="0" dirty="0">
                <a:solidFill>
                  <a:schemeClr val="accent2"/>
                </a:solidFill>
                <a:latin typeface="+mj-lt"/>
              </a:rPr>
              <a:t>n°22-17.229</a:t>
            </a:r>
          </a:p>
        </p:txBody>
      </p:sp>
      <p:pic>
        <p:nvPicPr>
          <p:cNvPr id="4" name="Graphic 3" descr="Gavel outline">
            <a:extLst>
              <a:ext uri="{FF2B5EF4-FFF2-40B4-BE49-F238E27FC236}">
                <a16:creationId xmlns:a16="http://schemas.microsoft.com/office/drawing/2014/main" id="{C8A08D9B-E686-4092-A895-F949623F18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6330" y="1750415"/>
            <a:ext cx="1238907" cy="1238907"/>
          </a:xfrm>
          <a:prstGeom prst="rect">
            <a:avLst/>
          </a:prstGeom>
        </p:spPr>
      </p:pic>
    </p:spTree>
    <p:extLst>
      <p:ext uri="{BB962C8B-B14F-4D97-AF65-F5344CB8AC3E}">
        <p14:creationId xmlns:p14="http://schemas.microsoft.com/office/powerpoint/2010/main" val="25235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756745" y="1320519"/>
            <a:ext cx="5339255" cy="2387600"/>
          </a:xfrm>
        </p:spPr>
        <p:txBody>
          <a:bodyPr/>
          <a:lstStyle/>
          <a:p>
            <a:r>
              <a:rPr lang="fr-FR" dirty="0"/>
              <a:t>Quelques données handicap</a:t>
            </a:r>
          </a:p>
        </p:txBody>
      </p:sp>
    </p:spTree>
    <p:extLst>
      <p:ext uri="{BB962C8B-B14F-4D97-AF65-F5344CB8AC3E}">
        <p14:creationId xmlns:p14="http://schemas.microsoft.com/office/powerpoint/2010/main" val="773821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2B3F8A-65E5-D845-0BF5-5A8AB77A3A10}"/>
              </a:ext>
            </a:extLst>
          </p:cNvPr>
          <p:cNvSpPr>
            <a:spLocks noGrp="1"/>
          </p:cNvSpPr>
          <p:nvPr>
            <p:ph type="title"/>
          </p:nvPr>
        </p:nvSpPr>
        <p:spPr/>
        <p:txBody>
          <a:bodyPr/>
          <a:lstStyle/>
          <a:p>
            <a:endParaRPr lang="fr-FR"/>
          </a:p>
        </p:txBody>
      </p:sp>
      <p:sp>
        <p:nvSpPr>
          <p:cNvPr id="4" name="Content Placeholder 3">
            <a:extLst>
              <a:ext uri="{FF2B5EF4-FFF2-40B4-BE49-F238E27FC236}">
                <a16:creationId xmlns:a16="http://schemas.microsoft.com/office/drawing/2014/main" id="{EDBE82F9-0691-5127-BF94-6DEDD8DB0D7C}"/>
              </a:ext>
            </a:extLst>
          </p:cNvPr>
          <p:cNvSpPr>
            <a:spLocks noGrp="1"/>
          </p:cNvSpPr>
          <p:nvPr>
            <p:ph idx="1"/>
          </p:nvPr>
        </p:nvSpPr>
        <p:spPr>
          <a:xfrm>
            <a:off x="838200" y="1825625"/>
            <a:ext cx="10515600" cy="3978275"/>
          </a:xfrm>
        </p:spPr>
        <p:txBody>
          <a:bodyPr/>
          <a:lstStyle/>
          <a:p>
            <a:r>
              <a:rPr lang="fr-FR" b="1" dirty="0"/>
              <a:t>L’incidence professionnelle temporaire </a:t>
            </a:r>
            <a:r>
              <a:rPr lang="fr-FR" dirty="0"/>
              <a:t>dans ses composantes, </a:t>
            </a:r>
            <a:r>
              <a:rPr lang="fr-FR" b="1" dirty="0"/>
              <a:t>limitation professionnelle </a:t>
            </a:r>
            <a:r>
              <a:rPr lang="fr-FR" dirty="0"/>
              <a:t>et </a:t>
            </a:r>
            <a:r>
              <a:rPr lang="fr-FR" b="1" dirty="0"/>
              <a:t>perte de chance de promotion</a:t>
            </a:r>
            <a:r>
              <a:rPr lang="fr-FR" dirty="0"/>
              <a:t> n’est </a:t>
            </a:r>
            <a:r>
              <a:rPr lang="fr-FR" b="1" dirty="0"/>
              <a:t>pas un poste de préjudice autonome et distinct </a:t>
            </a:r>
            <a:r>
              <a:rPr lang="fr-FR" dirty="0"/>
              <a:t>; elle doit être indemnisée au sein des PGPA en plus de la perte de gains stricto sensu ;</a:t>
            </a:r>
            <a:br>
              <a:rPr lang="fr-FR" dirty="0"/>
            </a:br>
            <a:endParaRPr lang="fr-FR" dirty="0"/>
          </a:p>
          <a:p>
            <a:endParaRPr lang="fr-FR" dirty="0"/>
          </a:p>
        </p:txBody>
      </p:sp>
    </p:spTree>
    <p:extLst>
      <p:ext uri="{BB962C8B-B14F-4D97-AF65-F5344CB8AC3E}">
        <p14:creationId xmlns:p14="http://schemas.microsoft.com/office/powerpoint/2010/main" val="3838274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D1D96B-A587-CA8E-C943-CC0C331B5177}"/>
              </a:ext>
            </a:extLst>
          </p:cNvPr>
          <p:cNvSpPr>
            <a:spLocks noGrp="1"/>
          </p:cNvSpPr>
          <p:nvPr>
            <p:ph type="title"/>
          </p:nvPr>
        </p:nvSpPr>
        <p:spPr/>
        <p:txBody>
          <a:bodyPr/>
          <a:lstStyle/>
          <a:p>
            <a:endParaRPr lang="fr-FR"/>
          </a:p>
        </p:txBody>
      </p:sp>
      <p:sp>
        <p:nvSpPr>
          <p:cNvPr id="4" name="Content Placeholder 3">
            <a:extLst>
              <a:ext uri="{FF2B5EF4-FFF2-40B4-BE49-F238E27FC236}">
                <a16:creationId xmlns:a16="http://schemas.microsoft.com/office/drawing/2014/main" id="{3A6BF447-0BFB-A99B-CD6B-17EA6161CBC6}"/>
              </a:ext>
            </a:extLst>
          </p:cNvPr>
          <p:cNvSpPr>
            <a:spLocks noGrp="1"/>
          </p:cNvSpPr>
          <p:nvPr>
            <p:ph idx="1"/>
          </p:nvPr>
        </p:nvSpPr>
        <p:spPr>
          <a:xfrm>
            <a:off x="838200" y="1825625"/>
            <a:ext cx="10515600" cy="3978275"/>
          </a:xfrm>
        </p:spPr>
        <p:txBody>
          <a:bodyPr/>
          <a:lstStyle/>
          <a:p>
            <a:r>
              <a:rPr lang="fr-FR" dirty="0"/>
              <a:t>6. L'arrêt constate, d'abord, que si l'état de santé de [G] [D] n'a jamais été consolidé, compte tenu de l'évolution permanente de sa pathologie, il a subi, du traumatisme initial jusqu'à son décès 9 années plus tard, </a:t>
            </a:r>
            <a:r>
              <a:rPr lang="fr-FR" b="1" dirty="0"/>
              <a:t>une réelle limitation dans ses possibilités professionnelles</a:t>
            </a:r>
            <a:r>
              <a:rPr lang="fr-FR" dirty="0"/>
              <a:t>, rendant impossible la poursuite de son activité de conducteur d'ambulances et de véhicules sanitaires puis d'ambulancier, ainsi que </a:t>
            </a:r>
            <a:r>
              <a:rPr lang="fr-FR" b="1" dirty="0"/>
              <a:t>toute évolution dans cette branche professionnelle</a:t>
            </a:r>
            <a:r>
              <a:rPr lang="fr-FR" dirty="0"/>
              <a:t>, puisqu'il a été licencié pour inaptitude en mars 2012.</a:t>
            </a:r>
            <a:br>
              <a:rPr lang="fr-FR" dirty="0"/>
            </a:br>
            <a:br>
              <a:rPr lang="fr-FR" dirty="0"/>
            </a:br>
            <a:r>
              <a:rPr lang="fr-FR" dirty="0"/>
              <a:t>7. L'arrêt relève, ensuite, que les séquelles de l'accident du 24 mai 2008 ont rendu définitivement impossible, à partir du mois de juillet 2012, tout espoir pour [G] [D] </a:t>
            </a:r>
            <a:r>
              <a:rPr lang="fr-FR" b="1" dirty="0"/>
              <a:t>d'une évolution favorable d'une carrière de sapeur-pompier volontaire</a:t>
            </a:r>
            <a:r>
              <a:rPr lang="fr-FR" dirty="0"/>
              <a:t>, métier qu'il exerçait jusqu'à cette date.</a:t>
            </a:r>
            <a:br>
              <a:rPr lang="fr-FR" dirty="0"/>
            </a:br>
            <a:br>
              <a:rPr lang="fr-FR" dirty="0"/>
            </a:br>
            <a:endParaRPr lang="fr-FR" dirty="0"/>
          </a:p>
          <a:p>
            <a:endParaRPr lang="fr-FR" dirty="0"/>
          </a:p>
        </p:txBody>
      </p:sp>
    </p:spTree>
    <p:extLst>
      <p:ext uri="{BB962C8B-B14F-4D97-AF65-F5344CB8AC3E}">
        <p14:creationId xmlns:p14="http://schemas.microsoft.com/office/powerpoint/2010/main" val="723428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C2441-0069-B36C-5BD7-FCDCD80285AB}"/>
              </a:ext>
            </a:extLst>
          </p:cNvPr>
          <p:cNvSpPr>
            <a:spLocks noGrp="1"/>
          </p:cNvSpPr>
          <p:nvPr>
            <p:ph type="title"/>
          </p:nvPr>
        </p:nvSpPr>
        <p:spPr/>
        <p:txBody>
          <a:bodyPr/>
          <a:lstStyle/>
          <a:p>
            <a:endParaRPr lang="fr-FR"/>
          </a:p>
        </p:txBody>
      </p:sp>
      <p:sp>
        <p:nvSpPr>
          <p:cNvPr id="4" name="Content Placeholder 3">
            <a:extLst>
              <a:ext uri="{FF2B5EF4-FFF2-40B4-BE49-F238E27FC236}">
                <a16:creationId xmlns:a16="http://schemas.microsoft.com/office/drawing/2014/main" id="{42339BCD-F643-516A-B232-A76D6093C0A8}"/>
              </a:ext>
            </a:extLst>
          </p:cNvPr>
          <p:cNvSpPr>
            <a:spLocks noGrp="1"/>
          </p:cNvSpPr>
          <p:nvPr>
            <p:ph idx="1"/>
          </p:nvPr>
        </p:nvSpPr>
        <p:spPr>
          <a:xfrm>
            <a:off x="838200" y="1825625"/>
            <a:ext cx="10515600" cy="3978275"/>
          </a:xfrm>
        </p:spPr>
        <p:txBody>
          <a:bodyPr/>
          <a:lstStyle/>
          <a:p>
            <a:r>
              <a:rPr lang="fr-FR" dirty="0"/>
              <a:t>8. La CA en a déduit à tort que la victime devait être indemnisée </a:t>
            </a:r>
            <a:r>
              <a:rPr lang="fr-FR" b="1" dirty="0"/>
              <a:t>d'un poste de préjudice autonome d’IP Actuelle</a:t>
            </a:r>
            <a:r>
              <a:rPr lang="fr-FR" dirty="0"/>
              <a:t>, alors que </a:t>
            </a:r>
            <a:r>
              <a:rPr lang="fr-FR" b="1" dirty="0">
                <a:solidFill>
                  <a:schemeClr val="accent1"/>
                </a:solidFill>
              </a:rPr>
              <a:t>les préjudices dont elle constatait l'existence</a:t>
            </a:r>
            <a:r>
              <a:rPr lang="fr-FR" dirty="0"/>
              <a:t>, compte tenu de l'absence de cons° jusqu'au décès survenu plus de 9 ans après l'accident, </a:t>
            </a:r>
            <a:r>
              <a:rPr lang="fr-FR" b="1" dirty="0"/>
              <a:t>tenant à la limitation de ses possibilités professionnelles et à la perte d'une chance de bénéficier de promotions professionnelles, devaient être indemnisés </a:t>
            </a:r>
            <a:r>
              <a:rPr lang="fr-FR" b="1" dirty="0">
                <a:solidFill>
                  <a:schemeClr val="accent1"/>
                </a:solidFill>
              </a:rPr>
              <a:t>au titre des PGPA.</a:t>
            </a:r>
            <a:br>
              <a:rPr lang="fr-FR" b="1" dirty="0">
                <a:solidFill>
                  <a:schemeClr val="accent1"/>
                </a:solidFill>
              </a:rPr>
            </a:br>
            <a:br>
              <a:rPr lang="fr-FR" dirty="0"/>
            </a:br>
            <a:r>
              <a:rPr lang="fr-FR" dirty="0"/>
              <a:t>9. Cependant, l'arrêt, qui, au titre des PGPA, n'a indemnisé que la perte de revenus de la victime liée à son placement en arrêt de travail, évaluée à la différence entre ses revenus antérieurs à l'accident et la pension d'invalidité qu'elle a perçue (…), </a:t>
            </a:r>
            <a:r>
              <a:rPr lang="fr-FR" b="1" dirty="0">
                <a:solidFill>
                  <a:schemeClr val="accent1"/>
                </a:solidFill>
              </a:rPr>
              <a:t>n'a pas indemnisé deux fois le même préjudice.</a:t>
            </a:r>
            <a:br>
              <a:rPr lang="fr-FR" b="1" dirty="0">
                <a:solidFill>
                  <a:schemeClr val="accent1"/>
                </a:solidFill>
              </a:rPr>
            </a:br>
            <a:br>
              <a:rPr lang="fr-FR" dirty="0"/>
            </a:br>
            <a:r>
              <a:rPr lang="fr-FR" dirty="0"/>
              <a:t>10. Le moyen, qui invoque une violation du principe de la RI sans perte ni profit pour la victime, n'est, dès lors, pas fondé.</a:t>
            </a:r>
          </a:p>
          <a:p>
            <a:endParaRPr lang="fr-FR" dirty="0"/>
          </a:p>
        </p:txBody>
      </p:sp>
    </p:spTree>
    <p:extLst>
      <p:ext uri="{BB962C8B-B14F-4D97-AF65-F5344CB8AC3E}">
        <p14:creationId xmlns:p14="http://schemas.microsoft.com/office/powerpoint/2010/main" val="4100008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ADC765-8F26-7208-F99A-0DC6C58EDC93}"/>
              </a:ext>
            </a:extLst>
          </p:cNvPr>
          <p:cNvSpPr>
            <a:spLocks noGrp="1"/>
          </p:cNvSpPr>
          <p:nvPr>
            <p:ph type="title"/>
          </p:nvPr>
        </p:nvSpPr>
        <p:spPr/>
        <p:txBody>
          <a:bodyPr/>
          <a:lstStyle/>
          <a:p>
            <a:r>
              <a:rPr lang="fr-FR" dirty="0"/>
              <a:t>Jurisprudence sur l’incidence professionnelle temporaire </a:t>
            </a:r>
          </a:p>
        </p:txBody>
      </p:sp>
      <p:sp>
        <p:nvSpPr>
          <p:cNvPr id="4" name="Content Placeholder 3">
            <a:extLst>
              <a:ext uri="{FF2B5EF4-FFF2-40B4-BE49-F238E27FC236}">
                <a16:creationId xmlns:a16="http://schemas.microsoft.com/office/drawing/2014/main" id="{92693318-90B1-61B8-B725-7229110BF985}"/>
              </a:ext>
            </a:extLst>
          </p:cNvPr>
          <p:cNvSpPr>
            <a:spLocks noGrp="1"/>
          </p:cNvSpPr>
          <p:nvPr>
            <p:ph idx="1"/>
          </p:nvPr>
        </p:nvSpPr>
        <p:spPr>
          <a:xfrm>
            <a:off x="838200" y="1825625"/>
            <a:ext cx="10515600" cy="3978275"/>
          </a:xfrm>
        </p:spPr>
        <p:txBody>
          <a:bodyPr/>
          <a:lstStyle/>
          <a:p>
            <a:r>
              <a:rPr lang="fr-FR" b="1" dirty="0"/>
              <a:t>CA MONTPELLIER, 18/11/2009, n° 09/00804 : </a:t>
            </a:r>
            <a:r>
              <a:rPr lang="fr-FR" dirty="0"/>
              <a:t>le DFT est distinct de l’incidence professionnelle temporaire ; </a:t>
            </a:r>
          </a:p>
          <a:p>
            <a:r>
              <a:rPr lang="fr-FR" b="1" dirty="0" err="1"/>
              <a:t>Civ</a:t>
            </a:r>
            <a:r>
              <a:rPr lang="fr-FR" b="1" dirty="0"/>
              <a:t>. 2ème 17/06/2010, n° 09-15.895 : </a:t>
            </a:r>
            <a:r>
              <a:rPr lang="fr-FR" dirty="0"/>
              <a:t>reconnaît la possibilité d’indemniser tant l’incidence professionnelle temporaire que permanente ; </a:t>
            </a:r>
          </a:p>
          <a:p>
            <a:r>
              <a:rPr lang="fr-FR" b="1" dirty="0" err="1"/>
              <a:t>Civ</a:t>
            </a:r>
            <a:r>
              <a:rPr lang="fr-FR" b="1" dirty="0"/>
              <a:t>. 2ème 28/11/2018 n° 17-23.608 : </a:t>
            </a:r>
            <a:r>
              <a:rPr lang="fr-FR" dirty="0"/>
              <a:t>ne conteste pas l’autonomie du préjudice incidence professionnelle temporaire et confirme sa décision du 17/06/2010 dans laquelle elle reconnaît la possibilité d’indemniser tant l’incidence professionnelle temporaire que permanente ; </a:t>
            </a:r>
          </a:p>
          <a:p>
            <a:r>
              <a:rPr lang="fr-FR" b="1" dirty="0"/>
              <a:t>CAA DOUAI, 12/03/2020, n°18DA00854 : </a:t>
            </a:r>
            <a:r>
              <a:rPr lang="fr-FR" dirty="0"/>
              <a:t>indemnise l’incidence professionnelle temporaire et définitive ; </a:t>
            </a:r>
          </a:p>
          <a:p>
            <a:r>
              <a:rPr lang="fr-FR" b="1" dirty="0"/>
              <a:t>CA CAEN 05/07/2022 RG 19/01232 : </a:t>
            </a:r>
            <a:r>
              <a:rPr lang="fr-FR" dirty="0"/>
              <a:t>valide expressément la notion de pénibilité accrue temporaire et l’indemnise in </a:t>
            </a:r>
            <a:r>
              <a:rPr lang="fr-FR" dirty="0" err="1"/>
              <a:t>concreto</a:t>
            </a:r>
            <a:r>
              <a:rPr lang="fr-FR" dirty="0"/>
              <a:t> ; </a:t>
            </a:r>
          </a:p>
          <a:p>
            <a:r>
              <a:rPr lang="fr-FR" b="1" dirty="0"/>
              <a:t>CA MONTPELLIER, 05/04/2022, n°16-01683 : </a:t>
            </a:r>
            <a:r>
              <a:rPr lang="fr-FR" dirty="0"/>
              <a:t>la Cour considère qu’il existe une incidence professionnelle actuelle qui ne se confond pas ni avec la perte de gains professionnels actuels ni avec le déficit fonctionnel temporaire ;  </a:t>
            </a:r>
          </a:p>
          <a:p>
            <a:endParaRPr lang="fr-FR" dirty="0"/>
          </a:p>
        </p:txBody>
      </p:sp>
    </p:spTree>
    <p:extLst>
      <p:ext uri="{BB962C8B-B14F-4D97-AF65-F5344CB8AC3E}">
        <p14:creationId xmlns:p14="http://schemas.microsoft.com/office/powerpoint/2010/main" val="3506090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CBBB0C-043A-F818-760D-C15110BE08C0}"/>
              </a:ext>
            </a:extLst>
          </p:cNvPr>
          <p:cNvSpPr>
            <a:spLocks noGrp="1"/>
          </p:cNvSpPr>
          <p:nvPr>
            <p:ph type="title"/>
          </p:nvPr>
        </p:nvSpPr>
        <p:spPr/>
        <p:txBody>
          <a:bodyPr/>
          <a:lstStyle/>
          <a:p>
            <a:endParaRPr lang="fr-FR"/>
          </a:p>
        </p:txBody>
      </p:sp>
      <p:sp>
        <p:nvSpPr>
          <p:cNvPr id="4" name="Content Placeholder 3">
            <a:extLst>
              <a:ext uri="{FF2B5EF4-FFF2-40B4-BE49-F238E27FC236}">
                <a16:creationId xmlns:a16="http://schemas.microsoft.com/office/drawing/2014/main" id="{826C618E-A5E1-7E67-1D02-DD55EA26C15B}"/>
              </a:ext>
            </a:extLst>
          </p:cNvPr>
          <p:cNvSpPr>
            <a:spLocks noGrp="1"/>
          </p:cNvSpPr>
          <p:nvPr>
            <p:ph idx="1"/>
          </p:nvPr>
        </p:nvSpPr>
        <p:spPr>
          <a:xfrm>
            <a:off x="838200" y="1825625"/>
            <a:ext cx="10515600" cy="3978275"/>
          </a:xfrm>
        </p:spPr>
        <p:txBody>
          <a:bodyPr/>
          <a:lstStyle/>
          <a:p>
            <a:r>
              <a:rPr lang="fr-FR" b="1" dirty="0"/>
              <a:t>CA CAEN, 22/11/2022, n°16-01845 : </a:t>
            </a:r>
            <a:r>
              <a:rPr lang="fr-FR" dirty="0"/>
              <a:t>l’incidence professionnelle peut être indemnisée tant à titre temporaire qu’à titre permanent dès lors que la victime a pu reprendre une activité professionnelle avant même d’être consolidée ; </a:t>
            </a:r>
          </a:p>
          <a:p>
            <a:r>
              <a:rPr lang="fr-FR" b="1" dirty="0"/>
              <a:t>CA CAEN, 24/01/2023, n°19/02781 :</a:t>
            </a:r>
            <a:r>
              <a:rPr lang="fr-FR" dirty="0"/>
              <a:t> reconnaît l’existence de l’incidence professionnelle temporaire ; </a:t>
            </a:r>
          </a:p>
          <a:p>
            <a:r>
              <a:rPr lang="fr-FR" b="1" dirty="0"/>
              <a:t>CA CAEN, 12/09/2023, n°21/00957 : </a:t>
            </a:r>
            <a:r>
              <a:rPr lang="fr-FR" dirty="0"/>
              <a:t>l’incidence professionnelle temporaire est distinct, autonome, différencié et doit être réparé par un rapport au salaire ; </a:t>
            </a:r>
          </a:p>
          <a:p>
            <a:r>
              <a:rPr lang="fr-FR" b="1" dirty="0"/>
              <a:t>TJ CAEN 03/09/2020 n°18/01108 : </a:t>
            </a:r>
            <a:r>
              <a:rPr lang="fr-FR" dirty="0"/>
              <a:t>valide expressément la notion de pénibilité accrue temporaire, la distingue des souffrances endurées et l’indemnise in </a:t>
            </a:r>
            <a:r>
              <a:rPr lang="fr-FR" dirty="0" err="1"/>
              <a:t>concreto</a:t>
            </a:r>
            <a:r>
              <a:rPr lang="fr-FR" dirty="0"/>
              <a:t> ;  </a:t>
            </a:r>
          </a:p>
          <a:p>
            <a:r>
              <a:rPr lang="fr-FR" b="1" dirty="0"/>
              <a:t>TJ NANCY 12/08/2021 RG 20/00623 : </a:t>
            </a:r>
            <a:r>
              <a:rPr lang="fr-FR" dirty="0"/>
              <a:t>le magistrat reconnaît le poste de préjudice incidence professionnelle temporaire de manière autonome et distincte – pénibilité démontrée notamment par l’existence de mi-temps thérapeutiques ; </a:t>
            </a:r>
          </a:p>
          <a:p>
            <a:endParaRPr lang="fr-FR" dirty="0"/>
          </a:p>
        </p:txBody>
      </p:sp>
    </p:spTree>
    <p:extLst>
      <p:ext uri="{BB962C8B-B14F-4D97-AF65-F5344CB8AC3E}">
        <p14:creationId xmlns:p14="http://schemas.microsoft.com/office/powerpoint/2010/main" val="3093568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E76E06-409F-047B-E962-DCE8DA38E398}"/>
              </a:ext>
            </a:extLst>
          </p:cNvPr>
          <p:cNvSpPr>
            <a:spLocks noGrp="1"/>
          </p:cNvSpPr>
          <p:nvPr>
            <p:ph type="title"/>
          </p:nvPr>
        </p:nvSpPr>
        <p:spPr/>
        <p:txBody>
          <a:bodyPr/>
          <a:lstStyle/>
          <a:p>
            <a:endParaRPr lang="fr-FR"/>
          </a:p>
        </p:txBody>
      </p:sp>
      <p:sp>
        <p:nvSpPr>
          <p:cNvPr id="4" name="Content Placeholder 3">
            <a:extLst>
              <a:ext uri="{FF2B5EF4-FFF2-40B4-BE49-F238E27FC236}">
                <a16:creationId xmlns:a16="http://schemas.microsoft.com/office/drawing/2014/main" id="{8AF01130-E27B-186D-962E-A1D6DF8F6F95}"/>
              </a:ext>
            </a:extLst>
          </p:cNvPr>
          <p:cNvSpPr>
            <a:spLocks noGrp="1"/>
          </p:cNvSpPr>
          <p:nvPr>
            <p:ph idx="1"/>
          </p:nvPr>
        </p:nvSpPr>
        <p:spPr>
          <a:xfrm>
            <a:off x="838200" y="1825625"/>
            <a:ext cx="10515600" cy="3978275"/>
          </a:xfrm>
        </p:spPr>
        <p:txBody>
          <a:bodyPr/>
          <a:lstStyle/>
          <a:p>
            <a:r>
              <a:rPr lang="fr-FR" b="1" dirty="0"/>
              <a:t>TJ CAEN 15/10/2021 n°20/00507 : </a:t>
            </a:r>
            <a:r>
              <a:rPr lang="fr-FR" dirty="0"/>
              <a:t>l’incidence professionnelle temporaire est notamment caractérisée « lorsque la reprise du travail a précédé l'acquisition de la consolidation médico-légale, en particulier dans le cadre d'une reprise progressive à temps partiel thérapeutique » ; </a:t>
            </a:r>
          </a:p>
          <a:p>
            <a:r>
              <a:rPr lang="fr-FR" b="1" dirty="0"/>
              <a:t>TJ LE HAVRE 21/02/2023 n°20/01162 : </a:t>
            </a:r>
            <a:r>
              <a:rPr lang="fr-FR" dirty="0"/>
              <a:t>reconnaît l’existence du poste même si pas expressément prévu par la nomenclature ; en l’espèce, poste démontré et indemnisé in </a:t>
            </a:r>
            <a:r>
              <a:rPr lang="fr-FR" dirty="0" err="1"/>
              <a:t>concreto</a:t>
            </a:r>
            <a:r>
              <a:rPr lang="fr-FR" dirty="0"/>
              <a:t> ;</a:t>
            </a:r>
          </a:p>
          <a:p>
            <a:endParaRPr lang="fr-FR" dirty="0"/>
          </a:p>
        </p:txBody>
      </p:sp>
    </p:spTree>
    <p:extLst>
      <p:ext uri="{BB962C8B-B14F-4D97-AF65-F5344CB8AC3E}">
        <p14:creationId xmlns:p14="http://schemas.microsoft.com/office/powerpoint/2010/main" val="3288098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E8811-2C28-F0AB-43F7-F07A6C7A8961}"/>
              </a:ext>
            </a:extLst>
          </p:cNvPr>
          <p:cNvSpPr>
            <a:spLocks noGrp="1"/>
          </p:cNvSpPr>
          <p:nvPr>
            <p:ph type="title"/>
          </p:nvPr>
        </p:nvSpPr>
        <p:spPr>
          <a:xfrm>
            <a:off x="838200" y="365126"/>
            <a:ext cx="9321800" cy="919221"/>
          </a:xfrm>
        </p:spPr>
        <p:txBody>
          <a:bodyPr>
            <a:noAutofit/>
          </a:bodyPr>
          <a:lstStyle/>
          <a:p>
            <a:r>
              <a:rPr lang="fr-FR" dirty="0"/>
              <a:t>Mais arrive </a:t>
            </a:r>
          </a:p>
        </p:txBody>
      </p:sp>
      <p:sp>
        <p:nvSpPr>
          <p:cNvPr id="6" name="TextBox 5">
            <a:extLst>
              <a:ext uri="{FF2B5EF4-FFF2-40B4-BE49-F238E27FC236}">
                <a16:creationId xmlns:a16="http://schemas.microsoft.com/office/drawing/2014/main" id="{B634E929-2748-26C0-07C5-5061B7E1B484}"/>
              </a:ext>
            </a:extLst>
          </p:cNvPr>
          <p:cNvSpPr txBox="1"/>
          <p:nvPr/>
        </p:nvSpPr>
        <p:spPr>
          <a:xfrm>
            <a:off x="4146331" y="3146188"/>
            <a:ext cx="3899338" cy="1261884"/>
          </a:xfrm>
          <a:prstGeom prst="rect">
            <a:avLst/>
          </a:prstGeom>
          <a:solidFill>
            <a:schemeClr val="bg1"/>
          </a:solidFill>
          <a:ln>
            <a:noFill/>
          </a:ln>
          <a:effectLst>
            <a:outerShdw dist="38100" dir="16200000" rotWithShape="0">
              <a:schemeClr val="accent2"/>
            </a:outerShdw>
          </a:effectLst>
        </p:spPr>
        <p:txBody>
          <a:bodyPr wrap="square">
            <a:spAutoFit/>
          </a:bodyPr>
          <a:lstStyle/>
          <a:p>
            <a:r>
              <a:rPr lang="fr-FR" sz="2800" b="1" i="0" u="none" strike="noStrike" baseline="0" dirty="0">
                <a:solidFill>
                  <a:schemeClr val="accent2"/>
                </a:solidFill>
                <a:latin typeface="+mj-lt"/>
              </a:rPr>
              <a:t>Civ2, 18/09/2025</a:t>
            </a:r>
          </a:p>
          <a:p>
            <a:r>
              <a:rPr lang="fr-FR" sz="2800" b="1" i="0" u="none" strike="noStrike" baseline="0" dirty="0">
                <a:solidFill>
                  <a:schemeClr val="accent2"/>
                </a:solidFill>
                <a:latin typeface="+mj-lt"/>
              </a:rPr>
              <a:t>n°23-21.476 </a:t>
            </a:r>
          </a:p>
          <a:p>
            <a:endParaRPr lang="fr-FR" sz="2000" b="1" i="0" u="none" strike="noStrike" baseline="0" dirty="0">
              <a:solidFill>
                <a:schemeClr val="accent2"/>
              </a:solidFill>
              <a:latin typeface="+mj-lt"/>
            </a:endParaRPr>
          </a:p>
        </p:txBody>
      </p:sp>
      <p:pic>
        <p:nvPicPr>
          <p:cNvPr id="7" name="Graphic 6" descr="Gavel outline">
            <a:extLst>
              <a:ext uri="{FF2B5EF4-FFF2-40B4-BE49-F238E27FC236}">
                <a16:creationId xmlns:a16="http://schemas.microsoft.com/office/drawing/2014/main" id="{94ECF725-23FA-AC74-D07F-9D63795119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6330" y="1750415"/>
            <a:ext cx="1238907" cy="1238907"/>
          </a:xfrm>
          <a:prstGeom prst="rect">
            <a:avLst/>
          </a:prstGeom>
        </p:spPr>
      </p:pic>
    </p:spTree>
    <p:extLst>
      <p:ext uri="{BB962C8B-B14F-4D97-AF65-F5344CB8AC3E}">
        <p14:creationId xmlns:p14="http://schemas.microsoft.com/office/powerpoint/2010/main" val="412333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08A445-EB2E-A2AE-C1AE-3EF4D8B40378}"/>
              </a:ext>
            </a:extLst>
          </p:cNvPr>
          <p:cNvSpPr>
            <a:spLocks noGrp="1"/>
          </p:cNvSpPr>
          <p:nvPr>
            <p:ph type="title"/>
          </p:nvPr>
        </p:nvSpPr>
        <p:spPr/>
        <p:txBody>
          <a:bodyPr/>
          <a:lstStyle/>
          <a:p>
            <a:endParaRPr lang="fr-FR"/>
          </a:p>
        </p:txBody>
      </p:sp>
      <p:sp>
        <p:nvSpPr>
          <p:cNvPr id="4" name="Content Placeholder 3">
            <a:extLst>
              <a:ext uri="{FF2B5EF4-FFF2-40B4-BE49-F238E27FC236}">
                <a16:creationId xmlns:a16="http://schemas.microsoft.com/office/drawing/2014/main" id="{26538FDA-37FE-D26F-68C7-1DE484843F29}"/>
              </a:ext>
            </a:extLst>
          </p:cNvPr>
          <p:cNvSpPr>
            <a:spLocks noGrp="1"/>
          </p:cNvSpPr>
          <p:nvPr>
            <p:ph idx="1"/>
          </p:nvPr>
        </p:nvSpPr>
        <p:spPr>
          <a:xfrm>
            <a:off x="838200" y="1825625"/>
            <a:ext cx="10515600" cy="3978275"/>
          </a:xfrm>
        </p:spPr>
        <p:txBody>
          <a:bodyPr/>
          <a:lstStyle/>
          <a:p>
            <a:r>
              <a:rPr lang="fr-FR" dirty="0"/>
              <a:t>La composante pénibilité accrue au travail subie pendant la période temporaire doit être indemnisée au titre des souffrances endurées</a:t>
            </a:r>
          </a:p>
          <a:p>
            <a:endParaRPr lang="fr-FR" dirty="0"/>
          </a:p>
        </p:txBody>
      </p:sp>
    </p:spTree>
    <p:extLst>
      <p:ext uri="{BB962C8B-B14F-4D97-AF65-F5344CB8AC3E}">
        <p14:creationId xmlns:p14="http://schemas.microsoft.com/office/powerpoint/2010/main" val="3116127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C625F2-5140-B2A1-8598-C2C2E2D62817}"/>
              </a:ext>
            </a:extLst>
          </p:cNvPr>
          <p:cNvSpPr>
            <a:spLocks noGrp="1"/>
          </p:cNvSpPr>
          <p:nvPr>
            <p:ph type="title"/>
          </p:nvPr>
        </p:nvSpPr>
        <p:spPr/>
        <p:txBody>
          <a:bodyPr/>
          <a:lstStyle/>
          <a:p>
            <a:r>
              <a:rPr lang="fr-FR" dirty="0"/>
              <a:t>Vu le principe de réparation intégrale sans perte ni profit pour la victime :</a:t>
            </a:r>
          </a:p>
        </p:txBody>
      </p:sp>
      <p:sp>
        <p:nvSpPr>
          <p:cNvPr id="4" name="Content Placeholder 3">
            <a:extLst>
              <a:ext uri="{FF2B5EF4-FFF2-40B4-BE49-F238E27FC236}">
                <a16:creationId xmlns:a16="http://schemas.microsoft.com/office/drawing/2014/main" id="{8662C176-2D4B-C79B-031E-0887D1229093}"/>
              </a:ext>
            </a:extLst>
          </p:cNvPr>
          <p:cNvSpPr>
            <a:spLocks noGrp="1"/>
          </p:cNvSpPr>
          <p:nvPr>
            <p:ph idx="1"/>
          </p:nvPr>
        </p:nvSpPr>
        <p:spPr>
          <a:xfrm>
            <a:off x="838200" y="1825625"/>
            <a:ext cx="10515600" cy="3978275"/>
          </a:xfrm>
        </p:spPr>
        <p:txBody>
          <a:bodyPr/>
          <a:lstStyle/>
          <a:p>
            <a:r>
              <a:rPr lang="fr-FR" dirty="0"/>
              <a:t>11. Pour allouer à M. [S] une certaine somme au titre de </a:t>
            </a:r>
            <a:r>
              <a:rPr lang="fr-FR" b="1" dirty="0"/>
              <a:t>l'incidence professionnelle provisoire avant consolidation</a:t>
            </a:r>
            <a:r>
              <a:rPr lang="fr-FR" dirty="0"/>
              <a:t>, après lui avoir alloué une autre somme au titre des SE, l'arrêt énonce que M. [S] a travaillé alors qu'il présentait une gêne importante au niveau de la partie supérieure de la cuisse gauche en raison d'un conflit avec la prothèse, ce qui a généré une </a:t>
            </a:r>
            <a:r>
              <a:rPr lang="fr-FR" b="1" dirty="0"/>
              <a:t>augmentation de la pénibilité physique et psychologique dans l'exercice de l'emploi qu'il assurait</a:t>
            </a:r>
            <a:r>
              <a:rPr lang="fr-FR" dirty="0"/>
              <a:t>, qu'il s'agit d'un préjudice autonome, distinct des SE ou du DFT, correspondant à l'exercice de l'activité professionnelle effective, et devant être réparé selon le paramètre du salaire qui est la contrepartie de l'exercice de la profession dont s'agit, de l'effort fourni et de la pénibilité accrue supportée.</a:t>
            </a:r>
            <a:br>
              <a:rPr lang="fr-FR" dirty="0"/>
            </a:br>
            <a:br>
              <a:rPr lang="fr-FR" dirty="0"/>
            </a:br>
            <a:r>
              <a:rPr lang="fr-FR" dirty="0"/>
              <a:t>12. En statuant ainsi, </a:t>
            </a:r>
            <a:r>
              <a:rPr lang="fr-FR" b="1" dirty="0"/>
              <a:t>alors que le poste de préjudice des souffrances endurées indemnise toutes les souffrances physiques et morales subies en raison de l'accident jusqu'à sa consolidation</a:t>
            </a:r>
            <a:r>
              <a:rPr lang="fr-FR" dirty="0"/>
              <a:t>, la cour d'appel, qui a indemnisé deux fois le même préjudice, a violé le principe susvisé.</a:t>
            </a:r>
          </a:p>
          <a:p>
            <a:endParaRPr lang="fr-FR" dirty="0"/>
          </a:p>
        </p:txBody>
      </p:sp>
    </p:spTree>
    <p:extLst>
      <p:ext uri="{BB962C8B-B14F-4D97-AF65-F5344CB8AC3E}">
        <p14:creationId xmlns:p14="http://schemas.microsoft.com/office/powerpoint/2010/main" val="104458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5E32C4-40FD-03CC-5C72-6164C194989C}"/>
              </a:ext>
            </a:extLst>
          </p:cNvPr>
          <p:cNvSpPr>
            <a:spLocks noGrp="1"/>
          </p:cNvSpPr>
          <p:nvPr>
            <p:ph type="title"/>
          </p:nvPr>
        </p:nvSpPr>
        <p:spPr>
          <a:xfrm>
            <a:off x="838200" y="365126"/>
            <a:ext cx="9321800" cy="919221"/>
          </a:xfrm>
        </p:spPr>
        <p:txBody>
          <a:bodyPr>
            <a:normAutofit/>
          </a:bodyPr>
          <a:lstStyle/>
          <a:p>
            <a:r>
              <a:rPr lang="fr-FR" dirty="0"/>
              <a:t>De quoi en perdre la </a:t>
            </a:r>
            <a:r>
              <a:rPr lang="fr-FR" dirty="0" err="1"/>
              <a:t>tete</a:t>
            </a:r>
            <a:r>
              <a:rPr lang="fr-FR" dirty="0"/>
              <a:t> ????</a:t>
            </a:r>
          </a:p>
        </p:txBody>
      </p:sp>
      <p:pic>
        <p:nvPicPr>
          <p:cNvPr id="5" name="Espace réservé du contenu 4" descr="Une image contenant chaussures, habits, dessin humoristique&#10;&#10;Le contenu généré par l’IA peut être incorrect.">
            <a:extLst>
              <a:ext uri="{FF2B5EF4-FFF2-40B4-BE49-F238E27FC236}">
                <a16:creationId xmlns:a16="http://schemas.microsoft.com/office/drawing/2014/main" id="{7C8E1F5E-1B31-4EE9-1376-C843B375852D}"/>
              </a:ext>
            </a:extLst>
          </p:cNvPr>
          <p:cNvPicPr>
            <a:picLocks noGrp="1" noChangeAspect="1"/>
          </p:cNvPicPr>
          <p:nvPr>
            <p:ph idx="429496729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963863"/>
            <a:ext cx="2857500" cy="2076450"/>
          </a:xfrm>
        </p:spPr>
      </p:pic>
      <p:sp>
        <p:nvSpPr>
          <p:cNvPr id="6" name="ZoneTexte 5">
            <a:extLst>
              <a:ext uri="{FF2B5EF4-FFF2-40B4-BE49-F238E27FC236}">
                <a16:creationId xmlns:a16="http://schemas.microsoft.com/office/drawing/2014/main" id="{3AE8E60B-4335-2273-3551-FCEB42321ABF}"/>
              </a:ext>
            </a:extLst>
          </p:cNvPr>
          <p:cNvSpPr txBox="1"/>
          <p:nvPr/>
        </p:nvSpPr>
        <p:spPr>
          <a:xfrm>
            <a:off x="4667250" y="5039519"/>
            <a:ext cx="2857500" cy="369332"/>
          </a:xfrm>
          <a:prstGeom prst="rect">
            <a:avLst/>
          </a:prstGeom>
          <a:noFill/>
        </p:spPr>
        <p:txBody>
          <a:bodyPr wrap="square" rtlCol="0">
            <a:spAutoFit/>
          </a:bodyPr>
          <a:lstStyle/>
          <a:p>
            <a:r>
              <a:rPr lang="fr-FR" sz="900">
                <a:hlinkClick r:id="rId3" tooltip="https://ameliorer-ses-ecrits.univ-cotedazur.fr/wp-content/ressources/LaPhraseInterrogative.publi/auroraW/co/02_InterrogationTotaleOuPartielle.html"/>
              </a:rPr>
              <a:t>Cette photo</a:t>
            </a:r>
            <a:r>
              <a:rPr lang="fr-FR" sz="900"/>
              <a:t> par Auteur inconnu est soumise à la licence </a:t>
            </a:r>
            <a:r>
              <a:rPr lang="fr-FR" sz="900">
                <a:hlinkClick r:id="rId4" tooltip="https://creativecommons.org/licenses/by-nc-sa/3.0/"/>
              </a:rPr>
              <a:t>CC BY-SA-NC</a:t>
            </a:r>
            <a:endParaRPr lang="fr-FR" sz="900"/>
          </a:p>
        </p:txBody>
      </p:sp>
      <p:pic>
        <p:nvPicPr>
          <p:cNvPr id="8" name="Image 7" descr="Une image contenant étagère, livre, bibliothèque, Rayonnage">
            <a:extLst>
              <a:ext uri="{FF2B5EF4-FFF2-40B4-BE49-F238E27FC236}">
                <a16:creationId xmlns:a16="http://schemas.microsoft.com/office/drawing/2014/main" id="{A7D2EE0D-CB16-B510-4328-EFDEBAE099B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1690688"/>
            <a:ext cx="12192000" cy="5167312"/>
          </a:xfrm>
          <a:prstGeom prst="rect">
            <a:avLst/>
          </a:prstGeom>
        </p:spPr>
      </p:pic>
    </p:spTree>
    <p:extLst>
      <p:ext uri="{BB962C8B-B14F-4D97-AF65-F5344CB8AC3E}">
        <p14:creationId xmlns:p14="http://schemas.microsoft.com/office/powerpoint/2010/main" val="371600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Quelques données handicap</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3" name="Espace réservé du contenu 2">
            <a:extLst>
              <a:ext uri="{FF2B5EF4-FFF2-40B4-BE49-F238E27FC236}">
                <a16:creationId xmlns:a16="http://schemas.microsoft.com/office/drawing/2014/main" id="{22403ACA-9770-7D7A-407B-58E29C014353}"/>
              </a:ext>
            </a:extLst>
          </p:cNvPr>
          <p:cNvSpPr>
            <a:spLocks noGrp="1"/>
          </p:cNvSpPr>
          <p:nvPr>
            <p:ph idx="1"/>
          </p:nvPr>
        </p:nvSpPr>
        <p:spPr>
          <a:xfrm>
            <a:off x="838200" y="1825625"/>
            <a:ext cx="10515600" cy="4314001"/>
          </a:xfrm>
          <a:prstGeom prst="rect">
            <a:avLst/>
          </a:prstGeom>
        </p:spPr>
        <p:txBody>
          <a:bodyPr wrap="square">
            <a:spAutoFit/>
          </a:bodyPr>
          <a:lstStyle/>
          <a:p>
            <a:pPr marL="342900" indent="-342900" algn="just">
              <a:buFont typeface="Wingdings" panose="05000000000000000000" pitchFamily="2" charset="2"/>
              <a:buChar char="Ø"/>
            </a:pPr>
            <a:r>
              <a:rPr lang="fr-FR" sz="2400" b="1" dirty="0">
                <a:latin typeface="Sansation" panose="02000000000000000000" pitchFamily="2" charset="0"/>
              </a:rPr>
              <a:t>15 % des personnes handicapées le sont de naissance ou avant leurs 16 ans. </a:t>
            </a:r>
          </a:p>
          <a:p>
            <a:pPr marL="342900" indent="-342900" algn="just">
              <a:buFont typeface="Wingdings" panose="05000000000000000000" pitchFamily="2" charset="2"/>
              <a:buChar char="Ø"/>
            </a:pPr>
            <a:r>
              <a:rPr lang="fr-FR" sz="2400" b="1" dirty="0">
                <a:latin typeface="Sansation" panose="02000000000000000000" pitchFamily="2" charset="0"/>
              </a:rPr>
              <a:t>85 % des handicaps surviennent au cours de la vie </a:t>
            </a:r>
            <a:r>
              <a:rPr lang="fr-FR" sz="2400" dirty="0">
                <a:latin typeface="Sansation" panose="02000000000000000000" pitchFamily="2" charset="0"/>
              </a:rPr>
              <a:t>et pour la majorité autour de 47 ans, lorsqu’un salarié est :</a:t>
            </a:r>
          </a:p>
          <a:p>
            <a:pPr algn="just"/>
            <a:endParaRPr lang="fr-FR" sz="2400" dirty="0">
              <a:latin typeface="Sansation" panose="02000000000000000000" pitchFamily="2" charset="0"/>
            </a:endParaRPr>
          </a:p>
          <a:p>
            <a:pPr marL="342900" lvl="0" indent="-342900">
              <a:buFont typeface="Arial" panose="020B0604020202020204" pitchFamily="34" charset="0"/>
              <a:buChar char="•"/>
            </a:pPr>
            <a:r>
              <a:rPr lang="fr-FR" sz="2400" dirty="0">
                <a:latin typeface="Sansation" panose="02000000000000000000" pitchFamily="2" charset="0"/>
              </a:rPr>
              <a:t>Déjà engagé dans une carrière,</a:t>
            </a:r>
          </a:p>
          <a:p>
            <a:pPr marL="342900" lvl="0" indent="-342900">
              <a:buFont typeface="Arial" panose="020B0604020202020204" pitchFamily="34" charset="0"/>
              <a:buChar char="•"/>
            </a:pPr>
            <a:r>
              <a:rPr lang="fr-FR" sz="2400" dirty="0">
                <a:latin typeface="Sansation" panose="02000000000000000000" pitchFamily="2" charset="0"/>
              </a:rPr>
              <a:t>Un métier identifié,</a:t>
            </a:r>
          </a:p>
          <a:p>
            <a:pPr marL="342900" lvl="0" indent="-342900">
              <a:buFont typeface="Arial" panose="020B0604020202020204" pitchFamily="34" charset="0"/>
              <a:buChar char="•"/>
            </a:pPr>
            <a:r>
              <a:rPr lang="fr-FR" sz="2400" dirty="0">
                <a:latin typeface="Sansation" panose="02000000000000000000" pitchFamily="2" charset="0"/>
              </a:rPr>
              <a:t>Une famille,</a:t>
            </a:r>
          </a:p>
          <a:p>
            <a:pPr marL="342900" lvl="0" indent="-342900">
              <a:buFont typeface="Arial" panose="020B0604020202020204" pitchFamily="34" charset="0"/>
              <a:buChar char="•"/>
            </a:pPr>
            <a:r>
              <a:rPr lang="fr-FR" sz="2400" dirty="0">
                <a:latin typeface="Sansation" panose="02000000000000000000" pitchFamily="2" charset="0"/>
              </a:rPr>
              <a:t>Des engagements financiers</a:t>
            </a:r>
          </a:p>
          <a:p>
            <a:r>
              <a:rPr lang="fr-FR" sz="2400" dirty="0">
                <a:latin typeface="Sansation" panose="02000000000000000000" pitchFamily="2" charset="0"/>
              </a:rPr>
              <a:t> </a:t>
            </a:r>
          </a:p>
        </p:txBody>
      </p:sp>
    </p:spTree>
    <p:extLst>
      <p:ext uri="{BB962C8B-B14F-4D97-AF65-F5344CB8AC3E}">
        <p14:creationId xmlns:p14="http://schemas.microsoft.com/office/powerpoint/2010/main" val="2612826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8A486-48B9-9E4D-E42E-F21EB9492384}"/>
              </a:ext>
            </a:extLst>
          </p:cNvPr>
          <p:cNvSpPr>
            <a:spLocks noGrp="1"/>
          </p:cNvSpPr>
          <p:nvPr>
            <p:ph type="title"/>
          </p:nvPr>
        </p:nvSpPr>
        <p:spPr>
          <a:xfrm>
            <a:off x="838200" y="365126"/>
            <a:ext cx="9321800" cy="919221"/>
          </a:xfrm>
        </p:spPr>
        <p:txBody>
          <a:bodyPr>
            <a:normAutofit/>
          </a:bodyPr>
          <a:lstStyle/>
          <a:p>
            <a:r>
              <a:rPr lang="fr-FR" dirty="0"/>
              <a:t>Mais si on va au fond des choses ???</a:t>
            </a:r>
          </a:p>
        </p:txBody>
      </p:sp>
      <p:pic>
        <p:nvPicPr>
          <p:cNvPr id="5" name="Espace réservé du contenu 4" descr="Une image contenant Espace lointain, espace, Univers, objet astronomique&#10;&#10;Le contenu généré par l’IA peut être incorrect.">
            <a:extLst>
              <a:ext uri="{FF2B5EF4-FFF2-40B4-BE49-F238E27FC236}">
                <a16:creationId xmlns:a16="http://schemas.microsoft.com/office/drawing/2014/main" id="{7B49C4E3-4644-1EF7-8714-F9C399C73565}"/>
              </a:ext>
            </a:extLst>
          </p:cNvPr>
          <p:cNvPicPr>
            <a:picLocks noGrp="1" noChangeAspect="1"/>
          </p:cNvPicPr>
          <p:nvPr>
            <p:ph idx="429496729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906588"/>
            <a:ext cx="12192000" cy="4951412"/>
          </a:xfrm>
        </p:spPr>
      </p:pic>
    </p:spTree>
    <p:extLst>
      <p:ext uri="{BB962C8B-B14F-4D97-AF65-F5344CB8AC3E}">
        <p14:creationId xmlns:p14="http://schemas.microsoft.com/office/powerpoint/2010/main" val="3574867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3D469C-E6E6-988F-FA70-A6363362CF42}"/>
              </a:ext>
            </a:extLst>
          </p:cNvPr>
          <p:cNvSpPr>
            <a:spLocks noGrp="1"/>
          </p:cNvSpPr>
          <p:nvPr>
            <p:ph type="title"/>
          </p:nvPr>
        </p:nvSpPr>
        <p:spPr>
          <a:xfrm>
            <a:off x="838200" y="365126"/>
            <a:ext cx="9321800" cy="919221"/>
          </a:xfrm>
        </p:spPr>
        <p:txBody>
          <a:bodyPr/>
          <a:lstStyle/>
          <a:p>
            <a:r>
              <a:rPr lang="fr-FR" dirty="0"/>
              <a:t>L’arrêt du 25/04/2024 ne portait pas sur la question de la pénibilité accrue au travail mais sur d’autres composantes de l’INCIDENCE RPOFESSIONNELLE </a:t>
            </a:r>
            <a:br>
              <a:rPr lang="fr-FR" dirty="0"/>
            </a:br>
            <a:endParaRPr lang="fr-FR" dirty="0"/>
          </a:p>
        </p:txBody>
      </p:sp>
      <p:sp>
        <p:nvSpPr>
          <p:cNvPr id="4" name="Content Placeholder 3">
            <a:extLst>
              <a:ext uri="{FF2B5EF4-FFF2-40B4-BE49-F238E27FC236}">
                <a16:creationId xmlns:a16="http://schemas.microsoft.com/office/drawing/2014/main" id="{D49A1856-3E1F-A121-1588-657E6065EE19}"/>
              </a:ext>
            </a:extLst>
          </p:cNvPr>
          <p:cNvSpPr>
            <a:spLocks noGrp="1"/>
          </p:cNvSpPr>
          <p:nvPr>
            <p:ph idx="1"/>
          </p:nvPr>
        </p:nvSpPr>
        <p:spPr>
          <a:xfrm>
            <a:off x="838200" y="1825625"/>
            <a:ext cx="10515600" cy="3978275"/>
          </a:xfrm>
        </p:spPr>
        <p:txBody>
          <a:bodyPr/>
          <a:lstStyle/>
          <a:p>
            <a:endParaRPr lang="fr-FR" dirty="0"/>
          </a:p>
          <a:p>
            <a:r>
              <a:rPr lang="fr-FR" dirty="0"/>
              <a:t>8. La CA en a déduit à tort que la victime devait être indemnisée </a:t>
            </a:r>
            <a:r>
              <a:rPr lang="fr-FR" b="1" dirty="0"/>
              <a:t>d'un poste de préjudice autonome d’IP Actuelle,</a:t>
            </a:r>
            <a:r>
              <a:rPr lang="fr-FR" dirty="0"/>
              <a:t> alors que </a:t>
            </a:r>
            <a:r>
              <a:rPr lang="fr-FR" b="1" dirty="0">
                <a:solidFill>
                  <a:schemeClr val="accent1"/>
                </a:solidFill>
              </a:rPr>
              <a:t>les préjudices dont elle constatait l'existence</a:t>
            </a:r>
            <a:r>
              <a:rPr lang="fr-FR" dirty="0"/>
              <a:t>, compte tenu de l'absence de cons° jusqu'au décès survenu plus de 9 ans après l'accident, </a:t>
            </a:r>
            <a:r>
              <a:rPr lang="fr-FR" b="1" dirty="0"/>
              <a:t>tenant à la limitation de ses possibilités professionnelles et à la perte d'une chance de bénéficier de promotions professionnelles, devaient être indemnisés </a:t>
            </a:r>
            <a:r>
              <a:rPr lang="fr-FR" b="1" dirty="0">
                <a:solidFill>
                  <a:schemeClr val="accent1"/>
                </a:solidFill>
              </a:rPr>
              <a:t>au titre des PGPA.</a:t>
            </a:r>
            <a:br>
              <a:rPr lang="fr-FR" b="1" dirty="0"/>
            </a:br>
            <a:endParaRPr lang="fr-FR" b="1" dirty="0"/>
          </a:p>
          <a:p>
            <a:endParaRPr lang="fr-FR" dirty="0"/>
          </a:p>
        </p:txBody>
      </p:sp>
    </p:spTree>
    <p:extLst>
      <p:ext uri="{BB962C8B-B14F-4D97-AF65-F5344CB8AC3E}">
        <p14:creationId xmlns:p14="http://schemas.microsoft.com/office/powerpoint/2010/main" val="1744743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5989-0EDD-BB7D-4DC4-A95238487D63}"/>
              </a:ext>
            </a:extLst>
          </p:cNvPr>
          <p:cNvSpPr>
            <a:spLocks noGrp="1"/>
          </p:cNvSpPr>
          <p:nvPr>
            <p:ph type="title"/>
          </p:nvPr>
        </p:nvSpPr>
        <p:spPr>
          <a:xfrm>
            <a:off x="838200" y="365126"/>
            <a:ext cx="9321800" cy="919221"/>
          </a:xfrm>
        </p:spPr>
        <p:txBody>
          <a:bodyPr/>
          <a:lstStyle/>
          <a:p>
            <a:r>
              <a:rPr lang="fr-FR" dirty="0"/>
              <a:t>Tandis que l’arrêt du 18/09/2025 porte que sur la composante pénibilité accrue au travail de l’incidence professionnelle  </a:t>
            </a:r>
            <a:br>
              <a:rPr lang="fr-FR" dirty="0"/>
            </a:br>
            <a:br>
              <a:rPr lang="fr-FR" dirty="0"/>
            </a:br>
            <a:endParaRPr lang="fr-FR" dirty="0"/>
          </a:p>
        </p:txBody>
      </p:sp>
      <p:sp>
        <p:nvSpPr>
          <p:cNvPr id="6" name="Content Placeholder 5">
            <a:extLst>
              <a:ext uri="{FF2B5EF4-FFF2-40B4-BE49-F238E27FC236}">
                <a16:creationId xmlns:a16="http://schemas.microsoft.com/office/drawing/2014/main" id="{55B13549-83E4-C091-A2BC-2CD75FC62DB3}"/>
              </a:ext>
            </a:extLst>
          </p:cNvPr>
          <p:cNvSpPr>
            <a:spLocks noGrp="1"/>
          </p:cNvSpPr>
          <p:nvPr>
            <p:ph idx="1"/>
          </p:nvPr>
        </p:nvSpPr>
        <p:spPr/>
        <p:txBody>
          <a:bodyPr/>
          <a:lstStyle/>
          <a:p>
            <a:endParaRPr lang="fr-FR" dirty="0"/>
          </a:p>
          <a:p>
            <a:r>
              <a:rPr lang="fr-FR" dirty="0"/>
              <a:t>11. Pour allouer à M. [S] une certaine somme au titre de </a:t>
            </a:r>
            <a:r>
              <a:rPr lang="fr-FR" b="1" dirty="0"/>
              <a:t>l'incidence professionnelle provisoire avant consolidation</a:t>
            </a:r>
            <a:r>
              <a:rPr lang="fr-FR" dirty="0"/>
              <a:t>, après lui avoir alloué une autre somme au titre des SE, l'arrêt énonce que M. [S] a travaillé alors qu'il présentait une gêne importante au niveau de la partie supérieure de la cuisse gauche en raison d'un conflit avec la prothèse, ce qui a généré une </a:t>
            </a:r>
            <a:r>
              <a:rPr lang="fr-FR" b="1" dirty="0"/>
              <a:t>augmentation de la pénibilité physique et psychologique dans l'exercice de l'emploi qu'il assurait</a:t>
            </a:r>
            <a:r>
              <a:rPr lang="fr-FR" dirty="0"/>
              <a:t>, qu'il s'agit d'un préjudice autonome, distinct des SE ou du DFT, correspondant à l'exercice de l'activité professionnelle effective (…) de l'effort fourni et de la pénibilité accrue supportée.</a:t>
            </a:r>
          </a:p>
        </p:txBody>
      </p:sp>
    </p:spTree>
    <p:extLst>
      <p:ext uri="{BB962C8B-B14F-4D97-AF65-F5344CB8AC3E}">
        <p14:creationId xmlns:p14="http://schemas.microsoft.com/office/powerpoint/2010/main" val="4119139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852E76-5F73-0677-8F33-DE1646CCABEB}"/>
              </a:ext>
            </a:extLst>
          </p:cNvPr>
          <p:cNvSpPr>
            <a:spLocks noGrp="1"/>
          </p:cNvSpPr>
          <p:nvPr>
            <p:ph type="title"/>
          </p:nvPr>
        </p:nvSpPr>
        <p:spPr>
          <a:xfrm>
            <a:off x="838200" y="365126"/>
            <a:ext cx="9321800" cy="919221"/>
          </a:xfrm>
        </p:spPr>
        <p:txBody>
          <a:bodyPr>
            <a:noAutofit/>
          </a:bodyPr>
          <a:lstStyle/>
          <a:p>
            <a:r>
              <a:rPr lang="fr-FR" dirty="0"/>
              <a:t>?</a:t>
            </a:r>
          </a:p>
        </p:txBody>
      </p:sp>
      <p:sp>
        <p:nvSpPr>
          <p:cNvPr id="3" name="Espace réservé du contenu 2">
            <a:extLst>
              <a:ext uri="{FF2B5EF4-FFF2-40B4-BE49-F238E27FC236}">
                <a16:creationId xmlns:a16="http://schemas.microsoft.com/office/drawing/2014/main" id="{247BC52A-F514-7DBF-9BA6-D446FB8E63B4}"/>
              </a:ext>
            </a:extLst>
          </p:cNvPr>
          <p:cNvSpPr>
            <a:spLocks noGrp="1"/>
          </p:cNvSpPr>
          <p:nvPr>
            <p:ph idx="1"/>
          </p:nvPr>
        </p:nvSpPr>
        <p:spPr>
          <a:xfrm>
            <a:off x="838200" y="1825625"/>
            <a:ext cx="10515600" cy="3978275"/>
          </a:xfrm>
        </p:spPr>
        <p:txBody>
          <a:bodyPr>
            <a:normAutofit/>
          </a:bodyPr>
          <a:lstStyle/>
          <a:p>
            <a:endParaRPr lang="fr-FR" dirty="0"/>
          </a:p>
          <a:p>
            <a:r>
              <a:rPr lang="fr-FR" dirty="0"/>
              <a:t>Si pénibilité accrue seule : souffrances endurées</a:t>
            </a:r>
          </a:p>
          <a:p>
            <a:endParaRPr lang="fr-FR" dirty="0"/>
          </a:p>
          <a:p>
            <a:r>
              <a:rPr lang="fr-FR" dirty="0"/>
              <a:t>Si autres composantes sans pénibilité accrue : sous composantes des PGPA</a:t>
            </a:r>
          </a:p>
          <a:p>
            <a:endParaRPr lang="fr-FR" dirty="0"/>
          </a:p>
          <a:p>
            <a:r>
              <a:rPr lang="fr-FR" dirty="0"/>
              <a:t>Si à la fois pénibilité accrue et autres composantes de l’incidence professionnelle : à la fois 25/04/2024 et 18/09/2025 ???</a:t>
            </a:r>
          </a:p>
        </p:txBody>
      </p:sp>
    </p:spTree>
    <p:extLst>
      <p:ext uri="{BB962C8B-B14F-4D97-AF65-F5344CB8AC3E}">
        <p14:creationId xmlns:p14="http://schemas.microsoft.com/office/powerpoint/2010/main" val="318176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personne, Visage humain, cou, habits&#10;&#10;Le contenu généré par l’IA peut être incorrect.">
            <a:extLst>
              <a:ext uri="{FF2B5EF4-FFF2-40B4-BE49-F238E27FC236}">
                <a16:creationId xmlns:a16="http://schemas.microsoft.com/office/drawing/2014/main" id="{919E49C5-CCCB-E415-4270-8F2A76874B7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350" b="23631"/>
          <a:stretch>
            <a:fillRect/>
          </a:stretch>
        </p:blipFill>
        <p:spPr>
          <a:xfrm>
            <a:off x="-6588" y="10"/>
            <a:ext cx="12198588" cy="6857990"/>
          </a:xfrm>
          <a:prstGeom prst="rect">
            <a:avLst/>
          </a:prstGeom>
        </p:spPr>
      </p:pic>
      <p:sp>
        <p:nvSpPr>
          <p:cNvPr id="6" name="ZoneTexte 5">
            <a:extLst>
              <a:ext uri="{FF2B5EF4-FFF2-40B4-BE49-F238E27FC236}">
                <a16:creationId xmlns:a16="http://schemas.microsoft.com/office/drawing/2014/main" id="{2FEBB649-816E-448A-F28D-4250CCB310E0}"/>
              </a:ext>
            </a:extLst>
          </p:cNvPr>
          <p:cNvSpPr txBox="1"/>
          <p:nvPr/>
        </p:nvSpPr>
        <p:spPr>
          <a:xfrm>
            <a:off x="9447339" y="6657945"/>
            <a:ext cx="2744661"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3" tooltip="https://www.tucambioesahora.com/2017/05/el-cutting-y-las-autolesiones.html">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fr-FR" sz="700">
              <a:solidFill>
                <a:srgbClr val="FFFFFF"/>
              </a:solidFill>
            </a:endParaRPr>
          </a:p>
        </p:txBody>
      </p:sp>
    </p:spTree>
    <p:extLst>
      <p:ext uri="{BB962C8B-B14F-4D97-AF65-F5344CB8AC3E}">
        <p14:creationId xmlns:p14="http://schemas.microsoft.com/office/powerpoint/2010/main" val="19841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5656BC-5EF9-5A61-1715-A866F439348D}"/>
              </a:ext>
            </a:extLst>
          </p:cNvPr>
          <p:cNvSpPr>
            <a:spLocks noGrp="1"/>
          </p:cNvSpPr>
          <p:nvPr>
            <p:ph type="title"/>
          </p:nvPr>
        </p:nvSpPr>
        <p:spPr>
          <a:xfrm>
            <a:off x="838200" y="365126"/>
            <a:ext cx="9321800" cy="919221"/>
          </a:xfrm>
        </p:spPr>
        <p:txBody>
          <a:bodyPr>
            <a:normAutofit fontScale="90000"/>
          </a:bodyPr>
          <a:lstStyle/>
          <a:p>
            <a:r>
              <a:rPr lang="fr-FR" dirty="0"/>
              <a:t>La cour de cassation suivrait elle la jurisprudence du conseil d’</a:t>
            </a:r>
            <a:r>
              <a:rPr lang="fr-FR" dirty="0" err="1"/>
              <a:t>Etat</a:t>
            </a:r>
            <a:r>
              <a:rPr lang="fr-FR" dirty="0"/>
              <a:t> qui sous distingue le préjudice d’incidence professionnelle ???</a:t>
            </a:r>
          </a:p>
        </p:txBody>
      </p:sp>
      <p:pic>
        <p:nvPicPr>
          <p:cNvPr id="5" name="Espace réservé du contenu 4" descr="Une image contenant émoticône, smiley, Dessin animé, croquis&#10;&#10;Le contenu généré par l’IA peut être incorrect.">
            <a:extLst>
              <a:ext uri="{FF2B5EF4-FFF2-40B4-BE49-F238E27FC236}">
                <a16:creationId xmlns:a16="http://schemas.microsoft.com/office/drawing/2014/main" id="{316546C7-C7F3-DD91-6BA9-291CA9794A41}"/>
              </a:ext>
            </a:extLst>
          </p:cNvPr>
          <p:cNvPicPr>
            <a:picLocks noGrp="1" noChangeAspect="1"/>
          </p:cNvPicPr>
          <p:nvPr>
            <p:ph idx="429496729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67200" y="2535238"/>
            <a:ext cx="3454400" cy="2390775"/>
          </a:xfrm>
        </p:spPr>
      </p:pic>
      <p:sp>
        <p:nvSpPr>
          <p:cNvPr id="6" name="ZoneTexte 5">
            <a:extLst>
              <a:ext uri="{FF2B5EF4-FFF2-40B4-BE49-F238E27FC236}">
                <a16:creationId xmlns:a16="http://schemas.microsoft.com/office/drawing/2014/main" id="{F46A773A-53E6-B4B2-04EA-22A6FED02DB3}"/>
              </a:ext>
            </a:extLst>
          </p:cNvPr>
          <p:cNvSpPr txBox="1"/>
          <p:nvPr/>
        </p:nvSpPr>
        <p:spPr>
          <a:xfrm>
            <a:off x="4143983" y="6176963"/>
            <a:ext cx="3453319" cy="369332"/>
          </a:xfrm>
          <a:prstGeom prst="rect">
            <a:avLst/>
          </a:prstGeom>
          <a:noFill/>
        </p:spPr>
        <p:txBody>
          <a:bodyPr wrap="square" rtlCol="0">
            <a:spAutoFit/>
          </a:bodyPr>
          <a:lstStyle/>
          <a:p>
            <a:r>
              <a:rPr lang="fr-FR" sz="900">
                <a:hlinkClick r:id="rId3" tooltip="https://www.theb4.fr/vivre-livres/linterrogateur-et-le-besoin-de-se-justifier/"/>
              </a:rPr>
              <a:t>Cette photo</a:t>
            </a:r>
            <a:r>
              <a:rPr lang="fr-FR" sz="900"/>
              <a:t> par Auteur inconnu est soumise à la licence </a:t>
            </a:r>
            <a:r>
              <a:rPr lang="fr-FR" sz="900">
                <a:hlinkClick r:id="rId4" tooltip="https://creativecommons.org/licenses/by-nc-nd/3.0/"/>
              </a:rPr>
              <a:t>CC BY-NC-ND</a:t>
            </a:r>
            <a:endParaRPr lang="fr-FR" sz="900"/>
          </a:p>
        </p:txBody>
      </p:sp>
    </p:spTree>
    <p:extLst>
      <p:ext uri="{BB962C8B-B14F-4D97-AF65-F5344CB8AC3E}">
        <p14:creationId xmlns:p14="http://schemas.microsoft.com/office/powerpoint/2010/main" val="1693658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964A-5AC8-933A-1B72-A62CA535D515}"/>
              </a:ext>
            </a:extLst>
          </p:cNvPr>
          <p:cNvSpPr>
            <a:spLocks noGrp="1"/>
          </p:cNvSpPr>
          <p:nvPr>
            <p:ph type="title"/>
          </p:nvPr>
        </p:nvSpPr>
        <p:spPr>
          <a:xfrm>
            <a:off x="838200" y="365126"/>
            <a:ext cx="9321800" cy="919221"/>
          </a:xfrm>
        </p:spPr>
        <p:txBody>
          <a:bodyPr/>
          <a:lstStyle/>
          <a:p>
            <a:r>
              <a:rPr lang="fr-FR" dirty="0"/>
              <a:t>Conseil d'État, 5</a:t>
            </a:r>
            <a:r>
              <a:rPr lang="fr-FR" baseline="30000" dirty="0"/>
              <a:t>ème</a:t>
            </a:r>
            <a:r>
              <a:rPr lang="fr-FR" dirty="0"/>
              <a:t> chambre, 04/04/2025, 488422</a:t>
            </a:r>
            <a:br>
              <a:rPr lang="fr-FR" dirty="0"/>
            </a:br>
            <a:endParaRPr lang="fr-FR" dirty="0"/>
          </a:p>
        </p:txBody>
      </p:sp>
      <p:sp>
        <p:nvSpPr>
          <p:cNvPr id="4" name="Content Placeholder 3">
            <a:extLst>
              <a:ext uri="{FF2B5EF4-FFF2-40B4-BE49-F238E27FC236}">
                <a16:creationId xmlns:a16="http://schemas.microsoft.com/office/drawing/2014/main" id="{7B035709-B2C2-8724-83E3-AA5B5C00D8E9}"/>
              </a:ext>
            </a:extLst>
          </p:cNvPr>
          <p:cNvSpPr>
            <a:spLocks noGrp="1"/>
          </p:cNvSpPr>
          <p:nvPr>
            <p:ph idx="1"/>
          </p:nvPr>
        </p:nvSpPr>
        <p:spPr>
          <a:xfrm>
            <a:off x="838200" y="1825625"/>
            <a:ext cx="10515600" cy="3978275"/>
          </a:xfrm>
        </p:spPr>
        <p:txBody>
          <a:bodyPr/>
          <a:lstStyle/>
          <a:p>
            <a:r>
              <a:rPr lang="fr-FR" dirty="0"/>
              <a:t>2. Il ressort des énonciations de l'arrêt attaqué que la CAA a estimé que M. B. (…) a subi </a:t>
            </a:r>
            <a:r>
              <a:rPr lang="fr-FR" b="1" dirty="0"/>
              <a:t>un préjudice d'incidence professionnelle</a:t>
            </a:r>
            <a:r>
              <a:rPr lang="fr-FR" dirty="0"/>
              <a:t>, qu'elle a évalué à hauteur de 35 000 euros, en raison d'une </a:t>
            </a:r>
            <a:r>
              <a:rPr lang="fr-FR" b="1" dirty="0"/>
              <a:t>restriction de ses choix professionnels</a:t>
            </a:r>
            <a:r>
              <a:rPr lang="fr-FR" dirty="0"/>
              <a:t> et </a:t>
            </a:r>
            <a:r>
              <a:rPr lang="fr-FR" b="1" dirty="0"/>
              <a:t>d'une pénibilité accrue de certaines activités</a:t>
            </a:r>
            <a:r>
              <a:rPr lang="fr-FR" dirty="0"/>
              <a:t>. Toutefois, il ressort également des termes de cet arrêt que, pour écarter toute indemnisation de ce préjudice d’IP, la CAA a estimé que ce préjudice était entièrement réparé par (…) l’AAH. En statuant ainsi, la CAA a entaché son arrêt d'une erreur de droit, dès lors que cette prestation n'a pas pour objet de couvrir </a:t>
            </a:r>
            <a:r>
              <a:rPr lang="fr-FR" b="1" dirty="0">
                <a:solidFill>
                  <a:schemeClr val="accent1"/>
                </a:solidFill>
              </a:rPr>
              <a:t>la part personnelle du préjudice d'incidence professionnelle</a:t>
            </a:r>
            <a:r>
              <a:rPr lang="fr-FR" dirty="0"/>
              <a:t>, qui doit faire l'objet d'une indemnisation distincte.</a:t>
            </a:r>
            <a:br>
              <a:rPr lang="fr-FR" dirty="0"/>
            </a:br>
            <a:br>
              <a:rPr lang="fr-FR" dirty="0"/>
            </a:br>
            <a:r>
              <a:rPr lang="fr-FR" dirty="0"/>
              <a:t>3. Il résulte de ce qui précède que, (…) M. B... est fondé à demander l'annulation de l'arrêt qu'il attaque en tant que celui-ci statue sur le préjudice subi au titre de l'incidence professionnelle.</a:t>
            </a:r>
          </a:p>
          <a:p>
            <a:endParaRPr lang="fr-FR" dirty="0"/>
          </a:p>
        </p:txBody>
      </p:sp>
    </p:spTree>
    <p:extLst>
      <p:ext uri="{BB962C8B-B14F-4D97-AF65-F5344CB8AC3E}">
        <p14:creationId xmlns:p14="http://schemas.microsoft.com/office/powerpoint/2010/main" val="821866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5C806-F7F7-CA22-8BCD-7CF5D5758A63}"/>
              </a:ext>
            </a:extLst>
          </p:cNvPr>
          <p:cNvSpPr>
            <a:spLocks noGrp="1"/>
          </p:cNvSpPr>
          <p:nvPr>
            <p:ph type="title"/>
          </p:nvPr>
        </p:nvSpPr>
        <p:spPr>
          <a:xfrm>
            <a:off x="838200" y="365126"/>
            <a:ext cx="9321800" cy="919221"/>
          </a:xfrm>
        </p:spPr>
        <p:txBody>
          <a:bodyPr>
            <a:normAutofit/>
          </a:bodyPr>
          <a:lstStyle/>
          <a:p>
            <a:r>
              <a:rPr lang="fr-FR" dirty="0"/>
              <a:t>Merci de votre attention</a:t>
            </a:r>
          </a:p>
        </p:txBody>
      </p:sp>
      <p:pic>
        <p:nvPicPr>
          <p:cNvPr id="5" name="Espace réservé du contenu 4" descr="Parapluie jaune dans une mer de nombreux parapluies noirs">
            <a:extLst>
              <a:ext uri="{FF2B5EF4-FFF2-40B4-BE49-F238E27FC236}">
                <a16:creationId xmlns:a16="http://schemas.microsoft.com/office/drawing/2014/main" id="{730136A9-E017-B43C-EF92-47208598CD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9756" y="1825625"/>
            <a:ext cx="7072488" cy="3978275"/>
          </a:xfrm>
        </p:spPr>
      </p:pic>
    </p:spTree>
    <p:extLst>
      <p:ext uri="{BB962C8B-B14F-4D97-AF65-F5344CB8AC3E}">
        <p14:creationId xmlns:p14="http://schemas.microsoft.com/office/powerpoint/2010/main" val="407769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Quelques données handicap</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8" name="Espace réservé du contenu 7">
            <a:extLst>
              <a:ext uri="{FF2B5EF4-FFF2-40B4-BE49-F238E27FC236}">
                <a16:creationId xmlns:a16="http://schemas.microsoft.com/office/drawing/2014/main" id="{6C8D7CC5-168B-3E57-DC40-699C7A137A7D}"/>
              </a:ext>
            </a:extLst>
          </p:cNvPr>
          <p:cNvSpPr>
            <a:spLocks noGrp="1"/>
          </p:cNvSpPr>
          <p:nvPr>
            <p:ph idx="1"/>
          </p:nvPr>
        </p:nvSpPr>
        <p:spPr>
          <a:xfrm>
            <a:off x="990600" y="1284347"/>
            <a:ext cx="10515600" cy="3978275"/>
          </a:xfrm>
          <a:prstGeom prst="rect">
            <a:avLst/>
          </a:prstGeom>
        </p:spPr>
        <p:txBody>
          <a:bodyPr wrap="square">
            <a:spAutoFit/>
          </a:bodyPr>
          <a:lstStyle/>
          <a:p>
            <a:pPr marL="342900" lvl="0" indent="-342900">
              <a:buFont typeface="Arial" panose="020B0604020202020204" pitchFamily="34" charset="0"/>
              <a:buChar char="•"/>
            </a:pPr>
            <a:r>
              <a:rPr lang="fr-FR" sz="2400" dirty="0">
                <a:latin typeface="Sansation" panose="02000000000000000000" pitchFamily="2" charset="0"/>
              </a:rPr>
              <a:t>Une personne handicapée a environ 2 FOIS MOINS de chance d’être en emploi que la population générale,</a:t>
            </a:r>
          </a:p>
          <a:p>
            <a:pPr lvl="0"/>
            <a:endParaRPr lang="fr-FR" sz="2400" dirty="0">
              <a:latin typeface="Sansation" panose="02000000000000000000" pitchFamily="2" charset="0"/>
            </a:endParaRPr>
          </a:p>
          <a:p>
            <a:pPr marL="342900" lvl="0" indent="-342900">
              <a:buFont typeface="Arial" panose="020B0604020202020204" pitchFamily="34" charset="0"/>
              <a:buChar char="•"/>
            </a:pPr>
            <a:r>
              <a:rPr lang="fr-FR" sz="2400" dirty="0">
                <a:latin typeface="Sansation" panose="02000000000000000000" pitchFamily="2" charset="0"/>
              </a:rPr>
              <a:t>Le taux d’emploi de TH est d’environ 40 %, bien en dessous du taux global de la population générale (76 %),</a:t>
            </a:r>
          </a:p>
          <a:p>
            <a:pPr lvl="0"/>
            <a:endParaRPr lang="fr-FR" sz="2400" dirty="0">
              <a:latin typeface="Sansation" panose="02000000000000000000" pitchFamily="2" charset="0"/>
            </a:endParaRPr>
          </a:p>
          <a:p>
            <a:pPr marL="342900" lvl="0" indent="-342900">
              <a:buFont typeface="Arial" panose="020B0604020202020204" pitchFamily="34" charset="0"/>
              <a:buChar char="•"/>
            </a:pPr>
            <a:r>
              <a:rPr lang="fr-FR" sz="2400" dirty="0">
                <a:latin typeface="Sansation" panose="02000000000000000000" pitchFamily="2" charset="0"/>
              </a:rPr>
              <a:t>Le taux de chômage, outre qu’il est plus élevé :</a:t>
            </a:r>
          </a:p>
          <a:p>
            <a:pPr lvl="0"/>
            <a:r>
              <a:rPr lang="fr-FR" sz="2400" dirty="0">
                <a:latin typeface="Sansation" panose="02000000000000000000" pitchFamily="2" charset="0"/>
              </a:rPr>
              <a:t>. Dure plus longtemps (20 à 30 % de plus),</a:t>
            </a:r>
          </a:p>
          <a:p>
            <a:r>
              <a:rPr lang="fr-FR" sz="2400" dirty="0">
                <a:latin typeface="Sansation" panose="02000000000000000000" pitchFamily="2" charset="0"/>
              </a:rPr>
              <a:t>. Touche davantage les séniors,</a:t>
            </a:r>
          </a:p>
          <a:p>
            <a:r>
              <a:rPr lang="fr-FR" sz="2400" dirty="0">
                <a:latin typeface="Sansation" panose="02000000000000000000" pitchFamily="2" charset="0"/>
              </a:rPr>
              <a:t>. La reconversion professionnelle entraîne de débuter au bas de la grille salariale.</a:t>
            </a:r>
          </a:p>
        </p:txBody>
      </p:sp>
    </p:spTree>
    <p:extLst>
      <p:ext uri="{BB962C8B-B14F-4D97-AF65-F5344CB8AC3E}">
        <p14:creationId xmlns:p14="http://schemas.microsoft.com/office/powerpoint/2010/main" val="232375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Quelques données handicap</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7" name="Espace réservé du contenu 6">
            <a:extLst>
              <a:ext uri="{FF2B5EF4-FFF2-40B4-BE49-F238E27FC236}">
                <a16:creationId xmlns:a16="http://schemas.microsoft.com/office/drawing/2014/main" id="{AB41D848-60CC-A5B3-2BD2-6C020C4E2D3C}"/>
              </a:ext>
            </a:extLst>
          </p:cNvPr>
          <p:cNvSpPr>
            <a:spLocks noGrp="1"/>
          </p:cNvSpPr>
          <p:nvPr>
            <p:ph idx="1"/>
          </p:nvPr>
        </p:nvSpPr>
        <p:spPr>
          <a:xfrm>
            <a:off x="990600" y="1435558"/>
            <a:ext cx="10515600" cy="3978275"/>
          </a:xfrm>
          <a:prstGeom prst="rect">
            <a:avLst/>
          </a:prstGeom>
        </p:spPr>
        <p:txBody>
          <a:bodyPr wrap="square">
            <a:spAutoFit/>
          </a:bodyPr>
          <a:lstStyle/>
          <a:p>
            <a:r>
              <a:rPr lang="fr-FR" sz="2400" dirty="0">
                <a:latin typeface="Sansation" panose="02000000000000000000" pitchFamily="2" charset="0"/>
              </a:rPr>
              <a:t>Ces personnes, qui n’ont pas moins de compétence mais simplement plus d’obstacles, sont donc confrontées à :</a:t>
            </a:r>
          </a:p>
          <a:p>
            <a:r>
              <a:rPr lang="fr-FR" sz="2400" dirty="0">
                <a:latin typeface="Sansation" panose="02000000000000000000" pitchFamily="2" charset="0"/>
              </a:rPr>
              <a:t> </a:t>
            </a:r>
          </a:p>
          <a:p>
            <a:pPr marL="342900" lvl="0" indent="-342900">
              <a:buFont typeface="Arial" panose="020B0604020202020204" pitchFamily="34" charset="0"/>
              <a:buChar char="•"/>
            </a:pPr>
            <a:r>
              <a:rPr lang="fr-FR" sz="2400" dirty="0">
                <a:latin typeface="Sansation" panose="02000000000000000000" pitchFamily="2" charset="0"/>
              </a:rPr>
              <a:t>Un taux d’activité plus faible,</a:t>
            </a:r>
          </a:p>
          <a:p>
            <a:pPr marL="342900" lvl="0" indent="-342900">
              <a:buFont typeface="Arial" panose="020B0604020202020204" pitchFamily="34" charset="0"/>
              <a:buChar char="•"/>
            </a:pPr>
            <a:r>
              <a:rPr lang="fr-FR" sz="2400" dirty="0">
                <a:latin typeface="Sansation" panose="02000000000000000000" pitchFamily="2" charset="0"/>
              </a:rPr>
              <a:t>Temps partiel (incidence sur perspective de carrière, revenus réduits, incidence sur les droits à retraite),</a:t>
            </a:r>
          </a:p>
          <a:p>
            <a:pPr marL="342900" lvl="0" indent="-342900">
              <a:buFont typeface="Arial" panose="020B0604020202020204" pitchFamily="34" charset="0"/>
              <a:buChar char="•"/>
            </a:pPr>
            <a:r>
              <a:rPr lang="fr-FR" sz="2400" dirty="0">
                <a:latin typeface="Sansation" panose="02000000000000000000" pitchFamily="2" charset="0"/>
              </a:rPr>
              <a:t>Recrutement difficile (méconnaissance des aides, méconnaissance du handicap, préjugés sur l’absentéisme et la productivité),</a:t>
            </a:r>
          </a:p>
          <a:p>
            <a:pPr marL="342900" lvl="0" indent="-342900">
              <a:buFont typeface="Arial" panose="020B0604020202020204" pitchFamily="34" charset="0"/>
              <a:buChar char="•"/>
            </a:pPr>
            <a:r>
              <a:rPr lang="fr-FR" sz="2400" dirty="0">
                <a:latin typeface="Sansation" panose="02000000000000000000" pitchFamily="2" charset="0"/>
              </a:rPr>
              <a:t>Parcours professionnels hachés conduisant à une employabilité plus fragile et instable.</a:t>
            </a:r>
          </a:p>
        </p:txBody>
      </p:sp>
    </p:spTree>
    <p:extLst>
      <p:ext uri="{BB962C8B-B14F-4D97-AF65-F5344CB8AC3E}">
        <p14:creationId xmlns:p14="http://schemas.microsoft.com/office/powerpoint/2010/main" val="315419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Quelques données handicap</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tint val="82000"/>
                  </a:prstClr>
                </a:solidFill>
                <a:effectLst/>
                <a:uLnTx/>
                <a:uFillTx/>
                <a:latin typeface="DIN 2014"/>
                <a:ea typeface="+mn-ea"/>
                <a:cs typeface="+mn-cs"/>
              </a:rPr>
              <a:t>Inégalités face au préjudice professionnel</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15421A-8635-4166-92D2-5F6D44CB9F91}" type="slidenum">
              <a:rPr kumimoji="0" lang="fr-FR" sz="1800" b="0" i="0" u="none" strike="noStrike" kern="1200" cap="none" spc="0" normalizeH="0" baseline="0" noProof="0" smtClean="0">
                <a:ln>
                  <a:noFill/>
                </a:ln>
                <a:solidFill>
                  <a:prstClr val="white"/>
                </a:solidFill>
                <a:effectLst/>
                <a:uLnTx/>
                <a:uFillTx/>
                <a:latin typeface="DIN 201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FR" sz="1800" b="0" i="0" u="none" strike="noStrike" kern="1200" cap="none" spc="0" normalizeH="0" baseline="0" noProof="0">
              <a:ln>
                <a:noFill/>
              </a:ln>
              <a:solidFill>
                <a:prstClr val="white"/>
              </a:solidFill>
              <a:effectLst/>
              <a:uLnTx/>
              <a:uFillTx/>
              <a:latin typeface="DIN 2014"/>
              <a:ea typeface="+mn-ea"/>
              <a:cs typeface="+mn-cs"/>
            </a:endParaRPr>
          </a:p>
        </p:txBody>
      </p:sp>
      <p:sp>
        <p:nvSpPr>
          <p:cNvPr id="3" name="Rectangle 2">
            <a:extLst>
              <a:ext uri="{FF2B5EF4-FFF2-40B4-BE49-F238E27FC236}">
                <a16:creationId xmlns:a16="http://schemas.microsoft.com/office/drawing/2014/main" id="{A7B05426-EB43-9C4F-27B0-09B5E95350CB}"/>
              </a:ext>
            </a:extLst>
          </p:cNvPr>
          <p:cNvSpPr/>
          <p:nvPr/>
        </p:nvSpPr>
        <p:spPr>
          <a:xfrm>
            <a:off x="1002393" y="1284347"/>
            <a:ext cx="9954986"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Le handicap à l’origine de la perte d’emploi voire de l’employabilité a pour origine dans la majorité des cas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La maladie non professionnelle (ou non reconnue)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L’accident non professionnel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L’AT ou MP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La majorité de ces personnes avaient un métier, un parcours, une carrière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Sansation"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Sansation" panose="02000000000000000000" pitchFamily="2" charset="0"/>
                <a:ea typeface="+mn-ea"/>
                <a:cs typeface="+mn-cs"/>
              </a:rPr>
              <a:t>On estime à 130 000 par an le nombre de licenciements pour inaptitude toutes causes confondues.</a:t>
            </a:r>
          </a:p>
        </p:txBody>
      </p:sp>
    </p:spTree>
    <p:extLst>
      <p:ext uri="{BB962C8B-B14F-4D97-AF65-F5344CB8AC3E}">
        <p14:creationId xmlns:p14="http://schemas.microsoft.com/office/powerpoint/2010/main" val="138234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756745" y="1320519"/>
            <a:ext cx="5339255" cy="2387600"/>
          </a:xfrm>
        </p:spPr>
        <p:txBody>
          <a:bodyPr/>
          <a:lstStyle/>
          <a:p>
            <a:r>
              <a:rPr lang="fr-FR" dirty="0"/>
              <a:t>Préjudice professionnel</a:t>
            </a:r>
            <a:br>
              <a:rPr lang="fr-FR" dirty="0"/>
            </a:br>
            <a:r>
              <a:rPr lang="fr-FR" dirty="0"/>
              <a:t>Des indemnisations inégales</a:t>
            </a:r>
          </a:p>
        </p:txBody>
      </p:sp>
    </p:spTree>
    <p:extLst>
      <p:ext uri="{BB962C8B-B14F-4D97-AF65-F5344CB8AC3E}">
        <p14:creationId xmlns:p14="http://schemas.microsoft.com/office/powerpoint/2010/main" val="31510857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1u0TT1dsXNEiG7+CHEP/CwEAAAAAAADAAAAAAADAAAAAwADAAEA////////BQAAAAMAEAALFuiWoMrtVE2OM6L8jf8kMwQAAAABAAMAAAACAAMAAAAEAAQAAQD///////8FAAAABAAQAAsDljbii0uPRoLwAnlQ11E5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W7RNPV2xc0SIbv4IcQ/8LANEYXRhABsAAAAETGlua2VkU2hhcGVEYXRhAAUAAAAAAAJOYW1lABkAAABMaW5rZWRTaGFwZXNEYXRhUHJvcGVydHkAEFZlcnNpb24AAAAAAAlMYXN0V3JpdGUAuT90E5kBAAAAAQD/////xgDGAAAABV9pZAAQAAAABBbolqDK7VRNjjOi/I3/JDMDRGF0YQBTAAAACFByZXNlbnRhdGlvblNjYW5uZWRGb3JMaW5rZWRTaGFwZXMAAAJOdW1iZXJGb3JtYXRTZXBhcmF0b3JNb2RlAAoAAABBdXRvbWF0aWMAAAJOYW1lACQAAABMaW5rZWRTaGFwZVByZXNlbnRhdGlvblNldHRpbmdzRGF0YQAQVmVyc2lvbgAAAAAACUxhc3RXcml0ZQDbP3QTmQEAAAACAP////+DAIMAAAAFX2lkABAAAAAEA5Y24otLj0aC8AJ5UNdROQNEYXRhABsAAAAETGlua2VkU2hhcGVEYXRhAAUAAAAAAAJOYW1lABkAAABMaW5rZWRTaGFwZXNEYXRhUHJvcGVydHkAEFZlcnNpb24AAQAAAAlMYXN0V3JpdGUA2z90E5k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tCwAAAAAAAAAAAAAgAf///////////////wAAAP///////////////wUAAAADAP///////////////////////////////////////////////////////////////////////////////////////////////////////////////////////////////////////////////////////////////////////////////////////////////////////////////////////////////////////////////////////////////////////////////////////////////////////////////////////////////////////////////////////////////////////////////////////////////////////////////////////////////////////////////////////////////////////////////////////////////////////////////wEAIAH///////////////8AAA7///////8FAAAABAD///////////////////////////////////////////////////////////////////////////////////////////////////////////////////////////////////////////////////////////////////////////////////////////////////////////////////////////////////////////////////////////////////////////////////////////////////////////////////////////////////////////////////////////////////////////////////////////////////////////////////////////////////////////////////////////////////////////////////////////////////////////////////////8CAAEBAwAAAAIA////////GgAGTGlua2VkU2hhcGVzRGF0YVByb3BlcnR5XzAEAAAAAAAFAAAAAwAFAAAABAADAAEBAwAAAAMA////////JQAGTGlua2VkU2hhcGVQcmVzZW50YXRpb25TZXR0aW5nc0RhdGFfMAQAAAABAAUAAAAAAAUAAAACAAQAAQEDAAAABAD///////8aAAZMaW5rZWRTaGFwZXNEYXRhUHJvcGVydHlfMQQAAAACAAUAAAACAAU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925648098279675"/>
  <p:tag name="EMPOWERCHARTSPROPERTIES_A_LENGTH" val="24576"/>
</p:tagLst>
</file>

<file path=ppt/tags/tag1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MBAQEBAQEBAQEBAQEBAQMAAAAAAAAAAwAAAAMAAAAA/////wUA2gsAAAAAAAAAAAAAIAD///////////////8AAAD///////////////8DAAAABAD///////8DAAAABAD///////8DAAAABAD///////8DAAAABAD///////8DAAAABAD///////8DAAAABAD///////////////////////////////////////////////////////////////////////////////////////////////////////////////////////////////////////////////////////////////////////////////////////////////////////////////////////////////////////////////////////////////////////////////////////////////////////////////////////////////////////////////////////////////////////////////////////////////////////////////////////////////8BACAA////////////////AAAO////////AwAAAAMA////////////////////////////////////////////////////////////////////////////////////////////////////////////////////////////////////////////////////////////////////////////////////////////////////////////////////////////////////////////////////////////////////////////////////////////////////////////////////////////////////////////////////////////////////////////////////////////////////////////////////////////////////////////////////////////////////////////////////////////////////////////////////////AgABAP///////wUAAAACABAAC4xcuYKdgGpGtS73/egwO3oEAAAAAAADAAAABAADAAAAAwADAAEA////////BQAAAAMAEAALX1qo4qbz7UGJ9i53G5q+egQAAAABAAMAAAACAAMAAAABAAQABgD///////8FAAAABAAQAAslIcQmYplWRoweEFWvblmfBAAAAAIAAwAAAAA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Fy5gp2Aaka1Lvf96DA7egREYXRhAAUAAAAAAk5hbWUADQAAAExpbmtEYXRhTGlzdAAQVmVyc2lvbgAAAAAACUxhc3RXcml0ZQAtlH0TmQEAAAABAP////9hAGEAAAAFX2lkABAAAAAEX1qo4qbz7UGJ9i53G5q+egREYXRhAAUAAAAAAk5hbWUADQAAAExpbmtEYXRhTGlzdAAQVmVyc2lvbgABAAAACUxhc3RXcml0ZQAtlH0TmQEAAAACAP////9wAHAAAAAFX2lkABAAAAAEJSHEJmKZVkaMHhBVr25ZnwNEYXRhABYAAAACUGVyc29uYWxJZAABAAAAAAACTmFtZQALAAAAUGVyc29uYWxJZAAQVmVyc2lvbgAAAAAACUxhc3RXcml0ZQBSlH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11916532"/>
  <p:tag name="EMPOWERCHARTSPROPERTIES_B_LENGTH" val="24576"/>
  <p:tag name="DOWN_MIGRATION_INITIAL_LAYOUT_REQUIRED" val="9.2.99"/>
  <p:tag name="RUNTIME_ID" val="34dfca8c-f36f-4805-9819-65975a6cab7c"/>
</p:tagLst>
</file>

<file path=ppt/tags/tag1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UBAQEBAQEBAQEBAQEBAQMAAAAAAAAAAwAAAAMAAAAA/////wUA8gsAAAAAAAAAAAAAIAD///////////////8AAAD///////////////8DAAAABAD///////8DAAAABAD///////8DAAAABAD///////////////////////////////////////////////////////////////////////////////////////////////////////////////////////////////////////////////////////////////////////////////////////////////////////////////////////////////////////////////////////////////////////////////////////////////////////////////////////////////////////////////////////////////////////////////////////////////////////////////////////////////////////////////////////////////////////////////8BACAA////////////////AAAO////////AwAAAAMA////////////////////////////////////////////////////////////////////////////////////////////////////////////////////////////////////////////////////////////////////////////////////////////////////////////////////////////////////////////////////////////////////////////////////////////////////////////////////////////////////////////////////////////////////////////////////////////////////////////////////////////////////////////////////////////////////////////////////////////////////////////////////////AgACAP///////wUAAAACABAAC/vKZ9Y9M4NEnnUZw+H/lwkEAAAAAAADAAAABAADAAAAAwADAAAABAD///////8DAAEA////////BQAAAAMAEAALPSuA9ElMXEeLAh+RCsqVAgQAAAABAAMAAAACAAMAAAABAAQAAwD///////8FAAAABAAQAAvdUX4MP4FvSLZNgp1vdAhoBAAAAAIAAwAAAAAAAwAAAAIAAwAAAAA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8pn1j0zg0SedRnD4f+XCQREYXRhAAUAAAAAAk5hbWUADQAAAExpbmtEYXRhTGlzdAAQVmVyc2lvbgAAAAAACUxhc3RXcml0ZQAENUcZmQEAAAABAP////9hAGEAAAAFX2lkABAAAAAEPSuA9ElMXEeLAh+RCsqVAgREYXRhAAUAAAAAAk5hbWUADQAAAExpbmtEYXRhTGlzdAAQVmVyc2lvbgABAAAACUxhc3RXcml0ZQAcNUcZmQEAAAACAP////9wAHAAAAAFX2lkABAAAAAE3VF+DD+Bb0i2TYKdb3QIaANEYXRhABYAAAACUGVyc29uYWxJZAABAAAAAAACTmFtZQALAAAAUGVyc29uYWxJZAAQVmVyc2lvbgAAAAAACUxhc3RXcml0ZQBiNU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DAP///////wUAAAADAP///////wUAAAAEAP///////wUAAAAEAP///////////////////////////////////////////////////////////////////////////////////////////////////////////////////////////////////////////////////////////////////////////////////////////////////////////////////////////////////////////////////////////////////////////////////////////////////////////////////////////////////////////////////////////////////////////////////////////////////////////////////////////////////////////////wEAIAH///////////////8AAA7///////8FAAAABAD///////////////////////////////////////////////////////////////////////////////////////////////////////////////////////////////////////////////////////////////////////////////////////////////////////////////////////////////////////////////////////////////////////////////////////////////////////////////////////////////////////////////////////////////////////////////////////////////////////////////////////////////////////////////////////////////////////////////////////////////////////////////////////8CAAEBAwAAAAIA////////DgAGTGlua0RhdGFMaXN0XzAEAAAAAAAFAAAAAAAFAAAAAwADAAMBAwAAAAMA////////DgAGTGlua0RhdGFMaXN0XzEEAAAAAQAFAAAAAgAFAAAABAAFAAAAAAAFAAAABAAFAAAAAAAFAAAABAAEAAUBAwAAAAQA////////DAAGUGVyc29uYWxJZF8wBAAAAAIABQAAAAMABQAAAAEABQAAAAM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2040508"/>
  <p:tag name="EMPOWERCHARTSPROPERTIES_B_LENGTH" val="24576"/>
  <p:tag name="DOWN_MIGRATION_INITIAL_LAYOUT_REQUIRED" val="9.2.99"/>
  <p:tag name="RUNTIME_ID" val="ff25f2b4-4df2-4ccf-8c23-170b76b3661a"/>
</p:tagLst>
</file>

<file path=ppt/tags/tag2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AgD///////////////////////////////////////////////////////////////////////////////////////////////////////////////////////////////////////////////////////////////////////////////////////////////////////////////////////////////////////////////////////////////////////////////////////////////////////////////////////////////////////////////////////////////////////////////////////////////////////////////////////////////////////////////////////////////////////////////////////////////8BACAA////////////////AAAO////////AwAAAAQA////////////////////////////////////////////////////////////////////////////////////////////////////////////////////////////////////////////////////////////////////////////////////////////////////////////////////////////////////////////////////////////////////////////////////////////////////////////////////////////////////////////////////////////////////////////////////////////////////////////////////////////////////////////////////////////////////////////////////////////////////////////////////////AgACAP///////wUAAAACABAAC2Jkg1YZFM1PuDagT8ZnZ10EAAAAAAADAAAAAAADAAAAAwADAAAAAAD///////8DAAEA////////BQAAAAMAEAALfB49exrY60OJZ4bSg8mVOAQAAAABAAMAAAACAAMAAAAEAAQAAQD///////8FAAAABAAQAAtuCAahtpqHTrv4PAz/LCM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mSDVhkUzU+4NqBPxmdnXQREYXRhAAUAAAAAAk5hbWUADQAAAExpbmtEYXRhTGlzdAAQVmVyc2lvbgABAAAACUxhc3RXcml0ZQD4NUcZmQEAAAABAP////9hAGEAAAAFX2lkABAAAAAEfB49exrY60OJZ4bSg8mVOAREYXRhAAUAAAAAAk5hbWUADQAAAExpbmtEYXRhTGlzdAAQVmVyc2lvbgAAAAAACUxhc3RXcml0ZQD4NUcZmQEAAAACAP////9wAHAAAAAFX2lkABAAAAAEbggGobaah067+DwM/ywjIgNEYXRhABYAAAACUGVyc29uYWxJZAABAAAAAAACTmFtZQALAAAAUGVyc29uYWxJZAAQVmVyc2lvbgAAAAAACUxhc3RXcml0ZQAM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EAP///////////////////////////////////////////////////////////////////////////////////////////////////////////////////////////////////////////////////////////////////////////////////////////////////////////////////////////////////////////////////////////////////////////////////////////////////////////////////////////////////////////////////////////////////////////////////////////////////////////////////////////////////////////////////////////////////////////////wEAIAH///////////////8AAA7///////8FAAAABAD///////////////////////////////////////////////////////////////////////////////////////////////////////////////////////////////////////////////////////////////////////////////////////////////////////////////////////////////////////////////////////////////////////////////////////////////////////////////////////////////////////////////////////////////////////////////////////////////////////////////////////////////////////////////////////////////////////////////////////////////////////////////////////8CAAIBAwAAAAIA////////DgAGTGlua0RhdGFMaXN0XzEEAAAAAAAFAAAAAwAFAAAABAAFAAAAAAAFAAAABAADAAEBAwAAAAMA////////DgAGTGlua0RhdGFMaXN0XzAEAAAAAQAFAAAAAAAFAAAAAgAEAAMBAwAAAAQA////////DAAGUGVyc29uYWxJZF8wBAAAAAIABQAAAAIABQAAAAE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3742052"/>
  <p:tag name="EMPOWERCHARTSPROPERTIES_B_LENGTH" val="24576"/>
  <p:tag name="DOWN_MIGRATION_INITIAL_LAYOUT_REQUIRED" val="9.2.99"/>
  <p:tag name="RUNTIME_ID" val="bae85acf-10bd-40aa-9dd3-2b72764d2dea"/>
</p:tagLst>
</file>

<file path=ppt/tags/tag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0LAYAVqKBNOv7kYqGn+/FUEAAAAAAADAAAAAAADAAAAAwADAAIA////////BQAAAAMAEAAL8TCrNKsNtEGPqHDCjPLpVQQAAAABAAMAAAACAAMAAAAEAAMAAAAAAP///////wQAAQD///////8FAAAABAAQAAvovg6Rz2sDRIF/i1VfC2L+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sBgBWooE06/uRioaf78VQREYXRhAAUAAAAAAk5hbWUADQAAAExpbmtEYXRhTGlzdAAQVmVyc2lvbgAAAAAACUxhc3RXcml0ZQAoNkcZmQEAAAABAP////9hAGEAAAAFX2lkABAAAAAE8TCrNKsNtEGPqHDCjPLpVQREYXRhAAUAAAAAAk5hbWUADQAAAExpbmtEYXRhTGlzdAAQVmVyc2lvbgABAAAACUxhc3RXcml0ZQAoNkcZmQEAAAACAP////9wAHAAAAAFX2lkABAAAAAE6L4Okc9rA0SBf4tVXwti/gNEYXRhABYAAAACUGVyc29uYWxJZAABAAAAAAACTmFtZQALAAAAUGVyc29uYWxJZAAQVmVyc2lvbgAAAAAACUxhc3RXcml0ZQBA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4246606"/>
  <p:tag name="EMPOWERCHARTSPROPERTIES_B_LENGTH" val="24576"/>
  <p:tag name="DOWN_MIGRATION_INITIAL_LAYOUT_REQUIRED" val="9.2.99"/>
  <p:tag name="RUNTIME_ID" val="5a1d816b-0d14-42da-b307-f3b615cc6979"/>
</p:tagLst>
</file>

<file path=ppt/tags/tag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MA////////////////////////////////////////////////////////////////////////////////////////////////////////////////////////////////////////////////////////////////////////////////////////////////////////////////////////////////////////////////////////////////////////////////////////////////////////////////////////////////////////////////////////////////////////////////////////////////////////////////////////////////////////////////////////////////////////////////////////////////////////////////////////AgABAP///////wUAAAACABAAC09ofgDlgOhItvaJ3K7Auu4EAAAAAAADAAAAAAADAAAABAADAAEA////////BQAAAAMAEAALXsxn1fJWUUya6fXj/+fr7wQAAAABAAMAAAAEAAMAAAABAAQAAQD///////8FAAAABAAQAAvFxz18R3wORZ6FEuhLtkuI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2h+AOWA6Ei29oncrsC67gREYXRhAAUAAAAAAk5hbWUADQAAAExpbmtEYXRhTGlzdAAQVmVyc2lvbgABAAAACUxhc3RXcml0ZQBaNkcZmQEAAAABAP////9hAGEAAAAFX2lkABAAAAAEXsxn1fJWUUya6fXj/+fr7wREYXRhAAUAAAAAAk5hbWUADQAAAExpbmtEYXRhTGlzdAAQVmVyc2lvbgAAAAAACUxhc3RXcml0ZQBaNkcZmQEAAAACAP////9wAHAAAAAFX2lkABAAAAAExcc9fEd8DkWehRLoS7ZLiANEYXRhABYAAAACUGVyc29uYWxJZAABAAAAAAACTmFtZQALAAAAUGVyc29uYWxJZAAQVmVyc2lvbgAAAAAACUxhc3RXcml0ZQBs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4688988"/>
  <p:tag name="EMPOWERCHARTSPROPERTIES_B_LENGTH" val="24576"/>
  <p:tag name="DOWN_MIGRATION_INITIAL_LAYOUT_REQUIRED" val="9.2.99"/>
  <p:tag name="RUNTIME_ID" val="3fac9fe1-ea51-44a5-aec9-a30fd7d36ae7"/>
</p:tagLst>
</file>

<file path=ppt/tags/tag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AgD///////8DAAAAAwD///////8DAAAAAwD///////////////////////////////////////////////////////////////////////////////////////////////////////////////////////////////////////////////////////////////////////////////////////////////////////////////////////////////////////////////////////////////////////////////////////////////////////////////////////////////////////////////////////////////////////////////////////////////////////////////////////////////////////////////////////////////8BACAA////////////////AAAO////////AwAAAAMA////////////////////////////////////////////////////////////////////////////////////////////////////////////////////////////////////////////////////////////////////////////////////////////////////////////////////////////////////////////////////////////////////////////////////////////////////////////////////////////////////////////////////////////////////////////////////////////////////////////////////////////////////////////////////////////////////////////////////////////////////////////////////////AgACAP///////wUAAAACABAAC8/JtWaqnUtAi8HeBYYZvgoEAAAAAAADAAAABAADAAAAAwADAAAAAAADAAAAAwADAAQA////////BQAAAAMAEAALfonEoJDOs0yFy6Kw8ZYsNwQAAAABAAMAAAACAAMAAAABAAMAAAACAP///////wMAAAAAAP///////wMAAAAAAP///////wQAAQD///////8FAAAABAAQAAuv0ENQiyHuQqfSwypI7LFs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8m1ZqqdS0CLwd4Fhhm+CgREYXRhAAUAAAAAAk5hbWUADQAAAExpbmtEYXRhTGlzdAAQVmVyc2lvbgABAAAACUxhc3RXcml0ZQCKNkcZmQEAAAABAP////9hAGEAAAAFX2lkABAAAAAEfonEoJDOs0yFy6Kw8ZYsNwREYXRhAAUAAAAAAk5hbWUADQAAAExpbmtEYXRhTGlzdAAQVmVyc2lvbgAAAAAACUxhc3RXcml0ZQCKNkcZmQEAAAACAP////9wAHAAAAAFX2lkABAAAAAEr9BDUIsh7kKn0sMqSOyxbANEYXRhABYAAAACUGVyc29uYWxJZAABAAAAAAACTmFtZQALAAAAUGVyc29uYWxJZAAQVmVyc2lvbgAAAAAACUxhc3RXcml0ZQCb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EAIAH///////////////8AAA7///////8FAAAABAD///////////////////////////////////////////////////////////////////////////////////////////////////////////////////////////////////////////////////////////////////////////////////////////////////////////////////////////////////////////////////////////////////////////////////////////////////////////////////////////////////////////////////////////////////////////////////////////////////////////////////////////////////////////////////////////////////////////////////////////////////////////////////////8CAAIBAwAAAAIA////////DgAGTGlua0RhdGFMaXN0XzEEAAAAAAAFAAAAAwAFAAAABAAFAAAAAwD///////8DAAQBAwAAAAMA////////DgAGTGlua0RhdGFMaXN0XzAEAAAAAQAFAAAAAAAFAAAAAgAFAAAAAAAFAAAAAgA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5141128"/>
  <p:tag name="EMPOWERCHARTSPROPERTIES_B_LENGTH" val="24576"/>
  <p:tag name="DOWN_MIGRATION_INITIAL_LAYOUT_REQUIRED" val="9.2.99"/>
  <p:tag name="RUNTIME_ID" val="27c9014f-00ed-44c1-a430-7490e416fe5d"/>
</p:tagLst>
</file>

<file path=ppt/tags/tag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1iEYYwQWa5Nj6MI2MyvEn0EAAAAAAADAAAABAADAAAAAwADAAAAAAD///////8DAAAAAAD///////8DAAEA////////BQAAAAMAEAAL9P2Szs9m60yZATBILZ7GmwQAAAABAAMAAAACAAMAAAABAAQAAQD///////8FAAAABAAQAAv8bP8gBFS9Ro0a7sJsp9QJ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IRhjBBZrk2PowjYzK8SfQREYXRhAAUAAAAAAk5hbWUADQAAAExpbmtEYXRhTGlzdAAQVmVyc2lvbgABAAAACUxhc3RXcml0ZQCzNkcZmQEAAAABAP////9hAGEAAAAFX2lkABAAAAAE9P2Szs9m60yZATBILZ7GmwREYXRhAAUAAAAAAk5hbWUADQAAAExpbmtEYXRhTGlzdAAQVmVyc2lvbgAAAAAACUxhc3RXcml0ZQCzNkcZmQEAAAACAP////9wAHAAAAAFX2lkABAAAAAE/Gz/IARUvUaNGu7CbKfUCQNEYXRhABYAAAACUGVyc29uYWxJZAABAAAAAAACTmFtZQALAAAAUGVyc29uYWxJZAAQVmVyc2lvbgAAAAAACUxhc3RXcml0ZQDT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UAAAACAP///////////////////////////////////////////////////////////////////////////////////////////////////////////////////////////////////////////////////////////////////////////////////////////////////////////////////////////////////////////////////////////////////////////////////////////////////////////////////////////////////////////////////////////////////////////////////////////////////////////////////////////////////////////////////////////////////////////////wEAIAH///////////////8AAA7///////8FAAAABAD///////////////////////////////////////////////////////////////////////////////////////////////////////////////////////////////////////////////////////////////////////////////////////////////////////////////////////////////////////////////////////////////////////////////////////////////////////////////////////////////////////////////////////////////////////////////////////////////////////////////////////////////////////////////////////////////////////////////////////////////////////////////////////8CAAMBAwAAAAIA////////DgAGTGlua0RhdGFMaXN0XzEEAAAAAAAFAAAAAwAFAAAABAA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5702387"/>
  <p:tag name="EMPOWERCHARTSPROPERTIES_B_LENGTH" val="24576"/>
  <p:tag name="DOWN_MIGRATION_INITIAL_LAYOUT_REQUIRED" val="9.2.99"/>
  <p:tag name="RUNTIME_ID" val="3640c03f-819d-44ec-a699-c0a443c508e5"/>
</p:tagLst>
</file>

<file path=ppt/tags/tag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2xcmzfHdelEo8XYT3zWTEoEAAAAAAADAAAABAADAAAAAwADAAAAAAD///////8DAAAAAAD///////8DAAEA////////BQAAAAMAEAALrOequPer0kOoDjnl9hrZIAQAAAABAAMAAAACAAMAAAABAAQAAQD///////8FAAAABAAQAAsXL5EynDW6SIcsZkRdNSs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FybN8d16USjxdhPfNZMSgREYXRhAAUAAAAAAk5hbWUADQAAAExpbmtEYXRhTGlzdAAQVmVyc2lvbgAAAAAACUxhc3RXcml0ZQBPk30TmQEAAAABAP////9hAGEAAAAFX2lkABAAAAAErOequPer0kOoDjnl9hrZIAREYXRhAAUAAAAAAk5hbWUADQAAAExpbmtEYXRhTGlzdAAQVmVyc2lvbgABAAAACUxhc3RXcml0ZQBgk30TmQEAAAACAP////9wAHAAAAAFX2lkABAAAAAEFy+RMpw1ukiHLGZEXTUrBwNEYXRhABYAAAACUGVyc29uYWxJZAABAAAAAAACTmFtZQALAAAAUGVyc29uYWxJZAAQVmVyc2lvbgAAAAAACUxhc3RXcml0ZQCYk3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09772712"/>
  <p:tag name="EMPOWERCHARTSPROPERTIES_B_LENGTH" val="24576"/>
  <p:tag name="DOWN_MIGRATION_INITIAL_LAYOUT_REQUIRED" val="9.2.99"/>
  <p:tag name="RUNTIME_ID" val="015d33f8-74f8-45f7-9157-539aef0a42c6"/>
</p:tagLst>
</file>

<file path=ppt/tags/tag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2xcmzfHdelEo8XYT3zWTEoEAAAAAAADAAAABAADAAAAAwADAAAAAAD///////8DAAAAAAD///////8DAAEA////////BQAAAAMAEAALrOequPer0kOoDjnl9hrZIAQAAAABAAMAAAACAAMAAAABAAQAAQD///////8FAAAABAAQAAsXL5EynDW6SIcsZkRdNSs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FybN8d16USjxdhPfNZMSgREYXRhAAUAAAAAAk5hbWUADQAAAExpbmtEYXRhTGlzdAAQVmVyc2lvbgAAAAAACUxhc3RXcml0ZQBPk30TmQEAAAABAP////9hAGEAAAAFX2lkABAAAAAErOequPer0kOoDjnl9hrZIAREYXRhAAUAAAAAAk5hbWUADQAAAExpbmtEYXRhTGlzdAAQVmVyc2lvbgABAAAACUxhc3RXcml0ZQBgk30TmQEAAAACAP////9wAHAAAAAFX2lkABAAAAAEFy+RMpw1ukiHLGZEXTUrBwNEYXRhABYAAAACUGVyc29uYWxJZAABAAAAAAACTmFtZQALAAAAUGVyc29uYWxJZAAQVmVyc2lvbgAAAAAACUxhc3RXcml0ZQCYk3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09772712"/>
  <p:tag name="EMPOWERCHARTSPROPERTIES_B_LENGTH" val="24576"/>
  <p:tag name="DOWN_MIGRATION_INITIAL_LAYOUT_REQUIRED" val="9.2.99"/>
  <p:tag name="RUNTIME_ID" val="015d33f8-74f8-45f7-9157-539aef0a42c6"/>
</p:tagLst>
</file>

<file path=ppt/theme/theme1.xml><?xml version="1.0" encoding="utf-8"?>
<a:theme xmlns:a="http://schemas.openxmlformats.org/drawingml/2006/main" name="Office Theme">
  <a:themeElements>
    <a:clrScheme name="CNB Evenement 21/11">
      <a:dk1>
        <a:sysClr val="windowText" lastClr="000000"/>
      </a:dk1>
      <a:lt1>
        <a:sysClr val="window" lastClr="FFFFFF"/>
      </a:lt1>
      <a:dk2>
        <a:srgbClr val="000000"/>
      </a:dk2>
      <a:lt2>
        <a:srgbClr val="2D676D"/>
      </a:lt2>
      <a:accent1>
        <a:srgbClr val="D8B949"/>
      </a:accent1>
      <a:accent2>
        <a:srgbClr val="B39C65"/>
      </a:accent2>
      <a:accent3>
        <a:srgbClr val="535C5E"/>
      </a:accent3>
      <a:accent4>
        <a:srgbClr val="678693"/>
      </a:accent4>
      <a:accent5>
        <a:srgbClr val="5F8896"/>
      </a:accent5>
      <a:accent6>
        <a:srgbClr val="FFFFFF"/>
      </a:accent6>
      <a:hlink>
        <a:srgbClr val="B39C65"/>
      </a:hlink>
      <a:folHlink>
        <a:srgbClr val="678693"/>
      </a:folHlink>
    </a:clrScheme>
    <a:fontScheme name="CNB event">
      <a:majorFont>
        <a:latin typeface="Futura PT Book"/>
        <a:ea typeface=""/>
        <a:cs typeface=""/>
      </a:majorFont>
      <a:minorFont>
        <a:latin typeface="DIN 201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D9B2B0B675944B804A582AC2A64061" ma:contentTypeVersion="3" ma:contentTypeDescription="Crée un document." ma:contentTypeScope="" ma:versionID="771b83c8c1eef6e180041f4be9a2678a">
  <xsd:schema xmlns:xsd="http://www.w3.org/2001/XMLSchema" xmlns:xs="http://www.w3.org/2001/XMLSchema" xmlns:p="http://schemas.microsoft.com/office/2006/metadata/properties" xmlns:ns2="059f11b1-9e85-4c06-8f8b-385557af14bd" targetNamespace="http://schemas.microsoft.com/office/2006/metadata/properties" ma:root="true" ma:fieldsID="3b9da10e3b456d04cd063b58ae88619b" ns2:_="">
    <xsd:import namespace="059f11b1-9e85-4c06-8f8b-385557af14b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f11b1-9e85-4c06-8f8b-385557af14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CC1AF5-47FD-4F92-B772-668E6CBC1C43}"/>
</file>

<file path=customXml/itemProps2.xml><?xml version="1.0" encoding="utf-8"?>
<ds:datastoreItem xmlns:ds="http://schemas.openxmlformats.org/officeDocument/2006/customXml" ds:itemID="{DE062C08-E461-4BE1-B306-90803BDA8409}"/>
</file>

<file path=customXml/itemProps3.xml><?xml version="1.0" encoding="utf-8"?>
<ds:datastoreItem xmlns:ds="http://schemas.openxmlformats.org/officeDocument/2006/customXml" ds:itemID="{197B18C0-1786-4AA4-B704-BCC51B6C1618}"/>
</file>

<file path=docMetadata/LabelInfo.xml><?xml version="1.0" encoding="utf-8"?>
<clbl:labelList xmlns:clbl="http://schemas.microsoft.com/office/2020/mipLabelMetadata">
  <clbl:label id="{aa321b6e-c2f4-42f8-95b8-4d018e6d28ec}" enabled="0" method="" siteId="{aa321b6e-c2f4-42f8-95b8-4d018e6d28ec}" removed="1"/>
</clbl:labelList>
</file>

<file path=docProps/app.xml><?xml version="1.0" encoding="utf-8"?>
<Properties xmlns="http://schemas.openxmlformats.org/officeDocument/2006/extended-properties" xmlns:vt="http://schemas.openxmlformats.org/officeDocument/2006/docPropsVTypes">
  <TotalTime>128</TotalTime>
  <Words>3193</Words>
  <Application>Microsoft Office PowerPoint</Application>
  <PresentationFormat>Grand écran</PresentationFormat>
  <Paragraphs>221</Paragraphs>
  <Slides>57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57</vt:i4>
      </vt:variant>
    </vt:vector>
  </HeadingPairs>
  <TitlesOfParts>
    <vt:vector size="66" baseType="lpstr">
      <vt:lpstr>Aptos</vt:lpstr>
      <vt:lpstr>Arial</vt:lpstr>
      <vt:lpstr>Din 2014</vt:lpstr>
      <vt:lpstr>Din 2014</vt:lpstr>
      <vt:lpstr>Futura PT Book</vt:lpstr>
      <vt:lpstr>Futura PT Heavy</vt:lpstr>
      <vt:lpstr>Sansation</vt:lpstr>
      <vt:lpstr>Wingdings</vt:lpstr>
      <vt:lpstr>Office Theme</vt:lpstr>
      <vt:lpstr>ATELIER 3 :  PRÉJUDICE PROFESSIONNEL :  PERTE DE GAINS PROFESSIONNELS ACTUELS (PGPA),  PERTE DE GAINS PROFESSIONNELS FUTURS (PGPF),  INCIDENCE PROFESSIONNELLE (IP) </vt:lpstr>
      <vt:lpstr>Présentation PowerPoint</vt:lpstr>
      <vt:lpstr>Titre  sur deux lignes</vt:lpstr>
      <vt:lpstr>Quelques données handicap</vt:lpstr>
      <vt:lpstr>Quelques données handicap</vt:lpstr>
      <vt:lpstr>Quelques données handicap</vt:lpstr>
      <vt:lpstr>Quelques données handicap</vt:lpstr>
      <vt:lpstr>Quelques données handicap</vt:lpstr>
      <vt:lpstr>Préjudice professionnel Des indemnisations inégales</vt:lpstr>
      <vt:lpstr>Préjudice professionnel des indemnisations inégales</vt:lpstr>
      <vt:lpstr>Préjudice professionnel des indemnisations inégales</vt:lpstr>
      <vt:lpstr>Préjudice professionnel des indemnisations inégales</vt:lpstr>
      <vt:lpstr>Préjudice professionnel des indemnisations inégales</vt:lpstr>
      <vt:lpstr>Préjudice professionnel des indemnisations inégales</vt:lpstr>
      <vt:lpstr>Préjudice professionnel des indemnisations inégales</vt:lpstr>
      <vt:lpstr>Préjudice professionnel des indemnisations inégales</vt:lpstr>
      <vt:lpstr>Préjudice professionnel des indemnisations inégales</vt:lpstr>
      <vt:lpstr>Préjudice professionnel des indemnisations inégales</vt:lpstr>
      <vt:lpstr>L’INCIDENCE PROFESSIONNELLE DANS LES 2 TEMPORALITES DE LA NOMENCLATURE DINTILHAC</vt:lpstr>
      <vt:lpstr>Peut-il y avoir une incidence professionnelle durant les 2 temporalités ?  Et surtout pendant la période temporaire ?</vt:lpstr>
      <vt:lpstr>Sommaire</vt:lpstr>
      <vt:lpstr>La temporalité du préjudice  </vt:lpstr>
      <vt:lpstr>Présentation PowerPoint</vt:lpstr>
      <vt:lpstr>Présentation PowerPoint</vt:lpstr>
      <vt:lpstr>La nature du préjudice</vt:lpstr>
      <vt:lpstr>Présentation PowerPoint</vt:lpstr>
      <vt:lpstr>Présentation PowerPoint</vt:lpstr>
      <vt:lpstr>Présentation PowerPoint</vt:lpstr>
      <vt:lpstr>Présentation PowerPoint</vt:lpstr>
      <vt:lpstr>Présentation PowerPoint</vt:lpstr>
      <vt:lpstr>Présentation PowerPoint</vt:lpstr>
      <vt:lpstr>L’incidence professionnelle temporaire :   fiction ou réalité ?</vt:lpstr>
      <vt:lpstr>Une certitude </vt:lpstr>
      <vt:lpstr>Le juge ne peut refuser l’évaluation du préjudice s'il constate son existence </vt:lpstr>
      <vt:lpstr>Le juge ne peut refuser l’évaluation du préjudice s'il constate son existence  </vt:lpstr>
      <vt:lpstr>Présentation PowerPoint</vt:lpstr>
      <vt:lpstr>Présentation PowerPoint</vt:lpstr>
      <vt:lpstr>LA DISTINCTION  DE NATURE  LES ASSEMBLEES PLENIERES DU 20/01/2023  n° 20-23673 et 21-23947 ET LES 16 QUI SUIVENT !!!</vt:lpstr>
      <vt:lpstr>Focus sur :</vt:lpstr>
      <vt:lpstr>Présentation PowerPoint</vt:lpstr>
      <vt:lpstr>Présentation PowerPoint</vt:lpstr>
      <vt:lpstr>Présentation PowerPoint</vt:lpstr>
      <vt:lpstr>Jurisprudence sur l’incidence professionnelle temporaire </vt:lpstr>
      <vt:lpstr>Présentation PowerPoint</vt:lpstr>
      <vt:lpstr>Présentation PowerPoint</vt:lpstr>
      <vt:lpstr>Mais arrive </vt:lpstr>
      <vt:lpstr>Présentation PowerPoint</vt:lpstr>
      <vt:lpstr>Vu le principe de réparation intégrale sans perte ni profit pour la victime :</vt:lpstr>
      <vt:lpstr>De quoi en perdre la tete ????</vt:lpstr>
      <vt:lpstr>Mais si on va au fond des choses ???</vt:lpstr>
      <vt:lpstr>L’arrêt du 25/04/2024 ne portait pas sur la question de la pénibilité accrue au travail mais sur d’autres composantes de l’INCIDENCE RPOFESSIONNELLE  </vt:lpstr>
      <vt:lpstr>Tandis que l’arrêt du 18/09/2025 porte que sur la composante pénibilité accrue au travail de l’incidence professionnelle    </vt:lpstr>
      <vt:lpstr>?</vt:lpstr>
      <vt:lpstr>Présentation PowerPoint</vt:lpstr>
      <vt:lpstr>La cour de cassation suivrait elle la jurisprudence du conseil d’Etat qui sous distingue le préjudice d’incidence professionnelle ???</vt:lpstr>
      <vt:lpstr>Conseil d'État, 5ème chambre, 04/04/2025, 488422 </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Arlette Simon</dc:creator>
  <cp:lastModifiedBy>Johana MAMIE</cp:lastModifiedBy>
  <cp:revision>4</cp:revision>
  <dcterms:created xsi:type="dcterms:W3CDTF">2025-09-04T06:40:14Z</dcterms:created>
  <dcterms:modified xsi:type="dcterms:W3CDTF">2025-11-20T11:40:41Z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0x01010038D9B2B0B675944B804A582AC2A64061</vt:lpwstr>
  </property>
</Properties>
</file>