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9" r:id="rId3"/>
    <p:sldId id="257" r:id="rId4"/>
    <p:sldId id="343" r:id="rId5"/>
    <p:sldId id="341" r:id="rId6"/>
    <p:sldId id="342" r:id="rId7"/>
    <p:sldId id="344" r:id="rId8"/>
    <p:sldId id="345" r:id="rId9"/>
    <p:sldId id="264" r:id="rId10"/>
    <p:sldId id="268" r:id="rId11"/>
    <p:sldId id="273" r:id="rId12"/>
    <p:sldId id="274" r:id="rId13"/>
    <p:sldId id="291" r:id="rId14"/>
    <p:sldId id="275" r:id="rId15"/>
    <p:sldId id="289" r:id="rId16"/>
    <p:sldId id="292" r:id="rId17"/>
    <p:sldId id="293" r:id="rId18"/>
    <p:sldId id="295" r:id="rId19"/>
    <p:sldId id="277" r:id="rId20"/>
    <p:sldId id="294" r:id="rId21"/>
    <p:sldId id="296" r:id="rId22"/>
    <p:sldId id="290" r:id="rId23"/>
    <p:sldId id="279" r:id="rId24"/>
    <p:sldId id="265" r:id="rId25"/>
    <p:sldId id="327" r:id="rId26"/>
    <p:sldId id="324" r:id="rId27"/>
    <p:sldId id="328" r:id="rId28"/>
    <p:sldId id="325" r:id="rId29"/>
    <p:sldId id="326" r:id="rId30"/>
    <p:sldId id="266" r:id="rId31"/>
    <p:sldId id="297" r:id="rId32"/>
    <p:sldId id="298" r:id="rId33"/>
    <p:sldId id="329" r:id="rId34"/>
    <p:sldId id="299" r:id="rId35"/>
    <p:sldId id="302" r:id="rId36"/>
    <p:sldId id="303" r:id="rId37"/>
    <p:sldId id="330" r:id="rId38"/>
    <p:sldId id="331" r:id="rId39"/>
    <p:sldId id="306" r:id="rId40"/>
    <p:sldId id="307" r:id="rId41"/>
    <p:sldId id="308" r:id="rId42"/>
    <p:sldId id="309" r:id="rId43"/>
    <p:sldId id="304" r:id="rId44"/>
    <p:sldId id="305" r:id="rId45"/>
    <p:sldId id="285" r:id="rId46"/>
    <p:sldId id="310" r:id="rId47"/>
    <p:sldId id="313" r:id="rId48"/>
    <p:sldId id="312" r:id="rId49"/>
    <p:sldId id="314" r:id="rId50"/>
    <p:sldId id="315" r:id="rId51"/>
    <p:sldId id="316" r:id="rId52"/>
    <p:sldId id="317" r:id="rId53"/>
    <p:sldId id="319" r:id="rId54"/>
    <p:sldId id="321" r:id="rId55"/>
    <p:sldId id="339" r:id="rId56"/>
    <p:sldId id="332" r:id="rId57"/>
    <p:sldId id="337" r:id="rId58"/>
    <p:sldId id="334" r:id="rId59"/>
    <p:sldId id="336" r:id="rId60"/>
    <p:sldId id="267" r:id="rId61"/>
    <p:sldId id="281" r:id="rId62"/>
    <p:sldId id="282" r:id="rId63"/>
    <p:sldId id="340" r:id="rId64"/>
    <p:sldId id="301" r:id="rId65"/>
  </p:sldIdLst>
  <p:sldSz cx="12192000" cy="6858000"/>
  <p:notesSz cx="6797675" cy="9926638"/>
  <p:custDataLst>
    <p:tags r:id="rId67"/>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8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A148C-0F6A-418E-831F-ACD5E6028AB7}" v="4" dt="2025-11-19T16:44:51.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94404" autoAdjust="0"/>
  </p:normalViewPr>
  <p:slideViewPr>
    <p:cSldViewPr snapToGrid="0" showGuides="1">
      <p:cViewPr varScale="1">
        <p:scale>
          <a:sx n="116" d="100"/>
          <a:sy n="116" d="100"/>
        </p:scale>
        <p:origin x="312"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lette Simon" userId="f8e6e685-e2ee-4044-a307-57648a3e1d7f" providerId="ADAL" clId="{E743E4AA-11AD-4765-83A7-99ECEACBDB7B}"/>
    <pc:docChg chg="undo custSel modSld modMainMaster">
      <pc:chgData name="Arlette Simon" userId="f8e6e685-e2ee-4044-a307-57648a3e1d7f" providerId="ADAL" clId="{E743E4AA-11AD-4765-83A7-99ECEACBDB7B}" dt="2025-11-19T16:45:10.369" v="437" actId="1076"/>
      <pc:docMkLst>
        <pc:docMk/>
      </pc:docMkLst>
      <pc:sldChg chg="modSp mod">
        <pc:chgData name="Arlette Simon" userId="f8e6e685-e2ee-4044-a307-57648a3e1d7f" providerId="ADAL" clId="{E743E4AA-11AD-4765-83A7-99ECEACBDB7B}" dt="2025-11-19T16:05:05.856" v="2" actId="1076"/>
        <pc:sldMkLst>
          <pc:docMk/>
          <pc:sldMk cId="2935408139" sldId="256"/>
        </pc:sldMkLst>
        <pc:spChg chg="mod">
          <ac:chgData name="Arlette Simon" userId="f8e6e685-e2ee-4044-a307-57648a3e1d7f" providerId="ADAL" clId="{E743E4AA-11AD-4765-83A7-99ECEACBDB7B}" dt="2025-11-19T16:05:05.856" v="2" actId="1076"/>
          <ac:spMkLst>
            <pc:docMk/>
            <pc:sldMk cId="2935408139" sldId="256"/>
            <ac:spMk id="3" creationId="{FB778E2D-E506-A68D-9419-76A1D6BADCC1}"/>
          </ac:spMkLst>
        </pc:spChg>
      </pc:sldChg>
      <pc:sldChg chg="addSp delSp modSp mod chgLayout">
        <pc:chgData name="Arlette Simon" userId="f8e6e685-e2ee-4044-a307-57648a3e1d7f" providerId="ADAL" clId="{E743E4AA-11AD-4765-83A7-99ECEACBDB7B}" dt="2025-11-19T16:39:11.876" v="391" actId="115"/>
        <pc:sldMkLst>
          <pc:docMk/>
          <pc:sldMk cId="3975365914" sldId="268"/>
        </pc:sldMkLst>
        <pc:spChg chg="mod ord">
          <ac:chgData name="Arlette Simon" userId="f8e6e685-e2ee-4044-a307-57648a3e1d7f" providerId="ADAL" clId="{E743E4AA-11AD-4765-83A7-99ECEACBDB7B}" dt="2025-11-19T16:18:22.515" v="112" actId="120"/>
          <ac:spMkLst>
            <pc:docMk/>
            <pc:sldMk cId="3975365914" sldId="268"/>
            <ac:spMk id="2" creationId="{666C571E-45D5-614C-3DA7-A6541B0D7A95}"/>
          </ac:spMkLst>
        </pc:spChg>
        <pc:spChg chg="add del mod">
          <ac:chgData name="Arlette Simon" userId="f8e6e685-e2ee-4044-a307-57648a3e1d7f" providerId="ADAL" clId="{E743E4AA-11AD-4765-83A7-99ECEACBDB7B}" dt="2025-11-19T16:18:19.005" v="111" actId="6264"/>
          <ac:spMkLst>
            <pc:docMk/>
            <pc:sldMk cId="3975365914" sldId="268"/>
            <ac:spMk id="3" creationId="{286C2E81-95B3-EE36-F699-5404011FFD71}"/>
          </ac:spMkLst>
        </pc:spChg>
        <pc:spChg chg="mod ord">
          <ac:chgData name="Arlette Simon" userId="f8e6e685-e2ee-4044-a307-57648a3e1d7f" providerId="ADAL" clId="{E743E4AA-11AD-4765-83A7-99ECEACBDB7B}" dt="2025-11-19T16:18:19.005" v="111" actId="6264"/>
          <ac:spMkLst>
            <pc:docMk/>
            <pc:sldMk cId="3975365914" sldId="268"/>
            <ac:spMk id="4" creationId="{6F925C4E-96D2-0804-3728-5901BA5B7D47}"/>
          </ac:spMkLst>
        </pc:spChg>
        <pc:spChg chg="mod ord">
          <ac:chgData name="Arlette Simon" userId="f8e6e685-e2ee-4044-a307-57648a3e1d7f" providerId="ADAL" clId="{E743E4AA-11AD-4765-83A7-99ECEACBDB7B}" dt="2025-11-19T16:18:19.005" v="111" actId="6264"/>
          <ac:spMkLst>
            <pc:docMk/>
            <pc:sldMk cId="3975365914" sldId="268"/>
            <ac:spMk id="5" creationId="{14495C5E-3091-D0B1-3CA9-ED6C463DB77B}"/>
          </ac:spMkLst>
        </pc:spChg>
        <pc:spChg chg="add del mod">
          <ac:chgData name="Arlette Simon" userId="f8e6e685-e2ee-4044-a307-57648a3e1d7f" providerId="ADAL" clId="{E743E4AA-11AD-4765-83A7-99ECEACBDB7B}" dt="2025-11-19T16:18:19.005" v="111" actId="6264"/>
          <ac:spMkLst>
            <pc:docMk/>
            <pc:sldMk cId="3975365914" sldId="268"/>
            <ac:spMk id="6" creationId="{5A0C2A55-3477-6F31-5C55-3A4ECFF95646}"/>
          </ac:spMkLst>
        </pc:spChg>
        <pc:spChg chg="add del mod">
          <ac:chgData name="Arlette Simon" userId="f8e6e685-e2ee-4044-a307-57648a3e1d7f" providerId="ADAL" clId="{E743E4AA-11AD-4765-83A7-99ECEACBDB7B}" dt="2025-11-19T16:18:19.005" v="111" actId="6264"/>
          <ac:spMkLst>
            <pc:docMk/>
            <pc:sldMk cId="3975365914" sldId="268"/>
            <ac:spMk id="7" creationId="{8FA95275-DD70-3E4D-F562-39D9BA39B414}"/>
          </ac:spMkLst>
        </pc:spChg>
        <pc:spChg chg="add del mod">
          <ac:chgData name="Arlette Simon" userId="f8e6e685-e2ee-4044-a307-57648a3e1d7f" providerId="ADAL" clId="{E743E4AA-11AD-4765-83A7-99ECEACBDB7B}" dt="2025-11-19T16:18:19.005" v="111" actId="6264"/>
          <ac:spMkLst>
            <pc:docMk/>
            <pc:sldMk cId="3975365914" sldId="268"/>
            <ac:spMk id="8" creationId="{DF76C1F4-7930-99F7-EB98-00A49723E409}"/>
          </ac:spMkLst>
        </pc:spChg>
        <pc:spChg chg="mod ord">
          <ac:chgData name="Arlette Simon" userId="f8e6e685-e2ee-4044-a307-57648a3e1d7f" providerId="ADAL" clId="{E743E4AA-11AD-4765-83A7-99ECEACBDB7B}" dt="2025-11-19T16:39:11.876" v="391" actId="115"/>
          <ac:spMkLst>
            <pc:docMk/>
            <pc:sldMk cId="3975365914" sldId="268"/>
            <ac:spMk id="44" creationId="{2C1A2935-6592-A0D0-FADE-5B6D85E5BCC4}"/>
          </ac:spMkLst>
        </pc:spChg>
      </pc:sldChg>
      <pc:sldChg chg="modSp mod">
        <pc:chgData name="Arlette Simon" userId="f8e6e685-e2ee-4044-a307-57648a3e1d7f" providerId="ADAL" clId="{E743E4AA-11AD-4765-83A7-99ECEACBDB7B}" dt="2025-11-19T16:39:28.137" v="395" actId="115"/>
        <pc:sldMkLst>
          <pc:docMk/>
          <pc:sldMk cId="1421229048" sldId="273"/>
        </pc:sldMkLst>
        <pc:spChg chg="mod">
          <ac:chgData name="Arlette Simon" userId="f8e6e685-e2ee-4044-a307-57648a3e1d7f" providerId="ADAL" clId="{E743E4AA-11AD-4765-83A7-99ECEACBDB7B}" dt="2025-11-19T16:39:28.137" v="395" actId="115"/>
          <ac:spMkLst>
            <pc:docMk/>
            <pc:sldMk cId="1421229048" sldId="273"/>
            <ac:spMk id="44" creationId="{A2B9C1DE-AEAA-C3E1-9FD5-FCB08E972597}"/>
          </ac:spMkLst>
        </pc:spChg>
      </pc:sldChg>
      <pc:sldChg chg="modSp mod">
        <pc:chgData name="Arlette Simon" userId="f8e6e685-e2ee-4044-a307-57648a3e1d7f" providerId="ADAL" clId="{E743E4AA-11AD-4765-83A7-99ECEACBDB7B}" dt="2025-11-19T16:39:45.046" v="398" actId="115"/>
        <pc:sldMkLst>
          <pc:docMk/>
          <pc:sldMk cId="2025237429" sldId="274"/>
        </pc:sldMkLst>
        <pc:spChg chg="mod">
          <ac:chgData name="Arlette Simon" userId="f8e6e685-e2ee-4044-a307-57648a3e1d7f" providerId="ADAL" clId="{E743E4AA-11AD-4765-83A7-99ECEACBDB7B}" dt="2025-11-19T16:18:41.141" v="129" actId="1036"/>
          <ac:spMkLst>
            <pc:docMk/>
            <pc:sldMk cId="2025237429" sldId="274"/>
            <ac:spMk id="9" creationId="{653CC310-BDE1-34FC-9DD4-9B99FE06FE39}"/>
          </ac:spMkLst>
        </pc:spChg>
        <pc:spChg chg="mod">
          <ac:chgData name="Arlette Simon" userId="f8e6e685-e2ee-4044-a307-57648a3e1d7f" providerId="ADAL" clId="{E743E4AA-11AD-4765-83A7-99ECEACBDB7B}" dt="2025-11-19T16:39:45.046" v="398" actId="115"/>
          <ac:spMkLst>
            <pc:docMk/>
            <pc:sldMk cId="2025237429" sldId="274"/>
            <ac:spMk id="44" creationId="{F7664DF2-5073-1DC7-F6CC-292B8F43F01E}"/>
          </ac:spMkLst>
        </pc:spChg>
        <pc:picChg chg="mod">
          <ac:chgData name="Arlette Simon" userId="f8e6e685-e2ee-4044-a307-57648a3e1d7f" providerId="ADAL" clId="{E743E4AA-11AD-4765-83A7-99ECEACBDB7B}" dt="2025-11-19T16:18:41.141" v="129" actId="1036"/>
          <ac:picMkLst>
            <pc:docMk/>
            <pc:sldMk cId="2025237429" sldId="274"/>
            <ac:picMk id="3" creationId="{9BB0215A-07BC-EB31-16F8-ABCAF9EC260F}"/>
          </ac:picMkLst>
        </pc:picChg>
      </pc:sldChg>
      <pc:sldChg chg="modSp mod">
        <pc:chgData name="Arlette Simon" userId="f8e6e685-e2ee-4044-a307-57648a3e1d7f" providerId="ADAL" clId="{E743E4AA-11AD-4765-83A7-99ECEACBDB7B}" dt="2025-11-19T16:40:15.571" v="406" actId="115"/>
        <pc:sldMkLst>
          <pc:docMk/>
          <pc:sldMk cId="1003896319" sldId="275"/>
        </pc:sldMkLst>
        <pc:spChg chg="mod">
          <ac:chgData name="Arlette Simon" userId="f8e6e685-e2ee-4044-a307-57648a3e1d7f" providerId="ADAL" clId="{E743E4AA-11AD-4765-83A7-99ECEACBDB7B}" dt="2025-11-19T16:40:15.571" v="406" actId="115"/>
          <ac:spMkLst>
            <pc:docMk/>
            <pc:sldMk cId="1003896319" sldId="275"/>
            <ac:spMk id="44" creationId="{2207481A-09DF-D87E-F865-E6C98B468D54}"/>
          </ac:spMkLst>
        </pc:spChg>
        <pc:picChg chg="mod">
          <ac:chgData name="Arlette Simon" userId="f8e6e685-e2ee-4044-a307-57648a3e1d7f" providerId="ADAL" clId="{E743E4AA-11AD-4765-83A7-99ECEACBDB7B}" dt="2025-11-19T16:19:28.585" v="133" actId="1076"/>
          <ac:picMkLst>
            <pc:docMk/>
            <pc:sldMk cId="1003896319" sldId="275"/>
            <ac:picMk id="9" creationId="{AC1CF4D8-CD3B-6EEC-B3E8-B186E880F3EC}"/>
          </ac:picMkLst>
        </pc:picChg>
      </pc:sldChg>
      <pc:sldChg chg="modSp mod">
        <pc:chgData name="Arlette Simon" userId="f8e6e685-e2ee-4044-a307-57648a3e1d7f" providerId="ADAL" clId="{E743E4AA-11AD-4765-83A7-99ECEACBDB7B}" dt="2025-11-19T16:21:47.431" v="161" actId="20577"/>
        <pc:sldMkLst>
          <pc:docMk/>
          <pc:sldMk cId="1078446478" sldId="277"/>
        </pc:sldMkLst>
        <pc:spChg chg="mod">
          <ac:chgData name="Arlette Simon" userId="f8e6e685-e2ee-4044-a307-57648a3e1d7f" providerId="ADAL" clId="{E743E4AA-11AD-4765-83A7-99ECEACBDB7B}" dt="2025-11-19T16:21:28.307" v="156" actId="120"/>
          <ac:spMkLst>
            <pc:docMk/>
            <pc:sldMk cId="1078446478" sldId="277"/>
            <ac:spMk id="2" creationId="{EB6660C1-0914-0DAA-7082-5CFFB904831B}"/>
          </ac:spMkLst>
        </pc:spChg>
        <pc:spChg chg="mod">
          <ac:chgData name="Arlette Simon" userId="f8e6e685-e2ee-4044-a307-57648a3e1d7f" providerId="ADAL" clId="{E743E4AA-11AD-4765-83A7-99ECEACBDB7B}" dt="2025-11-19T16:21:47.431" v="161" actId="20577"/>
          <ac:spMkLst>
            <pc:docMk/>
            <pc:sldMk cId="1078446478" sldId="277"/>
            <ac:spMk id="44" creationId="{57398A14-A902-300D-523E-D6215EF7E6D0}"/>
          </ac:spMkLst>
        </pc:spChg>
      </pc:sldChg>
      <pc:sldChg chg="modSp mod">
        <pc:chgData name="Arlette Simon" userId="f8e6e685-e2ee-4044-a307-57648a3e1d7f" providerId="ADAL" clId="{E743E4AA-11AD-4765-83A7-99ECEACBDB7B}" dt="2025-11-19T16:24:32.495" v="193" actId="115"/>
        <pc:sldMkLst>
          <pc:docMk/>
          <pc:sldMk cId="1129317671" sldId="279"/>
        </pc:sldMkLst>
        <pc:spChg chg="mod">
          <ac:chgData name="Arlette Simon" userId="f8e6e685-e2ee-4044-a307-57648a3e1d7f" providerId="ADAL" clId="{E743E4AA-11AD-4765-83A7-99ECEACBDB7B}" dt="2025-11-19T16:24:32.495" v="193" actId="115"/>
          <ac:spMkLst>
            <pc:docMk/>
            <pc:sldMk cId="1129317671" sldId="279"/>
            <ac:spMk id="44" creationId="{8FDCCF8E-E2A1-C83F-0289-354C74EE2087}"/>
          </ac:spMkLst>
        </pc:spChg>
      </pc:sldChg>
      <pc:sldChg chg="modSp mod">
        <pc:chgData name="Arlette Simon" userId="f8e6e685-e2ee-4044-a307-57648a3e1d7f" providerId="ADAL" clId="{E743E4AA-11AD-4765-83A7-99ECEACBDB7B}" dt="2025-11-19T16:32:08.858" v="283" actId="115"/>
        <pc:sldMkLst>
          <pc:docMk/>
          <pc:sldMk cId="2465470647" sldId="285"/>
        </pc:sldMkLst>
        <pc:spChg chg="mod">
          <ac:chgData name="Arlette Simon" userId="f8e6e685-e2ee-4044-a307-57648a3e1d7f" providerId="ADAL" clId="{E743E4AA-11AD-4765-83A7-99ECEACBDB7B}" dt="2025-11-19T16:32:08.858" v="283" actId="115"/>
          <ac:spMkLst>
            <pc:docMk/>
            <pc:sldMk cId="2465470647" sldId="285"/>
            <ac:spMk id="44" creationId="{2B1A98AE-4488-348E-73B1-57F6B45F1FCE}"/>
          </ac:spMkLst>
        </pc:spChg>
      </pc:sldChg>
      <pc:sldChg chg="modSp mod">
        <pc:chgData name="Arlette Simon" userId="f8e6e685-e2ee-4044-a307-57648a3e1d7f" providerId="ADAL" clId="{E743E4AA-11AD-4765-83A7-99ECEACBDB7B}" dt="2025-11-19T16:40:30.031" v="409" actId="115"/>
        <pc:sldMkLst>
          <pc:docMk/>
          <pc:sldMk cId="4197034991" sldId="289"/>
        </pc:sldMkLst>
        <pc:spChg chg="mod">
          <ac:chgData name="Arlette Simon" userId="f8e6e685-e2ee-4044-a307-57648a3e1d7f" providerId="ADAL" clId="{E743E4AA-11AD-4765-83A7-99ECEACBDB7B}" dt="2025-11-19T16:40:30.031" v="409" actId="115"/>
          <ac:spMkLst>
            <pc:docMk/>
            <pc:sldMk cId="4197034991" sldId="289"/>
            <ac:spMk id="4" creationId="{4B1E30C6-5C64-40DF-12B4-49C169B09868}"/>
          </ac:spMkLst>
        </pc:spChg>
        <pc:spChg chg="mod">
          <ac:chgData name="Arlette Simon" userId="f8e6e685-e2ee-4044-a307-57648a3e1d7f" providerId="ADAL" clId="{E743E4AA-11AD-4765-83A7-99ECEACBDB7B}" dt="2025-11-19T16:40:25.425" v="408" actId="20577"/>
          <ac:spMkLst>
            <pc:docMk/>
            <pc:sldMk cId="4197034991" sldId="289"/>
            <ac:spMk id="5" creationId="{F370CBA0-7CBD-BA38-1A23-0FCCD537FE9C}"/>
          </ac:spMkLst>
        </pc:spChg>
        <pc:picChg chg="mod">
          <ac:chgData name="Arlette Simon" userId="f8e6e685-e2ee-4044-a307-57648a3e1d7f" providerId="ADAL" clId="{E743E4AA-11AD-4765-83A7-99ECEACBDB7B}" dt="2025-11-19T16:19:42.703" v="134" actId="1076"/>
          <ac:picMkLst>
            <pc:docMk/>
            <pc:sldMk cId="4197034991" sldId="289"/>
            <ac:picMk id="7" creationId="{24A29D75-F248-A293-BECD-E1C9837B72B6}"/>
          </ac:picMkLst>
        </pc:picChg>
      </pc:sldChg>
      <pc:sldChg chg="modSp mod">
        <pc:chgData name="Arlette Simon" userId="f8e6e685-e2ee-4044-a307-57648a3e1d7f" providerId="ADAL" clId="{E743E4AA-11AD-4765-83A7-99ECEACBDB7B}" dt="2025-11-19T16:24:10.235" v="189" actId="1076"/>
        <pc:sldMkLst>
          <pc:docMk/>
          <pc:sldMk cId="4024584480" sldId="290"/>
        </pc:sldMkLst>
        <pc:spChg chg="mod">
          <ac:chgData name="Arlette Simon" userId="f8e6e685-e2ee-4044-a307-57648a3e1d7f" providerId="ADAL" clId="{E743E4AA-11AD-4765-83A7-99ECEACBDB7B}" dt="2025-11-19T16:24:10.235" v="189" actId="1076"/>
          <ac:spMkLst>
            <pc:docMk/>
            <pc:sldMk cId="4024584480" sldId="290"/>
            <ac:spMk id="6" creationId="{F70D7E0E-7B1B-DAF3-11AB-3299E2A7B6D0}"/>
          </ac:spMkLst>
        </pc:spChg>
        <pc:spChg chg="mod">
          <ac:chgData name="Arlette Simon" userId="f8e6e685-e2ee-4044-a307-57648a3e1d7f" providerId="ADAL" clId="{E743E4AA-11AD-4765-83A7-99ECEACBDB7B}" dt="2025-11-19T16:23:59.485" v="185" actId="1076"/>
          <ac:spMkLst>
            <pc:docMk/>
            <pc:sldMk cId="4024584480" sldId="290"/>
            <ac:spMk id="8" creationId="{94CEE886-9173-2EB8-E321-4629832A7D3A}"/>
          </ac:spMkLst>
        </pc:spChg>
        <pc:spChg chg="mod">
          <ac:chgData name="Arlette Simon" userId="f8e6e685-e2ee-4044-a307-57648a3e1d7f" providerId="ADAL" clId="{E743E4AA-11AD-4765-83A7-99ECEACBDB7B}" dt="2025-11-19T16:23:44.025" v="181" actId="5793"/>
          <ac:spMkLst>
            <pc:docMk/>
            <pc:sldMk cId="4024584480" sldId="290"/>
            <ac:spMk id="10" creationId="{5B661DB4-3C03-7388-DE8C-CE205A71570C}"/>
          </ac:spMkLst>
        </pc:spChg>
        <pc:spChg chg="mod">
          <ac:chgData name="Arlette Simon" userId="f8e6e685-e2ee-4044-a307-57648a3e1d7f" providerId="ADAL" clId="{E743E4AA-11AD-4765-83A7-99ECEACBDB7B}" dt="2025-11-19T16:23:49.518" v="183" actId="12"/>
          <ac:spMkLst>
            <pc:docMk/>
            <pc:sldMk cId="4024584480" sldId="290"/>
            <ac:spMk id="12" creationId="{2304AE91-47E6-D4D7-1006-498AAD11493F}"/>
          </ac:spMkLst>
        </pc:spChg>
      </pc:sldChg>
      <pc:sldChg chg="modSp mod">
        <pc:chgData name="Arlette Simon" userId="f8e6e685-e2ee-4044-a307-57648a3e1d7f" providerId="ADAL" clId="{E743E4AA-11AD-4765-83A7-99ECEACBDB7B}" dt="2025-11-19T16:40:06.472" v="404" actId="115"/>
        <pc:sldMkLst>
          <pc:docMk/>
          <pc:sldMk cId="554262483" sldId="291"/>
        </pc:sldMkLst>
        <pc:spChg chg="mod">
          <ac:chgData name="Arlette Simon" userId="f8e6e685-e2ee-4044-a307-57648a3e1d7f" providerId="ADAL" clId="{E743E4AA-11AD-4765-83A7-99ECEACBDB7B}" dt="2025-11-19T16:40:06.472" v="404" actId="115"/>
          <ac:spMkLst>
            <pc:docMk/>
            <pc:sldMk cId="554262483" sldId="291"/>
            <ac:spMk id="44" creationId="{246036F1-32FB-9C44-57CC-464D52FEC996}"/>
          </ac:spMkLst>
        </pc:spChg>
      </pc:sldChg>
      <pc:sldChg chg="modSp mod">
        <pc:chgData name="Arlette Simon" userId="f8e6e685-e2ee-4044-a307-57648a3e1d7f" providerId="ADAL" clId="{E743E4AA-11AD-4765-83A7-99ECEACBDB7B}" dt="2025-11-19T16:20:31.745" v="143" actId="20577"/>
        <pc:sldMkLst>
          <pc:docMk/>
          <pc:sldMk cId="3318579618" sldId="292"/>
        </pc:sldMkLst>
        <pc:spChg chg="mod">
          <ac:chgData name="Arlette Simon" userId="f8e6e685-e2ee-4044-a307-57648a3e1d7f" providerId="ADAL" clId="{E743E4AA-11AD-4765-83A7-99ECEACBDB7B}" dt="2025-11-19T16:20:06.536" v="136" actId="20577"/>
          <ac:spMkLst>
            <pc:docMk/>
            <pc:sldMk cId="3318579618" sldId="292"/>
            <ac:spMk id="7" creationId="{FB56D60B-BED7-98E1-3A64-AF8935D57380}"/>
          </ac:spMkLst>
        </pc:spChg>
        <pc:spChg chg="mod">
          <ac:chgData name="Arlette Simon" userId="f8e6e685-e2ee-4044-a307-57648a3e1d7f" providerId="ADAL" clId="{E743E4AA-11AD-4765-83A7-99ECEACBDB7B}" dt="2025-11-19T16:20:31.745" v="143" actId="20577"/>
          <ac:spMkLst>
            <pc:docMk/>
            <pc:sldMk cId="3318579618" sldId="292"/>
            <ac:spMk id="11" creationId="{F9717D08-8A34-D559-0B0E-F923826B412C}"/>
          </ac:spMkLst>
        </pc:spChg>
        <pc:spChg chg="mod">
          <ac:chgData name="Arlette Simon" userId="f8e6e685-e2ee-4044-a307-57648a3e1d7f" providerId="ADAL" clId="{E743E4AA-11AD-4765-83A7-99ECEACBDB7B}" dt="2025-11-19T16:19:49.819" v="135" actId="115"/>
          <ac:spMkLst>
            <pc:docMk/>
            <pc:sldMk cId="3318579618" sldId="292"/>
            <ac:spMk id="12" creationId="{7E5C4A45-C4C4-956B-21D2-5501AB81CD9E}"/>
          </ac:spMkLst>
        </pc:spChg>
        <pc:spChg chg="mod">
          <ac:chgData name="Arlette Simon" userId="f8e6e685-e2ee-4044-a307-57648a3e1d7f" providerId="ADAL" clId="{E743E4AA-11AD-4765-83A7-99ECEACBDB7B}" dt="2025-11-19T16:20:24.341" v="141" actId="1076"/>
          <ac:spMkLst>
            <pc:docMk/>
            <pc:sldMk cId="3318579618" sldId="292"/>
            <ac:spMk id="13" creationId="{59EBBCC5-57DE-CE3F-18C6-E42AE8ECE9C7}"/>
          </ac:spMkLst>
        </pc:spChg>
        <pc:spChg chg="mod">
          <ac:chgData name="Arlette Simon" userId="f8e6e685-e2ee-4044-a307-57648a3e1d7f" providerId="ADAL" clId="{E743E4AA-11AD-4765-83A7-99ECEACBDB7B}" dt="2025-11-19T16:20:24.341" v="141" actId="1076"/>
          <ac:spMkLst>
            <pc:docMk/>
            <pc:sldMk cId="3318579618" sldId="292"/>
            <ac:spMk id="14" creationId="{DB74BD93-9696-64E3-93AD-F74B76A91DC1}"/>
          </ac:spMkLst>
        </pc:spChg>
        <pc:spChg chg="mod">
          <ac:chgData name="Arlette Simon" userId="f8e6e685-e2ee-4044-a307-57648a3e1d7f" providerId="ADAL" clId="{E743E4AA-11AD-4765-83A7-99ECEACBDB7B}" dt="2025-11-19T16:20:24.341" v="141" actId="1076"/>
          <ac:spMkLst>
            <pc:docMk/>
            <pc:sldMk cId="3318579618" sldId="292"/>
            <ac:spMk id="16" creationId="{D2B8582D-6F77-BF25-7FAD-D02FCAF64840}"/>
          </ac:spMkLst>
        </pc:spChg>
        <pc:spChg chg="mod">
          <ac:chgData name="Arlette Simon" userId="f8e6e685-e2ee-4044-a307-57648a3e1d7f" providerId="ADAL" clId="{E743E4AA-11AD-4765-83A7-99ECEACBDB7B}" dt="2025-11-19T16:20:28.647" v="142" actId="14100"/>
          <ac:spMkLst>
            <pc:docMk/>
            <pc:sldMk cId="3318579618" sldId="292"/>
            <ac:spMk id="19" creationId="{BFB9B6AC-178F-2162-C190-5F96CE7FD83A}"/>
          </ac:spMkLst>
        </pc:spChg>
      </pc:sldChg>
      <pc:sldChg chg="modSp mod">
        <pc:chgData name="Arlette Simon" userId="f8e6e685-e2ee-4044-a307-57648a3e1d7f" providerId="ADAL" clId="{E743E4AA-11AD-4765-83A7-99ECEACBDB7B}" dt="2025-11-19T16:21:21.298" v="155" actId="120"/>
        <pc:sldMkLst>
          <pc:docMk/>
          <pc:sldMk cId="193591516" sldId="293"/>
        </pc:sldMkLst>
        <pc:spChg chg="mod">
          <ac:chgData name="Arlette Simon" userId="f8e6e685-e2ee-4044-a307-57648a3e1d7f" providerId="ADAL" clId="{E743E4AA-11AD-4765-83A7-99ECEACBDB7B}" dt="2025-11-19T16:21:21.298" v="155" actId="120"/>
          <ac:spMkLst>
            <pc:docMk/>
            <pc:sldMk cId="193591516" sldId="293"/>
            <ac:spMk id="2" creationId="{E345F9D9-DF52-EF50-AB7C-4C3025D56381}"/>
          </ac:spMkLst>
        </pc:spChg>
        <pc:spChg chg="mod">
          <ac:chgData name="Arlette Simon" userId="f8e6e685-e2ee-4044-a307-57648a3e1d7f" providerId="ADAL" clId="{E743E4AA-11AD-4765-83A7-99ECEACBDB7B}" dt="2025-11-19T16:20:51.601" v="147" actId="115"/>
          <ac:spMkLst>
            <pc:docMk/>
            <pc:sldMk cId="193591516" sldId="293"/>
            <ac:spMk id="7" creationId="{484F0D1F-1B7F-B5C0-043A-03E9A8DD1DCA}"/>
          </ac:spMkLst>
        </pc:spChg>
        <pc:picChg chg="mod">
          <ac:chgData name="Arlette Simon" userId="f8e6e685-e2ee-4044-a307-57648a3e1d7f" providerId="ADAL" clId="{E743E4AA-11AD-4765-83A7-99ECEACBDB7B}" dt="2025-11-19T16:20:44.651" v="144" actId="1076"/>
          <ac:picMkLst>
            <pc:docMk/>
            <pc:sldMk cId="193591516" sldId="293"/>
            <ac:picMk id="9" creationId="{8FDE736E-E661-1E4C-ACD0-C4D3FB4FDDF6}"/>
          </ac:picMkLst>
        </pc:picChg>
      </pc:sldChg>
      <pc:sldChg chg="modSp mod">
        <pc:chgData name="Arlette Simon" userId="f8e6e685-e2ee-4044-a307-57648a3e1d7f" providerId="ADAL" clId="{E743E4AA-11AD-4765-83A7-99ECEACBDB7B}" dt="2025-11-19T16:22:28.825" v="171" actId="115"/>
        <pc:sldMkLst>
          <pc:docMk/>
          <pc:sldMk cId="1240627523" sldId="294"/>
        </pc:sldMkLst>
        <pc:spChg chg="mod">
          <ac:chgData name="Arlette Simon" userId="f8e6e685-e2ee-4044-a307-57648a3e1d7f" providerId="ADAL" clId="{E743E4AA-11AD-4765-83A7-99ECEACBDB7B}" dt="2025-11-19T16:21:57.170" v="162" actId="12"/>
          <ac:spMkLst>
            <pc:docMk/>
            <pc:sldMk cId="1240627523" sldId="294"/>
            <ac:spMk id="2" creationId="{6D5B3FCE-EE29-607D-C796-636BA206CA78}"/>
          </ac:spMkLst>
        </pc:spChg>
        <pc:spChg chg="mod">
          <ac:chgData name="Arlette Simon" userId="f8e6e685-e2ee-4044-a307-57648a3e1d7f" providerId="ADAL" clId="{E743E4AA-11AD-4765-83A7-99ECEACBDB7B}" dt="2025-11-19T16:22:28.825" v="171" actId="115"/>
          <ac:spMkLst>
            <pc:docMk/>
            <pc:sldMk cId="1240627523" sldId="294"/>
            <ac:spMk id="4" creationId="{488A88E2-5EDA-F5CC-13CC-0944AA1B81AE}"/>
          </ac:spMkLst>
        </pc:spChg>
        <pc:spChg chg="mod">
          <ac:chgData name="Arlette Simon" userId="f8e6e685-e2ee-4044-a307-57648a3e1d7f" providerId="ADAL" clId="{E743E4AA-11AD-4765-83A7-99ECEACBDB7B}" dt="2025-11-19T16:22:21.055" v="167" actId="115"/>
          <ac:spMkLst>
            <pc:docMk/>
            <pc:sldMk cId="1240627523" sldId="294"/>
            <ac:spMk id="5" creationId="{A906C4D0-04BC-AF00-EA5E-10BDF5255C9F}"/>
          </ac:spMkLst>
        </pc:spChg>
      </pc:sldChg>
      <pc:sldChg chg="modSp mod">
        <pc:chgData name="Arlette Simon" userId="f8e6e685-e2ee-4044-a307-57648a3e1d7f" providerId="ADAL" clId="{E743E4AA-11AD-4765-83A7-99ECEACBDB7B}" dt="2025-11-19T16:21:17.888" v="154" actId="120"/>
        <pc:sldMkLst>
          <pc:docMk/>
          <pc:sldMk cId="3263066977" sldId="295"/>
        </pc:sldMkLst>
        <pc:spChg chg="mod">
          <ac:chgData name="Arlette Simon" userId="f8e6e685-e2ee-4044-a307-57648a3e1d7f" providerId="ADAL" clId="{E743E4AA-11AD-4765-83A7-99ECEACBDB7B}" dt="2025-11-19T16:21:17.888" v="154" actId="120"/>
          <ac:spMkLst>
            <pc:docMk/>
            <pc:sldMk cId="3263066977" sldId="295"/>
            <ac:spMk id="2" creationId="{E7FF1DF2-14AD-61CA-8DA4-C0F3C14DBE6D}"/>
          </ac:spMkLst>
        </pc:spChg>
        <pc:spChg chg="mod">
          <ac:chgData name="Arlette Simon" userId="f8e6e685-e2ee-4044-a307-57648a3e1d7f" providerId="ADAL" clId="{E743E4AA-11AD-4765-83A7-99ECEACBDB7B}" dt="2025-11-19T16:21:13.755" v="153" actId="115"/>
          <ac:spMkLst>
            <pc:docMk/>
            <pc:sldMk cId="3263066977" sldId="295"/>
            <ac:spMk id="4" creationId="{D10328F3-2800-CDDC-C1C8-9376ED5B8584}"/>
          </ac:spMkLst>
        </pc:spChg>
        <pc:spChg chg="mod">
          <ac:chgData name="Arlette Simon" userId="f8e6e685-e2ee-4044-a307-57648a3e1d7f" providerId="ADAL" clId="{E743E4AA-11AD-4765-83A7-99ECEACBDB7B}" dt="2025-11-19T16:21:04.400" v="149" actId="20577"/>
          <ac:spMkLst>
            <pc:docMk/>
            <pc:sldMk cId="3263066977" sldId="295"/>
            <ac:spMk id="5" creationId="{85751D2B-9DB7-0FAB-D162-A1494CE34003}"/>
          </ac:spMkLst>
        </pc:spChg>
      </pc:sldChg>
      <pc:sldChg chg="modSp mod">
        <pc:chgData name="Arlette Simon" userId="f8e6e685-e2ee-4044-a307-57648a3e1d7f" providerId="ADAL" clId="{E743E4AA-11AD-4765-83A7-99ECEACBDB7B}" dt="2025-11-19T16:22:57.545" v="173" actId="120"/>
        <pc:sldMkLst>
          <pc:docMk/>
          <pc:sldMk cId="1448797294" sldId="296"/>
        </pc:sldMkLst>
        <pc:spChg chg="mod">
          <ac:chgData name="Arlette Simon" userId="f8e6e685-e2ee-4044-a307-57648a3e1d7f" providerId="ADAL" clId="{E743E4AA-11AD-4765-83A7-99ECEACBDB7B}" dt="2025-11-19T16:22:57.545" v="173" actId="120"/>
          <ac:spMkLst>
            <pc:docMk/>
            <pc:sldMk cId="1448797294" sldId="296"/>
            <ac:spMk id="2" creationId="{0E70678B-19B6-C8DF-1156-2B0D4271C93E}"/>
          </ac:spMkLst>
        </pc:spChg>
        <pc:spChg chg="mod">
          <ac:chgData name="Arlette Simon" userId="f8e6e685-e2ee-4044-a307-57648a3e1d7f" providerId="ADAL" clId="{E743E4AA-11AD-4765-83A7-99ECEACBDB7B}" dt="2025-11-19T16:22:54.282" v="172" actId="115"/>
          <ac:spMkLst>
            <pc:docMk/>
            <pc:sldMk cId="1448797294" sldId="296"/>
            <ac:spMk id="44" creationId="{4A598058-7FCE-DF94-AF25-F7FAAD022D70}"/>
          </ac:spMkLst>
        </pc:spChg>
      </pc:sldChg>
      <pc:sldChg chg="modSp mod">
        <pc:chgData name="Arlette Simon" userId="f8e6e685-e2ee-4044-a307-57648a3e1d7f" providerId="ADAL" clId="{E743E4AA-11AD-4765-83A7-99ECEACBDB7B}" dt="2025-11-19T16:27:29.335" v="225" actId="1076"/>
        <pc:sldMkLst>
          <pc:docMk/>
          <pc:sldMk cId="3586200518" sldId="297"/>
        </pc:sldMkLst>
        <pc:spChg chg="mod">
          <ac:chgData name="Arlette Simon" userId="f8e6e685-e2ee-4044-a307-57648a3e1d7f" providerId="ADAL" clId="{E743E4AA-11AD-4765-83A7-99ECEACBDB7B}" dt="2025-11-19T16:27:29.335" v="225" actId="1076"/>
          <ac:spMkLst>
            <pc:docMk/>
            <pc:sldMk cId="3586200518" sldId="297"/>
            <ac:spMk id="7" creationId="{7E288684-9CCB-EA39-D15B-39C176B62B5A}"/>
          </ac:spMkLst>
        </pc:spChg>
        <pc:spChg chg="mod">
          <ac:chgData name="Arlette Simon" userId="f8e6e685-e2ee-4044-a307-57648a3e1d7f" providerId="ADAL" clId="{E743E4AA-11AD-4765-83A7-99ECEACBDB7B}" dt="2025-11-19T16:27:14.535" v="220" actId="113"/>
          <ac:spMkLst>
            <pc:docMk/>
            <pc:sldMk cId="3586200518" sldId="297"/>
            <ac:spMk id="8" creationId="{88B7A571-7195-161F-8786-826A41FDB133}"/>
          </ac:spMkLst>
        </pc:spChg>
        <pc:spChg chg="mod">
          <ac:chgData name="Arlette Simon" userId="f8e6e685-e2ee-4044-a307-57648a3e1d7f" providerId="ADAL" clId="{E743E4AA-11AD-4765-83A7-99ECEACBDB7B}" dt="2025-11-19T16:27:02.805" v="216" actId="115"/>
          <ac:spMkLst>
            <pc:docMk/>
            <pc:sldMk cId="3586200518" sldId="297"/>
            <ac:spMk id="44" creationId="{E2502BC0-6764-4A99-DC11-8048174E3846}"/>
          </ac:spMkLst>
        </pc:spChg>
      </pc:sldChg>
      <pc:sldChg chg="modSp mod">
        <pc:chgData name="Arlette Simon" userId="f8e6e685-e2ee-4044-a307-57648a3e1d7f" providerId="ADAL" clId="{E743E4AA-11AD-4765-83A7-99ECEACBDB7B}" dt="2025-11-19T16:41:44.914" v="413" actId="207"/>
        <pc:sldMkLst>
          <pc:docMk/>
          <pc:sldMk cId="2130421108" sldId="298"/>
        </pc:sldMkLst>
        <pc:spChg chg="mod">
          <ac:chgData name="Arlette Simon" userId="f8e6e685-e2ee-4044-a307-57648a3e1d7f" providerId="ADAL" clId="{E743E4AA-11AD-4765-83A7-99ECEACBDB7B}" dt="2025-11-19T16:41:44.914" v="413" actId="207"/>
          <ac:spMkLst>
            <pc:docMk/>
            <pc:sldMk cId="2130421108" sldId="298"/>
            <ac:spMk id="3" creationId="{7B6B833D-1C8F-97AA-F972-18DD58A92A6A}"/>
          </ac:spMkLst>
        </pc:spChg>
        <pc:spChg chg="mod">
          <ac:chgData name="Arlette Simon" userId="f8e6e685-e2ee-4044-a307-57648a3e1d7f" providerId="ADAL" clId="{E743E4AA-11AD-4765-83A7-99ECEACBDB7B}" dt="2025-11-19T16:41:34.456" v="411" actId="115"/>
          <ac:spMkLst>
            <pc:docMk/>
            <pc:sldMk cId="2130421108" sldId="298"/>
            <ac:spMk id="11" creationId="{31AE7696-D8F4-350F-74A1-08FFE507797F}"/>
          </ac:spMkLst>
        </pc:spChg>
      </pc:sldChg>
      <pc:sldChg chg="modSp mod">
        <pc:chgData name="Arlette Simon" userId="f8e6e685-e2ee-4044-a307-57648a3e1d7f" providerId="ADAL" clId="{E743E4AA-11AD-4765-83A7-99ECEACBDB7B}" dt="2025-11-19T16:41:55.611" v="416" actId="1076"/>
        <pc:sldMkLst>
          <pc:docMk/>
          <pc:sldMk cId="625550435" sldId="299"/>
        </pc:sldMkLst>
        <pc:spChg chg="mod">
          <ac:chgData name="Arlette Simon" userId="f8e6e685-e2ee-4044-a307-57648a3e1d7f" providerId="ADAL" clId="{E743E4AA-11AD-4765-83A7-99ECEACBDB7B}" dt="2025-11-19T16:28:19.585" v="231" actId="6549"/>
          <ac:spMkLst>
            <pc:docMk/>
            <pc:sldMk cId="625550435" sldId="299"/>
            <ac:spMk id="2" creationId="{AB6F6F3A-BE82-400B-204A-83BED631414B}"/>
          </ac:spMkLst>
        </pc:spChg>
        <pc:spChg chg="mod">
          <ac:chgData name="Arlette Simon" userId="f8e6e685-e2ee-4044-a307-57648a3e1d7f" providerId="ADAL" clId="{E743E4AA-11AD-4765-83A7-99ECEACBDB7B}" dt="2025-11-19T16:28:45.384" v="238" actId="1076"/>
          <ac:spMkLst>
            <pc:docMk/>
            <pc:sldMk cId="625550435" sldId="299"/>
            <ac:spMk id="6" creationId="{B21464DB-837F-5275-EFF8-DFFBDFD5FEEE}"/>
          </ac:spMkLst>
        </pc:spChg>
        <pc:spChg chg="mod">
          <ac:chgData name="Arlette Simon" userId="f8e6e685-e2ee-4044-a307-57648a3e1d7f" providerId="ADAL" clId="{E743E4AA-11AD-4765-83A7-99ECEACBDB7B}" dt="2025-11-19T16:28:42.799" v="237" actId="1076"/>
          <ac:spMkLst>
            <pc:docMk/>
            <pc:sldMk cId="625550435" sldId="299"/>
            <ac:spMk id="7" creationId="{1E2EBCCA-4296-9AAF-7408-6D7DBFBCFFC5}"/>
          </ac:spMkLst>
        </pc:spChg>
        <pc:picChg chg="mod">
          <ac:chgData name="Arlette Simon" userId="f8e6e685-e2ee-4044-a307-57648a3e1d7f" providerId="ADAL" clId="{E743E4AA-11AD-4765-83A7-99ECEACBDB7B}" dt="2025-11-19T16:41:55.611" v="416" actId="1076"/>
          <ac:picMkLst>
            <pc:docMk/>
            <pc:sldMk cId="625550435" sldId="299"/>
            <ac:picMk id="5" creationId="{3584823E-0C37-844F-3944-C5763E86DDF2}"/>
          </ac:picMkLst>
        </pc:picChg>
      </pc:sldChg>
      <pc:sldChg chg="modSp mod">
        <pc:chgData name="Arlette Simon" userId="f8e6e685-e2ee-4044-a307-57648a3e1d7f" providerId="ADAL" clId="{E743E4AA-11AD-4765-83A7-99ECEACBDB7B}" dt="2025-11-19T16:37:55.458" v="385" actId="1076"/>
        <pc:sldMkLst>
          <pc:docMk/>
          <pc:sldMk cId="2285427532" sldId="301"/>
        </pc:sldMkLst>
        <pc:spChg chg="mod">
          <ac:chgData name="Arlette Simon" userId="f8e6e685-e2ee-4044-a307-57648a3e1d7f" providerId="ADAL" clId="{E743E4AA-11AD-4765-83A7-99ECEACBDB7B}" dt="2025-11-19T16:37:55.458" v="385" actId="1076"/>
          <ac:spMkLst>
            <pc:docMk/>
            <pc:sldMk cId="2285427532" sldId="301"/>
            <ac:spMk id="3" creationId="{7D4C63DD-E17C-A3A6-4048-31828595DF8D}"/>
          </ac:spMkLst>
        </pc:spChg>
      </pc:sldChg>
      <pc:sldChg chg="modSp mod">
        <pc:chgData name="Arlette Simon" userId="f8e6e685-e2ee-4044-a307-57648a3e1d7f" providerId="ADAL" clId="{E743E4AA-11AD-4765-83A7-99ECEACBDB7B}" dt="2025-11-19T16:41:59.201" v="417" actId="115"/>
        <pc:sldMkLst>
          <pc:docMk/>
          <pc:sldMk cId="3313645177" sldId="302"/>
        </pc:sldMkLst>
        <pc:spChg chg="mod">
          <ac:chgData name="Arlette Simon" userId="f8e6e685-e2ee-4044-a307-57648a3e1d7f" providerId="ADAL" clId="{E743E4AA-11AD-4765-83A7-99ECEACBDB7B}" dt="2025-11-19T16:41:59.201" v="417" actId="115"/>
          <ac:spMkLst>
            <pc:docMk/>
            <pc:sldMk cId="3313645177" sldId="302"/>
            <ac:spMk id="2" creationId="{FB60075D-AC69-DE6D-68D6-5100E6151FFB}"/>
          </ac:spMkLst>
        </pc:spChg>
        <pc:spChg chg="mod">
          <ac:chgData name="Arlette Simon" userId="f8e6e685-e2ee-4044-a307-57648a3e1d7f" providerId="ADAL" clId="{E743E4AA-11AD-4765-83A7-99ECEACBDB7B}" dt="2025-11-19T16:28:55.525" v="240" actId="115"/>
          <ac:spMkLst>
            <pc:docMk/>
            <pc:sldMk cId="3313645177" sldId="302"/>
            <ac:spMk id="3" creationId="{1A9DFECD-ED44-76A6-CC1C-AD13944001DC}"/>
          </ac:spMkLst>
        </pc:spChg>
      </pc:sldChg>
      <pc:sldChg chg="modSp mod">
        <pc:chgData name="Arlette Simon" userId="f8e6e685-e2ee-4044-a307-57648a3e1d7f" providerId="ADAL" clId="{E743E4AA-11AD-4765-83A7-99ECEACBDB7B}" dt="2025-11-19T16:29:13.879" v="245" actId="115"/>
        <pc:sldMkLst>
          <pc:docMk/>
          <pc:sldMk cId="3999624160" sldId="303"/>
        </pc:sldMkLst>
        <pc:spChg chg="mod">
          <ac:chgData name="Arlette Simon" userId="f8e6e685-e2ee-4044-a307-57648a3e1d7f" providerId="ADAL" clId="{E743E4AA-11AD-4765-83A7-99ECEACBDB7B}" dt="2025-11-19T16:29:13.879" v="245" actId="115"/>
          <ac:spMkLst>
            <pc:docMk/>
            <pc:sldMk cId="3999624160" sldId="303"/>
            <ac:spMk id="2" creationId="{14FB6C0F-3B54-A264-A394-0FFFE32A189D}"/>
          </ac:spMkLst>
        </pc:spChg>
        <pc:spChg chg="mod">
          <ac:chgData name="Arlette Simon" userId="f8e6e685-e2ee-4044-a307-57648a3e1d7f" providerId="ADAL" clId="{E743E4AA-11AD-4765-83A7-99ECEACBDB7B}" dt="2025-11-19T16:29:08.855" v="244" actId="115"/>
          <ac:spMkLst>
            <pc:docMk/>
            <pc:sldMk cId="3999624160" sldId="303"/>
            <ac:spMk id="3" creationId="{C18C9ECD-52EA-7C1E-8370-8F52F32BBE7C}"/>
          </ac:spMkLst>
        </pc:spChg>
      </pc:sldChg>
      <pc:sldChg chg="modSp mod">
        <pc:chgData name="Arlette Simon" userId="f8e6e685-e2ee-4044-a307-57648a3e1d7f" providerId="ADAL" clId="{E743E4AA-11AD-4765-83A7-99ECEACBDB7B}" dt="2025-11-19T16:42:24.015" v="418" actId="115"/>
        <pc:sldMkLst>
          <pc:docMk/>
          <pc:sldMk cId="12903314" sldId="304"/>
        </pc:sldMkLst>
        <pc:spChg chg="mod">
          <ac:chgData name="Arlette Simon" userId="f8e6e685-e2ee-4044-a307-57648a3e1d7f" providerId="ADAL" clId="{E743E4AA-11AD-4765-83A7-99ECEACBDB7B}" dt="2025-11-19T16:31:46.295" v="277" actId="115"/>
          <ac:spMkLst>
            <pc:docMk/>
            <pc:sldMk cId="12903314" sldId="304"/>
            <ac:spMk id="3" creationId="{CDB21829-FD39-1FC2-6A73-ABB7D06143E3}"/>
          </ac:spMkLst>
        </pc:spChg>
        <pc:spChg chg="mod">
          <ac:chgData name="Arlette Simon" userId="f8e6e685-e2ee-4044-a307-57648a3e1d7f" providerId="ADAL" clId="{E743E4AA-11AD-4765-83A7-99ECEACBDB7B}" dt="2025-11-19T16:42:24.015" v="418" actId="115"/>
          <ac:spMkLst>
            <pc:docMk/>
            <pc:sldMk cId="12903314" sldId="304"/>
            <ac:spMk id="5" creationId="{9E3764CA-F30D-2CA9-BD91-9654132FF60C}"/>
          </ac:spMkLst>
        </pc:spChg>
      </pc:sldChg>
      <pc:sldChg chg="modSp mod">
        <pc:chgData name="Arlette Simon" userId="f8e6e685-e2ee-4044-a307-57648a3e1d7f" providerId="ADAL" clId="{E743E4AA-11AD-4765-83A7-99ECEACBDB7B}" dt="2025-11-19T16:31:58.925" v="280" actId="115"/>
        <pc:sldMkLst>
          <pc:docMk/>
          <pc:sldMk cId="3294922273" sldId="305"/>
        </pc:sldMkLst>
        <pc:spChg chg="mod">
          <ac:chgData name="Arlette Simon" userId="f8e6e685-e2ee-4044-a307-57648a3e1d7f" providerId="ADAL" clId="{E743E4AA-11AD-4765-83A7-99ECEACBDB7B}" dt="2025-11-19T16:31:58.925" v="280" actId="115"/>
          <ac:spMkLst>
            <pc:docMk/>
            <pc:sldMk cId="3294922273" sldId="305"/>
            <ac:spMk id="2" creationId="{13CC7B3E-1164-8489-062C-F6FB1CFEDC6C}"/>
          </ac:spMkLst>
        </pc:spChg>
        <pc:spChg chg="mod">
          <ac:chgData name="Arlette Simon" userId="f8e6e685-e2ee-4044-a307-57648a3e1d7f" providerId="ADAL" clId="{E743E4AA-11AD-4765-83A7-99ECEACBDB7B}" dt="2025-11-19T16:31:55.055" v="279" actId="115"/>
          <ac:spMkLst>
            <pc:docMk/>
            <pc:sldMk cId="3294922273" sldId="305"/>
            <ac:spMk id="3" creationId="{33C77D21-C085-BB44-5479-F04FA4A7D860}"/>
          </ac:spMkLst>
        </pc:spChg>
      </pc:sldChg>
      <pc:sldChg chg="modSp mod">
        <pc:chgData name="Arlette Simon" userId="f8e6e685-e2ee-4044-a307-57648a3e1d7f" providerId="ADAL" clId="{E743E4AA-11AD-4765-83A7-99ECEACBDB7B}" dt="2025-11-19T16:30:43.140" v="259" actId="115"/>
        <pc:sldMkLst>
          <pc:docMk/>
          <pc:sldMk cId="2384919966" sldId="306"/>
        </pc:sldMkLst>
        <pc:spChg chg="mod">
          <ac:chgData name="Arlette Simon" userId="f8e6e685-e2ee-4044-a307-57648a3e1d7f" providerId="ADAL" clId="{E743E4AA-11AD-4765-83A7-99ECEACBDB7B}" dt="2025-11-19T16:30:43.140" v="259" actId="115"/>
          <ac:spMkLst>
            <pc:docMk/>
            <pc:sldMk cId="2384919966" sldId="306"/>
            <ac:spMk id="3" creationId="{303EDE25-99A8-D789-A826-FACDE5190557}"/>
          </ac:spMkLst>
        </pc:spChg>
        <pc:spChg chg="mod">
          <ac:chgData name="Arlette Simon" userId="f8e6e685-e2ee-4044-a307-57648a3e1d7f" providerId="ADAL" clId="{E743E4AA-11AD-4765-83A7-99ECEACBDB7B}" dt="2025-11-19T16:30:14.592" v="257" actId="115"/>
          <ac:spMkLst>
            <pc:docMk/>
            <pc:sldMk cId="2384919966" sldId="306"/>
            <ac:spMk id="4" creationId="{CDFAECA9-8B3A-8C80-2C3E-FE472698894F}"/>
          </ac:spMkLst>
        </pc:spChg>
      </pc:sldChg>
      <pc:sldChg chg="modSp mod">
        <pc:chgData name="Arlette Simon" userId="f8e6e685-e2ee-4044-a307-57648a3e1d7f" providerId="ADAL" clId="{E743E4AA-11AD-4765-83A7-99ECEACBDB7B}" dt="2025-11-19T16:30:57.745" v="263" actId="115"/>
        <pc:sldMkLst>
          <pc:docMk/>
          <pc:sldMk cId="2309729381" sldId="307"/>
        </pc:sldMkLst>
        <pc:spChg chg="mod">
          <ac:chgData name="Arlette Simon" userId="f8e6e685-e2ee-4044-a307-57648a3e1d7f" providerId="ADAL" clId="{E743E4AA-11AD-4765-83A7-99ECEACBDB7B}" dt="2025-11-19T16:30:57.745" v="263" actId="115"/>
          <ac:spMkLst>
            <pc:docMk/>
            <pc:sldMk cId="2309729381" sldId="307"/>
            <ac:spMk id="3" creationId="{58C62ED8-4F8B-7110-3761-E313DB703DC9}"/>
          </ac:spMkLst>
        </pc:spChg>
        <pc:spChg chg="mod">
          <ac:chgData name="Arlette Simon" userId="f8e6e685-e2ee-4044-a307-57648a3e1d7f" providerId="ADAL" clId="{E743E4AA-11AD-4765-83A7-99ECEACBDB7B}" dt="2025-11-19T16:30:51.967" v="261" actId="115"/>
          <ac:spMkLst>
            <pc:docMk/>
            <pc:sldMk cId="2309729381" sldId="307"/>
            <ac:spMk id="5" creationId="{6BD3DC79-FD2E-0236-8BD0-DA4809B69D18}"/>
          </ac:spMkLst>
        </pc:spChg>
      </pc:sldChg>
      <pc:sldChg chg="modSp mod">
        <pc:chgData name="Arlette Simon" userId="f8e6e685-e2ee-4044-a307-57648a3e1d7f" providerId="ADAL" clId="{E743E4AA-11AD-4765-83A7-99ECEACBDB7B}" dt="2025-11-19T16:31:09.845" v="268" actId="115"/>
        <pc:sldMkLst>
          <pc:docMk/>
          <pc:sldMk cId="3255011077" sldId="308"/>
        </pc:sldMkLst>
        <pc:spChg chg="mod">
          <ac:chgData name="Arlette Simon" userId="f8e6e685-e2ee-4044-a307-57648a3e1d7f" providerId="ADAL" clId="{E743E4AA-11AD-4765-83A7-99ECEACBDB7B}" dt="2025-11-19T16:31:05.697" v="267" actId="115"/>
          <ac:spMkLst>
            <pc:docMk/>
            <pc:sldMk cId="3255011077" sldId="308"/>
            <ac:spMk id="3" creationId="{F3AAD475-A453-8A50-1310-0407BC4E343A}"/>
          </ac:spMkLst>
        </pc:spChg>
        <pc:spChg chg="mod">
          <ac:chgData name="Arlette Simon" userId="f8e6e685-e2ee-4044-a307-57648a3e1d7f" providerId="ADAL" clId="{E743E4AA-11AD-4765-83A7-99ECEACBDB7B}" dt="2025-11-19T16:31:09.845" v="268" actId="115"/>
          <ac:spMkLst>
            <pc:docMk/>
            <pc:sldMk cId="3255011077" sldId="308"/>
            <ac:spMk id="5" creationId="{1ED74A8B-C102-AA0E-FA0A-612C87981B81}"/>
          </ac:spMkLst>
        </pc:spChg>
      </pc:sldChg>
      <pc:sldChg chg="modSp mod">
        <pc:chgData name="Arlette Simon" userId="f8e6e685-e2ee-4044-a307-57648a3e1d7f" providerId="ADAL" clId="{E743E4AA-11AD-4765-83A7-99ECEACBDB7B}" dt="2025-11-19T16:31:26.527" v="273" actId="120"/>
        <pc:sldMkLst>
          <pc:docMk/>
          <pc:sldMk cId="1814600204" sldId="309"/>
        </pc:sldMkLst>
        <pc:spChg chg="mod">
          <ac:chgData name="Arlette Simon" userId="f8e6e685-e2ee-4044-a307-57648a3e1d7f" providerId="ADAL" clId="{E743E4AA-11AD-4765-83A7-99ECEACBDB7B}" dt="2025-11-19T16:31:21.549" v="271" actId="120"/>
          <ac:spMkLst>
            <pc:docMk/>
            <pc:sldMk cId="1814600204" sldId="309"/>
            <ac:spMk id="2" creationId="{ED530A96-9FD8-B7B3-49B6-F7EDF56CAB1D}"/>
          </ac:spMkLst>
        </pc:spChg>
        <pc:spChg chg="mod">
          <ac:chgData name="Arlette Simon" userId="f8e6e685-e2ee-4044-a307-57648a3e1d7f" providerId="ADAL" clId="{E743E4AA-11AD-4765-83A7-99ECEACBDB7B}" dt="2025-11-19T16:31:26.527" v="273" actId="120"/>
          <ac:spMkLst>
            <pc:docMk/>
            <pc:sldMk cId="1814600204" sldId="309"/>
            <ac:spMk id="3" creationId="{D1ABDCCB-5146-1793-D699-4AB2B5302CA4}"/>
          </ac:spMkLst>
        </pc:spChg>
      </pc:sldChg>
      <pc:sldChg chg="modSp mod">
        <pc:chgData name="Arlette Simon" userId="f8e6e685-e2ee-4044-a307-57648a3e1d7f" providerId="ADAL" clId="{E743E4AA-11AD-4765-83A7-99ECEACBDB7B}" dt="2025-11-19T16:42:42.094" v="419" actId="403"/>
        <pc:sldMkLst>
          <pc:docMk/>
          <pc:sldMk cId="1810525469" sldId="310"/>
        </pc:sldMkLst>
        <pc:spChg chg="mod">
          <ac:chgData name="Arlette Simon" userId="f8e6e685-e2ee-4044-a307-57648a3e1d7f" providerId="ADAL" clId="{E743E4AA-11AD-4765-83A7-99ECEACBDB7B}" dt="2025-11-19T16:42:42.094" v="419" actId="403"/>
          <ac:spMkLst>
            <pc:docMk/>
            <pc:sldMk cId="1810525469" sldId="310"/>
            <ac:spMk id="2" creationId="{3945003B-1A13-1805-2C43-DFA3372F2901}"/>
          </ac:spMkLst>
        </pc:spChg>
        <pc:spChg chg="mod">
          <ac:chgData name="Arlette Simon" userId="f8e6e685-e2ee-4044-a307-57648a3e1d7f" providerId="ADAL" clId="{E743E4AA-11AD-4765-83A7-99ECEACBDB7B}" dt="2025-11-19T16:32:50.065" v="303" actId="6549"/>
          <ac:spMkLst>
            <pc:docMk/>
            <pc:sldMk cId="1810525469" sldId="310"/>
            <ac:spMk id="4" creationId="{AC93FC67-87A9-2069-62CD-8B0A11BC83A2}"/>
          </ac:spMkLst>
        </pc:spChg>
      </pc:sldChg>
      <pc:sldChg chg="addSp delSp modSp mod chgLayout">
        <pc:chgData name="Arlette Simon" userId="f8e6e685-e2ee-4044-a307-57648a3e1d7f" providerId="ADAL" clId="{E743E4AA-11AD-4765-83A7-99ECEACBDB7B}" dt="2025-11-19T16:42:47.424" v="420" actId="403"/>
        <pc:sldMkLst>
          <pc:docMk/>
          <pc:sldMk cId="42417759" sldId="312"/>
        </pc:sldMkLst>
        <pc:spChg chg="mod ord">
          <ac:chgData name="Arlette Simon" userId="f8e6e685-e2ee-4044-a307-57648a3e1d7f" providerId="ADAL" clId="{E743E4AA-11AD-4765-83A7-99ECEACBDB7B}" dt="2025-11-19T16:42:47.424" v="420" actId="403"/>
          <ac:spMkLst>
            <pc:docMk/>
            <pc:sldMk cId="42417759" sldId="312"/>
            <ac:spMk id="2" creationId="{E9C4E08E-1E0F-A94D-59F6-ADCCFA42E7BC}"/>
          </ac:spMkLst>
        </pc:spChg>
        <pc:spChg chg="mod ord">
          <ac:chgData name="Arlette Simon" userId="f8e6e685-e2ee-4044-a307-57648a3e1d7f" providerId="ADAL" clId="{E743E4AA-11AD-4765-83A7-99ECEACBDB7B}" dt="2025-11-19T16:33:38.125" v="313" actId="6264"/>
          <ac:spMkLst>
            <pc:docMk/>
            <pc:sldMk cId="42417759" sldId="312"/>
            <ac:spMk id="3" creationId="{AB653DA8-AF59-9DEB-B661-C0BCB924139E}"/>
          </ac:spMkLst>
        </pc:spChg>
        <pc:spChg chg="mod ord">
          <ac:chgData name="Arlette Simon" userId="f8e6e685-e2ee-4044-a307-57648a3e1d7f" providerId="ADAL" clId="{E743E4AA-11AD-4765-83A7-99ECEACBDB7B}" dt="2025-11-19T16:33:38.125" v="313" actId="6264"/>
          <ac:spMkLst>
            <pc:docMk/>
            <pc:sldMk cId="42417759" sldId="312"/>
            <ac:spMk id="4" creationId="{FC124833-F1D1-0740-1C50-5C4A71BB22FD}"/>
          </ac:spMkLst>
        </pc:spChg>
        <pc:spChg chg="add del mod">
          <ac:chgData name="Arlette Simon" userId="f8e6e685-e2ee-4044-a307-57648a3e1d7f" providerId="ADAL" clId="{E743E4AA-11AD-4765-83A7-99ECEACBDB7B}" dt="2025-11-19T16:33:38.125" v="313" actId="6264"/>
          <ac:spMkLst>
            <pc:docMk/>
            <pc:sldMk cId="42417759" sldId="312"/>
            <ac:spMk id="8" creationId="{994548AD-A27D-CD4D-47F4-D184E6E96AC5}"/>
          </ac:spMkLst>
        </pc:spChg>
        <pc:spChg chg="add del mod">
          <ac:chgData name="Arlette Simon" userId="f8e6e685-e2ee-4044-a307-57648a3e1d7f" providerId="ADAL" clId="{E743E4AA-11AD-4765-83A7-99ECEACBDB7B}" dt="2025-11-19T16:33:38.125" v="313" actId="6264"/>
          <ac:spMkLst>
            <pc:docMk/>
            <pc:sldMk cId="42417759" sldId="312"/>
            <ac:spMk id="9" creationId="{0A61F71B-0F06-5750-1602-FF35A70998E1}"/>
          </ac:spMkLst>
        </pc:spChg>
        <pc:spChg chg="add del mod">
          <ac:chgData name="Arlette Simon" userId="f8e6e685-e2ee-4044-a307-57648a3e1d7f" providerId="ADAL" clId="{E743E4AA-11AD-4765-83A7-99ECEACBDB7B}" dt="2025-11-19T16:33:38.125" v="313" actId="6264"/>
          <ac:spMkLst>
            <pc:docMk/>
            <pc:sldMk cId="42417759" sldId="312"/>
            <ac:spMk id="10" creationId="{E7AD34B3-B3C6-5741-F3EE-BBE6F85213F5}"/>
          </ac:spMkLst>
        </pc:spChg>
        <pc:spChg chg="add del mod">
          <ac:chgData name="Arlette Simon" userId="f8e6e685-e2ee-4044-a307-57648a3e1d7f" providerId="ADAL" clId="{E743E4AA-11AD-4765-83A7-99ECEACBDB7B}" dt="2025-11-19T16:33:38.125" v="313" actId="6264"/>
          <ac:spMkLst>
            <pc:docMk/>
            <pc:sldMk cId="42417759" sldId="312"/>
            <ac:spMk id="11" creationId="{92AC4A6B-9929-3D88-D71F-E2FAFA8B2847}"/>
          </ac:spMkLst>
        </pc:spChg>
        <pc:picChg chg="mod ord">
          <ac:chgData name="Arlette Simon" userId="f8e6e685-e2ee-4044-a307-57648a3e1d7f" providerId="ADAL" clId="{E743E4AA-11AD-4765-83A7-99ECEACBDB7B}" dt="2025-11-19T16:33:38.125" v="313" actId="6264"/>
          <ac:picMkLst>
            <pc:docMk/>
            <pc:sldMk cId="42417759" sldId="312"/>
            <ac:picMk id="5" creationId="{44C75146-1BA5-AAA5-5C2C-CBF15A774805}"/>
          </ac:picMkLst>
        </pc:picChg>
      </pc:sldChg>
      <pc:sldChg chg="modSp mod">
        <pc:chgData name="Arlette Simon" userId="f8e6e685-e2ee-4044-a307-57648a3e1d7f" providerId="ADAL" clId="{E743E4AA-11AD-4765-83A7-99ECEACBDB7B}" dt="2025-11-19T16:33:25.995" v="310" actId="115"/>
        <pc:sldMkLst>
          <pc:docMk/>
          <pc:sldMk cId="1704962528" sldId="313"/>
        </pc:sldMkLst>
        <pc:spChg chg="mod">
          <ac:chgData name="Arlette Simon" userId="f8e6e685-e2ee-4044-a307-57648a3e1d7f" providerId="ADAL" clId="{E743E4AA-11AD-4765-83A7-99ECEACBDB7B}" dt="2025-11-19T16:33:25.995" v="310" actId="115"/>
          <ac:spMkLst>
            <pc:docMk/>
            <pc:sldMk cId="1704962528" sldId="313"/>
            <ac:spMk id="2" creationId="{A4DBAB0F-9692-F2F8-EF04-7F6E2B3DB69C}"/>
          </ac:spMkLst>
        </pc:spChg>
        <pc:spChg chg="mod">
          <ac:chgData name="Arlette Simon" userId="f8e6e685-e2ee-4044-a307-57648a3e1d7f" providerId="ADAL" clId="{E743E4AA-11AD-4765-83A7-99ECEACBDB7B}" dt="2025-11-19T16:33:09.285" v="307" actId="115"/>
          <ac:spMkLst>
            <pc:docMk/>
            <pc:sldMk cId="1704962528" sldId="313"/>
            <ac:spMk id="6" creationId="{8C2DE09A-C983-D584-6361-5FC1361C2409}"/>
          </ac:spMkLst>
        </pc:spChg>
        <pc:spChg chg="mod">
          <ac:chgData name="Arlette Simon" userId="f8e6e685-e2ee-4044-a307-57648a3e1d7f" providerId="ADAL" clId="{E743E4AA-11AD-4765-83A7-99ECEACBDB7B}" dt="2025-11-19T16:33:18.925" v="309" actId="179"/>
          <ac:spMkLst>
            <pc:docMk/>
            <pc:sldMk cId="1704962528" sldId="313"/>
            <ac:spMk id="8" creationId="{06481F4C-EB8B-B4B6-2133-3A3E622123E4}"/>
          </ac:spMkLst>
        </pc:spChg>
      </pc:sldChg>
      <pc:sldChg chg="modSp mod">
        <pc:chgData name="Arlette Simon" userId="f8e6e685-e2ee-4044-a307-57648a3e1d7f" providerId="ADAL" clId="{E743E4AA-11AD-4765-83A7-99ECEACBDB7B}" dt="2025-11-19T16:34:02.005" v="331" actId="115"/>
        <pc:sldMkLst>
          <pc:docMk/>
          <pc:sldMk cId="1300593355" sldId="314"/>
        </pc:sldMkLst>
        <pc:spChg chg="mod">
          <ac:chgData name="Arlette Simon" userId="f8e6e685-e2ee-4044-a307-57648a3e1d7f" providerId="ADAL" clId="{E743E4AA-11AD-4765-83A7-99ECEACBDB7B}" dt="2025-11-19T16:33:56.103" v="330" actId="115"/>
          <ac:spMkLst>
            <pc:docMk/>
            <pc:sldMk cId="1300593355" sldId="314"/>
            <ac:spMk id="2" creationId="{20F77638-C643-0624-0E3E-5D4AE4B891F3}"/>
          </ac:spMkLst>
        </pc:spChg>
        <pc:spChg chg="mod">
          <ac:chgData name="Arlette Simon" userId="f8e6e685-e2ee-4044-a307-57648a3e1d7f" providerId="ADAL" clId="{E743E4AA-11AD-4765-83A7-99ECEACBDB7B}" dt="2025-11-19T16:34:02.005" v="331" actId="115"/>
          <ac:spMkLst>
            <pc:docMk/>
            <pc:sldMk cId="1300593355" sldId="314"/>
            <ac:spMk id="3" creationId="{00DD27BD-959C-68A6-DA43-9B3D37CE9980}"/>
          </ac:spMkLst>
        </pc:spChg>
      </pc:sldChg>
      <pc:sldChg chg="modSp mod">
        <pc:chgData name="Arlette Simon" userId="f8e6e685-e2ee-4044-a307-57648a3e1d7f" providerId="ADAL" clId="{E743E4AA-11AD-4765-83A7-99ECEACBDB7B}" dt="2025-11-19T16:43:33.485" v="421" actId="115"/>
        <pc:sldMkLst>
          <pc:docMk/>
          <pc:sldMk cId="280047828" sldId="315"/>
        </pc:sldMkLst>
        <pc:spChg chg="mod">
          <ac:chgData name="Arlette Simon" userId="f8e6e685-e2ee-4044-a307-57648a3e1d7f" providerId="ADAL" clId="{E743E4AA-11AD-4765-83A7-99ECEACBDB7B}" dt="2025-11-19T16:34:10.265" v="333" actId="115"/>
          <ac:spMkLst>
            <pc:docMk/>
            <pc:sldMk cId="280047828" sldId="315"/>
            <ac:spMk id="2" creationId="{0FFAC51D-395C-AD26-DB31-BF0564D4CCF7}"/>
          </ac:spMkLst>
        </pc:spChg>
        <pc:spChg chg="mod">
          <ac:chgData name="Arlette Simon" userId="f8e6e685-e2ee-4044-a307-57648a3e1d7f" providerId="ADAL" clId="{E743E4AA-11AD-4765-83A7-99ECEACBDB7B}" dt="2025-11-19T16:43:33.485" v="421" actId="115"/>
          <ac:spMkLst>
            <pc:docMk/>
            <pc:sldMk cId="280047828" sldId="315"/>
            <ac:spMk id="3" creationId="{4ED927EB-EB86-19D8-6FB1-32D4DB86AE4C}"/>
          </ac:spMkLst>
        </pc:spChg>
      </pc:sldChg>
      <pc:sldChg chg="modSp mod">
        <pc:chgData name="Arlette Simon" userId="f8e6e685-e2ee-4044-a307-57648a3e1d7f" providerId="ADAL" clId="{E743E4AA-11AD-4765-83A7-99ECEACBDB7B}" dt="2025-11-19T16:43:54.290" v="424" actId="1076"/>
        <pc:sldMkLst>
          <pc:docMk/>
          <pc:sldMk cId="124697521" sldId="316"/>
        </pc:sldMkLst>
        <pc:spChg chg="mod">
          <ac:chgData name="Arlette Simon" userId="f8e6e685-e2ee-4044-a307-57648a3e1d7f" providerId="ADAL" clId="{E743E4AA-11AD-4765-83A7-99ECEACBDB7B}" dt="2025-11-19T16:43:39.756" v="422" actId="115"/>
          <ac:spMkLst>
            <pc:docMk/>
            <pc:sldMk cId="124697521" sldId="316"/>
            <ac:spMk id="3" creationId="{AA239656-DE35-A623-3F9E-841E0D963448}"/>
          </ac:spMkLst>
        </pc:spChg>
        <pc:spChg chg="mod">
          <ac:chgData name="Arlette Simon" userId="f8e6e685-e2ee-4044-a307-57648a3e1d7f" providerId="ADAL" clId="{E743E4AA-11AD-4765-83A7-99ECEACBDB7B}" dt="2025-11-19T16:43:54.290" v="424" actId="1076"/>
          <ac:spMkLst>
            <pc:docMk/>
            <pc:sldMk cId="124697521" sldId="316"/>
            <ac:spMk id="5" creationId="{F8CACAF9-1F74-2FC3-9E33-85FA4A797CF7}"/>
          </ac:spMkLst>
        </pc:spChg>
      </pc:sldChg>
      <pc:sldChg chg="modSp mod">
        <pc:chgData name="Arlette Simon" userId="f8e6e685-e2ee-4044-a307-57648a3e1d7f" providerId="ADAL" clId="{E743E4AA-11AD-4765-83A7-99ECEACBDB7B}" dt="2025-11-19T16:44:05.500" v="427" actId="115"/>
        <pc:sldMkLst>
          <pc:docMk/>
          <pc:sldMk cId="4131529826" sldId="317"/>
        </pc:sldMkLst>
        <pc:spChg chg="mod">
          <ac:chgData name="Arlette Simon" userId="f8e6e685-e2ee-4044-a307-57648a3e1d7f" providerId="ADAL" clId="{E743E4AA-11AD-4765-83A7-99ECEACBDB7B}" dt="2025-11-19T16:44:05.500" v="427" actId="115"/>
          <ac:spMkLst>
            <pc:docMk/>
            <pc:sldMk cId="4131529826" sldId="317"/>
            <ac:spMk id="3" creationId="{CE88200F-51D0-BEC7-895C-704DE3618C57}"/>
          </ac:spMkLst>
        </pc:spChg>
        <pc:spChg chg="mod">
          <ac:chgData name="Arlette Simon" userId="f8e6e685-e2ee-4044-a307-57648a3e1d7f" providerId="ADAL" clId="{E743E4AA-11AD-4765-83A7-99ECEACBDB7B}" dt="2025-11-19T16:44:01.960" v="426" actId="115"/>
          <ac:spMkLst>
            <pc:docMk/>
            <pc:sldMk cId="4131529826" sldId="317"/>
            <ac:spMk id="4" creationId="{DAC1429A-D5B4-5B78-CAB4-C58FE86E7050}"/>
          </ac:spMkLst>
        </pc:spChg>
      </pc:sldChg>
      <pc:sldChg chg="addSp delSp modSp mod chgLayout">
        <pc:chgData name="Arlette Simon" userId="f8e6e685-e2ee-4044-a307-57648a3e1d7f" providerId="ADAL" clId="{E743E4AA-11AD-4765-83A7-99ECEACBDB7B}" dt="2025-11-19T16:44:26.246" v="433" actId="6549"/>
        <pc:sldMkLst>
          <pc:docMk/>
          <pc:sldMk cId="3512299228" sldId="319"/>
        </pc:sldMkLst>
        <pc:spChg chg="mod ord">
          <ac:chgData name="Arlette Simon" userId="f8e6e685-e2ee-4044-a307-57648a3e1d7f" providerId="ADAL" clId="{E743E4AA-11AD-4765-83A7-99ECEACBDB7B}" dt="2025-11-19T16:44:21.178" v="430" actId="6264"/>
          <ac:spMkLst>
            <pc:docMk/>
            <pc:sldMk cId="3512299228" sldId="319"/>
            <ac:spMk id="2" creationId="{3EA29054-E6F1-7155-274D-1B91E93A5341}"/>
          </ac:spMkLst>
        </pc:spChg>
        <pc:spChg chg="mod ord">
          <ac:chgData name="Arlette Simon" userId="f8e6e685-e2ee-4044-a307-57648a3e1d7f" providerId="ADAL" clId="{E743E4AA-11AD-4765-83A7-99ECEACBDB7B}" dt="2025-11-19T16:44:26.246" v="433" actId="6549"/>
          <ac:spMkLst>
            <pc:docMk/>
            <pc:sldMk cId="3512299228" sldId="319"/>
            <ac:spMk id="3" creationId="{32135EEC-3C2A-A25F-2829-3F80BA7B302D}"/>
          </ac:spMkLst>
        </pc:spChg>
        <pc:spChg chg="mod ord">
          <ac:chgData name="Arlette Simon" userId="f8e6e685-e2ee-4044-a307-57648a3e1d7f" providerId="ADAL" clId="{E743E4AA-11AD-4765-83A7-99ECEACBDB7B}" dt="2025-11-19T16:44:21.178" v="430" actId="6264"/>
          <ac:spMkLst>
            <pc:docMk/>
            <pc:sldMk cId="3512299228" sldId="319"/>
            <ac:spMk id="4" creationId="{77D454D5-7757-2FEC-3115-BF881F49B50C}"/>
          </ac:spMkLst>
        </pc:spChg>
        <pc:spChg chg="mod ord">
          <ac:chgData name="Arlette Simon" userId="f8e6e685-e2ee-4044-a307-57648a3e1d7f" providerId="ADAL" clId="{E743E4AA-11AD-4765-83A7-99ECEACBDB7B}" dt="2025-11-19T16:44:21.178" v="430" actId="6264"/>
          <ac:spMkLst>
            <pc:docMk/>
            <pc:sldMk cId="3512299228" sldId="319"/>
            <ac:spMk id="5" creationId="{EA9EBBC2-9290-19F0-8960-DB2E9F3BBCA6}"/>
          </ac:spMkLst>
        </pc:spChg>
        <pc:spChg chg="add del mod">
          <ac:chgData name="Arlette Simon" userId="f8e6e685-e2ee-4044-a307-57648a3e1d7f" providerId="ADAL" clId="{E743E4AA-11AD-4765-83A7-99ECEACBDB7B}" dt="2025-11-19T16:44:21.178" v="430" actId="6264"/>
          <ac:spMkLst>
            <pc:docMk/>
            <pc:sldMk cId="3512299228" sldId="319"/>
            <ac:spMk id="10" creationId="{4F6D32D2-EB73-E73F-DCDA-A3078EECACAE}"/>
          </ac:spMkLst>
        </pc:spChg>
        <pc:spChg chg="add del mod">
          <ac:chgData name="Arlette Simon" userId="f8e6e685-e2ee-4044-a307-57648a3e1d7f" providerId="ADAL" clId="{E743E4AA-11AD-4765-83A7-99ECEACBDB7B}" dt="2025-11-19T16:44:21.178" v="430" actId="6264"/>
          <ac:spMkLst>
            <pc:docMk/>
            <pc:sldMk cId="3512299228" sldId="319"/>
            <ac:spMk id="11" creationId="{9399D834-8D36-5E1C-B63B-7CA27B7570D1}"/>
          </ac:spMkLst>
        </pc:spChg>
        <pc:spChg chg="add del mod">
          <ac:chgData name="Arlette Simon" userId="f8e6e685-e2ee-4044-a307-57648a3e1d7f" providerId="ADAL" clId="{E743E4AA-11AD-4765-83A7-99ECEACBDB7B}" dt="2025-11-19T16:44:21.178" v="430" actId="6264"/>
          <ac:spMkLst>
            <pc:docMk/>
            <pc:sldMk cId="3512299228" sldId="319"/>
            <ac:spMk id="12" creationId="{4040ED5E-C169-B046-3574-2B4CEA8FAEB4}"/>
          </ac:spMkLst>
        </pc:spChg>
        <pc:spChg chg="add del mod">
          <ac:chgData name="Arlette Simon" userId="f8e6e685-e2ee-4044-a307-57648a3e1d7f" providerId="ADAL" clId="{E743E4AA-11AD-4765-83A7-99ECEACBDB7B}" dt="2025-11-19T16:44:21.178" v="430" actId="6264"/>
          <ac:spMkLst>
            <pc:docMk/>
            <pc:sldMk cId="3512299228" sldId="319"/>
            <ac:spMk id="13" creationId="{3833B2D1-9341-59E7-9759-6CC32A25016D}"/>
          </ac:spMkLst>
        </pc:spChg>
        <pc:picChg chg="mod">
          <ac:chgData name="Arlette Simon" userId="f8e6e685-e2ee-4044-a307-57648a3e1d7f" providerId="ADAL" clId="{E743E4AA-11AD-4765-83A7-99ECEACBDB7B}" dt="2025-11-19T16:34:53.076" v="347" actId="1036"/>
          <ac:picMkLst>
            <pc:docMk/>
            <pc:sldMk cId="3512299228" sldId="319"/>
            <ac:picMk id="7" creationId="{C512E5D5-DBA4-270B-97C1-F522276C5F2E}"/>
          </ac:picMkLst>
        </pc:picChg>
      </pc:sldChg>
      <pc:sldChg chg="modSp mod">
        <pc:chgData name="Arlette Simon" userId="f8e6e685-e2ee-4044-a307-57648a3e1d7f" providerId="ADAL" clId="{E743E4AA-11AD-4765-83A7-99ECEACBDB7B}" dt="2025-11-19T16:44:37.663" v="434" actId="115"/>
        <pc:sldMkLst>
          <pc:docMk/>
          <pc:sldMk cId="1173581176" sldId="321"/>
        </pc:sldMkLst>
        <pc:spChg chg="mod">
          <ac:chgData name="Arlette Simon" userId="f8e6e685-e2ee-4044-a307-57648a3e1d7f" providerId="ADAL" clId="{E743E4AA-11AD-4765-83A7-99ECEACBDB7B}" dt="2025-11-19T16:44:37.663" v="434" actId="115"/>
          <ac:spMkLst>
            <pc:docMk/>
            <pc:sldMk cId="1173581176" sldId="321"/>
            <ac:spMk id="2" creationId="{AC80AE0B-5333-4E9F-8760-7F2074AA904B}"/>
          </ac:spMkLst>
        </pc:spChg>
      </pc:sldChg>
      <pc:sldChg chg="addSp delSp modSp mod chgLayout">
        <pc:chgData name="Arlette Simon" userId="f8e6e685-e2ee-4044-a307-57648a3e1d7f" providerId="ADAL" clId="{E743E4AA-11AD-4765-83A7-99ECEACBDB7B}" dt="2025-11-19T16:25:59.027" v="211" actId="12"/>
        <pc:sldMkLst>
          <pc:docMk/>
          <pc:sldMk cId="222043172" sldId="324"/>
        </pc:sldMkLst>
        <pc:spChg chg="mod ord">
          <ac:chgData name="Arlette Simon" userId="f8e6e685-e2ee-4044-a307-57648a3e1d7f" providerId="ADAL" clId="{E743E4AA-11AD-4765-83A7-99ECEACBDB7B}" dt="2025-11-19T16:25:20.773" v="202" actId="6264"/>
          <ac:spMkLst>
            <pc:docMk/>
            <pc:sldMk cId="222043172" sldId="324"/>
            <ac:spMk id="2" creationId="{FC37A5B1-47E6-FACD-A258-F16B767FCA20}"/>
          </ac:spMkLst>
        </pc:spChg>
        <pc:spChg chg="mod ord">
          <ac:chgData name="Arlette Simon" userId="f8e6e685-e2ee-4044-a307-57648a3e1d7f" providerId="ADAL" clId="{E743E4AA-11AD-4765-83A7-99ECEACBDB7B}" dt="2025-11-19T16:25:59.027" v="211" actId="12"/>
          <ac:spMkLst>
            <pc:docMk/>
            <pc:sldMk cId="222043172" sldId="324"/>
            <ac:spMk id="3" creationId="{E8FBC457-2D6F-2A2D-F1BE-90A9B8B61263}"/>
          </ac:spMkLst>
        </pc:spChg>
        <pc:spChg chg="mod ord">
          <ac:chgData name="Arlette Simon" userId="f8e6e685-e2ee-4044-a307-57648a3e1d7f" providerId="ADAL" clId="{E743E4AA-11AD-4765-83A7-99ECEACBDB7B}" dt="2025-11-19T16:25:20.773" v="202" actId="6264"/>
          <ac:spMkLst>
            <pc:docMk/>
            <pc:sldMk cId="222043172" sldId="324"/>
            <ac:spMk id="5" creationId="{9472CDE5-C67D-73D6-D25B-B166F5124CE1}"/>
          </ac:spMkLst>
        </pc:spChg>
        <pc:spChg chg="mod ord">
          <ac:chgData name="Arlette Simon" userId="f8e6e685-e2ee-4044-a307-57648a3e1d7f" providerId="ADAL" clId="{E743E4AA-11AD-4765-83A7-99ECEACBDB7B}" dt="2025-11-19T16:25:20.773" v="202" actId="6264"/>
          <ac:spMkLst>
            <pc:docMk/>
            <pc:sldMk cId="222043172" sldId="324"/>
            <ac:spMk id="6" creationId="{1A650E56-B593-7079-5632-E0EB3D64396B}"/>
          </ac:spMkLst>
        </pc:spChg>
        <pc:spChg chg="add del mod">
          <ac:chgData name="Arlette Simon" userId="f8e6e685-e2ee-4044-a307-57648a3e1d7f" providerId="ADAL" clId="{E743E4AA-11AD-4765-83A7-99ECEACBDB7B}" dt="2025-11-19T16:25:20.773" v="202" actId="6264"/>
          <ac:spMkLst>
            <pc:docMk/>
            <pc:sldMk cId="222043172" sldId="324"/>
            <ac:spMk id="7" creationId="{B8FB3EC5-CD65-567C-9138-BD9BBCC691C7}"/>
          </ac:spMkLst>
        </pc:spChg>
        <pc:spChg chg="add del mod">
          <ac:chgData name="Arlette Simon" userId="f8e6e685-e2ee-4044-a307-57648a3e1d7f" providerId="ADAL" clId="{E743E4AA-11AD-4765-83A7-99ECEACBDB7B}" dt="2025-11-19T16:25:20.773" v="202" actId="6264"/>
          <ac:spMkLst>
            <pc:docMk/>
            <pc:sldMk cId="222043172" sldId="324"/>
            <ac:spMk id="8" creationId="{617B7682-7883-811E-805F-0A856D949ACE}"/>
          </ac:spMkLst>
        </pc:spChg>
        <pc:spChg chg="add del mod">
          <ac:chgData name="Arlette Simon" userId="f8e6e685-e2ee-4044-a307-57648a3e1d7f" providerId="ADAL" clId="{E743E4AA-11AD-4765-83A7-99ECEACBDB7B}" dt="2025-11-19T16:25:20.773" v="202" actId="6264"/>
          <ac:spMkLst>
            <pc:docMk/>
            <pc:sldMk cId="222043172" sldId="324"/>
            <ac:spMk id="9" creationId="{4819818E-B08D-D1D5-8434-6926BBE4A7CF}"/>
          </ac:spMkLst>
        </pc:spChg>
        <pc:spChg chg="add del mod">
          <ac:chgData name="Arlette Simon" userId="f8e6e685-e2ee-4044-a307-57648a3e1d7f" providerId="ADAL" clId="{E743E4AA-11AD-4765-83A7-99ECEACBDB7B}" dt="2025-11-19T16:25:20.773" v="202" actId="6264"/>
          <ac:spMkLst>
            <pc:docMk/>
            <pc:sldMk cId="222043172" sldId="324"/>
            <ac:spMk id="10" creationId="{9F1DAAEF-AA02-ECC9-6EBE-F7AC50D0ABA1}"/>
          </ac:spMkLst>
        </pc:spChg>
      </pc:sldChg>
      <pc:sldChg chg="modSp mod">
        <pc:chgData name="Arlette Simon" userId="f8e6e685-e2ee-4044-a307-57648a3e1d7f" providerId="ADAL" clId="{E743E4AA-11AD-4765-83A7-99ECEACBDB7B}" dt="2025-11-19T16:41:19.131" v="410" actId="948"/>
        <pc:sldMkLst>
          <pc:docMk/>
          <pc:sldMk cId="1493341806" sldId="326"/>
        </pc:sldMkLst>
        <pc:spChg chg="mod">
          <ac:chgData name="Arlette Simon" userId="f8e6e685-e2ee-4044-a307-57648a3e1d7f" providerId="ADAL" clId="{E743E4AA-11AD-4765-83A7-99ECEACBDB7B}" dt="2025-11-19T16:41:19.131" v="410" actId="948"/>
          <ac:spMkLst>
            <pc:docMk/>
            <pc:sldMk cId="1493341806" sldId="326"/>
            <ac:spMk id="3" creationId="{5C202FD3-9C86-2230-4D71-D9C9EE4E42B7}"/>
          </ac:spMkLst>
        </pc:spChg>
      </pc:sldChg>
      <pc:sldChg chg="modSp mod">
        <pc:chgData name="Arlette Simon" userId="f8e6e685-e2ee-4044-a307-57648a3e1d7f" providerId="ADAL" clId="{E743E4AA-11AD-4765-83A7-99ECEACBDB7B}" dt="2025-11-19T16:25:00.403" v="195" actId="1076"/>
        <pc:sldMkLst>
          <pc:docMk/>
          <pc:sldMk cId="2859753058" sldId="327"/>
        </pc:sldMkLst>
        <pc:spChg chg="mod">
          <ac:chgData name="Arlette Simon" userId="f8e6e685-e2ee-4044-a307-57648a3e1d7f" providerId="ADAL" clId="{E743E4AA-11AD-4765-83A7-99ECEACBDB7B}" dt="2025-11-19T16:25:00.403" v="195" actId="1076"/>
          <ac:spMkLst>
            <pc:docMk/>
            <pc:sldMk cId="2859753058" sldId="327"/>
            <ac:spMk id="3" creationId="{1A5CA4F0-0CC0-A2C5-8637-04D78E54D407}"/>
          </ac:spMkLst>
        </pc:spChg>
      </pc:sldChg>
      <pc:sldChg chg="modSp mod">
        <pc:chgData name="Arlette Simon" userId="f8e6e685-e2ee-4044-a307-57648a3e1d7f" providerId="ADAL" clId="{E743E4AA-11AD-4765-83A7-99ECEACBDB7B}" dt="2025-11-19T16:41:49.218" v="414" actId="115"/>
        <pc:sldMkLst>
          <pc:docMk/>
          <pc:sldMk cId="984563217" sldId="329"/>
        </pc:sldMkLst>
        <pc:spChg chg="mod">
          <ac:chgData name="Arlette Simon" userId="f8e6e685-e2ee-4044-a307-57648a3e1d7f" providerId="ADAL" clId="{E743E4AA-11AD-4765-83A7-99ECEACBDB7B}" dt="2025-11-19T16:41:49.218" v="414" actId="115"/>
          <ac:spMkLst>
            <pc:docMk/>
            <pc:sldMk cId="984563217" sldId="329"/>
            <ac:spMk id="2" creationId="{11AD76B2-0C10-1E71-9005-7F6F302AAAC7}"/>
          </ac:spMkLst>
        </pc:spChg>
        <pc:spChg chg="mod">
          <ac:chgData name="Arlette Simon" userId="f8e6e685-e2ee-4044-a307-57648a3e1d7f" providerId="ADAL" clId="{E743E4AA-11AD-4765-83A7-99ECEACBDB7B}" dt="2025-11-19T16:28:06.577" v="228" actId="115"/>
          <ac:spMkLst>
            <pc:docMk/>
            <pc:sldMk cId="984563217" sldId="329"/>
            <ac:spMk id="3" creationId="{56CD9851-04E5-B07B-4F5E-51393DD0C78D}"/>
          </ac:spMkLst>
        </pc:spChg>
      </pc:sldChg>
      <pc:sldChg chg="modSp mod">
        <pc:chgData name="Arlette Simon" userId="f8e6e685-e2ee-4044-a307-57648a3e1d7f" providerId="ADAL" clId="{E743E4AA-11AD-4765-83A7-99ECEACBDB7B}" dt="2025-11-19T16:29:40.617" v="252" actId="1076"/>
        <pc:sldMkLst>
          <pc:docMk/>
          <pc:sldMk cId="1583209740" sldId="330"/>
        </pc:sldMkLst>
        <pc:spChg chg="mod">
          <ac:chgData name="Arlette Simon" userId="f8e6e685-e2ee-4044-a307-57648a3e1d7f" providerId="ADAL" clId="{E743E4AA-11AD-4765-83A7-99ECEACBDB7B}" dt="2025-11-19T16:29:40.617" v="252" actId="1076"/>
          <ac:spMkLst>
            <pc:docMk/>
            <pc:sldMk cId="1583209740" sldId="330"/>
            <ac:spMk id="2" creationId="{7BFD20F0-1D9F-5121-78BB-0775CA91A362}"/>
          </ac:spMkLst>
        </pc:spChg>
        <pc:spChg chg="mod">
          <ac:chgData name="Arlette Simon" userId="f8e6e685-e2ee-4044-a307-57648a3e1d7f" providerId="ADAL" clId="{E743E4AA-11AD-4765-83A7-99ECEACBDB7B}" dt="2025-11-19T16:29:35.245" v="251" actId="115"/>
          <ac:spMkLst>
            <pc:docMk/>
            <pc:sldMk cId="1583209740" sldId="330"/>
            <ac:spMk id="3" creationId="{0E72F727-F16D-B316-A4F1-0AD835C30816}"/>
          </ac:spMkLst>
        </pc:spChg>
        <pc:picChg chg="mod">
          <ac:chgData name="Arlette Simon" userId="f8e6e685-e2ee-4044-a307-57648a3e1d7f" providerId="ADAL" clId="{E743E4AA-11AD-4765-83A7-99ECEACBDB7B}" dt="2025-11-19T16:29:20.187" v="246" actId="1076"/>
          <ac:picMkLst>
            <pc:docMk/>
            <pc:sldMk cId="1583209740" sldId="330"/>
            <ac:picMk id="4" creationId="{CD84FF41-D35F-0630-2712-039602601F0D}"/>
          </ac:picMkLst>
        </pc:picChg>
      </pc:sldChg>
      <pc:sldChg chg="modSp mod">
        <pc:chgData name="Arlette Simon" userId="f8e6e685-e2ee-4044-a307-57648a3e1d7f" providerId="ADAL" clId="{E743E4AA-11AD-4765-83A7-99ECEACBDB7B}" dt="2025-11-19T16:30:06.236" v="255" actId="115"/>
        <pc:sldMkLst>
          <pc:docMk/>
          <pc:sldMk cId="2826432470" sldId="331"/>
        </pc:sldMkLst>
        <pc:spChg chg="mod">
          <ac:chgData name="Arlette Simon" userId="f8e6e685-e2ee-4044-a307-57648a3e1d7f" providerId="ADAL" clId="{E743E4AA-11AD-4765-83A7-99ECEACBDB7B}" dt="2025-11-19T16:30:02.225" v="254" actId="115"/>
          <ac:spMkLst>
            <pc:docMk/>
            <pc:sldMk cId="2826432470" sldId="331"/>
            <ac:spMk id="2" creationId="{2F2495A3-CC83-EDDF-613A-CA7C266B7817}"/>
          </ac:spMkLst>
        </pc:spChg>
        <pc:spChg chg="mod">
          <ac:chgData name="Arlette Simon" userId="f8e6e685-e2ee-4044-a307-57648a3e1d7f" providerId="ADAL" clId="{E743E4AA-11AD-4765-83A7-99ECEACBDB7B}" dt="2025-11-19T16:30:06.236" v="255" actId="115"/>
          <ac:spMkLst>
            <pc:docMk/>
            <pc:sldMk cId="2826432470" sldId="331"/>
            <ac:spMk id="3" creationId="{80D8863D-AD2D-15C5-2468-98F6EC6418B2}"/>
          </ac:spMkLst>
        </pc:spChg>
      </pc:sldChg>
      <pc:sldChg chg="modSp mod">
        <pc:chgData name="Arlette Simon" userId="f8e6e685-e2ee-4044-a307-57648a3e1d7f" providerId="ADAL" clId="{E743E4AA-11AD-4765-83A7-99ECEACBDB7B}" dt="2025-11-19T16:35:42.655" v="352" actId="115"/>
        <pc:sldMkLst>
          <pc:docMk/>
          <pc:sldMk cId="1124963832" sldId="332"/>
        </pc:sldMkLst>
        <pc:spChg chg="mod">
          <ac:chgData name="Arlette Simon" userId="f8e6e685-e2ee-4044-a307-57648a3e1d7f" providerId="ADAL" clId="{E743E4AA-11AD-4765-83A7-99ECEACBDB7B}" dt="2025-11-19T16:35:42.655" v="352" actId="115"/>
          <ac:spMkLst>
            <pc:docMk/>
            <pc:sldMk cId="1124963832" sldId="332"/>
            <ac:spMk id="3" creationId="{2E9A8271-CD05-2BFC-1E4E-234F51D0C501}"/>
          </ac:spMkLst>
        </pc:spChg>
        <pc:spChg chg="mod">
          <ac:chgData name="Arlette Simon" userId="f8e6e685-e2ee-4044-a307-57648a3e1d7f" providerId="ADAL" clId="{E743E4AA-11AD-4765-83A7-99ECEACBDB7B}" dt="2025-11-19T16:35:39.085" v="351" actId="115"/>
          <ac:spMkLst>
            <pc:docMk/>
            <pc:sldMk cId="1124963832" sldId="332"/>
            <ac:spMk id="6" creationId="{F7170DD9-B7A6-39DB-989B-096E4584B6CD}"/>
          </ac:spMkLst>
        </pc:spChg>
      </pc:sldChg>
      <pc:sldChg chg="modSp mod">
        <pc:chgData name="Arlette Simon" userId="f8e6e685-e2ee-4044-a307-57648a3e1d7f" providerId="ADAL" clId="{E743E4AA-11AD-4765-83A7-99ECEACBDB7B}" dt="2025-11-19T16:36:54.795" v="368" actId="115"/>
        <pc:sldMkLst>
          <pc:docMk/>
          <pc:sldMk cId="200829652" sldId="334"/>
        </pc:sldMkLst>
        <pc:spChg chg="mod">
          <ac:chgData name="Arlette Simon" userId="f8e6e685-e2ee-4044-a307-57648a3e1d7f" providerId="ADAL" clId="{E743E4AA-11AD-4765-83A7-99ECEACBDB7B}" dt="2025-11-19T16:36:38.382" v="363" actId="14100"/>
          <ac:spMkLst>
            <pc:docMk/>
            <pc:sldMk cId="200829652" sldId="334"/>
            <ac:spMk id="2" creationId="{45CAFFD2-265E-2C39-5FF0-A82DCAC968C6}"/>
          </ac:spMkLst>
        </pc:spChg>
        <pc:spChg chg="mod">
          <ac:chgData name="Arlette Simon" userId="f8e6e685-e2ee-4044-a307-57648a3e1d7f" providerId="ADAL" clId="{E743E4AA-11AD-4765-83A7-99ECEACBDB7B}" dt="2025-11-19T16:36:54.795" v="368" actId="115"/>
          <ac:spMkLst>
            <pc:docMk/>
            <pc:sldMk cId="200829652" sldId="334"/>
            <ac:spMk id="3" creationId="{B7359BC3-3AF0-C205-9F66-F15255B4D5D9}"/>
          </ac:spMkLst>
        </pc:spChg>
        <pc:spChg chg="mod">
          <ac:chgData name="Arlette Simon" userId="f8e6e685-e2ee-4044-a307-57648a3e1d7f" providerId="ADAL" clId="{E743E4AA-11AD-4765-83A7-99ECEACBDB7B}" dt="2025-11-19T16:36:44.806" v="365" actId="1076"/>
          <ac:spMkLst>
            <pc:docMk/>
            <pc:sldMk cId="200829652" sldId="334"/>
            <ac:spMk id="7" creationId="{3F40C9D9-6E1B-8B9D-32CB-4DEDDB2A370F}"/>
          </ac:spMkLst>
        </pc:spChg>
      </pc:sldChg>
      <pc:sldChg chg="modSp mod">
        <pc:chgData name="Arlette Simon" userId="f8e6e685-e2ee-4044-a307-57648a3e1d7f" providerId="ADAL" clId="{E743E4AA-11AD-4765-83A7-99ECEACBDB7B}" dt="2025-11-19T16:37:12.455" v="372" actId="1076"/>
        <pc:sldMkLst>
          <pc:docMk/>
          <pc:sldMk cId="2827553364" sldId="336"/>
        </pc:sldMkLst>
        <pc:spChg chg="mod">
          <ac:chgData name="Arlette Simon" userId="f8e6e685-e2ee-4044-a307-57648a3e1d7f" providerId="ADAL" clId="{E743E4AA-11AD-4765-83A7-99ECEACBDB7B}" dt="2025-11-19T16:37:04.835" v="370" actId="115"/>
          <ac:spMkLst>
            <pc:docMk/>
            <pc:sldMk cId="2827553364" sldId="336"/>
            <ac:spMk id="2" creationId="{5313AE57-AC13-CF5D-3E06-04D280A4C566}"/>
          </ac:spMkLst>
        </pc:spChg>
        <pc:spChg chg="mod">
          <ac:chgData name="Arlette Simon" userId="f8e6e685-e2ee-4044-a307-57648a3e1d7f" providerId="ADAL" clId="{E743E4AA-11AD-4765-83A7-99ECEACBDB7B}" dt="2025-11-19T16:37:09.774" v="371" actId="552"/>
          <ac:spMkLst>
            <pc:docMk/>
            <pc:sldMk cId="2827553364" sldId="336"/>
            <ac:spMk id="3" creationId="{2E595F57-A4CB-DFA0-8C09-3496895A9CE5}"/>
          </ac:spMkLst>
        </pc:spChg>
        <pc:spChg chg="mod">
          <ac:chgData name="Arlette Simon" userId="f8e6e685-e2ee-4044-a307-57648a3e1d7f" providerId="ADAL" clId="{E743E4AA-11AD-4765-83A7-99ECEACBDB7B}" dt="2025-11-19T16:37:12.455" v="372" actId="1076"/>
          <ac:spMkLst>
            <pc:docMk/>
            <pc:sldMk cId="2827553364" sldId="336"/>
            <ac:spMk id="4" creationId="{9216918E-4DA7-8F64-10CF-3C8270A4B113}"/>
          </ac:spMkLst>
        </pc:spChg>
        <pc:spChg chg="mod">
          <ac:chgData name="Arlette Simon" userId="f8e6e685-e2ee-4044-a307-57648a3e1d7f" providerId="ADAL" clId="{E743E4AA-11AD-4765-83A7-99ECEACBDB7B}" dt="2025-11-19T16:37:04.835" v="370" actId="115"/>
          <ac:spMkLst>
            <pc:docMk/>
            <pc:sldMk cId="2827553364" sldId="336"/>
            <ac:spMk id="5" creationId="{057DC45E-A469-154E-51A4-12BDB7DD46F3}"/>
          </ac:spMkLst>
        </pc:spChg>
        <pc:spChg chg="mod">
          <ac:chgData name="Arlette Simon" userId="f8e6e685-e2ee-4044-a307-57648a3e1d7f" providerId="ADAL" clId="{E743E4AA-11AD-4765-83A7-99ECEACBDB7B}" dt="2025-11-19T16:37:04.835" v="370" actId="115"/>
          <ac:spMkLst>
            <pc:docMk/>
            <pc:sldMk cId="2827553364" sldId="336"/>
            <ac:spMk id="6" creationId="{E8F8D5E8-95E4-84A6-F234-014230CF85C1}"/>
          </ac:spMkLst>
        </pc:spChg>
        <pc:spChg chg="mod">
          <ac:chgData name="Arlette Simon" userId="f8e6e685-e2ee-4044-a307-57648a3e1d7f" providerId="ADAL" clId="{E743E4AA-11AD-4765-83A7-99ECEACBDB7B}" dt="2025-11-19T16:37:09.774" v="371" actId="552"/>
          <ac:spMkLst>
            <pc:docMk/>
            <pc:sldMk cId="2827553364" sldId="336"/>
            <ac:spMk id="10" creationId="{52237BE9-E56C-38F0-ECEB-F0CD1D63066D}"/>
          </ac:spMkLst>
        </pc:spChg>
        <pc:spChg chg="mod">
          <ac:chgData name="Arlette Simon" userId="f8e6e685-e2ee-4044-a307-57648a3e1d7f" providerId="ADAL" clId="{E743E4AA-11AD-4765-83A7-99ECEACBDB7B}" dt="2025-11-19T16:37:04.835" v="370" actId="115"/>
          <ac:spMkLst>
            <pc:docMk/>
            <pc:sldMk cId="2827553364" sldId="336"/>
            <ac:spMk id="12" creationId="{C185CBFE-6721-B36F-9B9E-573AD391A66D}"/>
          </ac:spMkLst>
        </pc:spChg>
      </pc:sldChg>
      <pc:sldChg chg="modSp mod">
        <pc:chgData name="Arlette Simon" userId="f8e6e685-e2ee-4044-a307-57648a3e1d7f" providerId="ADAL" clId="{E743E4AA-11AD-4765-83A7-99ECEACBDB7B}" dt="2025-11-19T16:45:10.369" v="437" actId="1076"/>
        <pc:sldMkLst>
          <pc:docMk/>
          <pc:sldMk cId="365494659" sldId="337"/>
        </pc:sldMkLst>
        <pc:spChg chg="mod">
          <ac:chgData name="Arlette Simon" userId="f8e6e685-e2ee-4044-a307-57648a3e1d7f" providerId="ADAL" clId="{E743E4AA-11AD-4765-83A7-99ECEACBDB7B}" dt="2025-11-19T16:45:10.369" v="437" actId="1076"/>
          <ac:spMkLst>
            <pc:docMk/>
            <pc:sldMk cId="365494659" sldId="337"/>
            <ac:spMk id="2" creationId="{2A18D8D9-32C9-77FE-6922-4C623BDFA512}"/>
          </ac:spMkLst>
        </pc:spChg>
        <pc:spChg chg="mod">
          <ac:chgData name="Arlette Simon" userId="f8e6e685-e2ee-4044-a307-57648a3e1d7f" providerId="ADAL" clId="{E743E4AA-11AD-4765-83A7-99ECEACBDB7B}" dt="2025-11-19T16:36:26.405" v="359" actId="115"/>
          <ac:spMkLst>
            <pc:docMk/>
            <pc:sldMk cId="365494659" sldId="337"/>
            <ac:spMk id="3" creationId="{C592B956-D8E5-0393-A272-F3D985F1A7B5}"/>
          </ac:spMkLst>
        </pc:spChg>
        <pc:spChg chg="mod">
          <ac:chgData name="Arlette Simon" userId="f8e6e685-e2ee-4044-a307-57648a3e1d7f" providerId="ADAL" clId="{E743E4AA-11AD-4765-83A7-99ECEACBDB7B}" dt="2025-11-19T16:36:06.959" v="354" actId="115"/>
          <ac:spMkLst>
            <pc:docMk/>
            <pc:sldMk cId="365494659" sldId="337"/>
            <ac:spMk id="12" creationId="{945AAB21-9229-38AF-63B3-AFB68A0FD6C2}"/>
          </ac:spMkLst>
        </pc:spChg>
        <pc:spChg chg="mod">
          <ac:chgData name="Arlette Simon" userId="f8e6e685-e2ee-4044-a307-57648a3e1d7f" providerId="ADAL" clId="{E743E4AA-11AD-4765-83A7-99ECEACBDB7B}" dt="2025-11-19T16:36:20.181" v="357" actId="20577"/>
          <ac:spMkLst>
            <pc:docMk/>
            <pc:sldMk cId="365494659" sldId="337"/>
            <ac:spMk id="13" creationId="{E132EAF1-3AFB-5AC0-2B13-371821DC7118}"/>
          </ac:spMkLst>
        </pc:spChg>
        <pc:spChg chg="mod">
          <ac:chgData name="Arlette Simon" userId="f8e6e685-e2ee-4044-a307-57648a3e1d7f" providerId="ADAL" clId="{E743E4AA-11AD-4765-83A7-99ECEACBDB7B}" dt="2025-11-19T16:36:12.385" v="355" actId="115"/>
          <ac:spMkLst>
            <pc:docMk/>
            <pc:sldMk cId="365494659" sldId="337"/>
            <ac:spMk id="16" creationId="{1D014050-FD6F-0694-5977-1523852B6C47}"/>
          </ac:spMkLst>
        </pc:spChg>
      </pc:sldChg>
      <pc:sldChg chg="modSp mod">
        <pc:chgData name="Arlette Simon" userId="f8e6e685-e2ee-4044-a307-57648a3e1d7f" providerId="ADAL" clId="{E743E4AA-11AD-4765-83A7-99ECEACBDB7B}" dt="2025-11-19T16:44:51.314" v="436" actId="1076"/>
        <pc:sldMkLst>
          <pc:docMk/>
          <pc:sldMk cId="3211072258" sldId="339"/>
        </pc:sldMkLst>
        <pc:spChg chg="mod">
          <ac:chgData name="Arlette Simon" userId="f8e6e685-e2ee-4044-a307-57648a3e1d7f" providerId="ADAL" clId="{E743E4AA-11AD-4765-83A7-99ECEACBDB7B}" dt="2025-11-19T16:44:49.191" v="435" actId="1076"/>
          <ac:spMkLst>
            <pc:docMk/>
            <pc:sldMk cId="3211072258" sldId="339"/>
            <ac:spMk id="3" creationId="{3DF4EC97-AD35-58D0-3757-291C35027046}"/>
          </ac:spMkLst>
        </pc:spChg>
        <pc:picChg chg="mod">
          <ac:chgData name="Arlette Simon" userId="f8e6e685-e2ee-4044-a307-57648a3e1d7f" providerId="ADAL" clId="{E743E4AA-11AD-4765-83A7-99ECEACBDB7B}" dt="2025-11-19T16:44:51.314" v="436" actId="1076"/>
          <ac:picMkLst>
            <pc:docMk/>
            <pc:sldMk cId="3211072258" sldId="339"/>
            <ac:picMk id="6" creationId="{98B1A9FB-25F2-A6E4-70DB-06F37F556E5B}"/>
          </ac:picMkLst>
        </pc:picChg>
      </pc:sldChg>
      <pc:sldChg chg="addSp delSp modSp mod chgLayout">
        <pc:chgData name="Arlette Simon" userId="f8e6e685-e2ee-4044-a307-57648a3e1d7f" providerId="ADAL" clId="{E743E4AA-11AD-4765-83A7-99ECEACBDB7B}" dt="2025-11-19T16:09:09.705" v="47" actId="114"/>
        <pc:sldMkLst>
          <pc:docMk/>
          <pc:sldMk cId="3768507989" sldId="341"/>
        </pc:sldMkLst>
        <pc:spChg chg="mod ord">
          <ac:chgData name="Arlette Simon" userId="f8e6e685-e2ee-4044-a307-57648a3e1d7f" providerId="ADAL" clId="{E743E4AA-11AD-4765-83A7-99ECEACBDB7B}" dt="2025-11-19T16:07:02.212" v="24" actId="6264"/>
          <ac:spMkLst>
            <pc:docMk/>
            <pc:sldMk cId="3768507989" sldId="341"/>
            <ac:spMk id="2" creationId="{984C4ADC-1ADF-0D9F-D96C-C1921C425B29}"/>
          </ac:spMkLst>
        </pc:spChg>
        <pc:spChg chg="add del mod">
          <ac:chgData name="Arlette Simon" userId="f8e6e685-e2ee-4044-a307-57648a3e1d7f" providerId="ADAL" clId="{E743E4AA-11AD-4765-83A7-99ECEACBDB7B}" dt="2025-11-19T16:07:02.212" v="24" actId="6264"/>
          <ac:spMkLst>
            <pc:docMk/>
            <pc:sldMk cId="3768507989" sldId="341"/>
            <ac:spMk id="3" creationId="{2F3DAB98-D6C1-C925-C9DA-9D80E01C952B}"/>
          </ac:spMkLst>
        </pc:spChg>
        <pc:spChg chg="mod ord">
          <ac:chgData name="Arlette Simon" userId="f8e6e685-e2ee-4044-a307-57648a3e1d7f" providerId="ADAL" clId="{E743E4AA-11AD-4765-83A7-99ECEACBDB7B}" dt="2025-11-19T16:07:02.212" v="24" actId="6264"/>
          <ac:spMkLst>
            <pc:docMk/>
            <pc:sldMk cId="3768507989" sldId="341"/>
            <ac:spMk id="4" creationId="{178A7481-AD16-2F2A-A692-417280DF65B7}"/>
          </ac:spMkLst>
        </pc:spChg>
        <pc:spChg chg="mod ord">
          <ac:chgData name="Arlette Simon" userId="f8e6e685-e2ee-4044-a307-57648a3e1d7f" providerId="ADAL" clId="{E743E4AA-11AD-4765-83A7-99ECEACBDB7B}" dt="2025-11-19T16:07:02.212" v="24" actId="6264"/>
          <ac:spMkLst>
            <pc:docMk/>
            <pc:sldMk cId="3768507989" sldId="341"/>
            <ac:spMk id="5" creationId="{9BEB39D6-74E7-E50E-8E6B-EBDA9CE33E9E}"/>
          </ac:spMkLst>
        </pc:spChg>
        <pc:spChg chg="add del mod">
          <ac:chgData name="Arlette Simon" userId="f8e6e685-e2ee-4044-a307-57648a3e1d7f" providerId="ADAL" clId="{E743E4AA-11AD-4765-83A7-99ECEACBDB7B}" dt="2025-11-19T16:07:02.212" v="24" actId="6264"/>
          <ac:spMkLst>
            <pc:docMk/>
            <pc:sldMk cId="3768507989" sldId="341"/>
            <ac:spMk id="6" creationId="{7566F4EA-D5C2-7015-05F1-98ADF69194A0}"/>
          </ac:spMkLst>
        </pc:spChg>
        <pc:spChg chg="add del mod">
          <ac:chgData name="Arlette Simon" userId="f8e6e685-e2ee-4044-a307-57648a3e1d7f" providerId="ADAL" clId="{E743E4AA-11AD-4765-83A7-99ECEACBDB7B}" dt="2025-11-19T16:07:02.212" v="24" actId="6264"/>
          <ac:spMkLst>
            <pc:docMk/>
            <pc:sldMk cId="3768507989" sldId="341"/>
            <ac:spMk id="7" creationId="{FD926B32-2DB1-26DF-229E-542A1267D012}"/>
          </ac:spMkLst>
        </pc:spChg>
        <pc:spChg chg="add del mod">
          <ac:chgData name="Arlette Simon" userId="f8e6e685-e2ee-4044-a307-57648a3e1d7f" providerId="ADAL" clId="{E743E4AA-11AD-4765-83A7-99ECEACBDB7B}" dt="2025-11-19T16:07:02.212" v="24" actId="6264"/>
          <ac:spMkLst>
            <pc:docMk/>
            <pc:sldMk cId="3768507989" sldId="341"/>
            <ac:spMk id="9" creationId="{F754B81D-D395-2CC4-F031-C6C3F3E83B5D}"/>
          </ac:spMkLst>
        </pc:spChg>
        <pc:spChg chg="mod ord">
          <ac:chgData name="Arlette Simon" userId="f8e6e685-e2ee-4044-a307-57648a3e1d7f" providerId="ADAL" clId="{E743E4AA-11AD-4765-83A7-99ECEACBDB7B}" dt="2025-11-19T16:09:09.705" v="47" actId="114"/>
          <ac:spMkLst>
            <pc:docMk/>
            <pc:sldMk cId="3768507989" sldId="341"/>
            <ac:spMk id="44" creationId="{07CCCF72-41A1-526D-E87B-23B8A61C73EC}"/>
          </ac:spMkLst>
        </pc:spChg>
        <pc:picChg chg="mod">
          <ac:chgData name="Arlette Simon" userId="f8e6e685-e2ee-4044-a307-57648a3e1d7f" providerId="ADAL" clId="{E743E4AA-11AD-4765-83A7-99ECEACBDB7B}" dt="2025-11-19T16:08:39.794" v="45" actId="1038"/>
          <ac:picMkLst>
            <pc:docMk/>
            <pc:sldMk cId="3768507989" sldId="341"/>
            <ac:picMk id="8" creationId="{9522201A-2BB7-4BD6-0290-B4630B857601}"/>
          </ac:picMkLst>
        </pc:picChg>
        <pc:picChg chg="mod">
          <ac:chgData name="Arlette Simon" userId="f8e6e685-e2ee-4044-a307-57648a3e1d7f" providerId="ADAL" clId="{E743E4AA-11AD-4765-83A7-99ECEACBDB7B}" dt="2025-11-19T16:08:42.778" v="46" actId="1037"/>
          <ac:picMkLst>
            <pc:docMk/>
            <pc:sldMk cId="3768507989" sldId="341"/>
            <ac:picMk id="10" creationId="{00BE2B4C-2D1F-DA7A-9745-B30CE3DDD94D}"/>
          </ac:picMkLst>
        </pc:picChg>
      </pc:sldChg>
      <pc:sldChg chg="modSp mod">
        <pc:chgData name="Arlette Simon" userId="f8e6e685-e2ee-4044-a307-57648a3e1d7f" providerId="ADAL" clId="{E743E4AA-11AD-4765-83A7-99ECEACBDB7B}" dt="2025-11-19T16:09:27.682" v="51" actId="1076"/>
        <pc:sldMkLst>
          <pc:docMk/>
          <pc:sldMk cId="228830829" sldId="342"/>
        </pc:sldMkLst>
        <pc:spChg chg="mod">
          <ac:chgData name="Arlette Simon" userId="f8e6e685-e2ee-4044-a307-57648a3e1d7f" providerId="ADAL" clId="{E743E4AA-11AD-4765-83A7-99ECEACBDB7B}" dt="2025-11-19T16:09:23.365" v="49" actId="115"/>
          <ac:spMkLst>
            <pc:docMk/>
            <pc:sldMk cId="228830829" sldId="342"/>
            <ac:spMk id="44" creationId="{3C3C911E-77B4-DAE2-77EE-B281B49BED0E}"/>
          </ac:spMkLst>
        </pc:spChg>
        <pc:picChg chg="mod">
          <ac:chgData name="Arlette Simon" userId="f8e6e685-e2ee-4044-a307-57648a3e1d7f" providerId="ADAL" clId="{E743E4AA-11AD-4765-83A7-99ECEACBDB7B}" dt="2025-11-19T16:09:27.682" v="51" actId="1076"/>
          <ac:picMkLst>
            <pc:docMk/>
            <pc:sldMk cId="228830829" sldId="342"/>
            <ac:picMk id="6" creationId="{B7FB7EE5-BE69-5A39-6A44-03EC1DFE72B9}"/>
          </ac:picMkLst>
        </pc:picChg>
      </pc:sldChg>
      <pc:sldChg chg="addSp delSp modSp mod chgLayout">
        <pc:chgData name="Arlette Simon" userId="f8e6e685-e2ee-4044-a307-57648a3e1d7f" providerId="ADAL" clId="{E743E4AA-11AD-4765-83A7-99ECEACBDB7B}" dt="2025-11-19T16:06:51.249" v="23" actId="1076"/>
        <pc:sldMkLst>
          <pc:docMk/>
          <pc:sldMk cId="3032828066" sldId="343"/>
        </pc:sldMkLst>
        <pc:spChg chg="mod ord">
          <ac:chgData name="Arlette Simon" userId="f8e6e685-e2ee-4044-a307-57648a3e1d7f" providerId="ADAL" clId="{E743E4AA-11AD-4765-83A7-99ECEACBDB7B}" dt="2025-11-19T16:05:18.186" v="3" actId="6264"/>
          <ac:spMkLst>
            <pc:docMk/>
            <pc:sldMk cId="3032828066" sldId="343"/>
            <ac:spMk id="2" creationId="{666C571E-45D5-614C-3DA7-A6541B0D7A95}"/>
          </ac:spMkLst>
        </pc:spChg>
        <pc:spChg chg="add del mod">
          <ac:chgData name="Arlette Simon" userId="f8e6e685-e2ee-4044-a307-57648a3e1d7f" providerId="ADAL" clId="{E743E4AA-11AD-4765-83A7-99ECEACBDB7B}" dt="2025-11-19T16:05:18.186" v="3" actId="6264"/>
          <ac:spMkLst>
            <pc:docMk/>
            <pc:sldMk cId="3032828066" sldId="343"/>
            <ac:spMk id="3" creationId="{D872E0AE-A7AF-9076-09D4-7C435C716265}"/>
          </ac:spMkLst>
        </pc:spChg>
        <pc:spChg chg="mod ord">
          <ac:chgData name="Arlette Simon" userId="f8e6e685-e2ee-4044-a307-57648a3e1d7f" providerId="ADAL" clId="{E743E4AA-11AD-4765-83A7-99ECEACBDB7B}" dt="2025-11-19T16:05:18.186" v="3" actId="6264"/>
          <ac:spMkLst>
            <pc:docMk/>
            <pc:sldMk cId="3032828066" sldId="343"/>
            <ac:spMk id="4" creationId="{6F925C4E-96D2-0804-3728-5901BA5B7D47}"/>
          </ac:spMkLst>
        </pc:spChg>
        <pc:spChg chg="mod ord">
          <ac:chgData name="Arlette Simon" userId="f8e6e685-e2ee-4044-a307-57648a3e1d7f" providerId="ADAL" clId="{E743E4AA-11AD-4765-83A7-99ECEACBDB7B}" dt="2025-11-19T16:05:18.186" v="3" actId="6264"/>
          <ac:spMkLst>
            <pc:docMk/>
            <pc:sldMk cId="3032828066" sldId="343"/>
            <ac:spMk id="5" creationId="{14495C5E-3091-D0B1-3CA9-ED6C463DB77B}"/>
          </ac:spMkLst>
        </pc:spChg>
        <pc:spChg chg="add del mod">
          <ac:chgData name="Arlette Simon" userId="f8e6e685-e2ee-4044-a307-57648a3e1d7f" providerId="ADAL" clId="{E743E4AA-11AD-4765-83A7-99ECEACBDB7B}" dt="2025-11-19T16:05:18.186" v="3" actId="6264"/>
          <ac:spMkLst>
            <pc:docMk/>
            <pc:sldMk cId="3032828066" sldId="343"/>
            <ac:spMk id="6" creationId="{9FE7F3A3-44A4-857C-CA97-FC2C3F2B8D5E}"/>
          </ac:spMkLst>
        </pc:spChg>
        <pc:spChg chg="add del mod">
          <ac:chgData name="Arlette Simon" userId="f8e6e685-e2ee-4044-a307-57648a3e1d7f" providerId="ADAL" clId="{E743E4AA-11AD-4765-83A7-99ECEACBDB7B}" dt="2025-11-19T16:05:18.186" v="3" actId="6264"/>
          <ac:spMkLst>
            <pc:docMk/>
            <pc:sldMk cId="3032828066" sldId="343"/>
            <ac:spMk id="7" creationId="{A162B8FA-EF81-81B5-60EF-9120AABE20DE}"/>
          </ac:spMkLst>
        </pc:spChg>
        <pc:spChg chg="add del mod">
          <ac:chgData name="Arlette Simon" userId="f8e6e685-e2ee-4044-a307-57648a3e1d7f" providerId="ADAL" clId="{E743E4AA-11AD-4765-83A7-99ECEACBDB7B}" dt="2025-11-19T16:05:18.186" v="3" actId="6264"/>
          <ac:spMkLst>
            <pc:docMk/>
            <pc:sldMk cId="3032828066" sldId="343"/>
            <ac:spMk id="8" creationId="{5FAFD789-6510-7317-4867-7C29F1B8112F}"/>
          </ac:spMkLst>
        </pc:spChg>
        <pc:spChg chg="mod ord">
          <ac:chgData name="Arlette Simon" userId="f8e6e685-e2ee-4044-a307-57648a3e1d7f" providerId="ADAL" clId="{E743E4AA-11AD-4765-83A7-99ECEACBDB7B}" dt="2025-11-19T16:06:51.249" v="23" actId="1076"/>
          <ac:spMkLst>
            <pc:docMk/>
            <pc:sldMk cId="3032828066" sldId="343"/>
            <ac:spMk id="44" creationId="{2C1A2935-6592-A0D0-FADE-5B6D85E5BCC4}"/>
          </ac:spMkLst>
        </pc:spChg>
      </pc:sldChg>
      <pc:sldChg chg="addSp delSp modSp mod chgLayout">
        <pc:chgData name="Arlette Simon" userId="f8e6e685-e2ee-4044-a307-57648a3e1d7f" providerId="ADAL" clId="{E743E4AA-11AD-4765-83A7-99ECEACBDB7B}" dt="2025-11-19T16:10:17.679" v="65" actId="1076"/>
        <pc:sldMkLst>
          <pc:docMk/>
          <pc:sldMk cId="757667740" sldId="344"/>
        </pc:sldMkLst>
        <pc:spChg chg="mod ord">
          <ac:chgData name="Arlette Simon" userId="f8e6e685-e2ee-4044-a307-57648a3e1d7f" providerId="ADAL" clId="{E743E4AA-11AD-4765-83A7-99ECEACBDB7B}" dt="2025-11-19T16:09:46.503" v="55" actId="6264"/>
          <ac:spMkLst>
            <pc:docMk/>
            <pc:sldMk cId="757667740" sldId="344"/>
            <ac:spMk id="2" creationId="{666C571E-45D5-614C-3DA7-A6541B0D7A95}"/>
          </ac:spMkLst>
        </pc:spChg>
        <pc:spChg chg="add del mod">
          <ac:chgData name="Arlette Simon" userId="f8e6e685-e2ee-4044-a307-57648a3e1d7f" providerId="ADAL" clId="{E743E4AA-11AD-4765-83A7-99ECEACBDB7B}" dt="2025-11-19T16:09:46.503" v="55" actId="6264"/>
          <ac:spMkLst>
            <pc:docMk/>
            <pc:sldMk cId="757667740" sldId="344"/>
            <ac:spMk id="3" creationId="{21BC13E1-3819-3832-3A49-4D6221D1B090}"/>
          </ac:spMkLst>
        </pc:spChg>
        <pc:spChg chg="mod ord">
          <ac:chgData name="Arlette Simon" userId="f8e6e685-e2ee-4044-a307-57648a3e1d7f" providerId="ADAL" clId="{E743E4AA-11AD-4765-83A7-99ECEACBDB7B}" dt="2025-11-19T16:09:46.503" v="55" actId="6264"/>
          <ac:spMkLst>
            <pc:docMk/>
            <pc:sldMk cId="757667740" sldId="344"/>
            <ac:spMk id="4" creationId="{6F925C4E-96D2-0804-3728-5901BA5B7D47}"/>
          </ac:spMkLst>
        </pc:spChg>
        <pc:spChg chg="mod ord">
          <ac:chgData name="Arlette Simon" userId="f8e6e685-e2ee-4044-a307-57648a3e1d7f" providerId="ADAL" clId="{E743E4AA-11AD-4765-83A7-99ECEACBDB7B}" dt="2025-11-19T16:09:46.503" v="55" actId="6264"/>
          <ac:spMkLst>
            <pc:docMk/>
            <pc:sldMk cId="757667740" sldId="344"/>
            <ac:spMk id="5" creationId="{14495C5E-3091-D0B1-3CA9-ED6C463DB77B}"/>
          </ac:spMkLst>
        </pc:spChg>
        <pc:spChg chg="add del mod">
          <ac:chgData name="Arlette Simon" userId="f8e6e685-e2ee-4044-a307-57648a3e1d7f" providerId="ADAL" clId="{E743E4AA-11AD-4765-83A7-99ECEACBDB7B}" dt="2025-11-19T16:09:46.503" v="55" actId="6264"/>
          <ac:spMkLst>
            <pc:docMk/>
            <pc:sldMk cId="757667740" sldId="344"/>
            <ac:spMk id="6" creationId="{91E7F84D-46C0-1263-69FA-7DCCF341BA09}"/>
          </ac:spMkLst>
        </pc:spChg>
        <pc:spChg chg="add del mod">
          <ac:chgData name="Arlette Simon" userId="f8e6e685-e2ee-4044-a307-57648a3e1d7f" providerId="ADAL" clId="{E743E4AA-11AD-4765-83A7-99ECEACBDB7B}" dt="2025-11-19T16:09:46.503" v="55" actId="6264"/>
          <ac:spMkLst>
            <pc:docMk/>
            <pc:sldMk cId="757667740" sldId="344"/>
            <ac:spMk id="7" creationId="{68C464A8-AD2A-160C-7371-0B19E157136D}"/>
          </ac:spMkLst>
        </pc:spChg>
        <pc:spChg chg="add del mod">
          <ac:chgData name="Arlette Simon" userId="f8e6e685-e2ee-4044-a307-57648a3e1d7f" providerId="ADAL" clId="{E743E4AA-11AD-4765-83A7-99ECEACBDB7B}" dt="2025-11-19T16:09:46.503" v="55" actId="6264"/>
          <ac:spMkLst>
            <pc:docMk/>
            <pc:sldMk cId="757667740" sldId="344"/>
            <ac:spMk id="8" creationId="{B5AAC860-5C92-DF3D-A957-4E1722A2FAA1}"/>
          </ac:spMkLst>
        </pc:spChg>
        <pc:spChg chg="mod ord">
          <ac:chgData name="Arlette Simon" userId="f8e6e685-e2ee-4044-a307-57648a3e1d7f" providerId="ADAL" clId="{E743E4AA-11AD-4765-83A7-99ECEACBDB7B}" dt="2025-11-19T16:10:17.679" v="65" actId="1076"/>
          <ac:spMkLst>
            <pc:docMk/>
            <pc:sldMk cId="757667740" sldId="344"/>
            <ac:spMk id="44" creationId="{2C1A2935-6592-A0D0-FADE-5B6D85E5BCC4}"/>
          </ac:spMkLst>
        </pc:spChg>
      </pc:sldChg>
      <pc:sldChg chg="addSp delSp modSp mod chgLayout">
        <pc:chgData name="Arlette Simon" userId="f8e6e685-e2ee-4044-a307-57648a3e1d7f" providerId="ADAL" clId="{E743E4AA-11AD-4765-83A7-99ECEACBDB7B}" dt="2025-11-19T16:17:37.085" v="103" actId="114"/>
        <pc:sldMkLst>
          <pc:docMk/>
          <pc:sldMk cId="4085152334" sldId="345"/>
        </pc:sldMkLst>
        <pc:spChg chg="mod ord">
          <ac:chgData name="Arlette Simon" userId="f8e6e685-e2ee-4044-a307-57648a3e1d7f" providerId="ADAL" clId="{E743E4AA-11AD-4765-83A7-99ECEACBDB7B}" dt="2025-11-19T16:16:05.967" v="66" actId="6264"/>
          <ac:spMkLst>
            <pc:docMk/>
            <pc:sldMk cId="4085152334" sldId="345"/>
            <ac:spMk id="2" creationId="{666C571E-45D5-614C-3DA7-A6541B0D7A95}"/>
          </ac:spMkLst>
        </pc:spChg>
        <pc:spChg chg="add del mod">
          <ac:chgData name="Arlette Simon" userId="f8e6e685-e2ee-4044-a307-57648a3e1d7f" providerId="ADAL" clId="{E743E4AA-11AD-4765-83A7-99ECEACBDB7B}" dt="2025-11-19T16:16:05.967" v="66" actId="6264"/>
          <ac:spMkLst>
            <pc:docMk/>
            <pc:sldMk cId="4085152334" sldId="345"/>
            <ac:spMk id="3" creationId="{24A351B6-EAA1-0DA8-F89B-106FD380B5D8}"/>
          </ac:spMkLst>
        </pc:spChg>
        <pc:spChg chg="mod ord">
          <ac:chgData name="Arlette Simon" userId="f8e6e685-e2ee-4044-a307-57648a3e1d7f" providerId="ADAL" clId="{E743E4AA-11AD-4765-83A7-99ECEACBDB7B}" dt="2025-11-19T16:16:05.967" v="66" actId="6264"/>
          <ac:spMkLst>
            <pc:docMk/>
            <pc:sldMk cId="4085152334" sldId="345"/>
            <ac:spMk id="4" creationId="{6F925C4E-96D2-0804-3728-5901BA5B7D47}"/>
          </ac:spMkLst>
        </pc:spChg>
        <pc:spChg chg="mod ord">
          <ac:chgData name="Arlette Simon" userId="f8e6e685-e2ee-4044-a307-57648a3e1d7f" providerId="ADAL" clId="{E743E4AA-11AD-4765-83A7-99ECEACBDB7B}" dt="2025-11-19T16:16:05.967" v="66" actId="6264"/>
          <ac:spMkLst>
            <pc:docMk/>
            <pc:sldMk cId="4085152334" sldId="345"/>
            <ac:spMk id="5" creationId="{14495C5E-3091-D0B1-3CA9-ED6C463DB77B}"/>
          </ac:spMkLst>
        </pc:spChg>
        <pc:spChg chg="add del mod">
          <ac:chgData name="Arlette Simon" userId="f8e6e685-e2ee-4044-a307-57648a3e1d7f" providerId="ADAL" clId="{E743E4AA-11AD-4765-83A7-99ECEACBDB7B}" dt="2025-11-19T16:16:05.967" v="66" actId="6264"/>
          <ac:spMkLst>
            <pc:docMk/>
            <pc:sldMk cId="4085152334" sldId="345"/>
            <ac:spMk id="6" creationId="{128CB48D-D4F0-87A1-C874-29979B933F3F}"/>
          </ac:spMkLst>
        </pc:spChg>
        <pc:spChg chg="add del mod">
          <ac:chgData name="Arlette Simon" userId="f8e6e685-e2ee-4044-a307-57648a3e1d7f" providerId="ADAL" clId="{E743E4AA-11AD-4765-83A7-99ECEACBDB7B}" dt="2025-11-19T16:16:05.967" v="66" actId="6264"/>
          <ac:spMkLst>
            <pc:docMk/>
            <pc:sldMk cId="4085152334" sldId="345"/>
            <ac:spMk id="7" creationId="{7C8B1C16-151C-5682-21EB-C7DA62CF40A0}"/>
          </ac:spMkLst>
        </pc:spChg>
        <pc:spChg chg="add del mod">
          <ac:chgData name="Arlette Simon" userId="f8e6e685-e2ee-4044-a307-57648a3e1d7f" providerId="ADAL" clId="{E743E4AA-11AD-4765-83A7-99ECEACBDB7B}" dt="2025-11-19T16:16:05.967" v="66" actId="6264"/>
          <ac:spMkLst>
            <pc:docMk/>
            <pc:sldMk cId="4085152334" sldId="345"/>
            <ac:spMk id="8" creationId="{97308F55-6C83-D169-04FC-B280F0041F2E}"/>
          </ac:spMkLst>
        </pc:spChg>
        <pc:spChg chg="mod ord">
          <ac:chgData name="Arlette Simon" userId="f8e6e685-e2ee-4044-a307-57648a3e1d7f" providerId="ADAL" clId="{E743E4AA-11AD-4765-83A7-99ECEACBDB7B}" dt="2025-11-19T16:17:37.085" v="103" actId="114"/>
          <ac:spMkLst>
            <pc:docMk/>
            <pc:sldMk cId="4085152334" sldId="345"/>
            <ac:spMk id="44" creationId="{2C1A2935-6592-A0D0-FADE-5B6D85E5BCC4}"/>
          </ac:spMkLst>
        </pc:spChg>
      </pc:sldChg>
      <pc:sldMasterChg chg="modSldLayout">
        <pc:chgData name="Arlette Simon" userId="f8e6e685-e2ee-4044-a307-57648a3e1d7f" providerId="ADAL" clId="{E743E4AA-11AD-4765-83A7-99ECEACBDB7B}" dt="2025-11-19T16:06:44.959" v="22" actId="179"/>
        <pc:sldMasterMkLst>
          <pc:docMk/>
          <pc:sldMasterMk cId="3790004679" sldId="2147483648"/>
        </pc:sldMasterMkLst>
        <pc:sldLayoutChg chg="modSp">
          <pc:chgData name="Arlette Simon" userId="f8e6e685-e2ee-4044-a307-57648a3e1d7f" providerId="ADAL" clId="{E743E4AA-11AD-4765-83A7-99ECEACBDB7B}" dt="2025-11-19T16:06:44.959" v="22" actId="179"/>
          <pc:sldLayoutMkLst>
            <pc:docMk/>
            <pc:sldMasterMk cId="3790004679" sldId="2147483648"/>
            <pc:sldLayoutMk cId="992641597" sldId="2147483650"/>
          </pc:sldLayoutMkLst>
          <pc:spChg chg="mod">
            <ac:chgData name="Arlette Simon" userId="f8e6e685-e2ee-4044-a307-57648a3e1d7f" providerId="ADAL" clId="{E743E4AA-11AD-4765-83A7-99ECEACBDB7B}" dt="2025-11-19T16:06:44.959" v="22" actId="179"/>
            <ac:spMkLst>
              <pc:docMk/>
              <pc:sldMasterMk cId="3790004679" sldId="2147483648"/>
              <pc:sldLayoutMk cId="992641597" sldId="2147483650"/>
              <ac:spMk id="3" creationId="{C3D37DF4-8EF6-3539-E09C-633C8552104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441163-6C24-4CC0-BCCC-5D61B244F3C5}" type="datetimeFigureOut">
              <a:rPr lang="fr-FR" smtClean="0"/>
              <a:t>19/11/2025</a:t>
            </a:fld>
            <a:endParaRPr lang="fr-F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885523A-25F9-4C99-8774-62F4A68F5D34}" type="slidenum">
              <a:rPr lang="fr-FR" smtClean="0"/>
              <a:t>‹#›</a:t>
            </a:fld>
            <a:endParaRPr lang="fr-FR"/>
          </a:p>
        </p:txBody>
      </p:sp>
    </p:spTree>
    <p:extLst>
      <p:ext uri="{BB962C8B-B14F-4D97-AF65-F5344CB8AC3E}">
        <p14:creationId xmlns:p14="http://schemas.microsoft.com/office/powerpoint/2010/main" val="1147722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5523A-25F9-4C99-8774-62F4A68F5D34}" type="slidenum">
              <a:rPr lang="fr-FR" smtClean="0"/>
              <a:t>17</a:t>
            </a:fld>
            <a:endParaRPr lang="fr-FR"/>
          </a:p>
        </p:txBody>
      </p:sp>
    </p:spTree>
    <p:extLst>
      <p:ext uri="{BB962C8B-B14F-4D97-AF65-F5344CB8AC3E}">
        <p14:creationId xmlns:p14="http://schemas.microsoft.com/office/powerpoint/2010/main" val="278976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5523A-25F9-4C99-8774-62F4A68F5D34}" type="slidenum">
              <a:rPr lang="fr-FR" smtClean="0"/>
              <a:t>31</a:t>
            </a:fld>
            <a:endParaRPr lang="fr-FR"/>
          </a:p>
        </p:txBody>
      </p:sp>
    </p:spTree>
    <p:extLst>
      <p:ext uri="{BB962C8B-B14F-4D97-AF65-F5344CB8AC3E}">
        <p14:creationId xmlns:p14="http://schemas.microsoft.com/office/powerpoint/2010/main" val="3182125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122363"/>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sp>
        <p:nvSpPr>
          <p:cNvPr id="3" name="Subtitle 2">
            <a:extLst>
              <a:ext uri="{FF2B5EF4-FFF2-40B4-BE49-F238E27FC236}">
                <a16:creationId xmlns:a16="http://schemas.microsoft.com/office/drawing/2014/main" id="{E2A4A518-DAE8-9CB5-9DB8-C3F32813749C}"/>
              </a:ext>
            </a:extLst>
          </p:cNvPr>
          <p:cNvSpPr>
            <a:spLocks noGrp="1"/>
          </p:cNvSpPr>
          <p:nvPr>
            <p:ph type="subTitle" idx="1"/>
          </p:nvPr>
        </p:nvSpPr>
        <p:spPr>
          <a:xfrm>
            <a:off x="756745" y="3602038"/>
            <a:ext cx="5339255" cy="1655762"/>
          </a:xfrm>
        </p:spPr>
        <p:txBody>
          <a:bodyPr lIns="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7027475" y="513557"/>
            <a:ext cx="4787032" cy="5830886"/>
          </a:xfrm>
          <a:prstGeom prst="rect">
            <a:avLst/>
          </a:prstGeom>
        </p:spPr>
      </p:pic>
      <p:cxnSp>
        <p:nvCxnSpPr>
          <p:cNvPr id="16" name="Straight Connector 15">
            <a:extLst>
              <a:ext uri="{FF2B5EF4-FFF2-40B4-BE49-F238E27FC236}">
                <a16:creationId xmlns:a16="http://schemas.microsoft.com/office/drawing/2014/main" id="{017A60DB-83C2-D8FF-A045-A8905BD7A906}"/>
              </a:ext>
            </a:extLst>
          </p:cNvPr>
          <p:cNvCxnSpPr>
            <a:cxnSpLocks/>
          </p:cNvCxnSpPr>
          <p:nvPr userDrawn="1"/>
        </p:nvCxnSpPr>
        <p:spPr>
          <a:xfrm>
            <a:off x="4372924" y="513557"/>
            <a:ext cx="16933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6" name="Graphic 45">
            <a:extLst>
              <a:ext uri="{FF2B5EF4-FFF2-40B4-BE49-F238E27FC236}">
                <a16:creationId xmlns:a16="http://schemas.microsoft.com/office/drawing/2014/main" id="{14200E11-27AA-B558-D4FD-F99DD2BC14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503" y="346694"/>
            <a:ext cx="3501697" cy="424963"/>
          </a:xfrm>
          <a:prstGeom prst="rect">
            <a:avLst/>
          </a:prstGeom>
        </p:spPr>
      </p:pic>
      <p:pic>
        <p:nvPicPr>
          <p:cNvPr id="50" name="Picture 49" descr="A black background with white text&#10;&#10;AI-generated content may be incorrect.">
            <a:extLst>
              <a:ext uri="{FF2B5EF4-FFF2-40B4-BE49-F238E27FC236}">
                <a16:creationId xmlns:a16="http://schemas.microsoft.com/office/drawing/2014/main" id="{B6465AA7-E92A-1BFC-9C76-7A8A28E1B8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235966" y="6168613"/>
            <a:ext cx="2006652" cy="526536"/>
          </a:xfrm>
          <a:prstGeom prst="rect">
            <a:avLst/>
          </a:prstGeom>
        </p:spPr>
      </p:pic>
    </p:spTree>
    <p:extLst>
      <p:ext uri="{BB962C8B-B14F-4D97-AF65-F5344CB8AC3E}">
        <p14:creationId xmlns:p14="http://schemas.microsoft.com/office/powerpoint/2010/main" val="3330073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 de chapitre">
    <p:bg>
      <p:bgPr>
        <a:solidFill>
          <a:srgbClr val="5F88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0C69-8499-4075-66A2-AFD3D0451387}"/>
              </a:ext>
            </a:extLst>
          </p:cNvPr>
          <p:cNvSpPr>
            <a:spLocks noGrp="1"/>
          </p:cNvSpPr>
          <p:nvPr>
            <p:ph type="ctrTitle"/>
          </p:nvPr>
        </p:nvSpPr>
        <p:spPr>
          <a:xfrm>
            <a:off x="756745" y="1320519"/>
            <a:ext cx="5339255" cy="2387600"/>
          </a:xfrm>
        </p:spPr>
        <p:txBody>
          <a:bodyPr lIns="0" anchor="b">
            <a:noAutofit/>
          </a:bodyPr>
          <a:lstStyle>
            <a:lvl1pPr algn="l">
              <a:defRPr sz="4000">
                <a:solidFill>
                  <a:schemeClr val="bg1"/>
                </a:solidFill>
                <a:latin typeface="Futura PT Heavy" panose="020B0802020204020303" pitchFamily="34" charset="0"/>
              </a:defRPr>
            </a:lvl1pPr>
          </a:lstStyle>
          <a:p>
            <a:r>
              <a:rPr lang="en-US" dirty="0"/>
              <a:t>Click to edit Master title style</a:t>
            </a:r>
            <a:endParaRPr lang="fr-FR" dirty="0"/>
          </a:p>
        </p:txBody>
      </p:sp>
      <p:pic>
        <p:nvPicPr>
          <p:cNvPr id="12" name="Graphic 11">
            <a:extLst>
              <a:ext uri="{FF2B5EF4-FFF2-40B4-BE49-F238E27FC236}">
                <a16:creationId xmlns:a16="http://schemas.microsoft.com/office/drawing/2014/main" id="{742977C6-6DF5-22F9-385D-B5D907F1C23C}"/>
              </a:ext>
            </a:extLst>
          </p:cNvPr>
          <p:cNvPicPr>
            <a:picLocks noChangeAspect="1"/>
          </p:cNvPicPr>
          <p:nvPr userDrawn="1"/>
        </p:nvPicPr>
        <p:blipFill>
          <a:blip r:embed="rId2">
            <a:extLst>
              <a:ext uri="{96DAC541-7B7A-43D3-8B79-37D633B846F1}">
                <asvg:svgBlip xmlns:asvg="http://schemas.microsoft.com/office/drawing/2016/SVG/main" r:embed="rId3"/>
              </a:ext>
            </a:extLst>
          </a:blip>
          <a:srcRect r="52564"/>
          <a:stretch>
            <a:fillRect/>
          </a:stretch>
        </p:blipFill>
        <p:spPr>
          <a:xfrm>
            <a:off x="6952197" y="935421"/>
            <a:ext cx="4552652" cy="5545396"/>
          </a:xfrm>
          <a:prstGeom prst="rect">
            <a:avLst/>
          </a:prstGeom>
        </p:spPr>
      </p:pic>
      <p:pic>
        <p:nvPicPr>
          <p:cNvPr id="19" name="Graphic 18">
            <a:extLst>
              <a:ext uri="{FF2B5EF4-FFF2-40B4-BE49-F238E27FC236}">
                <a16:creationId xmlns:a16="http://schemas.microsoft.com/office/drawing/2014/main" id="{3887FBF0-B39E-8476-1E2A-FDEDB177F0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503" y="5823961"/>
            <a:ext cx="1459036" cy="753051"/>
          </a:xfrm>
          <a:prstGeom prst="rect">
            <a:avLst/>
          </a:prstGeom>
        </p:spPr>
      </p:pic>
      <p:cxnSp>
        <p:nvCxnSpPr>
          <p:cNvPr id="20" name="Straight Connector 19">
            <a:extLst>
              <a:ext uri="{FF2B5EF4-FFF2-40B4-BE49-F238E27FC236}">
                <a16:creationId xmlns:a16="http://schemas.microsoft.com/office/drawing/2014/main" id="{17FDF8C6-142C-AD1B-6B97-540133A80D41}"/>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87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p:txBody>
          <a:bodyPr/>
          <a:lstStyle>
            <a:lvl1pPr marL="0" indent="0">
              <a:buNone/>
              <a:defRPr sz="1800"/>
            </a:lvl1pPr>
            <a:lvl2pPr marL="266700" indent="-266700">
              <a:buClr>
                <a:schemeClr val="bg2"/>
              </a:buClr>
              <a:buFont typeface="Wingdings" panose="05000000000000000000" pitchFamily="2" charset="2"/>
              <a:buChar char=""/>
              <a:defRPr/>
            </a:lvl2pPr>
            <a:lvl3pPr marL="538163" indent="-228600">
              <a:buClr>
                <a:schemeClr val="bg2"/>
              </a:buClr>
              <a:buFont typeface="Arial" panose="020B0604020202020204" pitchFamily="34" charset="0"/>
              <a:buChar char="–"/>
              <a:defRPr/>
            </a:lvl3pPr>
            <a:lvl4pPr marL="803275" indent="-228600">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r>
              <a:rPr lang="fr-FR"/>
              <a:t>LES DEPENSES DE SANTE</a:t>
            </a: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99264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p:txBody>
          <a:bodyPr/>
          <a:lstStyle>
            <a:lvl1pPr>
              <a:defRPr sz="3200">
                <a:solidFill>
                  <a:schemeClr val="bg2"/>
                </a:solidFill>
              </a:defRPr>
            </a:lvl1pPr>
          </a:lstStyle>
          <a:p>
            <a:r>
              <a:rPr lang="en-US"/>
              <a:t>Click to edit Master title style</a:t>
            </a:r>
            <a:endParaRPr lang="fr-FR"/>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p>
            <a:r>
              <a:rPr lang="fr-FR"/>
              <a:t>LES DEPENSES DE SANTE</a:t>
            </a:r>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418547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Sommaire">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37DF4-8EF6-3539-E09C-633C85521048}"/>
              </a:ext>
            </a:extLst>
          </p:cNvPr>
          <p:cNvSpPr>
            <a:spLocks noGrp="1"/>
          </p:cNvSpPr>
          <p:nvPr>
            <p:ph idx="1"/>
          </p:nvPr>
        </p:nvSpPr>
        <p:spPr>
          <a:xfrm>
            <a:off x="5055477" y="1845686"/>
            <a:ext cx="6450724" cy="3978275"/>
          </a:xfrm>
        </p:spPr>
        <p:txBody>
          <a:bodyPr/>
          <a:lstStyle>
            <a:lvl1pPr marL="0" indent="0">
              <a:spcBef>
                <a:spcPts val="1800"/>
              </a:spcBef>
              <a:buNone/>
              <a:tabLst>
                <a:tab pos="5024438" algn="r"/>
                <a:tab pos="6011863" algn="r"/>
              </a:tabLst>
              <a:defRPr sz="1800">
                <a:solidFill>
                  <a:schemeClr val="bg1"/>
                </a:solidFill>
              </a:defRPr>
            </a:lvl1pPr>
            <a:lvl2pPr marL="266700" indent="-266700">
              <a:buClr>
                <a:schemeClr val="bg2"/>
              </a:buClr>
              <a:buFont typeface="Wingdings" panose="05000000000000000000" pitchFamily="2" charset="2"/>
              <a:buChar char=""/>
              <a:defRPr>
                <a:solidFill>
                  <a:schemeClr val="bg1"/>
                </a:solidFill>
              </a:defRPr>
            </a:lvl2pPr>
            <a:lvl3pPr marL="538163" indent="-228600">
              <a:buClr>
                <a:schemeClr val="bg2"/>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C912008-BF12-06A8-00E7-31DA91ADE42B}"/>
              </a:ext>
            </a:extLst>
          </p:cNvPr>
          <p:cNvSpPr>
            <a:spLocks noGrp="1"/>
          </p:cNvSpPr>
          <p:nvPr>
            <p:ph type="ftr" sz="quarter" idx="11"/>
          </p:nvPr>
        </p:nvSpPr>
        <p:spPr/>
        <p:txBody>
          <a:bodyPr/>
          <a:lstStyle>
            <a:lvl1pPr>
              <a:defRPr>
                <a:solidFill>
                  <a:schemeClr val="bg1"/>
                </a:solidFill>
              </a:defRPr>
            </a:lvl1pPr>
          </a:lstStyle>
          <a:p>
            <a:r>
              <a:rPr lang="fr-FR"/>
              <a:t>LES DEPENSES DE SANTE</a:t>
            </a:r>
            <a:endParaRPr lang="fr-FR" dirty="0"/>
          </a:p>
        </p:txBody>
      </p:sp>
      <p:sp>
        <p:nvSpPr>
          <p:cNvPr id="6" name="Slide Number Placeholder 5">
            <a:extLst>
              <a:ext uri="{FF2B5EF4-FFF2-40B4-BE49-F238E27FC236}">
                <a16:creationId xmlns:a16="http://schemas.microsoft.com/office/drawing/2014/main" id="{C37576DE-4C87-E5A3-7177-146975F895A8}"/>
              </a:ext>
            </a:extLst>
          </p:cNvPr>
          <p:cNvSpPr>
            <a:spLocks noGrp="1"/>
          </p:cNvSpPr>
          <p:nvPr>
            <p:ph type="sldNum" sz="quarter" idx="12"/>
          </p:nvPr>
        </p:nvSpPr>
        <p:spPr/>
        <p:txBody>
          <a:bodyPr/>
          <a:lstStyle/>
          <a:p>
            <a:fld id="{8415421A-8635-4166-92D2-5F6D44CB9F91}" type="slidenum">
              <a:rPr lang="fr-FR" smtClean="0"/>
              <a:t>‹#›</a:t>
            </a:fld>
            <a:endParaRPr lang="fr-FR"/>
          </a:p>
        </p:txBody>
      </p:sp>
      <p:pic>
        <p:nvPicPr>
          <p:cNvPr id="4" name="Graphic 3">
            <a:extLst>
              <a:ext uri="{FF2B5EF4-FFF2-40B4-BE49-F238E27FC236}">
                <a16:creationId xmlns:a16="http://schemas.microsoft.com/office/drawing/2014/main" id="{9C465069-7274-E74A-BEEA-4FD2189E98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5503" y="5823961"/>
            <a:ext cx="1459036" cy="753051"/>
          </a:xfrm>
          <a:prstGeom prst="rect">
            <a:avLst/>
          </a:prstGeom>
        </p:spPr>
      </p:pic>
      <p:cxnSp>
        <p:nvCxnSpPr>
          <p:cNvPr id="7" name="Straight Connector 6">
            <a:extLst>
              <a:ext uri="{FF2B5EF4-FFF2-40B4-BE49-F238E27FC236}">
                <a16:creationId xmlns:a16="http://schemas.microsoft.com/office/drawing/2014/main" id="{5638BB7D-92AD-A1F8-DBDE-456B130AB5F9}"/>
              </a:ext>
            </a:extLst>
          </p:cNvPr>
          <p:cNvCxnSpPr>
            <a:cxnSpLocks/>
          </p:cNvCxnSpPr>
          <p:nvPr userDrawn="1"/>
        </p:nvCxnSpPr>
        <p:spPr>
          <a:xfrm>
            <a:off x="2425737" y="6577012"/>
            <a:ext cx="279385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Graphic 9">
            <a:extLst>
              <a:ext uri="{FF2B5EF4-FFF2-40B4-BE49-F238E27FC236}">
                <a16:creationId xmlns:a16="http://schemas.microsoft.com/office/drawing/2014/main" id="{71FAA7C2-F91D-4C55-61F7-FCEB56D3C617}"/>
              </a:ext>
            </a:extLst>
          </p:cNvPr>
          <p:cNvSpPr/>
          <p:nvPr/>
        </p:nvSpPr>
        <p:spPr>
          <a:xfrm>
            <a:off x="1" y="-1240"/>
            <a:ext cx="3235915" cy="2802542"/>
          </a:xfrm>
          <a:custGeom>
            <a:avLst/>
            <a:gdLst>
              <a:gd name="connsiteX0" fmla="*/ 3235915 w 3235915"/>
              <a:gd name="connsiteY0" fmla="*/ 2802541 h 3736721"/>
              <a:gd name="connsiteX1" fmla="*/ 3235915 w 3235915"/>
              <a:gd name="connsiteY1" fmla="*/ 934180 h 3736721"/>
              <a:gd name="connsiteX2" fmla="*/ 1617958 w 3235915"/>
              <a:gd name="connsiteY2" fmla="*/ 0 h 3736721"/>
              <a:gd name="connsiteX3" fmla="*/ 0 w 3235915"/>
              <a:gd name="connsiteY3" fmla="*/ 934180 h 3736721"/>
              <a:gd name="connsiteX4" fmla="*/ 0 w 3235915"/>
              <a:gd name="connsiteY4" fmla="*/ 2802541 h 3736721"/>
              <a:gd name="connsiteX5" fmla="*/ 1617958 w 3235915"/>
              <a:gd name="connsiteY5" fmla="*/ 3736722 h 3736721"/>
              <a:gd name="connsiteX6" fmla="*/ 3235915 w 3235915"/>
              <a:gd name="connsiteY6" fmla="*/ 2802541 h 3736721"/>
              <a:gd name="connsiteX0" fmla="*/ 3235915 w 3235915"/>
              <a:gd name="connsiteY0" fmla="*/ 1868361 h 2802542"/>
              <a:gd name="connsiteX1" fmla="*/ 3235915 w 3235915"/>
              <a:gd name="connsiteY1" fmla="*/ 0 h 2802542"/>
              <a:gd name="connsiteX2" fmla="*/ 0 w 3235915"/>
              <a:gd name="connsiteY2" fmla="*/ 0 h 2802542"/>
              <a:gd name="connsiteX3" fmla="*/ 0 w 3235915"/>
              <a:gd name="connsiteY3" fmla="*/ 1868361 h 2802542"/>
              <a:gd name="connsiteX4" fmla="*/ 1617958 w 3235915"/>
              <a:gd name="connsiteY4" fmla="*/ 2802542 h 2802542"/>
              <a:gd name="connsiteX5" fmla="*/ 3235915 w 3235915"/>
              <a:gd name="connsiteY5" fmla="*/ 1868361 h 280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5915" h="2802542">
                <a:moveTo>
                  <a:pt x="3235915" y="1868361"/>
                </a:moveTo>
                <a:lnTo>
                  <a:pt x="3235915" y="0"/>
                </a:lnTo>
                <a:lnTo>
                  <a:pt x="0" y="0"/>
                </a:lnTo>
                <a:lnTo>
                  <a:pt x="0" y="1868361"/>
                </a:lnTo>
                <a:lnTo>
                  <a:pt x="1617958" y="2802542"/>
                </a:lnTo>
                <a:lnTo>
                  <a:pt x="3235915" y="1868361"/>
                </a:lnTo>
                <a:close/>
              </a:path>
            </a:pathLst>
          </a:custGeom>
          <a:solidFill>
            <a:srgbClr val="DEB728"/>
          </a:solidFill>
          <a:ln w="44847" cap="flat">
            <a:noFill/>
            <a:prstDash val="solid"/>
            <a:miter/>
          </a:ln>
        </p:spPr>
        <p:txBody>
          <a:bodyPr rtlCol="0" anchor="ctr"/>
          <a:lstStyle/>
          <a:p>
            <a:endParaRPr lang="fr-FR"/>
          </a:p>
        </p:txBody>
      </p:sp>
      <p:sp>
        <p:nvSpPr>
          <p:cNvPr id="2" name="Title 1">
            <a:extLst>
              <a:ext uri="{FF2B5EF4-FFF2-40B4-BE49-F238E27FC236}">
                <a16:creationId xmlns:a16="http://schemas.microsoft.com/office/drawing/2014/main" id="{77FD1689-4C99-7556-5AC1-5754AB02096D}"/>
              </a:ext>
            </a:extLst>
          </p:cNvPr>
          <p:cNvSpPr>
            <a:spLocks noGrp="1"/>
          </p:cNvSpPr>
          <p:nvPr>
            <p:ph type="title"/>
          </p:nvPr>
        </p:nvSpPr>
        <p:spPr>
          <a:xfrm>
            <a:off x="-31530" y="741524"/>
            <a:ext cx="3236815" cy="919221"/>
          </a:xfrm>
        </p:spPr>
        <p:txBody>
          <a:bodyPr/>
          <a:lstStyle>
            <a:lvl1pPr algn="ctr">
              <a:defRPr sz="4000">
                <a:solidFill>
                  <a:schemeClr val="bg1"/>
                </a:solidFill>
              </a:defRPr>
            </a:lvl1pPr>
          </a:lstStyle>
          <a:p>
            <a:r>
              <a:rPr lang="en-US" dirty="0"/>
              <a:t>Click to edit Master title style</a:t>
            </a:r>
            <a:endParaRPr lang="fr-FR" dirty="0"/>
          </a:p>
        </p:txBody>
      </p:sp>
    </p:spTree>
    <p:extLst>
      <p:ext uri="{BB962C8B-B14F-4D97-AF65-F5344CB8AC3E}">
        <p14:creationId xmlns:p14="http://schemas.microsoft.com/office/powerpoint/2010/main" val="300661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colonnes de tex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FF04-27B5-99A4-54D7-391D641FD39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83342EC-4F72-A21B-5733-D7FBF778E2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816EA55-D0A2-3A48-5823-DAA76F1977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351D1E9-0E41-24DC-CF2F-D863ABC71ECF}"/>
              </a:ext>
            </a:extLst>
          </p:cNvPr>
          <p:cNvSpPr>
            <a:spLocks noGrp="1"/>
          </p:cNvSpPr>
          <p:nvPr>
            <p:ph type="dt" sz="half" idx="10"/>
          </p:nvPr>
        </p:nvSpPr>
        <p:spPr>
          <a:xfrm>
            <a:off x="838200" y="6356350"/>
            <a:ext cx="2743200" cy="365125"/>
          </a:xfrm>
          <a:prstGeom prst="rect">
            <a:avLst/>
          </a:prstGeom>
        </p:spPr>
        <p:txBody>
          <a:bodyPr/>
          <a:lstStyle/>
          <a:p>
            <a:endParaRPr lang="fr-FR"/>
          </a:p>
        </p:txBody>
      </p:sp>
      <p:sp>
        <p:nvSpPr>
          <p:cNvPr id="6" name="Footer Placeholder 5">
            <a:extLst>
              <a:ext uri="{FF2B5EF4-FFF2-40B4-BE49-F238E27FC236}">
                <a16:creationId xmlns:a16="http://schemas.microsoft.com/office/drawing/2014/main" id="{B97D4DE2-6460-5E2A-8CDF-0A699300E84B}"/>
              </a:ext>
            </a:extLst>
          </p:cNvPr>
          <p:cNvSpPr>
            <a:spLocks noGrp="1"/>
          </p:cNvSpPr>
          <p:nvPr>
            <p:ph type="ftr" sz="quarter" idx="11"/>
          </p:nvPr>
        </p:nvSpPr>
        <p:spPr/>
        <p:txBody>
          <a:bodyPr/>
          <a:lstStyle/>
          <a:p>
            <a:r>
              <a:rPr lang="fr-FR"/>
              <a:t>LES DEPENSES DE SANTE</a:t>
            </a:r>
          </a:p>
        </p:txBody>
      </p:sp>
      <p:sp>
        <p:nvSpPr>
          <p:cNvPr id="7" name="Slide Number Placeholder 6">
            <a:extLst>
              <a:ext uri="{FF2B5EF4-FFF2-40B4-BE49-F238E27FC236}">
                <a16:creationId xmlns:a16="http://schemas.microsoft.com/office/drawing/2014/main" id="{BA1DAF26-D2EC-2225-C07C-721BEBB27A9E}"/>
              </a:ext>
            </a:extLst>
          </p:cNvPr>
          <p:cNvSpPr>
            <a:spLocks noGrp="1"/>
          </p:cNvSpPr>
          <p:nvPr>
            <p:ph type="sldNum" sz="quarter" idx="12"/>
          </p:nvPr>
        </p:nvSpPr>
        <p:spPr/>
        <p:txBody>
          <a:bodyPr/>
          <a:lstStyle/>
          <a:p>
            <a:fld id="{8415421A-8635-4166-92D2-5F6D44CB9F91}" type="slidenum">
              <a:rPr lang="fr-FR" smtClean="0"/>
              <a:t>‹#›</a:t>
            </a:fld>
            <a:endParaRPr lang="fr-FR"/>
          </a:p>
        </p:txBody>
      </p:sp>
    </p:spTree>
    <p:extLst>
      <p:ext uri="{BB962C8B-B14F-4D97-AF65-F5344CB8AC3E}">
        <p14:creationId xmlns:p14="http://schemas.microsoft.com/office/powerpoint/2010/main" val="1852141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12FCA-B349-FEB3-5FA2-79F10495A1BC}"/>
              </a:ext>
            </a:extLst>
          </p:cNvPr>
          <p:cNvSpPr>
            <a:spLocks noGrp="1"/>
          </p:cNvSpPr>
          <p:nvPr>
            <p:ph type="title"/>
          </p:nvPr>
        </p:nvSpPr>
        <p:spPr>
          <a:xfrm>
            <a:off x="838200" y="365126"/>
            <a:ext cx="9321800" cy="919221"/>
          </a:xfrm>
          <a:prstGeom prst="rect">
            <a:avLst/>
          </a:prstGeom>
        </p:spPr>
        <p:txBody>
          <a:bodyPr vert="horz" lIns="91440" tIns="45720" rIns="91440" bIns="45720" rtlCol="0" anchor="t" anchorCtr="0">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494FC7A9-F72F-7765-71C5-5743C9DD751A}"/>
              </a:ext>
            </a:extLst>
          </p:cNvPr>
          <p:cNvSpPr>
            <a:spLocks noGrp="1"/>
          </p:cNvSpPr>
          <p:nvPr>
            <p:ph type="body" idx="1"/>
          </p:nvPr>
        </p:nvSpPr>
        <p:spPr>
          <a:xfrm>
            <a:off x="838200" y="1825625"/>
            <a:ext cx="10515600" cy="3978275"/>
          </a:xfrm>
          <a:prstGeom prst="rect">
            <a:avLst/>
          </a:prstGeom>
        </p:spPr>
        <p:txBody>
          <a:bodyPr vert="horz" lIns="91440" tIns="45720" rIns="91440" bIns="4572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5" name="Footer Placeholder 4">
            <a:extLst>
              <a:ext uri="{FF2B5EF4-FFF2-40B4-BE49-F238E27FC236}">
                <a16:creationId xmlns:a16="http://schemas.microsoft.com/office/drawing/2014/main" id="{6602C904-47A6-C127-8A54-344A347F27C4}"/>
              </a:ext>
            </a:extLst>
          </p:cNvPr>
          <p:cNvSpPr>
            <a:spLocks noGrp="1"/>
          </p:cNvSpPr>
          <p:nvPr>
            <p:ph type="ftr" sz="quarter" idx="3"/>
          </p:nvPr>
        </p:nvSpPr>
        <p:spPr>
          <a:xfrm>
            <a:off x="3774017" y="6247648"/>
            <a:ext cx="4643966"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r>
              <a:rPr lang="fr-FR"/>
              <a:t>LES DEPENSES DE SANTE</a:t>
            </a:r>
            <a:endParaRPr lang="fr-FR" dirty="0"/>
          </a:p>
        </p:txBody>
      </p:sp>
      <p:pic>
        <p:nvPicPr>
          <p:cNvPr id="8" name="Picture 7" descr="A black and yellow logo&#10;&#10;AI-generated content may be incorrect.">
            <a:extLst>
              <a:ext uri="{FF2B5EF4-FFF2-40B4-BE49-F238E27FC236}">
                <a16:creationId xmlns:a16="http://schemas.microsoft.com/office/drawing/2014/main" id="{1047615D-489A-9692-812C-459245A7F3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2364" y="6042064"/>
            <a:ext cx="1193800" cy="635950"/>
          </a:xfrm>
          <a:prstGeom prst="rect">
            <a:avLst/>
          </a:prstGeom>
        </p:spPr>
      </p:pic>
      <p:cxnSp>
        <p:nvCxnSpPr>
          <p:cNvPr id="7" name="Straight Connector 6">
            <a:extLst>
              <a:ext uri="{FF2B5EF4-FFF2-40B4-BE49-F238E27FC236}">
                <a16:creationId xmlns:a16="http://schemas.microsoft.com/office/drawing/2014/main" id="{38529661-8AC7-2D6E-5747-3F895E151846}"/>
              </a:ext>
            </a:extLst>
          </p:cNvPr>
          <p:cNvCxnSpPr>
            <a:cxnSpLocks/>
          </p:cNvCxnSpPr>
          <p:nvPr userDrawn="1"/>
        </p:nvCxnSpPr>
        <p:spPr>
          <a:xfrm>
            <a:off x="2259724" y="6605271"/>
            <a:ext cx="7811376" cy="0"/>
          </a:xfrm>
          <a:prstGeom prst="line">
            <a:avLst/>
          </a:prstGeom>
          <a:ln w="1905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C816230-6EAE-8FA2-A595-3044DEA48E80}"/>
              </a:ext>
            </a:extLst>
          </p:cNvPr>
          <p:cNvPicPr>
            <a:picLocks noChangeAspect="1"/>
          </p:cNvPicPr>
          <p:nvPr userDrawn="1"/>
        </p:nvPicPr>
        <p:blipFill>
          <a:blip r:embed="rId15">
            <a:extLst>
              <a:ext uri="{28A0092B-C50C-407E-A947-70E740481C1C}">
                <a14:useLocalDpi xmlns:a14="http://schemas.microsoft.com/office/drawing/2010/main" val="0"/>
              </a:ext>
            </a:extLst>
          </a:blip>
          <a:srcRect t="9205" b="9205"/>
          <a:stretch/>
        </p:blipFill>
        <p:spPr>
          <a:xfrm>
            <a:off x="10071100" y="6333935"/>
            <a:ext cx="1346501" cy="288267"/>
          </a:xfrm>
          <a:prstGeom prst="rect">
            <a:avLst/>
          </a:prstGeom>
        </p:spPr>
      </p:pic>
      <p:pic>
        <p:nvPicPr>
          <p:cNvPr id="24" name="Graphic 23">
            <a:extLst>
              <a:ext uri="{FF2B5EF4-FFF2-40B4-BE49-F238E27FC236}">
                <a16:creationId xmlns:a16="http://schemas.microsoft.com/office/drawing/2014/main" id="{729BB3FF-1D59-421A-31C3-247E943D60C8}"/>
              </a:ext>
            </a:extLst>
          </p:cNvPr>
          <p:cNvPicPr>
            <a:picLocks noChangeAspect="1"/>
          </p:cNvPicPr>
          <p:nvPr userDrawn="1"/>
        </p:nvPicPr>
        <p:blipFill>
          <a:blip r:embed="rId16">
            <a:extLst>
              <a:ext uri="{96DAC541-7B7A-43D3-8B79-37D633B846F1}">
                <asvg:svgBlip xmlns:asvg="http://schemas.microsoft.com/office/drawing/2016/SVG/main" r:embed="rId17"/>
              </a:ext>
            </a:extLst>
          </a:blip>
          <a:srcRect t="25051"/>
          <a:stretch>
            <a:fillRect/>
          </a:stretch>
        </p:blipFill>
        <p:spPr>
          <a:xfrm>
            <a:off x="11506200" y="0"/>
            <a:ext cx="685800" cy="592530"/>
          </a:xfrm>
          <a:prstGeom prst="rect">
            <a:avLst/>
          </a:prstGeom>
        </p:spPr>
      </p:pic>
      <p:sp>
        <p:nvSpPr>
          <p:cNvPr id="6" name="Slide Number Placeholder 5">
            <a:extLst>
              <a:ext uri="{FF2B5EF4-FFF2-40B4-BE49-F238E27FC236}">
                <a16:creationId xmlns:a16="http://schemas.microsoft.com/office/drawing/2014/main" id="{C9D93A06-9C26-C1CD-121A-F05C6EF3E3C2}"/>
              </a:ext>
            </a:extLst>
          </p:cNvPr>
          <p:cNvSpPr>
            <a:spLocks noGrp="1"/>
          </p:cNvSpPr>
          <p:nvPr>
            <p:ph type="sldNum" sz="quarter" idx="4"/>
          </p:nvPr>
        </p:nvSpPr>
        <p:spPr>
          <a:xfrm>
            <a:off x="11506200" y="85407"/>
            <a:ext cx="685800" cy="365125"/>
          </a:xfrm>
          <a:prstGeom prst="rect">
            <a:avLst/>
          </a:prstGeom>
        </p:spPr>
        <p:txBody>
          <a:bodyPr vert="horz" lIns="91440" tIns="45720" rIns="91440" bIns="45720" rtlCol="0" anchor="ctr"/>
          <a:lstStyle>
            <a:lvl1pPr algn="ctr">
              <a:defRPr sz="1800">
                <a:solidFill>
                  <a:schemeClr val="bg1"/>
                </a:solidFill>
              </a:defRPr>
            </a:lvl1pPr>
          </a:lstStyle>
          <a:p>
            <a:fld id="{8415421A-8635-4166-92D2-5F6D44CB9F91}" type="slidenum">
              <a:rPr lang="fr-FR" smtClean="0"/>
              <a:pPr/>
              <a:t>‹#›</a:t>
            </a:fld>
            <a:endParaRPr lang="fr-FR" dirty="0"/>
          </a:p>
        </p:txBody>
      </p:sp>
      <p:grpSp>
        <p:nvGrpSpPr>
          <p:cNvPr id="18" name="Group 17">
            <a:extLst>
              <a:ext uri="{FF2B5EF4-FFF2-40B4-BE49-F238E27FC236}">
                <a16:creationId xmlns:a16="http://schemas.microsoft.com/office/drawing/2014/main" id="{275704D7-7566-39C1-D24F-EB9CFFD16300}"/>
              </a:ext>
            </a:extLst>
          </p:cNvPr>
          <p:cNvGrpSpPr/>
          <p:nvPr userDrawn="1"/>
        </p:nvGrpSpPr>
        <p:grpSpPr>
          <a:xfrm>
            <a:off x="10686819" y="-197107"/>
            <a:ext cx="1383377" cy="1392554"/>
            <a:chOff x="10913220" y="14163"/>
            <a:chExt cx="1029975" cy="1036808"/>
          </a:xfrm>
        </p:grpSpPr>
        <p:sp>
          <p:nvSpPr>
            <p:cNvPr id="10" name="Freeform: Shape 9">
              <a:extLst>
                <a:ext uri="{FF2B5EF4-FFF2-40B4-BE49-F238E27FC236}">
                  <a16:creationId xmlns:a16="http://schemas.microsoft.com/office/drawing/2014/main" id="{CE23C45B-EE83-A01C-406B-22541CE7E631}"/>
                </a:ext>
              </a:extLst>
            </p:cNvPr>
            <p:cNvSpPr/>
            <p:nvPr>
              <p:custDataLst>
                <p:tags r:id="rId8"/>
              </p:custDataLst>
            </p:nvPr>
          </p:nvSpPr>
          <p:spPr>
            <a:xfrm>
              <a:off x="11386233" y="775821"/>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036A6E"/>
            </a:solidFill>
            <a:ln w="8432"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5BE3502A-B37B-BC69-B612-99AC25D8BDEC}"/>
                </a:ext>
              </a:extLst>
            </p:cNvPr>
            <p:cNvSpPr/>
            <p:nvPr>
              <p:custDataLst>
                <p:tags r:id="rId9"/>
              </p:custDataLst>
            </p:nvPr>
          </p:nvSpPr>
          <p:spPr>
            <a:xfrm>
              <a:off x="11673709" y="821605"/>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036A6E"/>
            </a:solidFill>
            <a:ln w="8432"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364DDC48-26C8-5FA1-EB66-E130DADE73B2}"/>
                </a:ext>
              </a:extLst>
            </p:cNvPr>
            <p:cNvSpPr/>
            <p:nvPr>
              <p:custDataLst>
                <p:tags r:id="rId10"/>
              </p:custDataLst>
            </p:nvPr>
          </p:nvSpPr>
          <p:spPr>
            <a:xfrm>
              <a:off x="11083711" y="14163"/>
              <a:ext cx="279834" cy="261952"/>
            </a:xfrm>
            <a:custGeom>
              <a:avLst/>
              <a:gdLst>
                <a:gd name="connsiteX0" fmla="*/ 0 w 279834"/>
                <a:gd name="connsiteY0" fmla="*/ 0 h 261952"/>
                <a:gd name="connsiteX1" fmla="*/ 279024 w 279834"/>
                <a:gd name="connsiteY1" fmla="*/ 259667 h 261952"/>
                <a:gd name="connsiteX2" fmla="*/ 0 w 279834"/>
                <a:gd name="connsiteY2" fmla="*/ 0 h 261952"/>
              </a:gdLst>
              <a:ahLst/>
              <a:cxnLst>
                <a:cxn ang="0">
                  <a:pos x="connsiteX0" y="connsiteY0"/>
                </a:cxn>
                <a:cxn ang="0">
                  <a:pos x="connsiteX1" y="connsiteY1"/>
                </a:cxn>
                <a:cxn ang="0">
                  <a:pos x="connsiteX2" y="connsiteY2"/>
                </a:cxn>
              </a:cxnLst>
              <a:rect l="l" t="t" r="r" b="b"/>
              <a:pathLst>
                <a:path w="279834" h="261952">
                  <a:moveTo>
                    <a:pt x="0" y="0"/>
                  </a:moveTo>
                  <a:cubicBezTo>
                    <a:pt x="82160" y="304213"/>
                    <a:pt x="279024" y="259667"/>
                    <a:pt x="279024" y="259667"/>
                  </a:cubicBezTo>
                  <a:cubicBezTo>
                    <a:pt x="279024" y="259667"/>
                    <a:pt x="309284" y="60014"/>
                    <a:pt x="0" y="0"/>
                  </a:cubicBezTo>
                  <a:close/>
                </a:path>
              </a:pathLst>
            </a:custGeom>
            <a:solidFill>
              <a:srgbClr val="036A6E"/>
            </a:solidFill>
            <a:ln w="8432" cap="flat">
              <a:noFill/>
              <a:prstDash val="solid"/>
              <a:miter/>
            </a:ln>
          </p:spPr>
          <p:txBody>
            <a:bodyPr rtlCol="0" anchor="ctr"/>
            <a:lstStyle/>
            <a:p>
              <a:endParaRPr lang="fr-FR"/>
            </a:p>
          </p:txBody>
        </p:sp>
        <p:sp>
          <p:nvSpPr>
            <p:cNvPr id="13" name="Freeform: Shape 12">
              <a:extLst>
                <a:ext uri="{FF2B5EF4-FFF2-40B4-BE49-F238E27FC236}">
                  <a16:creationId xmlns:a16="http://schemas.microsoft.com/office/drawing/2014/main" id="{C94B416F-C747-85D9-9A2B-428633EE0B07}"/>
                </a:ext>
              </a:extLst>
            </p:cNvPr>
            <p:cNvSpPr/>
            <p:nvPr>
              <p:custDataLst>
                <p:tags r:id="rId11"/>
              </p:custDataLst>
            </p:nvPr>
          </p:nvSpPr>
          <p:spPr>
            <a:xfrm>
              <a:off x="10913220" y="203284"/>
              <a:ext cx="250707" cy="164202"/>
            </a:xfrm>
            <a:custGeom>
              <a:avLst/>
              <a:gdLst>
                <a:gd name="connsiteX0" fmla="*/ 0 w 250707"/>
                <a:gd name="connsiteY0" fmla="*/ 12138 h 164202"/>
                <a:gd name="connsiteX1" fmla="*/ 250707 w 250707"/>
                <a:gd name="connsiteY1" fmla="*/ 138083 h 164202"/>
                <a:gd name="connsiteX2" fmla="*/ 0 w 250707"/>
                <a:gd name="connsiteY2" fmla="*/ 12138 h 164202"/>
              </a:gdLst>
              <a:ahLst/>
              <a:cxnLst>
                <a:cxn ang="0">
                  <a:pos x="connsiteX0" y="connsiteY0"/>
                </a:cxn>
                <a:cxn ang="0">
                  <a:pos x="connsiteX1" y="connsiteY1"/>
                </a:cxn>
                <a:cxn ang="0">
                  <a:pos x="connsiteX2" y="connsiteY2"/>
                </a:cxn>
              </a:cxnLst>
              <a:rect l="l" t="t" r="r" b="b"/>
              <a:pathLst>
                <a:path w="250707" h="164202">
                  <a:moveTo>
                    <a:pt x="0" y="12138"/>
                  </a:moveTo>
                  <a:cubicBezTo>
                    <a:pt x="101010" y="249490"/>
                    <a:pt x="250707" y="138083"/>
                    <a:pt x="250707" y="138083"/>
                  </a:cubicBezTo>
                  <a:cubicBezTo>
                    <a:pt x="250707" y="138083"/>
                    <a:pt x="250707" y="-48552"/>
                    <a:pt x="0" y="12138"/>
                  </a:cubicBezTo>
                  <a:close/>
                </a:path>
              </a:pathLst>
            </a:custGeom>
            <a:solidFill>
              <a:srgbClr val="036A6E"/>
            </a:solidFill>
            <a:ln w="8432" cap="flat">
              <a:noFill/>
              <a:prstDash val="solid"/>
              <a:miter/>
            </a:ln>
          </p:spPr>
          <p:txBody>
            <a:bodyPr rtlCol="0" anchor="ctr"/>
            <a:lstStyle/>
            <a:p>
              <a:endParaRPr lang="fr-FR"/>
            </a:p>
          </p:txBody>
        </p:sp>
        <p:sp>
          <p:nvSpPr>
            <p:cNvPr id="14" name="Freeform: Shape 13">
              <a:extLst>
                <a:ext uri="{FF2B5EF4-FFF2-40B4-BE49-F238E27FC236}">
                  <a16:creationId xmlns:a16="http://schemas.microsoft.com/office/drawing/2014/main" id="{A55A747A-722B-576A-144F-712286943AE6}"/>
                </a:ext>
              </a:extLst>
            </p:cNvPr>
            <p:cNvSpPr/>
            <p:nvPr>
              <p:custDataLst>
                <p:tags r:id="rId12"/>
              </p:custDataLst>
            </p:nvPr>
          </p:nvSpPr>
          <p:spPr>
            <a:xfrm>
              <a:off x="10950158" y="465607"/>
              <a:ext cx="299225" cy="116649"/>
            </a:xfrm>
            <a:custGeom>
              <a:avLst/>
              <a:gdLst>
                <a:gd name="connsiteX0" fmla="*/ 0 w 299225"/>
                <a:gd name="connsiteY0" fmla="*/ 64509 h 116649"/>
                <a:gd name="connsiteX1" fmla="*/ 299226 w 299225"/>
                <a:gd name="connsiteY1" fmla="*/ 53690 h 116649"/>
                <a:gd name="connsiteX2" fmla="*/ 0 w 299225"/>
                <a:gd name="connsiteY2" fmla="*/ 64509 h 116649"/>
              </a:gdLst>
              <a:ahLst/>
              <a:cxnLst>
                <a:cxn ang="0">
                  <a:pos x="connsiteX0" y="connsiteY0"/>
                </a:cxn>
                <a:cxn ang="0">
                  <a:pos x="connsiteX1" y="connsiteY1"/>
                </a:cxn>
                <a:cxn ang="0">
                  <a:pos x="connsiteX2" y="connsiteY2"/>
                </a:cxn>
              </a:cxnLst>
              <a:rect l="l" t="t" r="r" b="b"/>
              <a:pathLst>
                <a:path w="299225" h="116649">
                  <a:moveTo>
                    <a:pt x="0" y="64509"/>
                  </a:moveTo>
                  <a:cubicBezTo>
                    <a:pt x="214614" y="187834"/>
                    <a:pt x="299226" y="53690"/>
                    <a:pt x="299226" y="53690"/>
                  </a:cubicBezTo>
                  <a:cubicBezTo>
                    <a:pt x="299226" y="53690"/>
                    <a:pt x="205147" y="-74031"/>
                    <a:pt x="0" y="64509"/>
                  </a:cubicBezTo>
                  <a:close/>
                </a:path>
              </a:pathLst>
            </a:custGeom>
            <a:solidFill>
              <a:srgbClr val="515D5F"/>
            </a:solidFill>
            <a:ln w="8432" cap="flat">
              <a:noFill/>
              <a:prstDash val="solid"/>
              <a:miter/>
            </a:ln>
          </p:spPr>
          <p:txBody>
            <a:bodyPr rtlCol="0" anchor="ctr"/>
            <a:lstStyle/>
            <a:p>
              <a:endParaRPr lang="fr-FR"/>
            </a:p>
          </p:txBody>
        </p:sp>
        <p:sp>
          <p:nvSpPr>
            <p:cNvPr id="15" name="Freeform: Shape 14">
              <a:extLst>
                <a:ext uri="{FF2B5EF4-FFF2-40B4-BE49-F238E27FC236}">
                  <a16:creationId xmlns:a16="http://schemas.microsoft.com/office/drawing/2014/main" id="{19B0A693-C090-E574-7F00-25CEA1765C86}"/>
                </a:ext>
              </a:extLst>
            </p:cNvPr>
            <p:cNvSpPr/>
            <p:nvPr>
              <p:custDataLst>
                <p:tags r:id="rId13"/>
              </p:custDataLst>
            </p:nvPr>
          </p:nvSpPr>
          <p:spPr>
            <a:xfrm>
              <a:off x="11237634" y="511307"/>
              <a:ext cx="269486" cy="229366"/>
            </a:xfrm>
            <a:custGeom>
              <a:avLst/>
              <a:gdLst>
                <a:gd name="connsiteX0" fmla="*/ 0 w 269486"/>
                <a:gd name="connsiteY0" fmla="*/ 229367 h 229366"/>
                <a:gd name="connsiteX1" fmla="*/ 268881 w 269486"/>
                <a:gd name="connsiteY1" fmla="*/ 5539 h 229366"/>
                <a:gd name="connsiteX2" fmla="*/ 0 w 269486"/>
                <a:gd name="connsiteY2" fmla="*/ 229367 h 229366"/>
              </a:gdLst>
              <a:ahLst/>
              <a:cxnLst>
                <a:cxn ang="0">
                  <a:pos x="connsiteX0" y="connsiteY0"/>
                </a:cxn>
                <a:cxn ang="0">
                  <a:pos x="connsiteX1" y="connsiteY1"/>
                </a:cxn>
                <a:cxn ang="0">
                  <a:pos x="connsiteX2" y="connsiteY2"/>
                </a:cxn>
              </a:cxnLst>
              <a:rect l="l" t="t" r="r" b="b"/>
              <a:pathLst>
                <a:path w="269486" h="229366">
                  <a:moveTo>
                    <a:pt x="0" y="229367"/>
                  </a:moveTo>
                  <a:cubicBezTo>
                    <a:pt x="295253" y="200543"/>
                    <a:pt x="268881" y="5539"/>
                    <a:pt x="268881" y="5539"/>
                  </a:cubicBezTo>
                  <a:cubicBezTo>
                    <a:pt x="268881" y="5539"/>
                    <a:pt x="81907" y="-55743"/>
                    <a:pt x="0" y="229367"/>
                  </a:cubicBezTo>
                  <a:close/>
                </a:path>
              </a:pathLst>
            </a:custGeom>
            <a:solidFill>
              <a:srgbClr val="515D5F"/>
            </a:solidFill>
            <a:ln w="8432" cap="flat">
              <a:noFill/>
              <a:prstDash val="solid"/>
              <a:miter/>
            </a:ln>
          </p:spPr>
          <p:txBody>
            <a:bodyPr rtlCol="0" anchor="ctr"/>
            <a:lstStyle/>
            <a:p>
              <a:endParaRPr lang="fr-FR"/>
            </a:p>
          </p:txBody>
        </p:sp>
      </p:grpSp>
    </p:spTree>
    <p:extLst>
      <p:ext uri="{BB962C8B-B14F-4D97-AF65-F5344CB8AC3E}">
        <p14:creationId xmlns:p14="http://schemas.microsoft.com/office/powerpoint/2010/main" val="37900046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1" r:id="rId5"/>
    <p:sldLayoutId id="2147483652" r:id="rId6"/>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slideLayout" Target="../slideLayouts/slideLayout4.xml"/><Relationship Id="rId5" Type="http://schemas.openxmlformats.org/officeDocument/2006/relationships/tags" Target="../tags/tag24.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slideLayout" Target="../slideLayouts/slideLayout3.xml"/><Relationship Id="rId4" Type="http://schemas.openxmlformats.org/officeDocument/2006/relationships/tags" Target="../tags/tag36.xml"/><Relationship Id="rId9" Type="http://schemas.openxmlformats.org/officeDocument/2006/relationships/tags" Target="../tags/tag4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handicap.gouv.fr/reforme-de-la-prise-en-charge-integrale-des-fauteuils-roulants" TargetMode="External"/><Relationship Id="rId2" Type="http://schemas.openxmlformats.org/officeDocument/2006/relationships/hyperlink" Target="https://www.legifrance.gouv.fr/jorf/id/JORFTEXT000051141909"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hyperlink" Target="https://www.conseil-national.medecin.fr/publications/communiques-presse/pratiques-soins-conventionnelle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who.int/fr/news/item/25-03-2022-who-establishes-the-global-centre-for-traditional-medicine-in-india" TargetMode="External"/><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hyperlink" Target="https://www.miviludes.interieur.gouv.fr/sites/default/files/publications/francais/MIVILUDES-RAPPORT2021_web_%2027_04_2023%20_0.pdf" TargetMode="External"/><Relationship Id="rId4" Type="http://schemas.openxmlformats.org/officeDocument/2006/relationships/hyperlink" Target="http://www.lequotidiendumedecin.fr/liberal/exercice/les-francais-conserventleur-confiance-dans-les-medecines-douce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slideLayout" Target="../slideLayouts/slideLayout3.xml"/><Relationship Id="rId4" Type="http://schemas.openxmlformats.org/officeDocument/2006/relationships/tags" Target="../tags/tag48.xml"/><Relationship Id="rId9" Type="http://schemas.openxmlformats.org/officeDocument/2006/relationships/tags" Target="../tags/tag53.xml"/></Relationships>
</file>

<file path=ppt/slides/_rels/slide62.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www.inserm.fr/rapport/evaluation-de-lefficacite-de-la-pratique-de-lhypnose-2015/" TargetMode="External"/><Relationship Id="rId13" Type="http://schemas.openxmlformats.org/officeDocument/2006/relationships/hyperlink" Target="https://golifeward.com/" TargetMode="External"/><Relationship Id="rId3" Type="http://schemas.openxmlformats.org/officeDocument/2006/relationships/hyperlink" Target="https://www.who.int/fr/news-room/questions-and-answers/item/traditional-medicine" TargetMode="External"/><Relationship Id="rId7" Type="http://schemas.openxmlformats.org/officeDocument/2006/relationships/hyperlink" Target="https://www.inserm.fr/rapport/evaluation-de-lefficacite-et-de-la-securite-de-lacupuncture-2014/" TargetMode="External"/><Relationship Id="rId12" Type="http://schemas.openxmlformats.org/officeDocument/2006/relationships/hyperlink" Target="mailto:dubois.aurelieanna@gmail.com" TargetMode="External"/><Relationship Id="rId2" Type="http://schemas.openxmlformats.org/officeDocument/2006/relationships/hyperlink" Target="https://www.conseil-national.medecin.fr/sites/default/files/external-package/rapport/4xh6th/cnom_psnc.pdf" TargetMode="External"/><Relationship Id="rId16" Type="http://schemas.openxmlformats.org/officeDocument/2006/relationships/hyperlink" Target="https://station-debout.fr/" TargetMode="External"/><Relationship Id="rId1" Type="http://schemas.openxmlformats.org/officeDocument/2006/relationships/slideLayout" Target="../slideLayouts/slideLayout3.xml"/><Relationship Id="rId6" Type="http://schemas.openxmlformats.org/officeDocument/2006/relationships/hyperlink" Target="https://www.inserm.fr/rapport/evaluation-de-lefficacite-de-la-pratique-de-losteopathie-2012/" TargetMode="External"/><Relationship Id="rId11" Type="http://schemas.openxmlformats.org/officeDocument/2006/relationships/hyperlink" Target="https://www.santepubliquefrance.fr/les-actualites/2019/empowerment-des-jeunes-le-dossier-de-la-sante-en-action-n-446" TargetMode="External"/><Relationship Id="rId5" Type="http://schemas.openxmlformats.org/officeDocument/2006/relationships/hyperlink" Target="https://www.legifrance.gouv.fr/download/pdf/circ?id=41950" TargetMode="External"/><Relationship Id="rId15" Type="http://schemas.openxmlformats.org/officeDocument/2006/relationships/hyperlink" Target="https://eksobionics.com/ekso-indego-therapy/" TargetMode="External"/><Relationship Id="rId10" Type="http://schemas.openxmlformats.org/officeDocument/2006/relationships/hyperlink" Target="https://www.ligue-cancer.net/sites/default/files/brochures/soins-de-support-2021-03_0.pdf" TargetMode="External"/><Relationship Id="rId4" Type="http://schemas.openxmlformats.org/officeDocument/2006/relationships/hyperlink" Target="https://www.who.int/teams/who-global-traditional-medicine-centre/overview" TargetMode="External"/><Relationship Id="rId9" Type="http://schemas.openxmlformats.org/officeDocument/2006/relationships/hyperlink" Target="https://www.inserm.fr/rapport/evaluation-de-lefficacite-et-de-la-securite-de-la-sophrologie-2020/" TargetMode="External"/><Relationship Id="rId14" Type="http://schemas.openxmlformats.org/officeDocument/2006/relationships/hyperlink" Target="https://www.wandercraft.eu/"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BE2-C18A-BE0E-F69F-3A8FC1522847}"/>
              </a:ext>
            </a:extLst>
          </p:cNvPr>
          <p:cNvSpPr>
            <a:spLocks noGrp="1"/>
          </p:cNvSpPr>
          <p:nvPr>
            <p:ph type="ctrTitle"/>
            <p:custDataLst>
              <p:tags r:id="rId1"/>
            </p:custDataLst>
          </p:nvPr>
        </p:nvSpPr>
        <p:spPr>
          <a:xfrm>
            <a:off x="756745" y="2087880"/>
            <a:ext cx="5903135" cy="903922"/>
          </a:xfrm>
        </p:spPr>
        <p:txBody>
          <a:bodyPr/>
          <a:lstStyle/>
          <a:p>
            <a:r>
              <a:rPr lang="fr-FR" dirty="0"/>
              <a:t>LES DEPENSES DE SANTE</a:t>
            </a:r>
          </a:p>
        </p:txBody>
      </p:sp>
      <p:sp>
        <p:nvSpPr>
          <p:cNvPr id="3" name="Subtitle 2">
            <a:extLst>
              <a:ext uri="{FF2B5EF4-FFF2-40B4-BE49-F238E27FC236}">
                <a16:creationId xmlns:a16="http://schemas.microsoft.com/office/drawing/2014/main" id="{FB778E2D-E506-A68D-9419-76A1D6BADCC1}"/>
              </a:ext>
            </a:extLst>
          </p:cNvPr>
          <p:cNvSpPr>
            <a:spLocks noGrp="1"/>
          </p:cNvSpPr>
          <p:nvPr>
            <p:ph type="subTitle" idx="1"/>
            <p:custDataLst>
              <p:tags r:id="rId2"/>
            </p:custDataLst>
          </p:nvPr>
        </p:nvSpPr>
        <p:spPr>
          <a:xfrm>
            <a:off x="756745" y="3920252"/>
            <a:ext cx="6406055" cy="1463040"/>
          </a:xfrm>
        </p:spPr>
        <p:txBody>
          <a:bodyPr/>
          <a:lstStyle/>
          <a:p>
            <a:pPr algn="l"/>
            <a:endParaRPr lang="fr-FR" dirty="0"/>
          </a:p>
          <a:p>
            <a:pPr algn="l"/>
            <a:r>
              <a:rPr lang="fr-FR" sz="1600" dirty="0"/>
              <a:t>Modérateur:  Me Simon LAMBERT</a:t>
            </a:r>
          </a:p>
          <a:p>
            <a:pPr algn="l">
              <a:lnSpc>
                <a:spcPct val="100000"/>
              </a:lnSpc>
            </a:pPr>
            <a:r>
              <a:rPr lang="fr-FR" sz="1600" dirty="0"/>
              <a:t>Intervenants: Dr. Anne PERSKINE, Me Emma DINPARAST,       </a:t>
            </a:r>
          </a:p>
          <a:p>
            <a:pPr algn="l">
              <a:lnSpc>
                <a:spcPct val="100000"/>
              </a:lnSpc>
            </a:pPr>
            <a:r>
              <a:rPr lang="fr-FR" sz="1600" dirty="0"/>
              <a:t>                       Me Sara FRANZINI et Me Julien BOURDOISEAU</a:t>
            </a:r>
          </a:p>
        </p:txBody>
      </p:sp>
      <p:sp>
        <p:nvSpPr>
          <p:cNvPr id="7" name="ZoneTexte 6">
            <a:extLst>
              <a:ext uri="{FF2B5EF4-FFF2-40B4-BE49-F238E27FC236}">
                <a16:creationId xmlns:a16="http://schemas.microsoft.com/office/drawing/2014/main" id="{9DC72523-CE05-5F07-7500-973CD4D8383E}"/>
              </a:ext>
            </a:extLst>
          </p:cNvPr>
          <p:cNvSpPr txBox="1"/>
          <p:nvPr/>
        </p:nvSpPr>
        <p:spPr>
          <a:xfrm>
            <a:off x="660312" y="3054429"/>
            <a:ext cx="6096000" cy="369332"/>
          </a:xfrm>
          <a:prstGeom prst="rect">
            <a:avLst/>
          </a:prstGeom>
          <a:noFill/>
        </p:spPr>
        <p:txBody>
          <a:bodyPr wrap="square">
            <a:spAutoFit/>
          </a:bodyPr>
          <a:lstStyle/>
          <a:p>
            <a:pPr algn="l"/>
            <a:r>
              <a:rPr lang="fr-FR" i="1" dirty="0">
                <a:solidFill>
                  <a:srgbClr val="FFC000"/>
                </a:solidFill>
              </a:rPr>
              <a:t>Définition, méthodes de calcul et innovation</a:t>
            </a:r>
          </a:p>
        </p:txBody>
      </p:sp>
    </p:spTree>
    <p:extLst>
      <p:ext uri="{BB962C8B-B14F-4D97-AF65-F5344CB8AC3E}">
        <p14:creationId xmlns:p14="http://schemas.microsoft.com/office/powerpoint/2010/main" val="293540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022D-51A0-ACDE-F609-F34E6ACB8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C571E-45D5-614C-3DA7-A6541B0D7A95}"/>
              </a:ext>
            </a:extLst>
          </p:cNvPr>
          <p:cNvSpPr>
            <a:spLocks noGrp="1"/>
          </p:cNvSpPr>
          <p:nvPr>
            <p:ph type="title"/>
          </p:nvPr>
        </p:nvSpPr>
        <p:spPr>
          <a:xfrm>
            <a:off x="838199" y="365126"/>
            <a:ext cx="9744635" cy="919221"/>
          </a:xfrm>
        </p:spPr>
        <p:txBody>
          <a:bodyPr/>
          <a:lstStyle/>
          <a:p>
            <a:r>
              <a:rPr lang="fr-FR" dirty="0"/>
              <a:t>A. Mise en cause préalable des organismes   </a:t>
            </a:r>
            <a:br>
              <a:rPr lang="fr-FR" dirty="0"/>
            </a:br>
            <a:r>
              <a:rPr lang="fr-FR" dirty="0"/>
              <a:t>sociaux (OS)</a:t>
            </a:r>
          </a:p>
        </p:txBody>
      </p:sp>
      <p:sp>
        <p:nvSpPr>
          <p:cNvPr id="44" name="Content Placeholder 43">
            <a:extLst>
              <a:ext uri="{FF2B5EF4-FFF2-40B4-BE49-F238E27FC236}">
                <a16:creationId xmlns:a16="http://schemas.microsoft.com/office/drawing/2014/main" id="{2C1A2935-6592-A0D0-FADE-5B6D85E5BCC4}"/>
              </a:ext>
            </a:extLst>
          </p:cNvPr>
          <p:cNvSpPr>
            <a:spLocks noGrp="1"/>
          </p:cNvSpPr>
          <p:nvPr>
            <p:ph idx="1"/>
          </p:nvPr>
        </p:nvSpPr>
        <p:spPr>
          <a:xfrm>
            <a:off x="838199" y="1649040"/>
            <a:ext cx="10820402" cy="3892224"/>
          </a:xfrm>
        </p:spPr>
        <p:txBody>
          <a:bodyPr/>
          <a:lstStyle/>
          <a:p>
            <a:pPr marL="342900" indent="-342900">
              <a:buAutoNum type="arabicPeriod"/>
            </a:pPr>
            <a:r>
              <a:rPr lang="fr-FR" b="1" dirty="0"/>
              <a:t>Obligation légale </a:t>
            </a:r>
            <a:r>
              <a:rPr lang="fr-FR" sz="1600" b="1" i="1" dirty="0"/>
              <a:t>(Art. L 376-1 du Code de la sécurité sociale) </a:t>
            </a:r>
          </a:p>
          <a:p>
            <a:pPr lvl="1"/>
            <a:r>
              <a:rPr lang="fr-FR" sz="1600" b="1" i="1" dirty="0"/>
              <a:t>(Al. 7) </a:t>
            </a:r>
            <a:r>
              <a:rPr lang="fr-FR" sz="1600" dirty="0"/>
              <a:t>Notification </a:t>
            </a:r>
            <a:r>
              <a:rPr lang="fr-FR" sz="1600" u="sng" dirty="0"/>
              <a:t>par la victime aux OS</a:t>
            </a:r>
            <a:r>
              <a:rPr lang="fr-FR" sz="1600" dirty="0"/>
              <a:t> de son accident et du tiers responsable,</a:t>
            </a:r>
          </a:p>
          <a:p>
            <a:pPr lvl="1"/>
            <a:r>
              <a:rPr lang="fr-FR" sz="1600" b="1" i="1" dirty="0"/>
              <a:t>(A. 8 1</a:t>
            </a:r>
            <a:r>
              <a:rPr lang="fr-FR" sz="1600" b="1" i="1" baseline="30000" dirty="0"/>
              <a:t>ère</a:t>
            </a:r>
            <a:r>
              <a:rPr lang="fr-FR" sz="1600" b="1" i="1" dirty="0"/>
              <a:t> phrase + Art. R 211-37 9° Code des </a:t>
            </a:r>
            <a:r>
              <a:rPr lang="fr-FR" sz="1600" b="1" i="1" dirty="0" err="1"/>
              <a:t>ass</a:t>
            </a:r>
            <a:r>
              <a:rPr lang="fr-FR" sz="1600" b="1" i="1" dirty="0"/>
              <a:t> ) </a:t>
            </a:r>
            <a:r>
              <a:rPr lang="fr-FR" sz="1600" dirty="0"/>
              <a:t>Notification </a:t>
            </a:r>
            <a:r>
              <a:rPr lang="fr-FR" sz="1600" u="sng" dirty="0"/>
              <a:t>par la victime à l’assureur</a:t>
            </a:r>
            <a:r>
              <a:rPr lang="fr-FR" sz="1600" dirty="0"/>
              <a:t> de ses OS susceptibles d’intervenir,</a:t>
            </a:r>
          </a:p>
          <a:p>
            <a:pPr lvl="1"/>
            <a:r>
              <a:rPr lang="fr-FR" sz="1600" b="1" i="1" dirty="0"/>
              <a:t>(Alinéa 8, 2</a:t>
            </a:r>
            <a:r>
              <a:rPr lang="fr-FR" sz="1600" b="1" i="1" baseline="30000" dirty="0"/>
              <a:t>ème</a:t>
            </a:r>
            <a:r>
              <a:rPr lang="fr-FR" sz="1600" b="1" i="1" dirty="0"/>
              <a:t> phrase) </a:t>
            </a:r>
            <a:r>
              <a:rPr lang="fr-FR" sz="1600" u="sng" dirty="0"/>
              <a:t>Mise en cause des OS </a:t>
            </a:r>
            <a:r>
              <a:rPr lang="fr-FR" sz="1600" dirty="0"/>
              <a:t>en cas de procédure judiciaire, à défaut </a:t>
            </a:r>
            <a:r>
              <a:rPr lang="fr-FR" sz="1600" u="sng" dirty="0"/>
              <a:t>possible demande de nullité de la décision par les OS dans les 2 ans </a:t>
            </a:r>
            <a:r>
              <a:rPr lang="fr-FR" sz="1600" dirty="0"/>
              <a:t>qui suivent  (</a:t>
            </a:r>
            <a:r>
              <a:rPr lang="fr-FR" sz="1600" i="1" dirty="0"/>
              <a:t>Cass. </a:t>
            </a:r>
            <a:r>
              <a:rPr lang="fr-FR" sz="1600" i="1" dirty="0" err="1"/>
              <a:t>Crim</a:t>
            </a:r>
            <a:r>
              <a:rPr lang="fr-FR" sz="1600" i="1" dirty="0"/>
              <a:t>. 2 mai 2024 n°23-82430</a:t>
            </a:r>
            <a:r>
              <a:rPr lang="fr-FR" sz="1600" dirty="0"/>
              <a:t>: Pas d’obligation au stade de la seule demande de provision),</a:t>
            </a:r>
          </a:p>
          <a:p>
            <a:pPr marL="0" lvl="1" indent="0">
              <a:spcBef>
                <a:spcPts val="100"/>
              </a:spcBef>
              <a:buNone/>
            </a:pPr>
            <a:endParaRPr lang="fr-FR" sz="800" dirty="0"/>
          </a:p>
          <a:p>
            <a:r>
              <a:rPr lang="fr-FR" b="1" dirty="0"/>
              <a:t>2. Le Juge doit inviter les OS à produire leurs créances </a:t>
            </a:r>
            <a:r>
              <a:rPr lang="fr-FR" sz="1600" i="1" dirty="0"/>
              <a:t>(Cass. 2</a:t>
            </a:r>
            <a:r>
              <a:rPr lang="fr-FR" sz="1600" i="1" baseline="30000" dirty="0"/>
              <a:t>ème</a:t>
            </a:r>
            <a:r>
              <a:rPr lang="fr-FR" sz="1600" i="1" dirty="0"/>
              <a:t> civ. 21 mai 2015 n°14-18522),</a:t>
            </a:r>
          </a:p>
          <a:p>
            <a:pPr>
              <a:spcBef>
                <a:spcPts val="100"/>
              </a:spcBef>
            </a:pPr>
            <a:endParaRPr lang="fr-FR" sz="800" b="1" i="1" u="sng" dirty="0"/>
          </a:p>
          <a:p>
            <a:r>
              <a:rPr lang="fr-FR" b="1" dirty="0"/>
              <a:t>3. Pas d’obligation pour les OS d’intervenir à la procédure judiciaire</a:t>
            </a:r>
            <a:r>
              <a:rPr lang="fr-FR" dirty="0"/>
              <a:t>, </a:t>
            </a:r>
            <a:r>
              <a:rPr lang="fr-FR" sz="1600" dirty="0"/>
              <a:t>s’ils ont transmis leurs créances</a:t>
            </a:r>
            <a:r>
              <a:rPr lang="fr-FR" sz="1600" b="1" i="1" dirty="0"/>
              <a:t> (Art.15 Décret du 6 janv. 1986 d’application de la loi du 5 juil.1985)</a:t>
            </a:r>
            <a:r>
              <a:rPr lang="fr-FR" sz="1600" dirty="0"/>
              <a:t>, s’ils ont indiqué n’avoir aucun débours</a:t>
            </a:r>
            <a:r>
              <a:rPr lang="fr-FR" sz="1600" b="1" i="1" dirty="0"/>
              <a:t> </a:t>
            </a:r>
            <a:r>
              <a:rPr lang="fr-FR" sz="1600" i="1" dirty="0"/>
              <a:t>(Cass. </a:t>
            </a:r>
            <a:r>
              <a:rPr lang="fr-FR" sz="1600" i="1" dirty="0" err="1"/>
              <a:t>Crim</a:t>
            </a:r>
            <a:r>
              <a:rPr lang="fr-FR" sz="1600" i="1" dirty="0"/>
              <a:t>. 23 oct. 2018 n°17-85406),</a:t>
            </a:r>
          </a:p>
          <a:p>
            <a:pPr>
              <a:spcBef>
                <a:spcPts val="100"/>
              </a:spcBef>
            </a:pPr>
            <a:endParaRPr lang="fr-FR" sz="800" dirty="0"/>
          </a:p>
          <a:p>
            <a:r>
              <a:rPr lang="fr-FR" b="1" dirty="0"/>
              <a:t>4. Pas de caducité totale d’une procédure d’appel si les OS n’ont pas été notifiés</a:t>
            </a:r>
            <a:r>
              <a:rPr lang="fr-FR" dirty="0"/>
              <a:t>, </a:t>
            </a:r>
            <a:r>
              <a:rPr lang="fr-FR" sz="1600" dirty="0"/>
              <a:t>dès lors que la liquidation des préjudices de la victime peut continuer sans eux (ex. si leurs créances sont produites et ont déjà été remboursées par l’assureur </a:t>
            </a:r>
            <a:r>
              <a:rPr lang="fr-FR" sz="1600" i="1" dirty="0"/>
              <a:t>(Cass. 2</a:t>
            </a:r>
            <a:r>
              <a:rPr lang="fr-FR" sz="1600" i="1" baseline="30000" dirty="0"/>
              <a:t>ème</a:t>
            </a:r>
            <a:r>
              <a:rPr lang="fr-FR" sz="1600" i="1" dirty="0"/>
              <a:t> civ. 13 juin 2024 n°22-14381 + CA de renvoi de PARIS 12 juin 2025 n°24-15227).</a:t>
            </a:r>
          </a:p>
        </p:txBody>
      </p:sp>
      <p:sp>
        <p:nvSpPr>
          <p:cNvPr id="4" name="Footer Placeholder 3">
            <a:extLst>
              <a:ext uri="{FF2B5EF4-FFF2-40B4-BE49-F238E27FC236}">
                <a16:creationId xmlns:a16="http://schemas.microsoft.com/office/drawing/2014/main" id="{6F925C4E-96D2-0804-3728-5901BA5B7D47}"/>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14495C5E-3091-D0B1-3CA9-ED6C463DB77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10</a:t>
            </a:fld>
            <a:endParaRPr lang="fr-FR"/>
          </a:p>
        </p:txBody>
      </p:sp>
    </p:spTree>
    <p:extLst>
      <p:ext uri="{BB962C8B-B14F-4D97-AF65-F5344CB8AC3E}">
        <p14:creationId xmlns:p14="http://schemas.microsoft.com/office/powerpoint/2010/main" val="397536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1540-E8BA-977F-C2BE-89E6F9B7C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4AAFD-12CF-E249-F084-944ACAD04CDE}"/>
              </a:ext>
            </a:extLst>
          </p:cNvPr>
          <p:cNvSpPr>
            <a:spLocks noGrp="1"/>
          </p:cNvSpPr>
          <p:nvPr>
            <p:ph type="title"/>
          </p:nvPr>
        </p:nvSpPr>
        <p:spPr>
          <a:xfrm>
            <a:off x="838199" y="365126"/>
            <a:ext cx="9744635" cy="919221"/>
          </a:xfrm>
        </p:spPr>
        <p:txBody>
          <a:bodyPr/>
          <a:lstStyle/>
          <a:p>
            <a:r>
              <a:rPr lang="fr-FR" dirty="0"/>
              <a:t>B. Principe de l’indemnisation du besoin et de la libre disposition des fonds</a:t>
            </a:r>
          </a:p>
        </p:txBody>
      </p:sp>
      <p:sp>
        <p:nvSpPr>
          <p:cNvPr id="44" name="Content Placeholder 43">
            <a:extLst>
              <a:ext uri="{FF2B5EF4-FFF2-40B4-BE49-F238E27FC236}">
                <a16:creationId xmlns:a16="http://schemas.microsoft.com/office/drawing/2014/main" id="{A2B9C1DE-AEAA-C3E1-9FD5-FCB08E972597}"/>
              </a:ext>
            </a:extLst>
          </p:cNvPr>
          <p:cNvSpPr>
            <a:spLocks noGrp="1"/>
          </p:cNvSpPr>
          <p:nvPr>
            <p:ph idx="1"/>
          </p:nvPr>
        </p:nvSpPr>
        <p:spPr>
          <a:xfrm>
            <a:off x="838199" y="1399193"/>
            <a:ext cx="11191877" cy="4733609"/>
          </a:xfrm>
        </p:spPr>
        <p:txBody>
          <a:bodyPr/>
          <a:lstStyle/>
          <a:p>
            <a:pPr marL="342900" indent="-342900">
              <a:buAutoNum type="arabicPeriod"/>
            </a:pPr>
            <a:r>
              <a:rPr lang="fr-FR" b="1" dirty="0"/>
              <a:t>Pas de rejet de l’indemnisation de principe du poste </a:t>
            </a:r>
            <a:r>
              <a:rPr lang="fr-FR" dirty="0"/>
              <a:t>:</a:t>
            </a:r>
          </a:p>
          <a:p>
            <a:pPr lvl="1"/>
            <a:r>
              <a:rPr lang="fr-FR" sz="1600" dirty="0"/>
              <a:t>Sans expliquer pourquoi, dès lors que </a:t>
            </a:r>
            <a:r>
              <a:rPr lang="fr-FR" sz="1600" u="sng" dirty="0"/>
              <a:t>son existence est </a:t>
            </a:r>
            <a:r>
              <a:rPr lang="fr-FR" sz="1600" dirty="0"/>
              <a:t>constatée (</a:t>
            </a:r>
            <a:r>
              <a:rPr lang="fr-FR" sz="1600" i="1" dirty="0"/>
              <a:t>Cass. 2</a:t>
            </a:r>
            <a:r>
              <a:rPr lang="fr-FR" sz="1600" i="1" baseline="30000" dirty="0"/>
              <a:t>ème</a:t>
            </a:r>
            <a:r>
              <a:rPr lang="fr-FR" sz="1600" i="1" dirty="0"/>
              <a:t> civ. 4 oct. 2018 n°17-21288 </a:t>
            </a:r>
            <a:r>
              <a:rPr lang="fr-FR" sz="1600" dirty="0"/>
              <a:t>: si retenu dans le rapport, </a:t>
            </a:r>
            <a:r>
              <a:rPr lang="fr-FR" sz="1600" i="1" dirty="0"/>
              <a:t>Cass. 1</a:t>
            </a:r>
            <a:r>
              <a:rPr lang="fr-FR" sz="1600" i="1" baseline="30000" dirty="0"/>
              <a:t>ère</a:t>
            </a:r>
            <a:r>
              <a:rPr lang="fr-FR" sz="1600" i="1" dirty="0"/>
              <a:t> civ. 19 janv. 2019 n°17-28882: </a:t>
            </a:r>
            <a:r>
              <a:rPr lang="fr-FR" sz="1600" dirty="0"/>
              <a:t>même en cas de changement de traitement</a:t>
            </a:r>
            <a:r>
              <a:rPr lang="fr-FR" sz="1600" i="1" dirty="0"/>
              <a:t>),</a:t>
            </a:r>
          </a:p>
          <a:p>
            <a:pPr lvl="1"/>
            <a:r>
              <a:rPr lang="fr-FR" sz="1600" dirty="0"/>
              <a:t>Même si la victime demande </a:t>
            </a:r>
            <a:r>
              <a:rPr lang="fr-FR" sz="1600" u="sng" dirty="0"/>
              <a:t>qu’il soit réservé</a:t>
            </a:r>
            <a:r>
              <a:rPr lang="fr-FR" sz="1600" dirty="0"/>
              <a:t> </a:t>
            </a:r>
            <a:r>
              <a:rPr lang="fr-FR" sz="1600" i="1" dirty="0"/>
              <a:t>(Cass. 1</a:t>
            </a:r>
            <a:r>
              <a:rPr lang="fr-FR" sz="1600" i="1" baseline="30000" dirty="0"/>
              <a:t>ère</a:t>
            </a:r>
            <a:r>
              <a:rPr lang="fr-FR" sz="1600" i="1" dirty="0"/>
              <a:t> civ. 21 oct. 2020 n°19-16790),</a:t>
            </a:r>
          </a:p>
          <a:p>
            <a:pPr marL="0" lvl="1" indent="0">
              <a:spcBef>
                <a:spcPts val="100"/>
              </a:spcBef>
              <a:buNone/>
            </a:pPr>
            <a:endParaRPr lang="fr-FR" sz="800" dirty="0"/>
          </a:p>
          <a:p>
            <a:pPr marL="342900" indent="-342900">
              <a:buAutoNum type="arabicPeriod"/>
            </a:pPr>
            <a:r>
              <a:rPr lang="fr-FR" b="1" dirty="0"/>
              <a:t>Indemnisation du besoin à compter de sa naissance :</a:t>
            </a:r>
          </a:p>
          <a:p>
            <a:pPr lvl="1"/>
            <a:r>
              <a:rPr lang="fr-FR" sz="1600" dirty="0"/>
              <a:t>Même </a:t>
            </a:r>
            <a:r>
              <a:rPr lang="fr-FR" sz="1600" u="sng" dirty="0"/>
              <a:t>en l’absence de dépense</a:t>
            </a:r>
            <a:r>
              <a:rPr lang="fr-FR" sz="1600" dirty="0"/>
              <a:t> / d’acquisition effective </a:t>
            </a:r>
            <a:r>
              <a:rPr lang="fr-FR" sz="1600" i="1" dirty="0"/>
              <a:t>(Cass. 2</a:t>
            </a:r>
            <a:r>
              <a:rPr lang="fr-FR" sz="1600" i="1" baseline="30000" dirty="0"/>
              <a:t>ème</a:t>
            </a:r>
            <a:r>
              <a:rPr lang="fr-FR" sz="1600" i="1" dirty="0"/>
              <a:t> civ. 28 nov. 2024 n°23-15841),</a:t>
            </a:r>
          </a:p>
          <a:p>
            <a:pPr lvl="1"/>
            <a:r>
              <a:rPr lang="fr-FR" sz="1600" dirty="0"/>
              <a:t>Même </a:t>
            </a:r>
            <a:r>
              <a:rPr lang="fr-FR" sz="1600" u="sng" dirty="0"/>
              <a:t>s’il manque des éléments pour le chiffrer</a:t>
            </a:r>
            <a:r>
              <a:rPr lang="fr-FR" sz="1600" dirty="0"/>
              <a:t> </a:t>
            </a:r>
            <a:r>
              <a:rPr lang="fr-FR" sz="1600" i="1" dirty="0"/>
              <a:t>(Cass. 2</a:t>
            </a:r>
            <a:r>
              <a:rPr lang="fr-FR" sz="1600" i="1" baseline="30000" dirty="0"/>
              <a:t>ème</a:t>
            </a:r>
            <a:r>
              <a:rPr lang="fr-FR" sz="1600" i="1" dirty="0"/>
              <a:t> civ. 16 déc. 2021 n°20-12.040 : </a:t>
            </a:r>
            <a:r>
              <a:rPr lang="fr-FR" sz="1600" dirty="0"/>
              <a:t>absence de prescription et devis, </a:t>
            </a:r>
            <a:r>
              <a:rPr lang="fr-FR" sz="1600" i="1" dirty="0"/>
              <a:t>Cass. 2</a:t>
            </a:r>
            <a:r>
              <a:rPr lang="fr-FR" sz="1600" i="1" baseline="30000" dirty="0"/>
              <a:t>ème</a:t>
            </a:r>
            <a:r>
              <a:rPr lang="fr-FR" sz="1600" i="1" dirty="0"/>
              <a:t> civ. 13 juin 2019 n°18-20547 : </a:t>
            </a:r>
            <a:r>
              <a:rPr lang="fr-FR" sz="1600" dirty="0"/>
              <a:t>prix et périodicité non prévus dans le rapport</a:t>
            </a:r>
            <a:r>
              <a:rPr lang="fr-FR" sz="1600" i="1" dirty="0"/>
              <a:t>),</a:t>
            </a:r>
          </a:p>
          <a:p>
            <a:pPr lvl="1"/>
            <a:r>
              <a:rPr lang="fr-FR" sz="1600" dirty="0"/>
              <a:t>Même si </a:t>
            </a:r>
            <a:r>
              <a:rPr lang="fr-FR" sz="1600" u="sng" dirty="0"/>
              <a:t>la prise en charge des OS est inconnue</a:t>
            </a:r>
            <a:r>
              <a:rPr lang="fr-FR" sz="1600" dirty="0"/>
              <a:t> </a:t>
            </a:r>
            <a:r>
              <a:rPr lang="fr-FR" sz="1600" i="1" dirty="0"/>
              <a:t>(Cass. Crim. 4 janv. 2023 n°22-81782, Cass. 1</a:t>
            </a:r>
            <a:r>
              <a:rPr lang="fr-FR" sz="1600" i="1" baseline="30000" dirty="0"/>
              <a:t>ère</a:t>
            </a:r>
            <a:r>
              <a:rPr lang="fr-FR" sz="1600" i="1" dirty="0"/>
              <a:t> civ. 24 sept. 2025 n°24-11.414), </a:t>
            </a:r>
          </a:p>
          <a:p>
            <a:pPr lvl="1"/>
            <a:r>
              <a:rPr lang="fr-FR" sz="1600" dirty="0"/>
              <a:t>Le juge peut </a:t>
            </a:r>
            <a:r>
              <a:rPr lang="fr-FR" sz="1600" u="sng" dirty="0"/>
              <a:t>inviter les parties à produire des justificatifs</a:t>
            </a:r>
            <a:r>
              <a:rPr lang="fr-FR" sz="1600" dirty="0"/>
              <a:t> pour permettre le chiffrage, mais sans obligation de dépense effective </a:t>
            </a:r>
            <a:r>
              <a:rPr lang="fr-FR" sz="1600" i="1" dirty="0"/>
              <a:t>(CE 13 fév. 2024 n°463770, CE 4 juil. 2025 n°498275),</a:t>
            </a:r>
          </a:p>
          <a:p>
            <a:pPr marL="0" lvl="1" indent="0">
              <a:spcBef>
                <a:spcPts val="100"/>
              </a:spcBef>
              <a:buNone/>
            </a:pPr>
            <a:endParaRPr lang="fr-FR" sz="800" dirty="0"/>
          </a:p>
          <a:p>
            <a:pPr marL="0" lvl="1" indent="0">
              <a:buNone/>
            </a:pPr>
            <a:r>
              <a:rPr lang="fr-FR" b="1" dirty="0"/>
              <a:t>3. Conseil : Réunir un maximum de justificatifs pour faciliter le travail du juge et l’acceptation de la demande</a:t>
            </a:r>
          </a:p>
          <a:p>
            <a:pPr lvl="1"/>
            <a:r>
              <a:rPr lang="fr-FR" sz="1600" u="sng" dirty="0"/>
              <a:t>Pour les dépenses passées</a:t>
            </a:r>
            <a:r>
              <a:rPr lang="fr-FR" sz="1600" dirty="0"/>
              <a:t>: Ordonnances, prescriptions, factures, bordereaux de remboursement sécurité sociale et mutuelle…</a:t>
            </a:r>
          </a:p>
          <a:p>
            <a:pPr lvl="1"/>
            <a:r>
              <a:rPr lang="fr-FR" sz="1600" u="sng" dirty="0"/>
              <a:t>Pour les dépenses futures</a:t>
            </a:r>
            <a:r>
              <a:rPr lang="fr-FR" sz="1600" dirty="0"/>
              <a:t>: Rapport d’expertise et d’ergothérapeute, Estimations des prix actuels (devis, fiches « produit », fiche LPP, demande d’estimations adressée à la mutuelle…) </a:t>
            </a:r>
            <a:r>
              <a:rPr lang="fr-FR" sz="1600" i="1" dirty="0"/>
              <a:t>(CE 31 déc. 2024 n°492854, CE 13 fév. 2024 n°463770 suivi de CAA VERSAILLES 17 déc. 2024 n°24VE00408),</a:t>
            </a:r>
            <a:endParaRPr lang="fr-FR" dirty="0"/>
          </a:p>
        </p:txBody>
      </p:sp>
      <p:sp>
        <p:nvSpPr>
          <p:cNvPr id="4" name="Footer Placeholder 3">
            <a:extLst>
              <a:ext uri="{FF2B5EF4-FFF2-40B4-BE49-F238E27FC236}">
                <a16:creationId xmlns:a16="http://schemas.microsoft.com/office/drawing/2014/main" id="{47BB4327-00A7-3700-D760-F42A694FC550}"/>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83B54F8E-A115-0409-E1BA-E31229B6502C}"/>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11</a:t>
            </a:fld>
            <a:endParaRPr lang="fr-FR"/>
          </a:p>
        </p:txBody>
      </p:sp>
    </p:spTree>
    <p:extLst>
      <p:ext uri="{BB962C8B-B14F-4D97-AF65-F5344CB8AC3E}">
        <p14:creationId xmlns:p14="http://schemas.microsoft.com/office/powerpoint/2010/main" val="142122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4DEA8-F6D0-4C75-7319-59E39E7E0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D8865-167C-EAF8-FE3E-B29E414D33AD}"/>
              </a:ext>
            </a:extLst>
          </p:cNvPr>
          <p:cNvSpPr>
            <a:spLocks noGrp="1"/>
          </p:cNvSpPr>
          <p:nvPr>
            <p:ph type="title"/>
          </p:nvPr>
        </p:nvSpPr>
        <p:spPr>
          <a:xfrm>
            <a:off x="838199" y="365126"/>
            <a:ext cx="9744635" cy="919221"/>
          </a:xfrm>
        </p:spPr>
        <p:txBody>
          <a:bodyPr/>
          <a:lstStyle/>
          <a:p>
            <a:r>
              <a:rPr lang="fr-FR" dirty="0"/>
              <a:t>C. Chiffrage au réel : sur justificatifs</a:t>
            </a:r>
          </a:p>
        </p:txBody>
      </p:sp>
      <p:sp>
        <p:nvSpPr>
          <p:cNvPr id="44" name="Content Placeholder 43">
            <a:extLst>
              <a:ext uri="{FF2B5EF4-FFF2-40B4-BE49-F238E27FC236}">
                <a16:creationId xmlns:a16="http://schemas.microsoft.com/office/drawing/2014/main" id="{F7664DF2-5073-1DC7-F6CC-292B8F43F01E}"/>
              </a:ext>
            </a:extLst>
          </p:cNvPr>
          <p:cNvSpPr>
            <a:spLocks noGrp="1"/>
          </p:cNvSpPr>
          <p:nvPr>
            <p:ph idx="1"/>
          </p:nvPr>
        </p:nvSpPr>
        <p:spPr>
          <a:xfrm>
            <a:off x="847047" y="1284347"/>
            <a:ext cx="11167972" cy="5208527"/>
          </a:xfrm>
        </p:spPr>
        <p:txBody>
          <a:bodyPr/>
          <a:lstStyle/>
          <a:p>
            <a:pPr marL="342900" indent="-342900">
              <a:buAutoNum type="arabicPeriod"/>
            </a:pPr>
            <a:r>
              <a:rPr lang="fr-FR" b="1" dirty="0"/>
              <a:t>Quelles sommes sont restées à la charge de la victime, </a:t>
            </a:r>
            <a:r>
              <a:rPr lang="fr-FR" sz="1600" dirty="0"/>
              <a:t>après remboursement de la sécurité sociale et de la mutuelle ?</a:t>
            </a:r>
          </a:p>
          <a:p>
            <a:pPr marL="342900" indent="-342900">
              <a:lnSpc>
                <a:spcPct val="100000"/>
              </a:lnSpc>
              <a:spcBef>
                <a:spcPts val="100"/>
              </a:spcBef>
              <a:buAutoNum type="arabicPeriod"/>
            </a:pPr>
            <a:endParaRPr lang="fr-FR" sz="800" dirty="0"/>
          </a:p>
          <a:p>
            <a:pPr marL="342900" indent="-342900">
              <a:buAutoNum type="arabicPeriod"/>
            </a:pPr>
            <a:r>
              <a:rPr lang="fr-FR" b="1" dirty="0"/>
              <a:t>Etude des bordereaux de la sécurité sociale </a:t>
            </a:r>
            <a:r>
              <a:rPr lang="fr-FR" sz="1600" dirty="0"/>
              <a:t>pour les franchises, participations forfaitaires et actes non remboursables:</a:t>
            </a:r>
          </a:p>
          <a:p>
            <a:pPr marL="342900" indent="-342900">
              <a:buAutoNum type="arabicPeriod"/>
            </a:pPr>
            <a:endParaRPr lang="fr-FR" dirty="0"/>
          </a:p>
          <a:p>
            <a:pPr marL="342900" indent="-342900">
              <a:buAutoNum type="arabicPeriod"/>
            </a:pPr>
            <a:endParaRPr lang="fr-FR" dirty="0"/>
          </a:p>
          <a:p>
            <a:pPr>
              <a:spcBef>
                <a:spcPts val="100"/>
              </a:spcBef>
            </a:pPr>
            <a:endParaRPr lang="fr-FR" sz="800" dirty="0"/>
          </a:p>
          <a:p>
            <a:pPr marL="342900" indent="-342900">
              <a:buAutoNum type="arabicPeriod"/>
            </a:pPr>
            <a:endParaRPr lang="fr-FR" dirty="0"/>
          </a:p>
          <a:p>
            <a:pPr marL="342900" indent="-342900">
              <a:buAutoNum type="arabicPeriod"/>
            </a:pPr>
            <a:endParaRPr lang="fr-FR" sz="800" dirty="0"/>
          </a:p>
          <a:p>
            <a:pPr marL="342900" indent="-342900">
              <a:buFont typeface="+mj-lt"/>
              <a:buAutoNum type="arabicPeriod" startAt="3"/>
            </a:pPr>
            <a:r>
              <a:rPr lang="fr-FR" b="1" dirty="0"/>
              <a:t>Etude des bordereaux de la mutuelle</a:t>
            </a:r>
            <a:r>
              <a:rPr lang="fr-FR" dirty="0"/>
              <a:t> </a:t>
            </a:r>
            <a:r>
              <a:rPr lang="fr-FR" sz="1600" dirty="0"/>
              <a:t>pour le reste à charge, après intervention AMO (</a:t>
            </a:r>
            <a:r>
              <a:rPr lang="fr-FR" sz="1600" dirty="0" err="1"/>
              <a:t>Séc</a:t>
            </a:r>
            <a:r>
              <a:rPr lang="fr-FR" sz="1600" dirty="0"/>
              <a:t>. Soc.) et AMC (complémentaire):</a:t>
            </a:r>
          </a:p>
          <a:p>
            <a:endParaRPr lang="fr-FR" dirty="0"/>
          </a:p>
          <a:p>
            <a:pPr marL="342900" indent="-342900">
              <a:buAutoNum type="arabicPeriod"/>
            </a:pPr>
            <a:endParaRPr lang="fr-FR" dirty="0"/>
          </a:p>
          <a:p>
            <a:pPr marL="342900" indent="-342900">
              <a:buAutoNum type="arabicPeriod"/>
            </a:pPr>
            <a:endParaRPr lang="fr-FR" dirty="0"/>
          </a:p>
        </p:txBody>
      </p:sp>
      <p:sp>
        <p:nvSpPr>
          <p:cNvPr id="4" name="Footer Placeholder 3">
            <a:extLst>
              <a:ext uri="{FF2B5EF4-FFF2-40B4-BE49-F238E27FC236}">
                <a16:creationId xmlns:a16="http://schemas.microsoft.com/office/drawing/2014/main" id="{DAED8E09-8015-90B6-7217-896458193F34}"/>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23DCA016-4D10-5F9D-5BA7-7F49D85E5B2A}"/>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12</a:t>
            </a:fld>
            <a:endParaRPr lang="fr-FR"/>
          </a:p>
        </p:txBody>
      </p:sp>
      <p:pic>
        <p:nvPicPr>
          <p:cNvPr id="3" name="Image 2" descr="Une image contenant texte, capture d’écran, reçu, Police&#10;&#10;Le contenu généré par l’IA peut être incorrect.">
            <a:extLst>
              <a:ext uri="{FF2B5EF4-FFF2-40B4-BE49-F238E27FC236}">
                <a16:creationId xmlns:a16="http://schemas.microsoft.com/office/drawing/2014/main" id="{9BB0215A-07BC-EB31-16F8-ABCAF9EC260F}"/>
              </a:ext>
            </a:extLst>
          </p:cNvPr>
          <p:cNvPicPr>
            <a:picLocks noChangeAspect="1"/>
          </p:cNvPicPr>
          <p:nvPr/>
        </p:nvPicPr>
        <p:blipFill rotWithShape="1">
          <a:blip r:embed="rId3"/>
          <a:srcRect b="3106"/>
          <a:stretch>
            <a:fillRect/>
          </a:stretch>
        </p:blipFill>
        <p:spPr bwMode="auto">
          <a:xfrm>
            <a:off x="3156598" y="2585550"/>
            <a:ext cx="5878801" cy="1389949"/>
          </a:xfrm>
          <a:prstGeom prst="rect">
            <a:avLst/>
          </a:prstGeom>
          <a:ln>
            <a:noFill/>
          </a:ln>
          <a:extLst>
            <a:ext uri="{53640926-AAD7-44D8-BBD7-CCE9431645EC}">
              <a14:shadowObscured xmlns:a14="http://schemas.microsoft.com/office/drawing/2010/main"/>
            </a:ext>
          </a:extLst>
        </p:spPr>
      </p:pic>
      <p:pic>
        <p:nvPicPr>
          <p:cNvPr id="7" name="Image 6" descr="Une image contenant texte, capture d’écran, document, Police&#10;&#10;Le contenu généré par l’IA peut être incorrect.">
            <a:extLst>
              <a:ext uri="{FF2B5EF4-FFF2-40B4-BE49-F238E27FC236}">
                <a16:creationId xmlns:a16="http://schemas.microsoft.com/office/drawing/2014/main" id="{C196991B-0A18-46D9-170D-08B9DD1678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83" t="11091" r="8511" b="70890"/>
          <a:stretch>
            <a:fillRect/>
          </a:stretch>
        </p:blipFill>
        <p:spPr bwMode="auto">
          <a:xfrm>
            <a:off x="3156598" y="4486739"/>
            <a:ext cx="5878801" cy="1736963"/>
          </a:xfrm>
          <a:prstGeom prst="rect">
            <a:avLst/>
          </a:prstGeom>
          <a:noFill/>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F12A526B-F79A-5751-0C07-2D9E71C477D7}"/>
              </a:ext>
            </a:extLst>
          </p:cNvPr>
          <p:cNvSpPr/>
          <p:nvPr/>
        </p:nvSpPr>
        <p:spPr>
          <a:xfrm>
            <a:off x="4864335" y="4880352"/>
            <a:ext cx="2019300" cy="327406"/>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53CC310-BDE1-34FC-9DD4-9B99FE06FE39}"/>
              </a:ext>
            </a:extLst>
          </p:cNvPr>
          <p:cNvSpPr/>
          <p:nvPr/>
        </p:nvSpPr>
        <p:spPr>
          <a:xfrm>
            <a:off x="4171950" y="3295060"/>
            <a:ext cx="2019300" cy="125192"/>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523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1ED0E-CEFF-9CB7-FDF5-7FC19002A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F9798-AF46-842E-E865-7208AB03D4F7}"/>
              </a:ext>
            </a:extLst>
          </p:cNvPr>
          <p:cNvSpPr>
            <a:spLocks noGrp="1"/>
          </p:cNvSpPr>
          <p:nvPr>
            <p:ph type="title"/>
          </p:nvPr>
        </p:nvSpPr>
        <p:spPr>
          <a:xfrm>
            <a:off x="838199" y="365126"/>
            <a:ext cx="9744635" cy="919221"/>
          </a:xfrm>
        </p:spPr>
        <p:txBody>
          <a:bodyPr/>
          <a:lstStyle/>
          <a:p>
            <a:r>
              <a:rPr lang="fr-FR" dirty="0"/>
              <a:t>C. Chiffrage au réel : sur justificatifs</a:t>
            </a:r>
          </a:p>
        </p:txBody>
      </p:sp>
      <p:sp>
        <p:nvSpPr>
          <p:cNvPr id="44" name="Content Placeholder 43">
            <a:extLst>
              <a:ext uri="{FF2B5EF4-FFF2-40B4-BE49-F238E27FC236}">
                <a16:creationId xmlns:a16="http://schemas.microsoft.com/office/drawing/2014/main" id="{246036F1-32FB-9C44-57CC-464D52FEC996}"/>
              </a:ext>
            </a:extLst>
          </p:cNvPr>
          <p:cNvSpPr>
            <a:spLocks noGrp="1"/>
          </p:cNvSpPr>
          <p:nvPr>
            <p:ph idx="1"/>
          </p:nvPr>
        </p:nvSpPr>
        <p:spPr>
          <a:xfrm>
            <a:off x="845818" y="1052486"/>
            <a:ext cx="10515600" cy="2062189"/>
          </a:xfrm>
        </p:spPr>
        <p:txBody>
          <a:bodyPr/>
          <a:lstStyle/>
          <a:p>
            <a:r>
              <a:rPr lang="fr-FR" b="1" dirty="0"/>
              <a:t>4. Autres frais sans remboursement </a:t>
            </a:r>
            <a:r>
              <a:rPr lang="fr-FR" dirty="0"/>
              <a:t>: </a:t>
            </a:r>
            <a:r>
              <a:rPr lang="fr-FR" sz="1600" dirty="0"/>
              <a:t>Factures + justificatif d’absence de prise en charge (attestations du praticien et des OS le cas échéant),</a:t>
            </a:r>
          </a:p>
          <a:p>
            <a:pPr>
              <a:spcBef>
                <a:spcPts val="100"/>
              </a:spcBef>
            </a:pPr>
            <a:endParaRPr lang="fr-FR" sz="800" dirty="0"/>
          </a:p>
          <a:p>
            <a:r>
              <a:rPr lang="fr-FR" b="1" dirty="0"/>
              <a:t>5. Quand réclamer les justificatifs à la victime ? </a:t>
            </a:r>
            <a:r>
              <a:rPr lang="fr-FR" dirty="0"/>
              <a:t>: </a:t>
            </a:r>
            <a:r>
              <a:rPr lang="fr-FR" sz="1600" dirty="0"/>
              <a:t>Dès le début car les OS ne les conservent en général </a:t>
            </a:r>
            <a:r>
              <a:rPr lang="fr-FR" sz="1600" u="sng" dirty="0"/>
              <a:t>pas plus de 18 mois</a:t>
            </a:r>
            <a:r>
              <a:rPr lang="fr-FR" sz="1600" dirty="0"/>
              <a:t>. Les mutuelles présentent toutefois régulièrement des tableaux détaillés dans leur créance définitive,</a:t>
            </a:r>
          </a:p>
          <a:p>
            <a:pPr>
              <a:spcBef>
                <a:spcPts val="100"/>
              </a:spcBef>
            </a:pPr>
            <a:endParaRPr lang="fr-FR" sz="800" dirty="0"/>
          </a:p>
          <a:p>
            <a:r>
              <a:rPr lang="fr-FR" b="1" dirty="0"/>
              <a:t>6. Présentation de la demande</a:t>
            </a:r>
            <a:r>
              <a:rPr lang="fr-FR" dirty="0"/>
              <a:t>, </a:t>
            </a:r>
            <a:r>
              <a:rPr lang="fr-FR" sz="1600" dirty="0"/>
              <a:t>Sous forme de tableau pour faciliter le travail du juge:</a:t>
            </a:r>
          </a:p>
          <a:p>
            <a:endParaRPr lang="fr-FR" dirty="0"/>
          </a:p>
          <a:p>
            <a:endParaRPr lang="fr-FR" dirty="0"/>
          </a:p>
        </p:txBody>
      </p:sp>
      <p:sp>
        <p:nvSpPr>
          <p:cNvPr id="4" name="Footer Placeholder 3">
            <a:extLst>
              <a:ext uri="{FF2B5EF4-FFF2-40B4-BE49-F238E27FC236}">
                <a16:creationId xmlns:a16="http://schemas.microsoft.com/office/drawing/2014/main" id="{7EEC30C6-2C63-49E2-4955-D8E81C103C65}"/>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617A614D-4E81-7299-507E-7ABAF5C197A4}"/>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13</a:t>
            </a:fld>
            <a:endParaRPr lang="fr-FR"/>
          </a:p>
        </p:txBody>
      </p:sp>
      <p:pic>
        <p:nvPicPr>
          <p:cNvPr id="13" name="Image 12">
            <a:extLst>
              <a:ext uri="{FF2B5EF4-FFF2-40B4-BE49-F238E27FC236}">
                <a16:creationId xmlns:a16="http://schemas.microsoft.com/office/drawing/2014/main" id="{CC42A680-B5E0-2884-B167-C7122672A61E}"/>
              </a:ext>
            </a:extLst>
          </p:cNvPr>
          <p:cNvPicPr>
            <a:picLocks noChangeAspect="1"/>
          </p:cNvPicPr>
          <p:nvPr/>
        </p:nvPicPr>
        <p:blipFill>
          <a:blip r:embed="rId3"/>
          <a:stretch>
            <a:fillRect/>
          </a:stretch>
        </p:blipFill>
        <p:spPr>
          <a:xfrm>
            <a:off x="2783106" y="2999714"/>
            <a:ext cx="6641023" cy="3033711"/>
          </a:xfrm>
          <a:prstGeom prst="rect">
            <a:avLst/>
          </a:prstGeom>
        </p:spPr>
      </p:pic>
    </p:spTree>
    <p:extLst>
      <p:ext uri="{BB962C8B-B14F-4D97-AF65-F5344CB8AC3E}">
        <p14:creationId xmlns:p14="http://schemas.microsoft.com/office/powerpoint/2010/main" val="554262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B9FD9-54DE-96B2-6740-59B974204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F95DB-A387-97CC-3C77-8B266236725C}"/>
              </a:ext>
            </a:extLst>
          </p:cNvPr>
          <p:cNvSpPr>
            <a:spLocks noGrp="1"/>
          </p:cNvSpPr>
          <p:nvPr>
            <p:ph type="title"/>
          </p:nvPr>
        </p:nvSpPr>
        <p:spPr>
          <a:xfrm>
            <a:off x="801129" y="450532"/>
            <a:ext cx="9744635" cy="919221"/>
          </a:xfrm>
        </p:spPr>
        <p:txBody>
          <a:bodyPr/>
          <a:lstStyle/>
          <a:p>
            <a:r>
              <a:rPr lang="fr-FR" dirty="0"/>
              <a:t>D. Chiffrage par reconstitution</a:t>
            </a:r>
          </a:p>
        </p:txBody>
      </p:sp>
      <p:sp>
        <p:nvSpPr>
          <p:cNvPr id="44" name="Content Placeholder 43">
            <a:extLst>
              <a:ext uri="{FF2B5EF4-FFF2-40B4-BE49-F238E27FC236}">
                <a16:creationId xmlns:a16="http://schemas.microsoft.com/office/drawing/2014/main" id="{2207481A-09DF-D87E-F865-E6C98B468D54}"/>
              </a:ext>
            </a:extLst>
          </p:cNvPr>
          <p:cNvSpPr>
            <a:spLocks noGrp="1"/>
          </p:cNvSpPr>
          <p:nvPr>
            <p:ph idx="1"/>
          </p:nvPr>
        </p:nvSpPr>
        <p:spPr>
          <a:xfrm>
            <a:off x="890781" y="972633"/>
            <a:ext cx="10515600" cy="3773788"/>
          </a:xfrm>
        </p:spPr>
        <p:txBody>
          <a:bodyPr/>
          <a:lstStyle/>
          <a:p>
            <a:pPr marL="342900" indent="-342900">
              <a:buAutoNum type="arabicPeriod"/>
            </a:pPr>
            <a:endParaRPr lang="fr-FR" dirty="0"/>
          </a:p>
          <a:p>
            <a:pPr marL="342900" indent="-342900">
              <a:buAutoNum type="arabicPeriod"/>
            </a:pPr>
            <a:r>
              <a:rPr lang="fr-FR" b="1" dirty="0"/>
              <a:t>Faire établir un devis </a:t>
            </a:r>
            <a:r>
              <a:rPr lang="fr-FR" sz="1600" dirty="0"/>
              <a:t>en pharmacie / Récupérer les fiches « produit » de vente en ligne mentionnant la prise en charge sécurité sociale,</a:t>
            </a:r>
          </a:p>
          <a:p>
            <a:pPr marL="342900" indent="-342900">
              <a:spcBef>
                <a:spcPts val="100"/>
              </a:spcBef>
              <a:buAutoNum type="arabicPeriod"/>
            </a:pPr>
            <a:endParaRPr lang="fr-FR" sz="800" dirty="0"/>
          </a:p>
          <a:p>
            <a:pPr marL="342900" indent="-342900">
              <a:buAutoNum type="arabicPeriod"/>
            </a:pPr>
            <a:r>
              <a:rPr lang="fr-FR" b="1" dirty="0"/>
              <a:t>Rechercher la fiche LPP </a:t>
            </a:r>
            <a:r>
              <a:rPr lang="fr-FR" sz="1600" dirty="0"/>
              <a:t>du produit sur le site de l’assurance maladie</a:t>
            </a:r>
          </a:p>
          <a:p>
            <a:pPr marL="342900" indent="-342900">
              <a:spcBef>
                <a:spcPts val="100"/>
              </a:spcBef>
              <a:buAutoNum type="arabicPeriod"/>
            </a:pPr>
            <a:endParaRPr lang="fr-FR" sz="800" dirty="0"/>
          </a:p>
          <a:p>
            <a:pPr marL="342900" indent="-342900">
              <a:buAutoNum type="arabicPeriod"/>
            </a:pPr>
            <a:r>
              <a:rPr lang="fr-FR" b="1" dirty="0"/>
              <a:t>Faire une demande préalable / de devis à la mutuelle </a:t>
            </a:r>
          </a:p>
        </p:txBody>
      </p:sp>
      <p:sp>
        <p:nvSpPr>
          <p:cNvPr id="4" name="Footer Placeholder 3">
            <a:extLst>
              <a:ext uri="{FF2B5EF4-FFF2-40B4-BE49-F238E27FC236}">
                <a16:creationId xmlns:a16="http://schemas.microsoft.com/office/drawing/2014/main" id="{169CAD1F-1DC6-46C4-23F1-2C65ABF6A841}"/>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41EAE645-EC82-46E7-8CB7-108CE76598A2}"/>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14</a:t>
            </a:fld>
            <a:endParaRPr lang="fr-FR"/>
          </a:p>
        </p:txBody>
      </p:sp>
      <p:pic>
        <p:nvPicPr>
          <p:cNvPr id="9" name="Image 8" descr="Une image contenant texte, Appareils électroniques, capture d’écran, Page web&#10;&#10;Le contenu généré par l’IA peut être incorrect.">
            <a:extLst>
              <a:ext uri="{FF2B5EF4-FFF2-40B4-BE49-F238E27FC236}">
                <a16:creationId xmlns:a16="http://schemas.microsoft.com/office/drawing/2014/main" id="{AC1CF4D8-CD3B-6EEC-B3E8-B186E880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0724" y="2421317"/>
            <a:ext cx="4548376" cy="3387157"/>
          </a:xfrm>
          <a:prstGeom prst="rect">
            <a:avLst/>
          </a:prstGeom>
        </p:spPr>
      </p:pic>
      <p:pic>
        <p:nvPicPr>
          <p:cNvPr id="10" name="Image 9" descr="Une image contenant texte, capture d’écran, document, Police&#10;&#10;Le contenu généré par l’IA peut être incorrect.">
            <a:extLst>
              <a:ext uri="{FF2B5EF4-FFF2-40B4-BE49-F238E27FC236}">
                <a16:creationId xmlns:a16="http://schemas.microsoft.com/office/drawing/2014/main" id="{940A981E-7F14-1927-2262-D2CD0D7EA9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22" t="37766" r="4734" b="36220"/>
          <a:stretch>
            <a:fillRect/>
          </a:stretch>
        </p:blipFill>
        <p:spPr bwMode="auto">
          <a:xfrm>
            <a:off x="1253110" y="3070727"/>
            <a:ext cx="5830471" cy="24263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3896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8EC1-B740-C01A-1D65-5261BA220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4F9EB-6A22-2459-E912-2DFD688628F0}"/>
              </a:ext>
            </a:extLst>
          </p:cNvPr>
          <p:cNvSpPr>
            <a:spLocks noGrp="1"/>
          </p:cNvSpPr>
          <p:nvPr>
            <p:ph type="title"/>
          </p:nvPr>
        </p:nvSpPr>
        <p:spPr/>
        <p:txBody>
          <a:bodyPr/>
          <a:lstStyle/>
          <a:p>
            <a:r>
              <a:rPr lang="fr-FR" dirty="0"/>
              <a:t>E. Actualisation au jour de la liquidation</a:t>
            </a:r>
          </a:p>
        </p:txBody>
      </p:sp>
      <p:sp>
        <p:nvSpPr>
          <p:cNvPr id="4" name="TextBox 3">
            <a:extLst>
              <a:ext uri="{FF2B5EF4-FFF2-40B4-BE49-F238E27FC236}">
                <a16:creationId xmlns:a16="http://schemas.microsoft.com/office/drawing/2014/main" id="{4B1E30C6-5C64-40DF-12B4-49C169B09868}"/>
              </a:ext>
            </a:extLst>
          </p:cNvPr>
          <p:cNvSpPr txBox="1"/>
          <p:nvPr/>
        </p:nvSpPr>
        <p:spPr>
          <a:xfrm>
            <a:off x="7884890" y="2200133"/>
            <a:ext cx="3899338" cy="3213700"/>
          </a:xfrm>
          <a:prstGeom prst="rect">
            <a:avLst/>
          </a:prstGeom>
          <a:solidFill>
            <a:schemeClr val="bg1"/>
          </a:solidFill>
          <a:ln>
            <a:noFill/>
          </a:ln>
          <a:effectLst>
            <a:outerShdw dist="38100" dir="16200000" rotWithShape="0">
              <a:schemeClr val="accent2"/>
            </a:outerShdw>
          </a:effectLst>
        </p:spPr>
        <p:txBody>
          <a:bodyPr wrap="square">
            <a:spAutoFit/>
          </a:bodyPr>
          <a:lstStyle/>
          <a:p>
            <a:pPr marL="342900" indent="-342900">
              <a:buAutoNum type="arabicPeriod" startAt="3"/>
            </a:pPr>
            <a:r>
              <a:rPr lang="fr-FR" b="1" dirty="0"/>
              <a:t>Comment ?</a:t>
            </a:r>
          </a:p>
          <a:p>
            <a:pPr marL="342900" indent="-342900">
              <a:buAutoNum type="arabicPeriod" startAt="3"/>
            </a:pPr>
            <a:endParaRPr lang="fr-FR" sz="800" u="sng" dirty="0"/>
          </a:p>
          <a:p>
            <a:pPr marL="742950" lvl="1" indent="-285750">
              <a:buClr>
                <a:srgbClr val="5F8896"/>
              </a:buClr>
              <a:buFont typeface="Arial" panose="020B0604020202020204" pitchFamily="34" charset="0"/>
              <a:buChar char="•"/>
            </a:pPr>
            <a:r>
              <a:rPr lang="fr-FR" sz="1600" u="sng" dirty="0"/>
              <a:t>Indice des prix à la consommation hors tabac</a:t>
            </a:r>
            <a:r>
              <a:rPr lang="fr-FR" sz="1600" dirty="0"/>
              <a:t> </a:t>
            </a:r>
            <a:r>
              <a:rPr lang="fr-FR" sz="1600" i="1" dirty="0"/>
              <a:t>(CA PARIS 23 mai 2024 n°20-05935, CA ROUEN 30 mai 2025 n°24-02431),</a:t>
            </a:r>
          </a:p>
          <a:p>
            <a:pPr marL="742950" lvl="1" indent="-285750">
              <a:spcBef>
                <a:spcPts val="100"/>
              </a:spcBef>
              <a:buClr>
                <a:srgbClr val="5F8896"/>
              </a:buClr>
              <a:buFont typeface="Arial" panose="020B0604020202020204" pitchFamily="34" charset="0"/>
              <a:buChar char="•"/>
            </a:pPr>
            <a:endParaRPr lang="fr-FR" sz="800" i="1" dirty="0"/>
          </a:p>
          <a:p>
            <a:pPr marL="742950" lvl="1" indent="-285750">
              <a:buClr>
                <a:srgbClr val="5F8896"/>
              </a:buClr>
              <a:buFont typeface="Arial" panose="020B0604020202020204" pitchFamily="34" charset="0"/>
              <a:buChar char="•"/>
            </a:pPr>
            <a:r>
              <a:rPr lang="fr-FR" sz="1600" u="sng" dirty="0"/>
              <a:t>Prix actuels des produits</a:t>
            </a:r>
            <a:r>
              <a:rPr lang="fr-FR" sz="1600" dirty="0"/>
              <a:t> </a:t>
            </a:r>
            <a:r>
              <a:rPr lang="fr-FR" sz="1600" i="1" dirty="0"/>
              <a:t>(CA ROUEN 30 mai 2025 n°24-02431),</a:t>
            </a:r>
          </a:p>
          <a:p>
            <a:pPr lvl="1">
              <a:buClr>
                <a:srgbClr val="5F8896"/>
              </a:buClr>
            </a:pPr>
            <a:endParaRPr lang="fr-FR" sz="800" i="1" dirty="0"/>
          </a:p>
          <a:p>
            <a:pPr marL="742950" lvl="1" indent="-285750">
              <a:buClr>
                <a:srgbClr val="5F8896"/>
              </a:buClr>
              <a:buFont typeface="Arial" panose="020B0604020202020204" pitchFamily="34" charset="0"/>
              <a:buChar char="•"/>
            </a:pPr>
            <a:r>
              <a:rPr lang="fr-FR" sz="1600" u="sng" dirty="0"/>
              <a:t>Coefficient de l’érosion monétaire </a:t>
            </a:r>
            <a:r>
              <a:rPr lang="fr-FR" sz="1600" dirty="0"/>
              <a:t>publié au bulletin officiel des finances publics </a:t>
            </a:r>
            <a:r>
              <a:rPr lang="fr-FR" sz="1600" i="1" dirty="0"/>
              <a:t>(CA DOUAI 18 janv. 2024 n°15-06499),</a:t>
            </a:r>
          </a:p>
        </p:txBody>
      </p:sp>
      <p:sp>
        <p:nvSpPr>
          <p:cNvPr id="5" name="TextBox 4">
            <a:extLst>
              <a:ext uri="{FF2B5EF4-FFF2-40B4-BE49-F238E27FC236}">
                <a16:creationId xmlns:a16="http://schemas.microsoft.com/office/drawing/2014/main" id="{F370CBA0-7CBD-BA38-1A23-0FCCD537FE9C}"/>
              </a:ext>
            </a:extLst>
          </p:cNvPr>
          <p:cNvSpPr txBox="1"/>
          <p:nvPr/>
        </p:nvSpPr>
        <p:spPr>
          <a:xfrm>
            <a:off x="593509" y="1124506"/>
            <a:ext cx="7107454" cy="4708981"/>
          </a:xfrm>
          <a:prstGeom prst="rect">
            <a:avLst/>
          </a:prstGeom>
          <a:solidFill>
            <a:schemeClr val="bg2">
              <a:lumMod val="20000"/>
              <a:lumOff val="80000"/>
            </a:schemeClr>
          </a:solidFill>
          <a:ln>
            <a:noFill/>
          </a:ln>
          <a:effectLst/>
        </p:spPr>
        <p:txBody>
          <a:bodyPr wrap="square">
            <a:spAutoFit/>
          </a:bodyPr>
          <a:lstStyle/>
          <a:p>
            <a:pPr marL="342900" indent="-342900">
              <a:buAutoNum type="arabicPeriod"/>
            </a:pPr>
            <a:r>
              <a:rPr lang="fr-FR" b="1" dirty="0"/>
              <a:t>Principe : </a:t>
            </a:r>
            <a:r>
              <a:rPr lang="fr-FR" sz="1600" b="1" i="1" dirty="0"/>
              <a:t>Article 1343 du code civil</a:t>
            </a:r>
          </a:p>
          <a:p>
            <a:pPr marL="342900" indent="-342900">
              <a:buAutoNum type="arabicPeriod"/>
            </a:pPr>
            <a:endParaRPr lang="fr-FR" sz="800" i="1" dirty="0"/>
          </a:p>
          <a:p>
            <a:pPr marL="342900" indent="-342900">
              <a:buAutoNum type="arabicPeriod"/>
            </a:pPr>
            <a:r>
              <a:rPr lang="fr-FR" b="1" dirty="0"/>
              <a:t>De droit </a:t>
            </a:r>
            <a:r>
              <a:rPr lang="fr-FR" sz="1600" b="1" dirty="0"/>
              <a:t>en cas de demande</a:t>
            </a:r>
            <a:r>
              <a:rPr lang="fr-FR" sz="1600" i="1" dirty="0"/>
              <a:t> (Cass. 2</a:t>
            </a:r>
            <a:r>
              <a:rPr lang="fr-FR" sz="1600" i="1" baseline="30000" dirty="0"/>
              <a:t>ème</a:t>
            </a:r>
            <a:r>
              <a:rPr lang="fr-FR" sz="1600" i="1" dirty="0"/>
              <a:t> civ. 20 av. 2023, n°21-21490), </a:t>
            </a:r>
            <a:r>
              <a:rPr lang="fr-FR" sz="1600" b="1" dirty="0"/>
              <a:t>mais pas d’office </a:t>
            </a:r>
            <a:r>
              <a:rPr lang="fr-FR" sz="1600" i="1" dirty="0"/>
              <a:t>(Cass. 2</a:t>
            </a:r>
            <a:r>
              <a:rPr lang="fr-FR" sz="1600" i="1" baseline="30000" dirty="0"/>
              <a:t>ème</a:t>
            </a:r>
            <a:r>
              <a:rPr lang="fr-FR" sz="1600" i="1" dirty="0"/>
              <a:t> civ. 15 fév. 2024 n°21-18138),</a:t>
            </a:r>
          </a:p>
          <a:p>
            <a:pPr marL="342900" indent="-342900">
              <a:buAutoNum type="arabicPeriod"/>
            </a:pPr>
            <a:endParaRPr lang="fr-FR" sz="800" b="1" dirty="0"/>
          </a:p>
          <a:p>
            <a:pPr marL="342900" indent="-342900">
              <a:buFontTx/>
              <a:buAutoNum type="arabicPeriod"/>
            </a:pPr>
            <a:r>
              <a:rPr lang="fr-FR" b="1" dirty="0"/>
              <a:t>Quand ? </a:t>
            </a:r>
            <a:r>
              <a:rPr lang="fr-FR" sz="1600" b="1" dirty="0"/>
              <a:t>Au jour de la liquidation effective </a:t>
            </a:r>
            <a:r>
              <a:rPr lang="fr-FR" sz="1600" i="1" dirty="0"/>
              <a:t>(Cass. 1</a:t>
            </a:r>
            <a:r>
              <a:rPr lang="fr-FR" sz="1600" i="1" baseline="30000" dirty="0"/>
              <a:t>ère</a:t>
            </a:r>
            <a:r>
              <a:rPr lang="fr-FR" sz="1600" i="1" dirty="0"/>
              <a:t> civ. 23 sept. 2020 n°19-18582 : DSA, Cass. 2</a:t>
            </a:r>
            <a:r>
              <a:rPr lang="fr-FR" sz="1600" i="1" baseline="30000" dirty="0"/>
              <a:t>ème</a:t>
            </a:r>
            <a:r>
              <a:rPr lang="fr-FR" sz="1600" i="1" dirty="0"/>
              <a:t> civ. 20 av. 2023 n°21-21490 : DSF, Cass. Crim. 29 av. 2025 n°24-82613), même si la demande s’arrête avant en l’absence de connaissance de la date exacte de la décision lors de l’établissement des conclusions (Cass. 2</a:t>
            </a:r>
            <a:r>
              <a:rPr lang="fr-FR" sz="1600" i="1" baseline="30000" dirty="0"/>
              <a:t>ème</a:t>
            </a:r>
            <a:r>
              <a:rPr lang="fr-FR" sz="1600" i="1" dirty="0"/>
              <a:t> civ. 12 oct. 2023, n°22-11.555),</a:t>
            </a:r>
          </a:p>
          <a:p>
            <a:pPr marL="342900" indent="-342900">
              <a:buAutoNum type="arabicPeriod"/>
            </a:pPr>
            <a:endParaRPr lang="fr-FR" sz="800" i="1" dirty="0"/>
          </a:p>
          <a:p>
            <a:pPr marL="342900" indent="-342900">
              <a:buAutoNum type="arabicPeriod"/>
            </a:pPr>
            <a:r>
              <a:rPr lang="fr-FR" b="1" dirty="0"/>
              <a:t>Cumul Coefficient d’érosion pour le passé et Barème de capitalisation pour le futur</a:t>
            </a:r>
            <a:r>
              <a:rPr lang="fr-FR" sz="1600" b="1" dirty="0"/>
              <a:t>: </a:t>
            </a:r>
            <a:r>
              <a:rPr lang="fr-FR" sz="1600" dirty="0"/>
              <a:t>Actualisation possible du prix initial avec le coefficient d’érosion monétaire pour l’inflation passée, avant de capitaliser le besoin au moyen d’un barème pour tenir compte de l’inflation future </a:t>
            </a:r>
            <a:r>
              <a:rPr lang="fr-FR" sz="1600" i="1" dirty="0"/>
              <a:t>(</a:t>
            </a:r>
            <a:r>
              <a:rPr lang="it-IT" sz="1600" i="1" dirty="0"/>
              <a:t>Cass. 2ème Civ. 30 mai 2024, n°22-22.814),</a:t>
            </a:r>
          </a:p>
          <a:p>
            <a:pPr marL="342900" indent="-342900">
              <a:buAutoNum type="arabicPeriod"/>
            </a:pPr>
            <a:endParaRPr lang="it-IT" sz="800" b="1" dirty="0"/>
          </a:p>
          <a:p>
            <a:pPr marL="342900" indent="-342900">
              <a:buFontTx/>
              <a:buAutoNum type="arabicPeriod"/>
            </a:pPr>
            <a:r>
              <a:rPr lang="fr-FR" b="1" dirty="0"/>
              <a:t>Attention: </a:t>
            </a:r>
            <a:r>
              <a:rPr lang="fr-FR" sz="1600" dirty="0"/>
              <a:t>Pas de revalorisation de la rente calculée sur la base du besoin préalablement capitalisé au moyen d’un barème </a:t>
            </a:r>
            <a:r>
              <a:rPr lang="fr-FR" sz="1600" i="1" dirty="0"/>
              <a:t>(Cass. 2</a:t>
            </a:r>
            <a:r>
              <a:rPr lang="fr-FR" sz="1600" i="1" baseline="30000" dirty="0"/>
              <a:t>ème</a:t>
            </a:r>
            <a:r>
              <a:rPr lang="fr-FR" sz="1600" i="1" dirty="0"/>
              <a:t> civ. 31 août 2022 n°20-20046),</a:t>
            </a:r>
          </a:p>
        </p:txBody>
      </p:sp>
      <p:pic>
        <p:nvPicPr>
          <p:cNvPr id="7" name="Graphic 6" descr="Gavel outline">
            <a:extLst>
              <a:ext uri="{FF2B5EF4-FFF2-40B4-BE49-F238E27FC236}">
                <a16:creationId xmlns:a16="http://schemas.microsoft.com/office/drawing/2014/main" id="{24A29D75-F248-A293-BECD-E1C9837B72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5654" y="1024032"/>
            <a:ext cx="914400" cy="914400"/>
          </a:xfrm>
          <a:prstGeom prst="rect">
            <a:avLst/>
          </a:prstGeom>
        </p:spPr>
      </p:pic>
      <p:sp>
        <p:nvSpPr>
          <p:cNvPr id="3" name="Espace réservé du pied de page 2">
            <a:extLst>
              <a:ext uri="{FF2B5EF4-FFF2-40B4-BE49-F238E27FC236}">
                <a16:creationId xmlns:a16="http://schemas.microsoft.com/office/drawing/2014/main" id="{01796EA3-5B9C-0270-DAAE-8CC9A838066C}"/>
              </a:ext>
            </a:extLst>
          </p:cNvPr>
          <p:cNvSpPr>
            <a:spLocks noGrp="1"/>
          </p:cNvSpPr>
          <p:nvPr>
            <p:ph type="ftr" sz="quarter" idx="11"/>
          </p:nvPr>
        </p:nvSpPr>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B8233A49-57D6-07E9-3D33-3BE3F19E445F}"/>
              </a:ext>
            </a:extLst>
          </p:cNvPr>
          <p:cNvSpPr>
            <a:spLocks noGrp="1"/>
          </p:cNvSpPr>
          <p:nvPr>
            <p:ph type="sldNum" sz="quarter" idx="12"/>
          </p:nvPr>
        </p:nvSpPr>
        <p:spPr/>
        <p:txBody>
          <a:bodyPr/>
          <a:lstStyle/>
          <a:p>
            <a:fld id="{8415421A-8635-4166-92D2-5F6D44CB9F91}" type="slidenum">
              <a:rPr lang="fr-FR" smtClean="0"/>
              <a:t>15</a:t>
            </a:fld>
            <a:endParaRPr lang="fr-FR"/>
          </a:p>
        </p:txBody>
      </p:sp>
    </p:spTree>
    <p:extLst>
      <p:ext uri="{BB962C8B-B14F-4D97-AF65-F5344CB8AC3E}">
        <p14:creationId xmlns:p14="http://schemas.microsoft.com/office/powerpoint/2010/main" val="419703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3EC7-7C39-099A-8A6B-E2EF24596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D37A6-F740-AC1A-9CDD-2F2C03C54533}"/>
              </a:ext>
            </a:extLst>
          </p:cNvPr>
          <p:cNvSpPr>
            <a:spLocks noGrp="1"/>
          </p:cNvSpPr>
          <p:nvPr>
            <p:ph type="title"/>
          </p:nvPr>
        </p:nvSpPr>
        <p:spPr/>
        <p:txBody>
          <a:bodyPr/>
          <a:lstStyle/>
          <a:p>
            <a:r>
              <a:rPr lang="fr-FR" dirty="0"/>
              <a:t>F. Rente ou capitalisation pour le futur</a:t>
            </a:r>
          </a:p>
        </p:txBody>
      </p:sp>
      <p:sp>
        <p:nvSpPr>
          <p:cNvPr id="3" name="Hexagon 2">
            <a:extLst>
              <a:ext uri="{FF2B5EF4-FFF2-40B4-BE49-F238E27FC236}">
                <a16:creationId xmlns:a16="http://schemas.microsoft.com/office/drawing/2014/main" id="{288DD2E5-4293-AACE-0614-2012941B34E4}"/>
              </a:ext>
            </a:extLst>
          </p:cNvPr>
          <p:cNvSpPr/>
          <p:nvPr>
            <p:custDataLst>
              <p:tags r:id="rId1"/>
            </p:custDataLst>
          </p:nvPr>
        </p:nvSpPr>
        <p:spPr>
          <a:xfrm rot="5400000">
            <a:off x="1454993" y="1608326"/>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5" name="TextBox 4">
            <a:extLst>
              <a:ext uri="{FF2B5EF4-FFF2-40B4-BE49-F238E27FC236}">
                <a16:creationId xmlns:a16="http://schemas.microsoft.com/office/drawing/2014/main" id="{EE058E23-FA38-E606-A2D5-3D35BB25B5BF}"/>
              </a:ext>
            </a:extLst>
          </p:cNvPr>
          <p:cNvSpPr txBox="1"/>
          <p:nvPr>
            <p:custDataLst>
              <p:tags r:id="rId2"/>
            </p:custDataLst>
          </p:nvPr>
        </p:nvSpPr>
        <p:spPr>
          <a:xfrm>
            <a:off x="759245" y="2782667"/>
            <a:ext cx="2377966" cy="369332"/>
          </a:xfrm>
          <a:prstGeom prst="rect">
            <a:avLst/>
          </a:prstGeom>
          <a:noFill/>
        </p:spPr>
        <p:txBody>
          <a:bodyPr wrap="square">
            <a:spAutoFit/>
          </a:bodyPr>
          <a:lstStyle/>
          <a:p>
            <a:pPr algn="ctr"/>
            <a:r>
              <a:rPr lang="fr-FR" sz="1800" b="1" i="0" u="none" strike="noStrike" baseline="0" dirty="0"/>
              <a:t>Le besoin</a:t>
            </a:r>
          </a:p>
        </p:txBody>
      </p:sp>
      <p:sp>
        <p:nvSpPr>
          <p:cNvPr id="6" name="Hexagon 5">
            <a:extLst>
              <a:ext uri="{FF2B5EF4-FFF2-40B4-BE49-F238E27FC236}">
                <a16:creationId xmlns:a16="http://schemas.microsoft.com/office/drawing/2014/main" id="{424A7CE1-A493-CCD8-2F99-F995DDCBAA54}"/>
              </a:ext>
            </a:extLst>
          </p:cNvPr>
          <p:cNvSpPr/>
          <p:nvPr>
            <p:custDataLst>
              <p:tags r:id="rId3"/>
            </p:custDataLst>
          </p:nvPr>
        </p:nvSpPr>
        <p:spPr>
          <a:xfrm rot="5400000">
            <a:off x="4422696" y="163084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7" name="TextBox 6">
            <a:extLst>
              <a:ext uri="{FF2B5EF4-FFF2-40B4-BE49-F238E27FC236}">
                <a16:creationId xmlns:a16="http://schemas.microsoft.com/office/drawing/2014/main" id="{FB56D60B-BED7-98E1-3A64-AF8935D57380}"/>
              </a:ext>
            </a:extLst>
          </p:cNvPr>
          <p:cNvSpPr txBox="1"/>
          <p:nvPr>
            <p:custDataLst>
              <p:tags r:id="rId4"/>
            </p:custDataLst>
          </p:nvPr>
        </p:nvSpPr>
        <p:spPr>
          <a:xfrm>
            <a:off x="3811782" y="2797949"/>
            <a:ext cx="2377966" cy="646331"/>
          </a:xfrm>
          <a:prstGeom prst="rect">
            <a:avLst/>
          </a:prstGeom>
          <a:noFill/>
        </p:spPr>
        <p:txBody>
          <a:bodyPr wrap="square">
            <a:spAutoFit/>
          </a:bodyPr>
          <a:lstStyle/>
          <a:p>
            <a:pPr algn="ctr"/>
            <a:r>
              <a:rPr lang="fr-FR" b="1" dirty="0"/>
              <a:t>Le montant restant </a:t>
            </a:r>
            <a:br>
              <a:rPr lang="fr-FR" b="1" dirty="0"/>
            </a:br>
            <a:r>
              <a:rPr lang="fr-FR" b="1" dirty="0"/>
              <a:t>à charge</a:t>
            </a:r>
            <a:endParaRPr lang="fr-FR" dirty="0"/>
          </a:p>
        </p:txBody>
      </p:sp>
      <p:sp>
        <p:nvSpPr>
          <p:cNvPr id="8" name="Hexagon 7">
            <a:extLst>
              <a:ext uri="{FF2B5EF4-FFF2-40B4-BE49-F238E27FC236}">
                <a16:creationId xmlns:a16="http://schemas.microsoft.com/office/drawing/2014/main" id="{DEB8B34D-A1B2-0319-0192-6AA42DB2DA44}"/>
              </a:ext>
            </a:extLst>
          </p:cNvPr>
          <p:cNvSpPr/>
          <p:nvPr>
            <p:custDataLst>
              <p:tags r:id="rId5"/>
            </p:custDataLst>
          </p:nvPr>
        </p:nvSpPr>
        <p:spPr>
          <a:xfrm rot="5400000">
            <a:off x="6963338" y="1642678"/>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9" name="TextBox 8">
            <a:extLst>
              <a:ext uri="{FF2B5EF4-FFF2-40B4-BE49-F238E27FC236}">
                <a16:creationId xmlns:a16="http://schemas.microsoft.com/office/drawing/2014/main" id="{AB92DC2F-8EE7-1D50-6A47-43AD7677567B}"/>
              </a:ext>
            </a:extLst>
          </p:cNvPr>
          <p:cNvSpPr txBox="1"/>
          <p:nvPr>
            <p:custDataLst>
              <p:tags r:id="rId6"/>
            </p:custDataLst>
          </p:nvPr>
        </p:nvSpPr>
        <p:spPr>
          <a:xfrm>
            <a:off x="6342845" y="2727803"/>
            <a:ext cx="2485545" cy="646331"/>
          </a:xfrm>
          <a:prstGeom prst="rect">
            <a:avLst/>
          </a:prstGeom>
          <a:noFill/>
        </p:spPr>
        <p:txBody>
          <a:bodyPr wrap="square">
            <a:spAutoFit/>
          </a:bodyPr>
          <a:lstStyle/>
          <a:p>
            <a:pPr algn="ctr"/>
            <a:r>
              <a:rPr lang="fr-FR" sz="1800" b="1" i="0" u="none" strike="noStrike" baseline="0" dirty="0"/>
              <a:t>La fréquence du renouvellement</a:t>
            </a:r>
            <a:endParaRPr lang="fr-FR" dirty="0"/>
          </a:p>
        </p:txBody>
      </p:sp>
      <p:sp>
        <p:nvSpPr>
          <p:cNvPr id="10" name="Hexagon 9">
            <a:extLst>
              <a:ext uri="{FF2B5EF4-FFF2-40B4-BE49-F238E27FC236}">
                <a16:creationId xmlns:a16="http://schemas.microsoft.com/office/drawing/2014/main" id="{76C03094-EC9E-0F22-659E-D2C266638607}"/>
              </a:ext>
            </a:extLst>
          </p:cNvPr>
          <p:cNvSpPr/>
          <p:nvPr>
            <p:custDataLst>
              <p:tags r:id="rId7"/>
            </p:custDataLst>
          </p:nvPr>
        </p:nvSpPr>
        <p:spPr>
          <a:xfrm rot="5400000">
            <a:off x="9931041" y="1608326"/>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4</a:t>
            </a:r>
          </a:p>
        </p:txBody>
      </p:sp>
      <p:sp>
        <p:nvSpPr>
          <p:cNvPr id="11" name="TextBox 10">
            <a:extLst>
              <a:ext uri="{FF2B5EF4-FFF2-40B4-BE49-F238E27FC236}">
                <a16:creationId xmlns:a16="http://schemas.microsoft.com/office/drawing/2014/main" id="{F9717D08-8A34-D559-0B0E-F923826B412C}"/>
              </a:ext>
            </a:extLst>
          </p:cNvPr>
          <p:cNvSpPr txBox="1"/>
          <p:nvPr>
            <p:custDataLst>
              <p:tags r:id="rId8"/>
            </p:custDataLst>
          </p:nvPr>
        </p:nvSpPr>
        <p:spPr>
          <a:xfrm>
            <a:off x="9320127" y="2767472"/>
            <a:ext cx="2377966" cy="646331"/>
          </a:xfrm>
          <a:prstGeom prst="rect">
            <a:avLst/>
          </a:prstGeom>
          <a:noFill/>
        </p:spPr>
        <p:txBody>
          <a:bodyPr wrap="square">
            <a:spAutoFit/>
          </a:bodyPr>
          <a:lstStyle/>
          <a:p>
            <a:pPr algn="ctr"/>
            <a:r>
              <a:rPr lang="fr-FR" sz="1800" b="1" i="0" u="none" strike="noStrike" baseline="0" dirty="0"/>
              <a:t>Le point de départ </a:t>
            </a:r>
            <a:br>
              <a:rPr lang="fr-FR" sz="1800" b="1" i="0" u="none" strike="noStrike" baseline="0" dirty="0"/>
            </a:br>
            <a:r>
              <a:rPr lang="fr-FR" sz="1800" b="1" i="0" u="none" strike="noStrike" baseline="0" dirty="0"/>
              <a:t>du besoin</a:t>
            </a:r>
            <a:endParaRPr lang="fr-FR" dirty="0"/>
          </a:p>
        </p:txBody>
      </p:sp>
      <p:sp>
        <p:nvSpPr>
          <p:cNvPr id="12" name="ZoneTexte 11">
            <a:extLst>
              <a:ext uri="{FF2B5EF4-FFF2-40B4-BE49-F238E27FC236}">
                <a16:creationId xmlns:a16="http://schemas.microsoft.com/office/drawing/2014/main" id="{7E5C4A45-C4C4-956B-21D2-5501AB81CD9E}"/>
              </a:ext>
            </a:extLst>
          </p:cNvPr>
          <p:cNvSpPr txBox="1"/>
          <p:nvPr/>
        </p:nvSpPr>
        <p:spPr>
          <a:xfrm>
            <a:off x="148281" y="1004771"/>
            <a:ext cx="11911914" cy="369332"/>
          </a:xfrm>
          <a:prstGeom prst="rect">
            <a:avLst/>
          </a:prstGeom>
          <a:noFill/>
        </p:spPr>
        <p:txBody>
          <a:bodyPr wrap="square">
            <a:spAutoFit/>
          </a:bodyPr>
          <a:lstStyle/>
          <a:p>
            <a:pPr algn="ctr"/>
            <a:r>
              <a:rPr lang="fr-FR" b="1" dirty="0"/>
              <a:t>Préalables à déterminer :</a:t>
            </a:r>
          </a:p>
        </p:txBody>
      </p:sp>
      <p:sp>
        <p:nvSpPr>
          <p:cNvPr id="13" name="TextBox 4">
            <a:extLst>
              <a:ext uri="{FF2B5EF4-FFF2-40B4-BE49-F238E27FC236}">
                <a16:creationId xmlns:a16="http://schemas.microsoft.com/office/drawing/2014/main" id="{59EBBCC5-57DE-CE3F-18C6-E42AE8ECE9C7}"/>
              </a:ext>
            </a:extLst>
          </p:cNvPr>
          <p:cNvSpPr txBox="1"/>
          <p:nvPr>
            <p:custDataLst>
              <p:tags r:id="rId9"/>
            </p:custDataLst>
          </p:nvPr>
        </p:nvSpPr>
        <p:spPr>
          <a:xfrm>
            <a:off x="-6304" y="3429000"/>
            <a:ext cx="3788754" cy="2677656"/>
          </a:xfrm>
          <a:prstGeom prst="rect">
            <a:avLst/>
          </a:prstGeom>
          <a:noFill/>
        </p:spPr>
        <p:txBody>
          <a:bodyPr wrap="square">
            <a:spAutoFit/>
          </a:bodyPr>
          <a:lstStyle/>
          <a:p>
            <a:pPr marL="742950" lvl="1" indent="-285750">
              <a:buClr>
                <a:srgbClr val="5F8896"/>
              </a:buClr>
              <a:buFont typeface="Arial" panose="020B0604020202020204" pitchFamily="34" charset="0"/>
              <a:buChar char="•"/>
            </a:pPr>
            <a:r>
              <a:rPr lang="fr-FR" sz="1400" u="sng" dirty="0"/>
              <a:t>Possible modèle non encore commercialisé</a:t>
            </a:r>
            <a:r>
              <a:rPr lang="fr-FR" sz="1400" dirty="0"/>
              <a:t> lors de l’établissement du rapport d’expertise </a:t>
            </a:r>
            <a:r>
              <a:rPr lang="fr-FR" sz="1400" i="1" dirty="0"/>
              <a:t>(Cass. 2</a:t>
            </a:r>
            <a:r>
              <a:rPr lang="fr-FR" sz="1400" i="1" baseline="30000" dirty="0"/>
              <a:t>ème</a:t>
            </a:r>
            <a:r>
              <a:rPr lang="fr-FR" sz="1400" i="1" dirty="0"/>
              <a:t> civ. 30 juin 2016 n°15-22942),</a:t>
            </a:r>
          </a:p>
          <a:p>
            <a:pPr marL="742950" lvl="1" indent="-285750">
              <a:buClr>
                <a:srgbClr val="5F8896"/>
              </a:buClr>
              <a:buFont typeface="Arial" panose="020B0604020202020204" pitchFamily="34" charset="0"/>
              <a:buChar char="•"/>
            </a:pPr>
            <a:endParaRPr lang="fr-FR" sz="700" u="sng" dirty="0"/>
          </a:p>
          <a:p>
            <a:pPr marL="742950" lvl="1" indent="-285750">
              <a:buClr>
                <a:srgbClr val="5F8896"/>
              </a:buClr>
              <a:buFont typeface="Arial" panose="020B0604020202020204" pitchFamily="34" charset="0"/>
              <a:buChar char="•"/>
            </a:pPr>
            <a:r>
              <a:rPr lang="fr-FR" sz="1400" u="sng" dirty="0"/>
              <a:t>Coût de la maintenance</a:t>
            </a:r>
            <a:r>
              <a:rPr lang="fr-FR" sz="1400" dirty="0"/>
              <a:t> </a:t>
            </a:r>
            <a:r>
              <a:rPr lang="fr-FR" sz="1400" i="1" dirty="0"/>
              <a:t>(CA DOUAI 18 janv. 2024 n°18-06499),</a:t>
            </a:r>
          </a:p>
          <a:p>
            <a:pPr marL="742950" lvl="1" indent="-285750">
              <a:buClr>
                <a:srgbClr val="5F8896"/>
              </a:buClr>
              <a:buFont typeface="Arial" panose="020B0604020202020204" pitchFamily="34" charset="0"/>
              <a:buChar char="•"/>
            </a:pPr>
            <a:endParaRPr lang="fr-FR" sz="700" i="1" dirty="0"/>
          </a:p>
          <a:p>
            <a:pPr marL="742950" lvl="1" indent="-285750">
              <a:buClr>
                <a:srgbClr val="5F8896"/>
              </a:buClr>
              <a:buFont typeface="Arial" panose="020B0604020202020204" pitchFamily="34" charset="0"/>
              <a:buChar char="•"/>
            </a:pPr>
            <a:r>
              <a:rPr lang="fr-FR" sz="1400" u="sng" dirty="0"/>
              <a:t>Prothèses de sport et prothèses « esthétiques »</a:t>
            </a:r>
            <a:r>
              <a:rPr lang="fr-FR" sz="1400" dirty="0"/>
              <a:t> même si indemnisation parallèle PA et PET </a:t>
            </a:r>
            <a:r>
              <a:rPr lang="fr-FR" sz="1400" i="1" dirty="0"/>
              <a:t>(Cass. Crim. 17 déc. 2019 n°18-85191 Publié),</a:t>
            </a:r>
          </a:p>
        </p:txBody>
      </p:sp>
      <p:sp>
        <p:nvSpPr>
          <p:cNvPr id="14" name="TextBox 4">
            <a:extLst>
              <a:ext uri="{FF2B5EF4-FFF2-40B4-BE49-F238E27FC236}">
                <a16:creationId xmlns:a16="http://schemas.microsoft.com/office/drawing/2014/main" id="{DB74BD93-9696-64E3-93AD-F74B76A91DC1}"/>
              </a:ext>
            </a:extLst>
          </p:cNvPr>
          <p:cNvSpPr txBox="1"/>
          <p:nvPr>
            <p:custDataLst>
              <p:tags r:id="rId10"/>
            </p:custDataLst>
          </p:nvPr>
        </p:nvSpPr>
        <p:spPr>
          <a:xfrm>
            <a:off x="3804510" y="3429000"/>
            <a:ext cx="2131197" cy="1600438"/>
          </a:xfrm>
          <a:prstGeom prst="rect">
            <a:avLst/>
          </a:prstGeom>
          <a:noFill/>
        </p:spPr>
        <p:txBody>
          <a:bodyPr wrap="square">
            <a:spAutoFit/>
          </a:bodyPr>
          <a:lstStyle/>
          <a:p>
            <a:pPr marL="285750" lvl="0" indent="-285750">
              <a:buClr>
                <a:srgbClr val="5F8896"/>
              </a:buClr>
              <a:buFont typeface="Arial" panose="020B0604020202020204" pitchFamily="34" charset="0"/>
              <a:buChar char="•"/>
            </a:pPr>
            <a:r>
              <a:rPr lang="fr-FR" sz="1400" u="sng" dirty="0"/>
              <a:t>Selon données connues au moment de la liquidation</a:t>
            </a:r>
            <a:r>
              <a:rPr lang="fr-FR" sz="1400" dirty="0"/>
              <a:t>, faute de pouvoir prévoir l’avenir (changement de mutuelle, évolution de la SS…),</a:t>
            </a:r>
          </a:p>
        </p:txBody>
      </p:sp>
      <p:sp>
        <p:nvSpPr>
          <p:cNvPr id="16" name="ZoneTexte 15">
            <a:extLst>
              <a:ext uri="{FF2B5EF4-FFF2-40B4-BE49-F238E27FC236}">
                <a16:creationId xmlns:a16="http://schemas.microsoft.com/office/drawing/2014/main" id="{D2B8582D-6F77-BF25-7FAD-D02FCAF64840}"/>
              </a:ext>
            </a:extLst>
          </p:cNvPr>
          <p:cNvSpPr txBox="1"/>
          <p:nvPr/>
        </p:nvSpPr>
        <p:spPr>
          <a:xfrm>
            <a:off x="5979827" y="3429000"/>
            <a:ext cx="3139344" cy="2264146"/>
          </a:xfrm>
          <a:prstGeom prst="rect">
            <a:avLst/>
          </a:prstGeom>
          <a:noFill/>
        </p:spPr>
        <p:txBody>
          <a:bodyPr wrap="square">
            <a:spAutoFit/>
          </a:bodyPr>
          <a:lstStyle/>
          <a:p>
            <a:pPr marL="285750" lvl="0" indent="-285750">
              <a:lnSpc>
                <a:spcPct val="107000"/>
              </a:lnSpc>
              <a:spcAft>
                <a:spcPts val="800"/>
              </a:spcAft>
              <a:buClr>
                <a:srgbClr val="5F8896"/>
              </a:buClr>
              <a:buFont typeface="Arial" panose="020B0604020202020204" pitchFamily="34" charset="0"/>
              <a:buChar char="•"/>
            </a:pPr>
            <a:r>
              <a:rPr lang="fr-FR" sz="1400" kern="100" dirty="0">
                <a:effectLst/>
                <a:ea typeface="Calibri" panose="020F0502020204030204" pitchFamily="34" charset="0"/>
                <a:cs typeface="Times New Roman" panose="02020603050405020304" pitchFamily="18" charset="0"/>
              </a:rPr>
              <a:t>Tous les ans, 2 ans, 5 ans… </a:t>
            </a:r>
            <a:r>
              <a:rPr lang="fr-FR" sz="1400" u="sng" kern="100" dirty="0">
                <a:ea typeface="Calibri" panose="020F0502020204030204" pitchFamily="34" charset="0"/>
                <a:cs typeface="Times New Roman" panose="02020603050405020304" pitchFamily="18" charset="0"/>
              </a:rPr>
              <a:t>En fonction de l’état de santé, de l’usure prévisible </a:t>
            </a:r>
            <a:r>
              <a:rPr lang="fr-FR" sz="1400" kern="100" dirty="0">
                <a:effectLst/>
                <a:ea typeface="Calibri" panose="020F0502020204030204" pitchFamily="34" charset="0"/>
                <a:cs typeface="Times New Roman" panose="02020603050405020304" pitchFamily="18" charset="0"/>
              </a:rPr>
              <a:t>(selon rapport de l’ergothérapeute, de la garantie des produits…),</a:t>
            </a:r>
          </a:p>
          <a:p>
            <a:pPr marL="285750" indent="-285750">
              <a:lnSpc>
                <a:spcPct val="107000"/>
              </a:lnSpc>
              <a:spcAft>
                <a:spcPts val="800"/>
              </a:spcAft>
              <a:buClr>
                <a:srgbClr val="5F8896"/>
              </a:buClr>
              <a:buFont typeface="Arial" panose="020B0604020202020204" pitchFamily="34" charset="0"/>
              <a:buChar char="•"/>
            </a:pPr>
            <a:r>
              <a:rPr lang="fr-FR" sz="1400" b="1" u="sng" kern="100" dirty="0">
                <a:effectLst/>
                <a:ea typeface="Calibri" panose="020F0502020204030204" pitchFamily="34" charset="0"/>
                <a:cs typeface="Times New Roman" panose="02020603050405020304" pitchFamily="18" charset="0"/>
              </a:rPr>
              <a:t>Attention </a:t>
            </a:r>
            <a:r>
              <a:rPr lang="fr-FR" sz="1400" b="1" kern="100" dirty="0">
                <a:effectLst/>
                <a:ea typeface="Calibri" panose="020F0502020204030204" pitchFamily="34" charset="0"/>
                <a:cs typeface="Times New Roman" panose="02020603050405020304" pitchFamily="18" charset="0"/>
              </a:rPr>
              <a:t>:</a:t>
            </a:r>
            <a:r>
              <a:rPr lang="fr-FR" sz="1400" kern="100" dirty="0">
                <a:effectLst/>
                <a:ea typeface="Calibri" panose="020F0502020204030204" pitchFamily="34" charset="0"/>
                <a:cs typeface="Times New Roman" panose="02020603050405020304" pitchFamily="18" charset="0"/>
              </a:rPr>
              <a:t> Parfois nombre de renouvellements nécessaires        du nombre pris en charge par la sécurité sociale et donc par l’AMC,</a:t>
            </a:r>
          </a:p>
        </p:txBody>
      </p:sp>
      <p:sp>
        <p:nvSpPr>
          <p:cNvPr id="17" name="Non égal 16">
            <a:extLst>
              <a:ext uri="{FF2B5EF4-FFF2-40B4-BE49-F238E27FC236}">
                <a16:creationId xmlns:a16="http://schemas.microsoft.com/office/drawing/2014/main" id="{866188BB-0368-6D0A-1E55-45AEEA2EDC1C}"/>
              </a:ext>
            </a:extLst>
          </p:cNvPr>
          <p:cNvSpPr/>
          <p:nvPr/>
        </p:nvSpPr>
        <p:spPr>
          <a:xfrm>
            <a:off x="8841740" y="5095875"/>
            <a:ext cx="344427" cy="271244"/>
          </a:xfrm>
          <a:prstGeom prst="mathNot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BFB9B6AC-178F-2162-C190-5F96CE7FD83A}"/>
              </a:ext>
            </a:extLst>
          </p:cNvPr>
          <p:cNvSpPr txBox="1"/>
          <p:nvPr/>
        </p:nvSpPr>
        <p:spPr>
          <a:xfrm>
            <a:off x="9085914" y="3429000"/>
            <a:ext cx="2834238" cy="2526846"/>
          </a:xfrm>
          <a:prstGeom prst="rect">
            <a:avLst/>
          </a:prstGeom>
          <a:noFill/>
        </p:spPr>
        <p:txBody>
          <a:bodyPr wrap="square">
            <a:spAutoFit/>
          </a:bodyPr>
          <a:lstStyle/>
          <a:p>
            <a:pPr marL="342900" lvl="0" indent="-342900">
              <a:lnSpc>
                <a:spcPct val="107000"/>
              </a:lnSpc>
              <a:spcAft>
                <a:spcPts val="800"/>
              </a:spcAft>
              <a:buClr>
                <a:srgbClr val="5F8896"/>
              </a:buClr>
              <a:buFont typeface="Arial" panose="020B0604020202020204" pitchFamily="34" charset="0"/>
              <a:buChar char="•"/>
            </a:pPr>
            <a:r>
              <a:rPr lang="fr-FR" sz="1400" u="sng" kern="100" dirty="0">
                <a:effectLst/>
                <a:ea typeface="Calibri" panose="020F0502020204030204" pitchFamily="34" charset="0"/>
                <a:cs typeface="Times New Roman" panose="02020603050405020304" pitchFamily="18" charset="0"/>
              </a:rPr>
              <a:t>A l’apparition</a:t>
            </a:r>
            <a:r>
              <a:rPr lang="fr-FR" sz="1400" kern="100" dirty="0">
                <a:effectLst/>
                <a:ea typeface="Calibri" panose="020F0502020204030204" pitchFamily="34" charset="0"/>
                <a:cs typeface="Times New Roman" panose="02020603050405020304" pitchFamily="18" charset="0"/>
              </a:rPr>
              <a:t>, selon pièces justificatives,</a:t>
            </a:r>
          </a:p>
          <a:p>
            <a:pPr marL="342900" lvl="0" indent="-342900">
              <a:lnSpc>
                <a:spcPct val="107000"/>
              </a:lnSpc>
              <a:spcAft>
                <a:spcPts val="800"/>
              </a:spcAft>
              <a:buClr>
                <a:srgbClr val="5F8896"/>
              </a:buClr>
              <a:buFont typeface="Arial" panose="020B0604020202020204" pitchFamily="34" charset="0"/>
              <a:buChar char="•"/>
            </a:pPr>
            <a:r>
              <a:rPr lang="fr-FR" sz="1400" u="sng" kern="100" dirty="0">
                <a:ea typeface="Calibri" panose="020F0502020204030204" pitchFamily="34" charset="0"/>
                <a:cs typeface="Times New Roman" panose="02020603050405020304" pitchFamily="18" charset="0"/>
              </a:rPr>
              <a:t>A</a:t>
            </a:r>
            <a:r>
              <a:rPr lang="fr-FR" sz="1400" u="sng" kern="100" dirty="0">
                <a:effectLst/>
                <a:ea typeface="Calibri" panose="020F0502020204030204" pitchFamily="34" charset="0"/>
                <a:cs typeface="Times New Roman" panose="02020603050405020304" pitchFamily="18" charset="0"/>
              </a:rPr>
              <a:t>u plus tard à la date de consolidation</a:t>
            </a:r>
            <a:r>
              <a:rPr lang="fr-FR" sz="1400" kern="100" dirty="0">
                <a:effectLst/>
                <a:ea typeface="Calibri" panose="020F0502020204030204" pitchFamily="34" charset="0"/>
                <a:cs typeface="Times New Roman" panose="02020603050405020304" pitchFamily="18" charset="0"/>
              </a:rPr>
              <a:t>, même si la 1</a:t>
            </a:r>
            <a:r>
              <a:rPr lang="fr-FR" sz="1400" kern="100" baseline="30000" dirty="0">
                <a:effectLst/>
                <a:ea typeface="Calibri" panose="020F0502020204030204" pitchFamily="34" charset="0"/>
                <a:cs typeface="Times New Roman" panose="02020603050405020304" pitchFamily="18" charset="0"/>
              </a:rPr>
              <a:t>re</a:t>
            </a:r>
            <a:r>
              <a:rPr lang="fr-FR" sz="1400" kern="100" dirty="0">
                <a:effectLst/>
                <a:ea typeface="Calibri" panose="020F0502020204030204" pitchFamily="34" charset="0"/>
                <a:cs typeface="Times New Roman" panose="02020603050405020304" pitchFamily="18" charset="0"/>
              </a:rPr>
              <a:t> acquisition est plus tardive ou non encore intervenue </a:t>
            </a:r>
            <a:r>
              <a:rPr lang="fr-FR" sz="1400" i="1" kern="100" dirty="0">
                <a:effectLst/>
                <a:ea typeface="Calibri" panose="020F0502020204030204" pitchFamily="34" charset="0"/>
                <a:cs typeface="Times New Roman" panose="02020603050405020304" pitchFamily="18" charset="0"/>
              </a:rPr>
              <a:t>(Cass. 2</a:t>
            </a:r>
            <a:r>
              <a:rPr lang="fr-FR" sz="1400" i="1" kern="100" baseline="30000" dirty="0">
                <a:effectLst/>
                <a:ea typeface="Calibri" panose="020F0502020204030204" pitchFamily="34" charset="0"/>
                <a:cs typeface="Times New Roman" panose="02020603050405020304" pitchFamily="18" charset="0"/>
              </a:rPr>
              <a:t>ème</a:t>
            </a:r>
            <a:r>
              <a:rPr lang="fr-FR" sz="1400" i="1" kern="100" dirty="0">
                <a:effectLst/>
                <a:ea typeface="Calibri" panose="020F0502020204030204" pitchFamily="34" charset="0"/>
                <a:cs typeface="Times New Roman" panose="02020603050405020304" pitchFamily="18" charset="0"/>
              </a:rPr>
              <a:t> civ. 4 av</a:t>
            </a:r>
            <a:r>
              <a:rPr lang="fr-FR" sz="1400" i="1" kern="100" dirty="0">
                <a:ea typeface="Calibri" panose="020F0502020204030204" pitchFamily="34" charset="0"/>
                <a:cs typeface="Times New Roman" panose="02020603050405020304" pitchFamily="18" charset="0"/>
              </a:rPr>
              <a:t>.</a:t>
            </a:r>
            <a:r>
              <a:rPr lang="fr-FR" sz="1400" i="1" kern="100" dirty="0">
                <a:effectLst/>
                <a:ea typeface="Calibri" panose="020F0502020204030204" pitchFamily="34" charset="0"/>
                <a:cs typeface="Times New Roman" panose="02020603050405020304" pitchFamily="18" charset="0"/>
              </a:rPr>
              <a:t> 2014 n°22-19307), </a:t>
            </a:r>
            <a:r>
              <a:rPr lang="fr-FR" sz="1400" u="sng" kern="100" dirty="0">
                <a:effectLst/>
                <a:ea typeface="Calibri" panose="020F0502020204030204" pitchFamily="34" charset="0"/>
                <a:cs typeface="Times New Roman" panose="02020603050405020304" pitchFamily="18" charset="0"/>
              </a:rPr>
              <a:t>sauf si la victime ne le demande pa</a:t>
            </a:r>
            <a:r>
              <a:rPr lang="fr-FR" sz="1400" u="sng" kern="100" dirty="0">
                <a:ea typeface="Calibri" panose="020F0502020204030204" pitchFamily="34" charset="0"/>
                <a:cs typeface="Times New Roman" panose="02020603050405020304" pitchFamily="18" charset="0"/>
              </a:rPr>
              <a:t>s </a:t>
            </a:r>
            <a:r>
              <a:rPr lang="fr-FR" sz="1400" kern="100" dirty="0">
                <a:ea typeface="Calibri" panose="020F0502020204030204" pitchFamily="34" charset="0"/>
                <a:cs typeface="Times New Roman" panose="02020603050405020304" pitchFamily="18" charset="0"/>
              </a:rPr>
              <a:t>(</a:t>
            </a:r>
            <a:r>
              <a:rPr lang="fr-FR" sz="1400" i="1" dirty="0"/>
              <a:t>Cass. Crim 28 mai 2019 n°18-81.035</a:t>
            </a:r>
            <a:r>
              <a:rPr lang="fr-FR" sz="1600" dirty="0"/>
              <a:t>),</a:t>
            </a:r>
            <a:endParaRPr lang="fr-FR" sz="1400" kern="100" dirty="0">
              <a:effectLst/>
              <a:ea typeface="Calibri" panose="020F0502020204030204" pitchFamily="34" charset="0"/>
              <a:cs typeface="Times New Roman" panose="02020603050405020304" pitchFamily="18" charset="0"/>
            </a:endParaRPr>
          </a:p>
        </p:txBody>
      </p:sp>
      <p:sp>
        <p:nvSpPr>
          <p:cNvPr id="20" name="Footer Placeholder 3">
            <a:extLst>
              <a:ext uri="{FF2B5EF4-FFF2-40B4-BE49-F238E27FC236}">
                <a16:creationId xmlns:a16="http://schemas.microsoft.com/office/drawing/2014/main" id="{147D6FA4-045C-F7E2-6CCB-9117A2EDF73E}"/>
              </a:ext>
            </a:extLst>
          </p:cNvPr>
          <p:cNvSpPr txBox="1">
            <a:spLocks/>
          </p:cNvSpPr>
          <p:nvPr/>
        </p:nvSpPr>
        <p:spPr>
          <a:xfrm>
            <a:off x="3965768" y="6279346"/>
            <a:ext cx="4643966"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LES DEPENSES DE SANTE</a:t>
            </a:r>
            <a:endParaRPr lang="fr-FR" dirty="0"/>
          </a:p>
        </p:txBody>
      </p:sp>
      <p:sp>
        <p:nvSpPr>
          <p:cNvPr id="15" name="Espace réservé du numéro de diapositive 14">
            <a:extLst>
              <a:ext uri="{FF2B5EF4-FFF2-40B4-BE49-F238E27FC236}">
                <a16:creationId xmlns:a16="http://schemas.microsoft.com/office/drawing/2014/main" id="{BDD11ECB-A3AC-B69D-EEA0-BF59731F0515}"/>
              </a:ext>
            </a:extLst>
          </p:cNvPr>
          <p:cNvSpPr>
            <a:spLocks noGrp="1"/>
          </p:cNvSpPr>
          <p:nvPr>
            <p:ph type="sldNum" sz="quarter" idx="12"/>
          </p:nvPr>
        </p:nvSpPr>
        <p:spPr/>
        <p:txBody>
          <a:bodyPr/>
          <a:lstStyle/>
          <a:p>
            <a:fld id="{8415421A-8635-4166-92D2-5F6D44CB9F91}" type="slidenum">
              <a:rPr lang="fr-FR" smtClean="0"/>
              <a:t>16</a:t>
            </a:fld>
            <a:endParaRPr lang="fr-FR"/>
          </a:p>
        </p:txBody>
      </p:sp>
    </p:spTree>
    <p:extLst>
      <p:ext uri="{BB962C8B-B14F-4D97-AF65-F5344CB8AC3E}">
        <p14:creationId xmlns:p14="http://schemas.microsoft.com/office/powerpoint/2010/main" val="331857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B2462-1016-FC05-6E8B-DACF63231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5F9D9-DF52-EF50-AB7C-4C3025D56381}"/>
              </a:ext>
            </a:extLst>
          </p:cNvPr>
          <p:cNvSpPr>
            <a:spLocks noGrp="1"/>
          </p:cNvSpPr>
          <p:nvPr>
            <p:ph type="title"/>
          </p:nvPr>
        </p:nvSpPr>
        <p:spPr>
          <a:xfrm>
            <a:off x="838199" y="365126"/>
            <a:ext cx="9744635" cy="919221"/>
          </a:xfrm>
        </p:spPr>
        <p:txBody>
          <a:bodyPr/>
          <a:lstStyle/>
          <a:p>
            <a:r>
              <a:rPr lang="fr-FR" dirty="0"/>
              <a:t>Indemnisation sous forme de rente</a:t>
            </a:r>
          </a:p>
        </p:txBody>
      </p:sp>
      <p:sp>
        <p:nvSpPr>
          <p:cNvPr id="4" name="Footer Placeholder 3">
            <a:extLst>
              <a:ext uri="{FF2B5EF4-FFF2-40B4-BE49-F238E27FC236}">
                <a16:creationId xmlns:a16="http://schemas.microsoft.com/office/drawing/2014/main" id="{9C73A005-27CC-E2BD-5704-820417F998A0}"/>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20737726-7A76-CC99-C07D-70F57D63006F}"/>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17</a:t>
            </a:fld>
            <a:endParaRPr lang="fr-FR"/>
          </a:p>
        </p:txBody>
      </p:sp>
      <p:sp>
        <p:nvSpPr>
          <p:cNvPr id="7" name="Content Placeholder 43">
            <a:extLst>
              <a:ext uri="{FF2B5EF4-FFF2-40B4-BE49-F238E27FC236}">
                <a16:creationId xmlns:a16="http://schemas.microsoft.com/office/drawing/2014/main" id="{484F0D1F-1B7F-B5C0-043A-03E9A8DD1DCA}"/>
              </a:ext>
            </a:extLst>
          </p:cNvPr>
          <p:cNvSpPr>
            <a:spLocks noGrp="1"/>
          </p:cNvSpPr>
          <p:nvPr>
            <p:ph idx="1"/>
          </p:nvPr>
        </p:nvSpPr>
        <p:spPr>
          <a:xfrm>
            <a:off x="838201" y="1143732"/>
            <a:ext cx="10515600" cy="2910167"/>
          </a:xfrm>
        </p:spPr>
        <p:txBody>
          <a:bodyPr/>
          <a:lstStyle/>
          <a:p>
            <a:pPr marL="342900" lvl="0" indent="-342900">
              <a:buAutoNum type="arabicPeriod"/>
            </a:pPr>
            <a:r>
              <a:rPr lang="fr-FR" b="1" dirty="0"/>
              <a:t>Versement en plusieurs fois à échéances fixes, tout au long de la vie</a:t>
            </a:r>
            <a:r>
              <a:rPr lang="fr-FR" dirty="0"/>
              <a:t>,</a:t>
            </a:r>
            <a:r>
              <a:rPr lang="fr-FR" sz="1600" dirty="0"/>
              <a:t> sans avoir à fournir de justificatif des dépenses au fur et à mesure des renouvellements </a:t>
            </a:r>
            <a:r>
              <a:rPr lang="fr-FR" sz="1600" i="1" dirty="0"/>
              <a:t>(Cass. Crim. 9 mars 2021 n°20-81107, CE 13 fév. 2024 n°463770),</a:t>
            </a:r>
          </a:p>
          <a:p>
            <a:pPr marL="342900" lvl="0" indent="-342900">
              <a:lnSpc>
                <a:spcPct val="100000"/>
              </a:lnSpc>
              <a:spcBef>
                <a:spcPts val="100"/>
              </a:spcBef>
              <a:buAutoNum type="arabicPeriod"/>
            </a:pPr>
            <a:endParaRPr lang="fr-FR" sz="800" b="1" i="1" dirty="0"/>
          </a:p>
          <a:p>
            <a:pPr marL="342900" lvl="0" indent="-342900">
              <a:buAutoNum type="arabicPeriod"/>
            </a:pPr>
            <a:r>
              <a:rPr lang="fr-FR" b="1" i="1" dirty="0"/>
              <a:t>Article 44 de la loi du 5 juillet 1985 </a:t>
            </a:r>
            <a:r>
              <a:rPr lang="fr-FR" dirty="0"/>
              <a:t>: </a:t>
            </a:r>
            <a:r>
              <a:rPr lang="fr-FR" sz="1600" dirty="0"/>
              <a:t>La rente est initialement le principe et la conversion en capital pour la victime l’exception </a:t>
            </a:r>
            <a:r>
              <a:rPr lang="fr-FR" sz="1600" i="1" dirty="0"/>
              <a:t>« lorsque sa situation personnelle le justifie »,</a:t>
            </a:r>
            <a:endParaRPr lang="fr-FR" sz="1600" dirty="0"/>
          </a:p>
          <a:p>
            <a:pPr marL="342900" indent="-342900">
              <a:spcBef>
                <a:spcPts val="100"/>
              </a:spcBef>
              <a:buFont typeface="Arial" panose="020B0604020202020204" pitchFamily="34" charset="0"/>
              <a:buAutoNum type="arabicPeriod"/>
            </a:pPr>
            <a:endParaRPr lang="fr-FR" sz="800" b="1" dirty="0"/>
          </a:p>
          <a:p>
            <a:pPr marL="342900" indent="-342900">
              <a:buFont typeface="Arial" panose="020B0604020202020204" pitchFamily="34" charset="0"/>
              <a:buAutoNum type="arabicPeriod"/>
            </a:pPr>
            <a:r>
              <a:rPr lang="fr-FR" b="1" dirty="0"/>
              <a:t>Déterminer le besoin total moyen annuel</a:t>
            </a:r>
            <a:r>
              <a:rPr lang="fr-FR" sz="1600" dirty="0"/>
              <a:t>, au regard des différents actes et produits et leur propre fréquence de renouvellement,</a:t>
            </a:r>
          </a:p>
          <a:p>
            <a:pPr marL="342900" indent="-342900">
              <a:spcBef>
                <a:spcPts val="100"/>
              </a:spcBef>
              <a:buFont typeface="Arial" panose="020B0604020202020204" pitchFamily="34" charset="0"/>
              <a:buAutoNum type="arabicPeriod"/>
            </a:pPr>
            <a:endParaRPr lang="fr-FR" sz="800" dirty="0"/>
          </a:p>
          <a:p>
            <a:pPr marL="342900" indent="-342900">
              <a:buFont typeface="Arial" panose="020B0604020202020204" pitchFamily="34" charset="0"/>
              <a:buAutoNum type="arabicPeriod"/>
            </a:pPr>
            <a:r>
              <a:rPr lang="fr-FR" b="1" dirty="0"/>
              <a:t>Déterminer la fréquence du règlement de la rente </a:t>
            </a:r>
            <a:r>
              <a:rPr lang="fr-FR" sz="1600" dirty="0"/>
              <a:t>(annuelle, trimestrielle), à termes échus (après l’expiration du délai) ou à échoir (en début de période),</a:t>
            </a:r>
          </a:p>
          <a:p>
            <a:pPr marL="342900" indent="-342900">
              <a:buFont typeface="Arial" panose="020B0604020202020204" pitchFamily="34" charset="0"/>
              <a:buAutoNum type="arabicPeriod"/>
            </a:pPr>
            <a:endParaRPr lang="fr-FR" sz="800" dirty="0"/>
          </a:p>
        </p:txBody>
      </p:sp>
      <p:pic>
        <p:nvPicPr>
          <p:cNvPr id="9" name="Image 8">
            <a:extLst>
              <a:ext uri="{FF2B5EF4-FFF2-40B4-BE49-F238E27FC236}">
                <a16:creationId xmlns:a16="http://schemas.microsoft.com/office/drawing/2014/main" id="{8FDE736E-E661-1E4C-ACD0-C4D3FB4FDDF6}"/>
              </a:ext>
            </a:extLst>
          </p:cNvPr>
          <p:cNvPicPr>
            <a:picLocks noChangeAspect="1"/>
          </p:cNvPicPr>
          <p:nvPr/>
        </p:nvPicPr>
        <p:blipFill>
          <a:blip r:embed="rId4"/>
          <a:stretch>
            <a:fillRect/>
          </a:stretch>
        </p:blipFill>
        <p:spPr>
          <a:xfrm>
            <a:off x="6055982" y="3858789"/>
            <a:ext cx="5450218" cy="2307552"/>
          </a:xfrm>
          <a:prstGeom prst="rect">
            <a:avLst/>
          </a:prstGeom>
        </p:spPr>
      </p:pic>
    </p:spTree>
    <p:extLst>
      <p:ext uri="{BB962C8B-B14F-4D97-AF65-F5344CB8AC3E}">
        <p14:creationId xmlns:p14="http://schemas.microsoft.com/office/powerpoint/2010/main" val="19359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7A9CE-F426-0DF7-6ADE-7FFBE7660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F1DF2-14AD-61CA-8DA4-C0F3C14DBE6D}"/>
              </a:ext>
            </a:extLst>
          </p:cNvPr>
          <p:cNvSpPr>
            <a:spLocks noGrp="1"/>
          </p:cNvSpPr>
          <p:nvPr>
            <p:ph type="title"/>
          </p:nvPr>
        </p:nvSpPr>
        <p:spPr/>
        <p:txBody>
          <a:bodyPr/>
          <a:lstStyle/>
          <a:p>
            <a:r>
              <a:rPr lang="fr-FR" dirty="0"/>
              <a:t>Indemnisation sous forme de rente</a:t>
            </a:r>
          </a:p>
        </p:txBody>
      </p:sp>
      <p:sp>
        <p:nvSpPr>
          <p:cNvPr id="4" name="TextBox 3">
            <a:extLst>
              <a:ext uri="{FF2B5EF4-FFF2-40B4-BE49-F238E27FC236}">
                <a16:creationId xmlns:a16="http://schemas.microsoft.com/office/drawing/2014/main" id="{D10328F3-2800-CDDC-C1C8-9376ED5B8584}"/>
              </a:ext>
            </a:extLst>
          </p:cNvPr>
          <p:cNvSpPr txBox="1"/>
          <p:nvPr/>
        </p:nvSpPr>
        <p:spPr>
          <a:xfrm>
            <a:off x="6679088" y="2376960"/>
            <a:ext cx="5055712" cy="3046988"/>
          </a:xfrm>
          <a:prstGeom prst="rect">
            <a:avLst/>
          </a:prstGeom>
          <a:solidFill>
            <a:schemeClr val="bg1"/>
          </a:solidFill>
          <a:ln>
            <a:noFill/>
          </a:ln>
          <a:effectLst>
            <a:outerShdw dist="38100" dir="16200000" rotWithShape="0">
              <a:schemeClr val="accent2"/>
            </a:outerShdw>
          </a:effectLst>
        </p:spPr>
        <p:txBody>
          <a:bodyPr wrap="square">
            <a:spAutoFit/>
          </a:bodyPr>
          <a:lstStyle/>
          <a:p>
            <a:r>
              <a:rPr lang="fr-FR" b="1" dirty="0"/>
              <a:t>Avantages : </a:t>
            </a:r>
            <a:r>
              <a:rPr lang="fr-FR" dirty="0"/>
              <a:t> </a:t>
            </a:r>
            <a:r>
              <a:rPr lang="fr-FR" sz="1600" dirty="0"/>
              <a:t>Pas de limitation en fonction de l’espérance de vie, Versement d’un revenu régulier limitant les risques de déperdition des fonds (dilapidation par la victime ou captation par un tiers), Revalorisation annuelle…</a:t>
            </a:r>
          </a:p>
          <a:p>
            <a:endParaRPr lang="fr-FR" sz="1200" b="1" u="sng" dirty="0"/>
          </a:p>
          <a:p>
            <a:pPr lvl="0"/>
            <a:r>
              <a:rPr lang="fr-FR" b="1" dirty="0"/>
              <a:t>Inconvénients : </a:t>
            </a:r>
            <a:r>
              <a:rPr lang="fr-FR" dirty="0"/>
              <a:t> </a:t>
            </a:r>
            <a:r>
              <a:rPr lang="fr-FR" sz="1600" dirty="0"/>
              <a:t>Limitation de la libre disposition des fonds, Difficulté à régler un besoin important à un instant =) Nécessité de mettre de côté les trimestres antérieurs pour anticiper les éventuels gros règlements nécessaires, ne permet pas de mettre un terme aux relations entre les parties…</a:t>
            </a:r>
          </a:p>
        </p:txBody>
      </p:sp>
      <p:sp>
        <p:nvSpPr>
          <p:cNvPr id="5" name="TextBox 4">
            <a:extLst>
              <a:ext uri="{FF2B5EF4-FFF2-40B4-BE49-F238E27FC236}">
                <a16:creationId xmlns:a16="http://schemas.microsoft.com/office/drawing/2014/main" id="{85751D2B-9DB7-0FAB-D162-A1494CE34003}"/>
              </a:ext>
            </a:extLst>
          </p:cNvPr>
          <p:cNvSpPr txBox="1"/>
          <p:nvPr/>
        </p:nvSpPr>
        <p:spPr>
          <a:xfrm>
            <a:off x="813974" y="1316964"/>
            <a:ext cx="5348701" cy="4647426"/>
          </a:xfrm>
          <a:prstGeom prst="rect">
            <a:avLst/>
          </a:prstGeom>
          <a:solidFill>
            <a:schemeClr val="bg2">
              <a:lumMod val="20000"/>
              <a:lumOff val="80000"/>
            </a:schemeClr>
          </a:solidFill>
          <a:ln>
            <a:noFill/>
          </a:ln>
          <a:effectLst/>
        </p:spPr>
        <p:txBody>
          <a:bodyPr wrap="square">
            <a:spAutoFit/>
          </a:bodyPr>
          <a:lstStyle/>
          <a:p>
            <a:r>
              <a:rPr lang="fr-FR" b="1" dirty="0"/>
              <a:t>Attention: Prévoir la revalorisation et l’indexation de plein droit :</a:t>
            </a:r>
          </a:p>
          <a:p>
            <a:endParaRPr lang="fr-FR" sz="1600" dirty="0"/>
          </a:p>
          <a:p>
            <a:pPr marL="285750" lvl="0" indent="-285750">
              <a:buClr>
                <a:srgbClr val="5F8896"/>
              </a:buClr>
              <a:buFont typeface="Arial" panose="020B0604020202020204" pitchFamily="34" charset="0"/>
              <a:buChar char="•"/>
            </a:pPr>
            <a:r>
              <a:rPr lang="fr-FR" sz="1600" u="sng" dirty="0"/>
              <a:t>Sur la base d'un coefficient</a:t>
            </a:r>
            <a:r>
              <a:rPr lang="fr-FR" sz="1600" dirty="0"/>
              <a:t> égal à l'évolution de la moyenne annuelle des prix à la consommation, hors tabac,</a:t>
            </a:r>
          </a:p>
          <a:p>
            <a:pPr marL="285750" lvl="0" indent="-285750">
              <a:buClr>
                <a:srgbClr val="5F8896"/>
              </a:buClr>
              <a:buFont typeface="Arial" panose="020B0604020202020204" pitchFamily="34" charset="0"/>
              <a:buChar char="•"/>
            </a:pPr>
            <a:endParaRPr lang="fr-FR" sz="1200" u="sng" dirty="0"/>
          </a:p>
          <a:p>
            <a:pPr marL="285750" lvl="0" indent="-285750">
              <a:buClr>
                <a:srgbClr val="5F8896"/>
              </a:buClr>
              <a:buFont typeface="Arial" panose="020B0604020202020204" pitchFamily="34" charset="0"/>
              <a:buChar char="•"/>
            </a:pPr>
            <a:r>
              <a:rPr lang="fr-FR" sz="1600" u="sng" dirty="0"/>
              <a:t>Pour les accidents de la circulation </a:t>
            </a:r>
            <a:r>
              <a:rPr lang="fr-FR" sz="1600" dirty="0"/>
              <a:t>: </a:t>
            </a:r>
            <a:r>
              <a:rPr lang="fr-FR" sz="1600" b="1" i="1" dirty="0"/>
              <a:t>Art.43 de la loi du 5 juillet 1985</a:t>
            </a:r>
            <a:r>
              <a:rPr lang="fr-FR" sz="1600" i="1" dirty="0"/>
              <a:t> modifiant la </a:t>
            </a:r>
            <a:r>
              <a:rPr lang="fr-FR" sz="1600" b="1" i="1" dirty="0"/>
              <a:t>Loi du 27 déc. 1974, Art. L 434-15 Code de la santé publique =)</a:t>
            </a:r>
            <a:r>
              <a:rPr lang="fr-FR" sz="1600" i="1" dirty="0"/>
              <a:t> </a:t>
            </a:r>
            <a:r>
              <a:rPr lang="fr-FR" sz="1600" b="1" i="1" dirty="0"/>
              <a:t>l’Art. L 434-17 =) Art. 161-25,</a:t>
            </a:r>
          </a:p>
          <a:p>
            <a:pPr marL="285750" lvl="0" indent="-285750">
              <a:buClr>
                <a:srgbClr val="5F8896"/>
              </a:buClr>
              <a:buFont typeface="Arial" panose="020B0604020202020204" pitchFamily="34" charset="0"/>
              <a:buChar char="•"/>
            </a:pPr>
            <a:endParaRPr lang="fr-FR" sz="1200" dirty="0"/>
          </a:p>
          <a:p>
            <a:pPr marL="285750" lvl="0" indent="-285750">
              <a:buClr>
                <a:srgbClr val="5F8896"/>
              </a:buClr>
              <a:buFont typeface="Arial" panose="020B0604020202020204" pitchFamily="34" charset="0"/>
              <a:buChar char="•"/>
            </a:pPr>
            <a:r>
              <a:rPr lang="fr-FR" sz="1600" u="sng" dirty="0"/>
              <a:t>Pour les accidents médicaux </a:t>
            </a:r>
            <a:r>
              <a:rPr lang="fr-FR" sz="1600" dirty="0"/>
              <a:t>: </a:t>
            </a:r>
            <a:r>
              <a:rPr lang="fr-FR" sz="1600" b="1" i="1" dirty="0"/>
              <a:t>Art. L 1142-17 Code de la sanction publique</a:t>
            </a:r>
            <a:r>
              <a:rPr lang="fr-FR" sz="1600" i="1" dirty="0"/>
              <a:t> =) </a:t>
            </a:r>
            <a:r>
              <a:rPr lang="fr-FR" sz="1600" b="1" i="1" dirty="0"/>
              <a:t>Art. L 315-11 </a:t>
            </a:r>
            <a:r>
              <a:rPr lang="fr-FR" sz="1600" i="1" dirty="0"/>
              <a:t>=) </a:t>
            </a:r>
            <a:r>
              <a:rPr lang="fr-FR" sz="1600" b="1" i="1" dirty="0"/>
              <a:t>Art. L 161-23-1</a:t>
            </a:r>
            <a:r>
              <a:rPr lang="fr-FR" sz="1600" i="1" dirty="0"/>
              <a:t> =) </a:t>
            </a:r>
            <a:r>
              <a:rPr lang="fr-FR" sz="1600" b="1" i="1" dirty="0"/>
              <a:t>Art. L 161-25,</a:t>
            </a:r>
          </a:p>
          <a:p>
            <a:pPr marL="285750" lvl="0" indent="-285750">
              <a:buClr>
                <a:srgbClr val="5F8896"/>
              </a:buClr>
              <a:buFont typeface="Arial" panose="020B0604020202020204" pitchFamily="34" charset="0"/>
              <a:buChar char="•"/>
            </a:pPr>
            <a:endParaRPr lang="fr-FR" sz="1200" dirty="0"/>
          </a:p>
          <a:p>
            <a:pPr marL="285750" lvl="0" indent="-285750">
              <a:buClr>
                <a:srgbClr val="5F8896"/>
              </a:buClr>
              <a:buFont typeface="Arial" panose="020B0604020202020204" pitchFamily="34" charset="0"/>
              <a:buChar char="•"/>
            </a:pPr>
            <a:r>
              <a:rPr lang="fr-FR" sz="1600" u="sng" dirty="0"/>
              <a:t>Pour les autres accidents </a:t>
            </a:r>
            <a:r>
              <a:rPr lang="fr-FR" sz="1600" dirty="0"/>
              <a:t>: </a:t>
            </a:r>
            <a:r>
              <a:rPr lang="fr-FR" sz="1600" u="sng" dirty="0"/>
              <a:t>Liberté de choix</a:t>
            </a:r>
            <a:r>
              <a:rPr lang="fr-FR" sz="1600" dirty="0"/>
              <a:t> (Indice SMIC INSEE, revalorisation tous les 5 ans en fonction des coûts réels…),</a:t>
            </a:r>
          </a:p>
        </p:txBody>
      </p:sp>
      <p:pic>
        <p:nvPicPr>
          <p:cNvPr id="7" name="Graphic 6" descr="Gavel outline">
            <a:extLst>
              <a:ext uri="{FF2B5EF4-FFF2-40B4-BE49-F238E27FC236}">
                <a16:creationId xmlns:a16="http://schemas.microsoft.com/office/drawing/2014/main" id="{FF78D4FA-8312-DF3C-9D46-273297202E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9088" y="1316964"/>
            <a:ext cx="914400" cy="914400"/>
          </a:xfrm>
          <a:prstGeom prst="rect">
            <a:avLst/>
          </a:prstGeom>
        </p:spPr>
      </p:pic>
      <p:sp>
        <p:nvSpPr>
          <p:cNvPr id="6" name="Espace réservé du pied de page 5">
            <a:extLst>
              <a:ext uri="{FF2B5EF4-FFF2-40B4-BE49-F238E27FC236}">
                <a16:creationId xmlns:a16="http://schemas.microsoft.com/office/drawing/2014/main" id="{15C73553-327B-7F9D-98B8-243074971F26}"/>
              </a:ext>
            </a:extLst>
          </p:cNvPr>
          <p:cNvSpPr>
            <a:spLocks noGrp="1"/>
          </p:cNvSpPr>
          <p:nvPr>
            <p:ph type="ftr" sz="quarter" idx="11"/>
          </p:nvPr>
        </p:nvSpPr>
        <p:spPr/>
        <p:txBody>
          <a:bodyPr/>
          <a:lstStyle/>
          <a:p>
            <a:r>
              <a:rPr lang="fr-FR"/>
              <a:t>LES DEPENSES DE SANTE</a:t>
            </a:r>
          </a:p>
        </p:txBody>
      </p:sp>
      <p:sp>
        <p:nvSpPr>
          <p:cNvPr id="8" name="Espace réservé du numéro de diapositive 7">
            <a:extLst>
              <a:ext uri="{FF2B5EF4-FFF2-40B4-BE49-F238E27FC236}">
                <a16:creationId xmlns:a16="http://schemas.microsoft.com/office/drawing/2014/main" id="{F8F5F719-A71B-E922-6DF0-17D9A442D836}"/>
              </a:ext>
            </a:extLst>
          </p:cNvPr>
          <p:cNvSpPr>
            <a:spLocks noGrp="1"/>
          </p:cNvSpPr>
          <p:nvPr>
            <p:ph type="sldNum" sz="quarter" idx="12"/>
          </p:nvPr>
        </p:nvSpPr>
        <p:spPr/>
        <p:txBody>
          <a:bodyPr/>
          <a:lstStyle/>
          <a:p>
            <a:fld id="{8415421A-8635-4166-92D2-5F6D44CB9F91}" type="slidenum">
              <a:rPr lang="fr-FR" smtClean="0"/>
              <a:t>18</a:t>
            </a:fld>
            <a:endParaRPr lang="fr-FR"/>
          </a:p>
        </p:txBody>
      </p:sp>
    </p:spTree>
    <p:extLst>
      <p:ext uri="{BB962C8B-B14F-4D97-AF65-F5344CB8AC3E}">
        <p14:creationId xmlns:p14="http://schemas.microsoft.com/office/powerpoint/2010/main" val="326306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22F3A-65D9-12C9-1206-DED7D0AE2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660C1-0914-0DAA-7082-5CFFB904831B}"/>
              </a:ext>
            </a:extLst>
          </p:cNvPr>
          <p:cNvSpPr>
            <a:spLocks noGrp="1"/>
          </p:cNvSpPr>
          <p:nvPr>
            <p:ph type="title"/>
          </p:nvPr>
        </p:nvSpPr>
        <p:spPr>
          <a:xfrm>
            <a:off x="838199" y="365126"/>
            <a:ext cx="9744635" cy="919221"/>
          </a:xfrm>
        </p:spPr>
        <p:txBody>
          <a:bodyPr/>
          <a:lstStyle/>
          <a:p>
            <a:r>
              <a:rPr lang="fr-FR" dirty="0"/>
              <a:t>Indemnisation sous forme de capital</a:t>
            </a:r>
          </a:p>
        </p:txBody>
      </p:sp>
      <p:sp>
        <p:nvSpPr>
          <p:cNvPr id="44" name="Content Placeholder 43">
            <a:extLst>
              <a:ext uri="{FF2B5EF4-FFF2-40B4-BE49-F238E27FC236}">
                <a16:creationId xmlns:a16="http://schemas.microsoft.com/office/drawing/2014/main" id="{57398A14-A902-300D-523E-D6215EF7E6D0}"/>
              </a:ext>
            </a:extLst>
          </p:cNvPr>
          <p:cNvSpPr>
            <a:spLocks noGrp="1"/>
          </p:cNvSpPr>
          <p:nvPr>
            <p:ph idx="1"/>
          </p:nvPr>
        </p:nvSpPr>
        <p:spPr>
          <a:xfrm>
            <a:off x="838199" y="1055413"/>
            <a:ext cx="10934701" cy="4973912"/>
          </a:xfrm>
        </p:spPr>
        <p:txBody>
          <a:bodyPr/>
          <a:lstStyle/>
          <a:p>
            <a:pPr marL="342900" indent="-342900">
              <a:buAutoNum type="arabicPeriod"/>
            </a:pPr>
            <a:r>
              <a:rPr lang="fr-FR" b="1" dirty="0"/>
              <a:t>Versement immédiat d’une somme unique et définitive au moment de la liquidation,</a:t>
            </a:r>
          </a:p>
          <a:p>
            <a:pPr marL="342900" indent="-342900">
              <a:spcBef>
                <a:spcPts val="100"/>
              </a:spcBef>
              <a:buFont typeface="Arial" panose="020B0604020202020204" pitchFamily="34" charset="0"/>
              <a:buAutoNum type="arabicPeriod"/>
            </a:pPr>
            <a:endParaRPr lang="fr-FR" sz="800" b="1" dirty="0"/>
          </a:p>
          <a:p>
            <a:pPr marL="342900" indent="-342900">
              <a:buFont typeface="Arial" panose="020B0604020202020204" pitchFamily="34" charset="0"/>
              <a:buAutoNum type="arabicPeriod"/>
            </a:pPr>
            <a:r>
              <a:rPr lang="fr-FR" b="1" dirty="0"/>
              <a:t>Méthode devenue progressivement la norme et la rente l’exception</a:t>
            </a:r>
            <a:r>
              <a:rPr lang="fr-FR" dirty="0"/>
              <a:t> </a:t>
            </a:r>
            <a:r>
              <a:rPr lang="fr-FR" sz="1600" i="1" dirty="0"/>
              <a:t>(Cass. Crim. 9 mars 2021 n°20-81107),</a:t>
            </a:r>
          </a:p>
          <a:p>
            <a:pPr marL="342900" indent="-342900">
              <a:spcBef>
                <a:spcPts val="100"/>
              </a:spcBef>
              <a:buFont typeface="Arial" panose="020B0604020202020204" pitchFamily="34" charset="0"/>
              <a:buAutoNum type="arabicPeriod"/>
            </a:pPr>
            <a:endParaRPr lang="fr-FR" sz="800" i="1" dirty="0"/>
          </a:p>
          <a:p>
            <a:pPr marL="342900" indent="-342900">
              <a:buFont typeface="Arial" panose="020B0604020202020204" pitchFamily="34" charset="0"/>
              <a:buAutoNum type="arabicPeriod"/>
            </a:pPr>
            <a:r>
              <a:rPr lang="fr-FR" b="1" dirty="0"/>
              <a:t>Attention :</a:t>
            </a:r>
            <a:r>
              <a:rPr lang="fr-FR" sz="1600" dirty="0"/>
              <a:t> pour le recours des Caisses, la capitalisation est soumise à l’accord des parties </a:t>
            </a:r>
            <a:r>
              <a:rPr lang="fr-FR" sz="1600" i="1" dirty="0"/>
              <a:t>(Cass. Crim. 5 janv. 2021 n°19-86.409, Cass. 1</a:t>
            </a:r>
            <a:r>
              <a:rPr lang="fr-FR" sz="1600" i="1" baseline="30000" dirty="0"/>
              <a:t>ère</a:t>
            </a:r>
            <a:r>
              <a:rPr lang="fr-FR" sz="1600" i="1" dirty="0"/>
              <a:t> civ. 23 nov. 2022, n°21-16.313), </a:t>
            </a:r>
          </a:p>
          <a:p>
            <a:pPr marL="342900" indent="-342900">
              <a:spcBef>
                <a:spcPts val="100"/>
              </a:spcBef>
              <a:buFont typeface="Arial" panose="020B0604020202020204" pitchFamily="34" charset="0"/>
              <a:buAutoNum type="arabicPeriod"/>
            </a:pPr>
            <a:endParaRPr lang="fr-FR" sz="800" b="1" i="1" dirty="0"/>
          </a:p>
          <a:p>
            <a:pPr marL="342900" indent="-342900">
              <a:buFont typeface="Arial" panose="020B0604020202020204" pitchFamily="34" charset="0"/>
              <a:buAutoNum type="arabicPeriod"/>
            </a:pPr>
            <a:r>
              <a:rPr lang="fr-FR" b="1" dirty="0"/>
              <a:t>Utilisation d’un barème de capitalisation </a:t>
            </a:r>
            <a:r>
              <a:rPr lang="fr-FR" sz="1600" dirty="0"/>
              <a:t>(Gazette du Palais, BCRIV, </a:t>
            </a:r>
            <a:r>
              <a:rPr lang="fr-FR" sz="1600" dirty="0" err="1"/>
              <a:t>Jaumain</a:t>
            </a:r>
            <a:r>
              <a:rPr lang="fr-FR" sz="1600" dirty="0"/>
              <a:t>…), dont le choix est libre par le juge </a:t>
            </a:r>
            <a:r>
              <a:rPr lang="fr-FR" sz="1600" i="1" dirty="0"/>
              <a:t>(Cass. 2</a:t>
            </a:r>
            <a:r>
              <a:rPr lang="fr-FR" sz="1600" i="1" baseline="30000" dirty="0"/>
              <a:t>ème</a:t>
            </a:r>
            <a:r>
              <a:rPr lang="fr-FR" sz="1600" i="1" dirty="0"/>
              <a:t> civ. 13 déc. 2018 n°17-27821, Cass. 2</a:t>
            </a:r>
            <a:r>
              <a:rPr lang="fr-FR" sz="1600" i="1" baseline="30000" dirty="0"/>
              <a:t>ème</a:t>
            </a:r>
            <a:r>
              <a:rPr lang="fr-FR" sz="1600" i="1" dirty="0"/>
              <a:t> civ. 12 sept. 2019 n°18-13791 Publié, Cass. 2</a:t>
            </a:r>
            <a:r>
              <a:rPr lang="fr-FR" sz="1600" i="1" baseline="30000" dirty="0"/>
              <a:t>ème</a:t>
            </a:r>
            <a:r>
              <a:rPr lang="fr-FR" sz="1600" i="1" dirty="0"/>
              <a:t> civ. 26 nov. 2020 n°19-16016 Publié, CAA DOUAI 26 juin 2024 n°23DA00817, CA ROUEN 30 mai 2025 n°24-02431),</a:t>
            </a:r>
          </a:p>
          <a:p>
            <a:pPr marL="342900" indent="-342900">
              <a:spcBef>
                <a:spcPts val="100"/>
              </a:spcBef>
              <a:buFont typeface="Arial" panose="020B0604020202020204" pitchFamily="34" charset="0"/>
              <a:buAutoNum type="arabicPeriod"/>
            </a:pPr>
            <a:endParaRPr lang="fr-FR" sz="800" b="1" dirty="0"/>
          </a:p>
          <a:p>
            <a:pPr marL="342900" indent="-342900">
              <a:buFont typeface="Arial" panose="020B0604020202020204" pitchFamily="34" charset="0"/>
              <a:buAutoNum type="arabicPeriod"/>
            </a:pPr>
            <a:r>
              <a:rPr lang="fr-FR" b="1" dirty="0"/>
              <a:t>Exemple : </a:t>
            </a:r>
            <a:r>
              <a:rPr lang="fr-FR" sz="1600" dirty="0"/>
              <a:t>Capitalisation viagère à compter du 1</a:t>
            </a:r>
            <a:r>
              <a:rPr lang="fr-FR" sz="1600" baseline="30000" dirty="0"/>
              <a:t>er</a:t>
            </a:r>
            <a:r>
              <a:rPr lang="fr-FR" sz="1600" dirty="0"/>
              <a:t> janvier 2026, pour une femme de 55 ans, selon Barème Gaz. du Pal. 2025 tables stationnaire. Besoin annuel moyen de 830,00 € x 28,730 = 23.845,90 €</a:t>
            </a:r>
          </a:p>
        </p:txBody>
      </p:sp>
      <p:sp>
        <p:nvSpPr>
          <p:cNvPr id="4" name="Footer Placeholder 3">
            <a:extLst>
              <a:ext uri="{FF2B5EF4-FFF2-40B4-BE49-F238E27FC236}">
                <a16:creationId xmlns:a16="http://schemas.microsoft.com/office/drawing/2014/main" id="{A7A5BFC3-6476-D3DA-F600-E825901F6390}"/>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859D4DA7-E713-41D5-EEB9-D90CD590FB85}"/>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19</a:t>
            </a:fld>
            <a:endParaRPr lang="fr-FR"/>
          </a:p>
        </p:txBody>
      </p:sp>
      <p:pic>
        <p:nvPicPr>
          <p:cNvPr id="6" name="Image 5" descr="Une image contenant texte, ligne, capture d’écran, Police&#10;&#10;Le contenu généré par l’IA peut être incorrect.">
            <a:extLst>
              <a:ext uri="{FF2B5EF4-FFF2-40B4-BE49-F238E27FC236}">
                <a16:creationId xmlns:a16="http://schemas.microsoft.com/office/drawing/2014/main" id="{295B8CA6-C24A-9CD7-9A9A-8DFD9F18FFA3}"/>
              </a:ext>
            </a:extLst>
          </p:cNvPr>
          <p:cNvPicPr>
            <a:picLocks noChangeAspect="1"/>
          </p:cNvPicPr>
          <p:nvPr/>
        </p:nvPicPr>
        <p:blipFill>
          <a:blip r:embed="rId3"/>
          <a:srcRect r="3554" b="42821"/>
          <a:stretch>
            <a:fillRect/>
          </a:stretch>
        </p:blipFill>
        <p:spPr>
          <a:xfrm>
            <a:off x="1488104" y="4355725"/>
            <a:ext cx="9634890" cy="1380215"/>
          </a:xfrm>
          <a:prstGeom prst="rect">
            <a:avLst/>
          </a:prstGeom>
        </p:spPr>
      </p:pic>
      <p:sp>
        <p:nvSpPr>
          <p:cNvPr id="7" name="Rectangle 6">
            <a:extLst>
              <a:ext uri="{FF2B5EF4-FFF2-40B4-BE49-F238E27FC236}">
                <a16:creationId xmlns:a16="http://schemas.microsoft.com/office/drawing/2014/main" id="{BCF2CE8B-AE60-1F04-61DC-AA43754361C4}"/>
              </a:ext>
            </a:extLst>
          </p:cNvPr>
          <p:cNvSpPr/>
          <p:nvPr/>
        </p:nvSpPr>
        <p:spPr>
          <a:xfrm>
            <a:off x="2227864" y="5551717"/>
            <a:ext cx="460104" cy="184223"/>
          </a:xfrm>
          <a:prstGeom prst="rect">
            <a:avLst/>
          </a:prstGeom>
          <a:noFill/>
          <a:ln w="28575">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Tree>
    <p:extLst>
      <p:ext uri="{BB962C8B-B14F-4D97-AF65-F5344CB8AC3E}">
        <p14:creationId xmlns:p14="http://schemas.microsoft.com/office/powerpoint/2010/main" val="107844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7153D-F296-A46A-743E-C724C3B14A77}"/>
              </a:ext>
            </a:extLst>
          </p:cNvPr>
          <p:cNvSpPr>
            <a:spLocks noGrp="1"/>
          </p:cNvSpPr>
          <p:nvPr>
            <p:ph idx="1"/>
          </p:nvPr>
        </p:nvSpPr>
        <p:spPr>
          <a:xfrm>
            <a:off x="5055477" y="1845686"/>
            <a:ext cx="6450724" cy="3978275"/>
          </a:xfrm>
        </p:spPr>
        <p:txBody>
          <a:bodyPr/>
          <a:lstStyle/>
          <a:p>
            <a:endParaRPr lang="fr-FR" dirty="0"/>
          </a:p>
          <a:p>
            <a:r>
              <a:rPr lang="fr-FR" dirty="0"/>
              <a:t>I. Qu’est-ce qu’une dépense de santé ?		p. 03</a:t>
            </a:r>
          </a:p>
          <a:p>
            <a:r>
              <a:rPr lang="fr-FR" dirty="0"/>
              <a:t>II. Comment chiffrer les dépenses de santé ?		p. 09</a:t>
            </a:r>
          </a:p>
          <a:p>
            <a:r>
              <a:rPr lang="fr-FR" dirty="0"/>
              <a:t>III. La réforme en cours de la sécurité sociale		p. 24</a:t>
            </a:r>
          </a:p>
          <a:p>
            <a:r>
              <a:rPr lang="fr-FR" dirty="0"/>
              <a:t>IV. L’évolution de la nature des dépenses		p. 30</a:t>
            </a:r>
          </a:p>
          <a:p>
            <a:r>
              <a:rPr lang="fr-FR" dirty="0"/>
              <a:t>V. L’innovation future et ses contraintes		p. 60</a:t>
            </a:r>
          </a:p>
          <a:p>
            <a:r>
              <a:rPr lang="fr-FR" dirty="0"/>
              <a:t>VI. Pour aller plus loin		p. 63</a:t>
            </a:r>
          </a:p>
          <a:p>
            <a:endParaRPr lang="fr-FR" dirty="0"/>
          </a:p>
        </p:txBody>
      </p:sp>
      <p:sp>
        <p:nvSpPr>
          <p:cNvPr id="2" name="Title 1">
            <a:extLst>
              <a:ext uri="{FF2B5EF4-FFF2-40B4-BE49-F238E27FC236}">
                <a16:creationId xmlns:a16="http://schemas.microsoft.com/office/drawing/2014/main" id="{79EBAA6F-1560-8E2F-949F-1499E00F147C}"/>
              </a:ext>
            </a:extLst>
          </p:cNvPr>
          <p:cNvSpPr>
            <a:spLocks noGrp="1"/>
          </p:cNvSpPr>
          <p:nvPr>
            <p:ph type="title"/>
          </p:nvPr>
        </p:nvSpPr>
        <p:spPr>
          <a:xfrm>
            <a:off x="-31530" y="741524"/>
            <a:ext cx="3236815" cy="919221"/>
          </a:xfrm>
        </p:spPr>
        <p:txBody>
          <a:bodyPr/>
          <a:lstStyle/>
          <a:p>
            <a:r>
              <a:rPr lang="fr-FR" dirty="0"/>
              <a:t>Sommaire</a:t>
            </a:r>
          </a:p>
        </p:txBody>
      </p:sp>
    </p:spTree>
    <p:extLst>
      <p:ext uri="{BB962C8B-B14F-4D97-AF65-F5344CB8AC3E}">
        <p14:creationId xmlns:p14="http://schemas.microsoft.com/office/powerpoint/2010/main" val="2015626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C94EC-4862-7C1A-5FA5-ED4F1ADEC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B3FCE-EE29-607D-C796-636BA206CA78}"/>
              </a:ext>
            </a:extLst>
          </p:cNvPr>
          <p:cNvSpPr>
            <a:spLocks noGrp="1"/>
          </p:cNvSpPr>
          <p:nvPr>
            <p:ph type="title"/>
          </p:nvPr>
        </p:nvSpPr>
        <p:spPr/>
        <p:txBody>
          <a:bodyPr/>
          <a:lstStyle/>
          <a:p>
            <a:pPr marL="457200" indent="-457200" algn="ctr">
              <a:buFont typeface="Arial" panose="020B0604020202020204" pitchFamily="34" charset="0"/>
              <a:buChar char="•"/>
            </a:pPr>
            <a:r>
              <a:rPr lang="fr-FR" dirty="0"/>
              <a:t>Indemnisation sous forme de capital</a:t>
            </a:r>
          </a:p>
        </p:txBody>
      </p:sp>
      <p:sp>
        <p:nvSpPr>
          <p:cNvPr id="4" name="TextBox 3">
            <a:extLst>
              <a:ext uri="{FF2B5EF4-FFF2-40B4-BE49-F238E27FC236}">
                <a16:creationId xmlns:a16="http://schemas.microsoft.com/office/drawing/2014/main" id="{488A88E2-5EDA-F5CC-13CC-0944AA1B81AE}"/>
              </a:ext>
            </a:extLst>
          </p:cNvPr>
          <p:cNvSpPr txBox="1"/>
          <p:nvPr/>
        </p:nvSpPr>
        <p:spPr>
          <a:xfrm>
            <a:off x="6679088" y="2909839"/>
            <a:ext cx="4705694" cy="2369880"/>
          </a:xfrm>
          <a:prstGeom prst="rect">
            <a:avLst/>
          </a:prstGeom>
          <a:solidFill>
            <a:schemeClr val="bg1"/>
          </a:solidFill>
          <a:ln>
            <a:noFill/>
          </a:ln>
          <a:effectLst>
            <a:outerShdw dist="38100" dir="16200000" rotWithShape="0">
              <a:schemeClr val="accent2"/>
            </a:outerShdw>
          </a:effectLst>
        </p:spPr>
        <p:txBody>
          <a:bodyPr wrap="square">
            <a:spAutoFit/>
          </a:bodyPr>
          <a:lstStyle/>
          <a:p>
            <a:r>
              <a:rPr lang="fr-FR" b="1" dirty="0"/>
              <a:t>Avantages : </a:t>
            </a:r>
            <a:r>
              <a:rPr lang="fr-FR" sz="1600" dirty="0"/>
              <a:t>Libre disposition immédiate de la totalité des fonds (possibilité de placement / d’affectation comme bon semble à la victime), Fin des relations entre les parties…</a:t>
            </a:r>
          </a:p>
          <a:p>
            <a:endParaRPr lang="fr-FR" sz="1600" b="1" u="sng" dirty="0"/>
          </a:p>
          <a:p>
            <a:r>
              <a:rPr lang="fr-FR" b="1" dirty="0"/>
              <a:t>Inconvénients : </a:t>
            </a:r>
            <a:r>
              <a:rPr lang="fr-FR" sz="1600" dirty="0"/>
              <a:t>Pour la victime: Absence de revalorisation dans le futur, Prise en compte d’une espérance de vie moyenne alors que la victime pourrait vivre plus longtemps…</a:t>
            </a:r>
          </a:p>
        </p:txBody>
      </p:sp>
      <p:sp>
        <p:nvSpPr>
          <p:cNvPr id="5" name="TextBox 4">
            <a:extLst>
              <a:ext uri="{FF2B5EF4-FFF2-40B4-BE49-F238E27FC236}">
                <a16:creationId xmlns:a16="http://schemas.microsoft.com/office/drawing/2014/main" id="{A906C4D0-04BC-AF00-EA5E-10BDF5255C9F}"/>
              </a:ext>
            </a:extLst>
          </p:cNvPr>
          <p:cNvSpPr txBox="1"/>
          <p:nvPr/>
        </p:nvSpPr>
        <p:spPr>
          <a:xfrm>
            <a:off x="659841" y="1284347"/>
            <a:ext cx="5598083" cy="4585871"/>
          </a:xfrm>
          <a:prstGeom prst="rect">
            <a:avLst/>
          </a:prstGeom>
          <a:solidFill>
            <a:schemeClr val="bg2">
              <a:lumMod val="20000"/>
              <a:lumOff val="80000"/>
            </a:schemeClr>
          </a:solidFill>
          <a:ln>
            <a:noFill/>
          </a:ln>
          <a:effectLst/>
        </p:spPr>
        <p:txBody>
          <a:bodyPr wrap="square">
            <a:spAutoFit/>
          </a:bodyPr>
          <a:lstStyle/>
          <a:p>
            <a:r>
              <a:rPr lang="fr-FR" b="1" dirty="0"/>
              <a:t>Attention : </a:t>
            </a:r>
            <a:r>
              <a:rPr lang="fr-FR" sz="1600" dirty="0"/>
              <a:t>Si la liquidation intervient plusieurs années après la naissance du besoin futur, 2 possibilités :</a:t>
            </a:r>
          </a:p>
          <a:p>
            <a:endParaRPr lang="fr-FR" sz="1600" b="1" dirty="0"/>
          </a:p>
          <a:p>
            <a:pPr marL="285750" indent="-285750">
              <a:buClr>
                <a:srgbClr val="5F8896"/>
              </a:buClr>
              <a:buFontTx/>
              <a:buChar char="-"/>
            </a:pPr>
            <a:r>
              <a:rPr lang="fr-FR" sz="1600" b="1" dirty="0"/>
              <a:t>Arrérages pour la période passée</a:t>
            </a:r>
            <a:r>
              <a:rPr lang="fr-FR" sz="1600" dirty="0"/>
              <a:t>, entre la naissance du besoin / la date de consolidation et le jour de la liquation + </a:t>
            </a:r>
            <a:r>
              <a:rPr lang="fr-FR" sz="1600" b="1" dirty="0"/>
              <a:t>Capital pour les renouvellements futurs à compter du lendemain de la liquidation</a:t>
            </a:r>
            <a:r>
              <a:rPr lang="fr-FR" sz="1600" dirty="0"/>
              <a:t>,</a:t>
            </a:r>
          </a:p>
          <a:p>
            <a:endParaRPr lang="fr-FR" sz="1600" dirty="0"/>
          </a:p>
          <a:p>
            <a:pPr marL="285750" indent="-285750">
              <a:buClr>
                <a:srgbClr val="5F8896"/>
              </a:buClr>
              <a:buFontTx/>
              <a:buChar char="-"/>
            </a:pPr>
            <a:r>
              <a:rPr lang="fr-FR" sz="1600" b="1" dirty="0"/>
              <a:t>Capital à compter du démarrage du besoin </a:t>
            </a:r>
            <a:r>
              <a:rPr lang="fr-FR" sz="1600" dirty="0"/>
              <a:t>/ de la capitalisation, </a:t>
            </a:r>
          </a:p>
          <a:p>
            <a:endParaRPr lang="fr-FR" sz="1600" dirty="0"/>
          </a:p>
          <a:p>
            <a:pPr marL="285750" indent="-285750">
              <a:buClr>
                <a:srgbClr val="5F8896"/>
              </a:buClr>
              <a:buFontTx/>
              <a:buChar char="-"/>
            </a:pPr>
            <a:r>
              <a:rPr lang="fr-FR" sz="1600" dirty="0"/>
              <a:t>Dans les 2 cas, avec </a:t>
            </a:r>
            <a:r>
              <a:rPr lang="fr-FR" sz="1600" u="sng" dirty="0"/>
              <a:t>l’euro de rente prévu au regard </a:t>
            </a:r>
            <a:r>
              <a:rPr lang="fr-FR" sz="1600" b="1" dirty="0"/>
              <a:t>de l’âge de la victime au moment de la capitalisation </a:t>
            </a:r>
            <a:r>
              <a:rPr lang="fr-FR" sz="1600" u="sng" dirty="0"/>
              <a:t>effective</a:t>
            </a:r>
            <a:r>
              <a:rPr lang="fr-FR" sz="1600" dirty="0"/>
              <a:t> </a:t>
            </a:r>
            <a:r>
              <a:rPr lang="fr-FR" sz="1600" i="1" dirty="0"/>
              <a:t>(Cass. 1</a:t>
            </a:r>
            <a:r>
              <a:rPr lang="fr-FR" sz="1600" i="1" baseline="30000" dirty="0"/>
              <a:t>ère</a:t>
            </a:r>
            <a:r>
              <a:rPr lang="fr-FR" sz="1600" i="1" dirty="0"/>
              <a:t> civ. 11 juil. 2018 n°17-22.756),</a:t>
            </a:r>
            <a:endParaRPr lang="fr-FR" sz="1600" i="1" u="sng" dirty="0"/>
          </a:p>
          <a:p>
            <a:endParaRPr lang="fr-FR" sz="1600" u="sng" dirty="0"/>
          </a:p>
          <a:p>
            <a:pPr marL="285750" indent="-285750">
              <a:buClr>
                <a:srgbClr val="5F8896"/>
              </a:buClr>
              <a:buFontTx/>
              <a:buChar char="-"/>
            </a:pPr>
            <a:r>
              <a:rPr lang="fr-FR" sz="1600" dirty="0"/>
              <a:t>Toujours </a:t>
            </a:r>
            <a:r>
              <a:rPr lang="fr-FR" sz="1600" u="sng" dirty="0"/>
              <a:t>sans égard </a:t>
            </a:r>
            <a:r>
              <a:rPr lang="fr-FR" sz="1600" dirty="0"/>
              <a:t>au fait que la victime ait ou non déjà acquis le matériel dont elle a besoin </a:t>
            </a:r>
            <a:r>
              <a:rPr lang="fr-FR" sz="1600" i="1" dirty="0"/>
              <a:t>(Cass. 2</a:t>
            </a:r>
            <a:r>
              <a:rPr lang="fr-FR" sz="1600" i="1" baseline="30000" dirty="0"/>
              <a:t>ème</a:t>
            </a:r>
            <a:r>
              <a:rPr lang="fr-FR" sz="1600" i="1" dirty="0"/>
              <a:t> civ. 4 av. 2024 n°22-19307),</a:t>
            </a:r>
          </a:p>
        </p:txBody>
      </p:sp>
      <p:pic>
        <p:nvPicPr>
          <p:cNvPr id="7" name="Graphic 6" descr="Gavel outline">
            <a:extLst>
              <a:ext uri="{FF2B5EF4-FFF2-40B4-BE49-F238E27FC236}">
                <a16:creationId xmlns:a16="http://schemas.microsoft.com/office/drawing/2014/main" id="{F4C1CA90-950C-5B65-1C61-96248641AE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9088" y="1817281"/>
            <a:ext cx="914400" cy="914400"/>
          </a:xfrm>
          <a:prstGeom prst="rect">
            <a:avLst/>
          </a:prstGeom>
        </p:spPr>
      </p:pic>
      <p:sp>
        <p:nvSpPr>
          <p:cNvPr id="3" name="Footer Placeholder 3">
            <a:extLst>
              <a:ext uri="{FF2B5EF4-FFF2-40B4-BE49-F238E27FC236}">
                <a16:creationId xmlns:a16="http://schemas.microsoft.com/office/drawing/2014/main" id="{6FA3CEB0-05E8-50C8-2BEE-3B2E82C81D4D}"/>
              </a:ext>
            </a:extLst>
          </p:cNvPr>
          <p:cNvSpPr txBox="1">
            <a:spLocks/>
          </p:cNvSpPr>
          <p:nvPr/>
        </p:nvSpPr>
        <p:spPr>
          <a:xfrm>
            <a:off x="3774017" y="6240707"/>
            <a:ext cx="4643966"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LES DEPENSES DE SANTE</a:t>
            </a:r>
            <a:endParaRPr lang="fr-FR" dirty="0"/>
          </a:p>
        </p:txBody>
      </p:sp>
      <p:sp>
        <p:nvSpPr>
          <p:cNvPr id="8" name="Espace réservé du numéro de diapositive 7">
            <a:extLst>
              <a:ext uri="{FF2B5EF4-FFF2-40B4-BE49-F238E27FC236}">
                <a16:creationId xmlns:a16="http://schemas.microsoft.com/office/drawing/2014/main" id="{FDDBB6B6-7F8B-8DE6-8527-1F65D64828F3}"/>
              </a:ext>
            </a:extLst>
          </p:cNvPr>
          <p:cNvSpPr>
            <a:spLocks noGrp="1"/>
          </p:cNvSpPr>
          <p:nvPr>
            <p:ph type="sldNum" sz="quarter" idx="12"/>
          </p:nvPr>
        </p:nvSpPr>
        <p:spPr/>
        <p:txBody>
          <a:bodyPr/>
          <a:lstStyle/>
          <a:p>
            <a:fld id="{8415421A-8635-4166-92D2-5F6D44CB9F91}" type="slidenum">
              <a:rPr lang="fr-FR" smtClean="0"/>
              <a:t>20</a:t>
            </a:fld>
            <a:endParaRPr lang="fr-FR"/>
          </a:p>
        </p:txBody>
      </p:sp>
    </p:spTree>
    <p:extLst>
      <p:ext uri="{BB962C8B-B14F-4D97-AF65-F5344CB8AC3E}">
        <p14:creationId xmlns:p14="http://schemas.microsoft.com/office/powerpoint/2010/main" val="124062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E3CB9-ABDF-09FE-1872-BC4A36EC3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0678B-19B6-C8DF-1156-2B0D4271C93E}"/>
              </a:ext>
            </a:extLst>
          </p:cNvPr>
          <p:cNvSpPr>
            <a:spLocks noGrp="1"/>
          </p:cNvSpPr>
          <p:nvPr>
            <p:ph type="title"/>
          </p:nvPr>
        </p:nvSpPr>
        <p:spPr>
          <a:xfrm>
            <a:off x="838199" y="365126"/>
            <a:ext cx="9744635" cy="919221"/>
          </a:xfrm>
        </p:spPr>
        <p:txBody>
          <a:bodyPr/>
          <a:lstStyle/>
          <a:p>
            <a:r>
              <a:rPr lang="fr-FR" dirty="0"/>
              <a:t>Les possibilités de conversion</a:t>
            </a:r>
          </a:p>
        </p:txBody>
      </p:sp>
      <p:sp>
        <p:nvSpPr>
          <p:cNvPr id="44" name="Content Placeholder 43">
            <a:extLst>
              <a:ext uri="{FF2B5EF4-FFF2-40B4-BE49-F238E27FC236}">
                <a16:creationId xmlns:a16="http://schemas.microsoft.com/office/drawing/2014/main" id="{4A598058-7FCE-DF94-AF25-F7FAAD022D70}"/>
              </a:ext>
            </a:extLst>
          </p:cNvPr>
          <p:cNvSpPr>
            <a:spLocks noGrp="1"/>
          </p:cNvSpPr>
          <p:nvPr>
            <p:ph idx="1"/>
          </p:nvPr>
        </p:nvSpPr>
        <p:spPr>
          <a:xfrm>
            <a:off x="838200" y="1668967"/>
            <a:ext cx="10515600" cy="3607121"/>
          </a:xfrm>
        </p:spPr>
        <p:txBody>
          <a:bodyPr/>
          <a:lstStyle/>
          <a:p>
            <a:pPr marL="285750" lvl="0" indent="-285750" algn="just">
              <a:buClr>
                <a:srgbClr val="5F8896"/>
              </a:buClr>
              <a:buFont typeface="Arial" panose="020B0604020202020204" pitchFamily="34" charset="0"/>
              <a:buChar char="•"/>
            </a:pPr>
            <a:r>
              <a:rPr lang="fr-FR" b="1" dirty="0"/>
              <a:t>Pouvoir souverain des juges du fonds, de fixer le mode d’indemnisation du dommage en rente ou capital </a:t>
            </a:r>
            <a:r>
              <a:rPr lang="fr-FR" sz="1600" i="1" dirty="0"/>
              <a:t>(CE. 13 janv. 1960 Hôpital-hospice de Salon de Provence Lebon, CE 4 déc. 2009 n°309521 : sans que ce choix ne soit subordonné à l’accord du responsable, CA ROUEN 30 mai 2025 n°24-02431),</a:t>
            </a:r>
          </a:p>
          <a:p>
            <a:pPr marL="285750" lvl="0" indent="-285750" algn="just">
              <a:spcBef>
                <a:spcPts val="100"/>
              </a:spcBef>
              <a:buClr>
                <a:srgbClr val="5F8896"/>
              </a:buClr>
              <a:buFont typeface="Arial" panose="020B0604020202020204" pitchFamily="34" charset="0"/>
              <a:buChar char="•"/>
            </a:pPr>
            <a:endParaRPr lang="fr-FR" sz="800" dirty="0"/>
          </a:p>
          <a:p>
            <a:pPr marL="285750" lvl="0" indent="-285750" algn="just">
              <a:buClr>
                <a:srgbClr val="5F8896"/>
              </a:buClr>
              <a:buFont typeface="Arial" panose="020B0604020202020204" pitchFamily="34" charset="0"/>
              <a:buChar char="•"/>
            </a:pPr>
            <a:r>
              <a:rPr lang="fr-FR" b="1" dirty="0"/>
              <a:t>Parmi les critères de choix </a:t>
            </a:r>
            <a:r>
              <a:rPr lang="fr-FR" dirty="0"/>
              <a:t>: L’âge de la victime à la liquidation, le degré d’autonomie de la victime, l’existence d’une mesure de protection en cours, l’importance du besoin…</a:t>
            </a:r>
          </a:p>
          <a:p>
            <a:pPr marL="285750" lvl="0" indent="-285750" algn="just">
              <a:spcBef>
                <a:spcPts val="100"/>
              </a:spcBef>
              <a:buClr>
                <a:srgbClr val="5F8896"/>
              </a:buClr>
              <a:buFont typeface="Arial" panose="020B0604020202020204" pitchFamily="34" charset="0"/>
              <a:buChar char="•"/>
            </a:pPr>
            <a:endParaRPr lang="fr-FR" sz="800" dirty="0"/>
          </a:p>
          <a:p>
            <a:pPr marL="285750" lvl="0" indent="-285750" algn="just">
              <a:buClr>
                <a:srgbClr val="5F8896"/>
              </a:buClr>
              <a:buFont typeface="Arial" panose="020B0604020202020204" pitchFamily="34" charset="0"/>
              <a:buChar char="•"/>
            </a:pPr>
            <a:r>
              <a:rPr lang="fr-FR" b="1" dirty="0"/>
              <a:t>Possibilité de conversion d’un capital en rente</a:t>
            </a:r>
            <a:r>
              <a:rPr lang="fr-FR" dirty="0"/>
              <a:t> </a:t>
            </a:r>
            <a:r>
              <a:rPr lang="fr-FR" sz="1600" i="1" dirty="0"/>
              <a:t>(CE 2 oct. 2025 n°502999 Inédit: en matière de responsabilité médicale),</a:t>
            </a:r>
          </a:p>
          <a:p>
            <a:pPr marL="285750" lvl="0" indent="-285750" algn="just">
              <a:spcBef>
                <a:spcPts val="100"/>
              </a:spcBef>
              <a:buClr>
                <a:srgbClr val="5F8896"/>
              </a:buClr>
              <a:buFont typeface="Arial" panose="020B0604020202020204" pitchFamily="34" charset="0"/>
              <a:buChar char="•"/>
            </a:pPr>
            <a:endParaRPr lang="fr-FR" sz="800" dirty="0"/>
          </a:p>
          <a:p>
            <a:pPr marL="285750" lvl="0" indent="-285750" algn="just">
              <a:buClr>
                <a:srgbClr val="5F8896"/>
              </a:buClr>
              <a:buFont typeface="Arial" panose="020B0604020202020204" pitchFamily="34" charset="0"/>
              <a:buChar char="•"/>
            </a:pPr>
            <a:r>
              <a:rPr lang="fr-FR" b="1" dirty="0"/>
              <a:t>D’une rente en capital </a:t>
            </a:r>
            <a:r>
              <a:rPr lang="fr-FR" sz="1600" i="1" dirty="0"/>
              <a:t>(CE 14 déc. 1981 n°17895, CE 25 juil. 2007 n°277196, CA ROUEN 30 mai 2025 n°24-02431),</a:t>
            </a:r>
          </a:p>
          <a:p>
            <a:pPr marL="285750" lvl="0" indent="-285750" algn="just">
              <a:buClr>
                <a:srgbClr val="5F8896"/>
              </a:buClr>
              <a:buFont typeface="Arial" panose="020B0604020202020204" pitchFamily="34" charset="0"/>
              <a:buChar char="•"/>
            </a:pPr>
            <a:endParaRPr lang="fr-FR" sz="800" dirty="0"/>
          </a:p>
          <a:p>
            <a:pPr marL="285750" lvl="0" indent="-285750" algn="just">
              <a:spcBef>
                <a:spcPts val="100"/>
              </a:spcBef>
              <a:buClr>
                <a:srgbClr val="5F8896"/>
              </a:buClr>
              <a:buFont typeface="Arial" panose="020B0604020202020204" pitchFamily="34" charset="0"/>
              <a:buChar char="•"/>
            </a:pPr>
            <a:r>
              <a:rPr lang="fr-FR" b="1" dirty="0"/>
              <a:t>D’une indemnisation au réel sur justificatifs en rente annuelle </a:t>
            </a:r>
            <a:r>
              <a:rPr lang="fr-FR" sz="1600" i="1" dirty="0"/>
              <a:t>(TGI de BORDEAUX 6 nov. 2019 n°14-02364: malgré le refus de la victime de conserver l’indemnisation au fur et à mesure sur dépense effective),</a:t>
            </a:r>
          </a:p>
          <a:p>
            <a:pPr lvl="0"/>
            <a:endParaRPr lang="fr-FR" dirty="0"/>
          </a:p>
        </p:txBody>
      </p:sp>
      <p:sp>
        <p:nvSpPr>
          <p:cNvPr id="4" name="Footer Placeholder 3">
            <a:extLst>
              <a:ext uri="{FF2B5EF4-FFF2-40B4-BE49-F238E27FC236}">
                <a16:creationId xmlns:a16="http://schemas.microsoft.com/office/drawing/2014/main" id="{2F515892-AEE1-0FE3-09CE-32F6FF56D087}"/>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4DD3EA88-E952-91F7-2C2A-9E69E5F8C2E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21</a:t>
            </a:fld>
            <a:endParaRPr lang="fr-FR"/>
          </a:p>
        </p:txBody>
      </p:sp>
    </p:spTree>
    <p:extLst>
      <p:ext uri="{BB962C8B-B14F-4D97-AF65-F5344CB8AC3E}">
        <p14:creationId xmlns:p14="http://schemas.microsoft.com/office/powerpoint/2010/main" val="144879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487F6-A613-4EB5-C15A-7FE35ACC8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68FE8-37EC-4D37-D261-137CA8A68C13}"/>
              </a:ext>
            </a:extLst>
          </p:cNvPr>
          <p:cNvSpPr>
            <a:spLocks noGrp="1"/>
          </p:cNvSpPr>
          <p:nvPr>
            <p:ph type="title"/>
          </p:nvPr>
        </p:nvSpPr>
        <p:spPr>
          <a:xfrm>
            <a:off x="838199" y="365126"/>
            <a:ext cx="9744635" cy="919221"/>
          </a:xfrm>
        </p:spPr>
        <p:txBody>
          <a:bodyPr/>
          <a:lstStyle/>
          <a:p>
            <a:r>
              <a:rPr lang="fr-FR" dirty="0"/>
              <a:t>G. Cas particulier : Décès de la victime en cours de procédure</a:t>
            </a:r>
          </a:p>
        </p:txBody>
      </p:sp>
      <p:sp>
        <p:nvSpPr>
          <p:cNvPr id="4" name="Footer Placeholder 3">
            <a:extLst>
              <a:ext uri="{FF2B5EF4-FFF2-40B4-BE49-F238E27FC236}">
                <a16:creationId xmlns:a16="http://schemas.microsoft.com/office/drawing/2014/main" id="{A3DC830D-3B86-9AA4-BF4B-0B2EB96ADCF3}"/>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40CC64CA-038A-ACB1-2F8C-04562A925799}"/>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22</a:t>
            </a:fld>
            <a:endParaRPr lang="fr-FR"/>
          </a:p>
        </p:txBody>
      </p:sp>
      <p:sp>
        <p:nvSpPr>
          <p:cNvPr id="7" name="Hexagon 2">
            <a:extLst>
              <a:ext uri="{FF2B5EF4-FFF2-40B4-BE49-F238E27FC236}">
                <a16:creationId xmlns:a16="http://schemas.microsoft.com/office/drawing/2014/main" id="{78536762-FCF7-312D-F88C-F1A47CBFFF5C}"/>
              </a:ext>
            </a:extLst>
          </p:cNvPr>
          <p:cNvSpPr/>
          <p:nvPr>
            <p:custDataLst>
              <p:tags r:id="rId2"/>
            </p:custDataLst>
          </p:nvPr>
        </p:nvSpPr>
        <p:spPr>
          <a:xfrm rot="5400000">
            <a:off x="891901" y="178061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8" name="TextBox 4">
            <a:extLst>
              <a:ext uri="{FF2B5EF4-FFF2-40B4-BE49-F238E27FC236}">
                <a16:creationId xmlns:a16="http://schemas.microsoft.com/office/drawing/2014/main" id="{94CEE886-9173-2EB8-E321-4629832A7D3A}"/>
              </a:ext>
            </a:extLst>
          </p:cNvPr>
          <p:cNvSpPr txBox="1"/>
          <p:nvPr>
            <p:custDataLst>
              <p:tags r:id="rId3"/>
            </p:custDataLst>
          </p:nvPr>
        </p:nvSpPr>
        <p:spPr>
          <a:xfrm>
            <a:off x="334450" y="2968742"/>
            <a:ext cx="2380175" cy="3077766"/>
          </a:xfrm>
          <a:prstGeom prst="rect">
            <a:avLst/>
          </a:prstGeom>
          <a:noFill/>
        </p:spPr>
        <p:txBody>
          <a:bodyPr wrap="square">
            <a:spAutoFit/>
          </a:bodyPr>
          <a:lstStyle/>
          <a:p>
            <a:pPr>
              <a:buClr>
                <a:srgbClr val="5F8896"/>
              </a:buClr>
            </a:pPr>
            <a:r>
              <a:rPr lang="fr-FR" b="1" dirty="0"/>
              <a:t>Principe : </a:t>
            </a:r>
            <a:r>
              <a:rPr lang="fr-FR" sz="1600" b="1" dirty="0"/>
              <a:t>Transmission aux héritiers du préjudice de la victime né et entré sans son patrimoine avant son décès </a:t>
            </a:r>
            <a:r>
              <a:rPr lang="fr-FR" sz="1600" i="1" dirty="0"/>
              <a:t>(Cass. Ch. mixte 30 av. 1976 n° 73-93.014 et 74-90.280, Cass. AP 9 mai 2008 n°05-87379 Publié, Cass. Crim. 19 juin 2007 n°06-88910),</a:t>
            </a:r>
          </a:p>
        </p:txBody>
      </p:sp>
      <p:sp>
        <p:nvSpPr>
          <p:cNvPr id="9" name="Hexagon 5">
            <a:extLst>
              <a:ext uri="{FF2B5EF4-FFF2-40B4-BE49-F238E27FC236}">
                <a16:creationId xmlns:a16="http://schemas.microsoft.com/office/drawing/2014/main" id="{E29BD5AF-9BFD-6CA3-C3D7-6B9BB203083C}"/>
              </a:ext>
            </a:extLst>
          </p:cNvPr>
          <p:cNvSpPr/>
          <p:nvPr>
            <p:custDataLst>
              <p:tags r:id="rId4"/>
            </p:custDataLst>
          </p:nvPr>
        </p:nvSpPr>
        <p:spPr>
          <a:xfrm rot="5400000">
            <a:off x="3316413" y="178061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10" name="TextBox 6">
            <a:extLst>
              <a:ext uri="{FF2B5EF4-FFF2-40B4-BE49-F238E27FC236}">
                <a16:creationId xmlns:a16="http://schemas.microsoft.com/office/drawing/2014/main" id="{5B661DB4-3C03-7388-DE8C-CE205A71570C}"/>
              </a:ext>
            </a:extLst>
          </p:cNvPr>
          <p:cNvSpPr txBox="1"/>
          <p:nvPr>
            <p:custDataLst>
              <p:tags r:id="rId5"/>
            </p:custDataLst>
          </p:nvPr>
        </p:nvSpPr>
        <p:spPr>
          <a:xfrm>
            <a:off x="5125526" y="3009423"/>
            <a:ext cx="3782126" cy="3077766"/>
          </a:xfrm>
          <a:prstGeom prst="rect">
            <a:avLst/>
          </a:prstGeom>
          <a:noFill/>
        </p:spPr>
        <p:txBody>
          <a:bodyPr wrap="square">
            <a:spAutoFit/>
          </a:bodyPr>
          <a:lstStyle/>
          <a:p>
            <a:pPr>
              <a:buClr>
                <a:srgbClr val="5F8896"/>
              </a:buClr>
            </a:pPr>
            <a:r>
              <a:rPr lang="fr-FR" b="1" dirty="0"/>
              <a:t>Comment ? </a:t>
            </a:r>
            <a:r>
              <a:rPr lang="fr-FR" sz="1600" b="1" dirty="0"/>
              <a:t>Evaluation uniquement par arrérages prorata </a:t>
            </a:r>
            <a:r>
              <a:rPr lang="fr-FR" sz="1600" b="1" dirty="0" err="1"/>
              <a:t>temporis</a:t>
            </a:r>
            <a:r>
              <a:rPr lang="fr-FR" sz="1600" dirty="0"/>
              <a:t>, de la date de naissance du besoin à la date du décès , pouvant intervenir :</a:t>
            </a:r>
          </a:p>
          <a:p>
            <a:endParaRPr lang="fr-FR" sz="800" dirty="0"/>
          </a:p>
          <a:p>
            <a:pPr marL="285750" indent="-285750">
              <a:buClr>
                <a:srgbClr val="5F8896"/>
              </a:buClr>
              <a:buFont typeface="Arial" panose="020B0604020202020204" pitchFamily="34" charset="0"/>
              <a:buChar char="•"/>
            </a:pPr>
            <a:r>
              <a:rPr lang="fr-FR" sz="1600" u="sng" dirty="0"/>
              <a:t>En cours d’instance</a:t>
            </a:r>
            <a:r>
              <a:rPr lang="fr-FR" sz="1600" dirty="0"/>
              <a:t> </a:t>
            </a:r>
            <a:r>
              <a:rPr lang="fr-FR" sz="1600" i="1" dirty="0"/>
              <a:t>(Cass. Crim. 16 juil. 1980 n°79-93274 Publié, Cass. Crim. 3 nov. 2004 n°04-80665 Publié),</a:t>
            </a:r>
          </a:p>
          <a:p>
            <a:pPr>
              <a:buClr>
                <a:srgbClr val="5F8896"/>
              </a:buClr>
            </a:pPr>
            <a:endParaRPr lang="fr-FR" sz="800" i="1" dirty="0"/>
          </a:p>
          <a:p>
            <a:pPr marL="285750" indent="-285750">
              <a:buClr>
                <a:srgbClr val="5F8896"/>
              </a:buClr>
              <a:buFont typeface="Arial" panose="020B0604020202020204" pitchFamily="34" charset="0"/>
              <a:buChar char="•"/>
            </a:pPr>
            <a:r>
              <a:rPr lang="fr-FR" sz="1600" u="sng" dirty="0"/>
              <a:t>Même en appel</a:t>
            </a:r>
            <a:r>
              <a:rPr lang="fr-FR" sz="1600" dirty="0"/>
              <a:t>, après une première décision rendue avant le décès </a:t>
            </a:r>
            <a:r>
              <a:rPr lang="fr-FR" sz="1600" i="1" dirty="0"/>
              <a:t>(Cass. 2</a:t>
            </a:r>
            <a:r>
              <a:rPr lang="fr-FR" sz="1600" i="1" baseline="30000" dirty="0"/>
              <a:t>ème</a:t>
            </a:r>
            <a:r>
              <a:rPr lang="fr-FR" sz="1600" i="1" dirty="0"/>
              <a:t> civ. 4 oct. 1995 n°93-20293, Cass. Crim. 13 nov. 2013 n°12-84838 Publié),</a:t>
            </a:r>
          </a:p>
        </p:txBody>
      </p:sp>
      <p:sp>
        <p:nvSpPr>
          <p:cNvPr id="11" name="Hexagon 7">
            <a:extLst>
              <a:ext uri="{FF2B5EF4-FFF2-40B4-BE49-F238E27FC236}">
                <a16:creationId xmlns:a16="http://schemas.microsoft.com/office/drawing/2014/main" id="{E935C411-5336-8B4A-95CB-529A55553B4B}"/>
              </a:ext>
            </a:extLst>
          </p:cNvPr>
          <p:cNvSpPr/>
          <p:nvPr>
            <p:custDataLst>
              <p:tags r:id="rId6"/>
            </p:custDataLst>
          </p:nvPr>
        </p:nvSpPr>
        <p:spPr>
          <a:xfrm rot="5400000">
            <a:off x="9560627" y="178061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4</a:t>
            </a:r>
          </a:p>
        </p:txBody>
      </p:sp>
      <p:sp>
        <p:nvSpPr>
          <p:cNvPr id="12" name="TextBox 8">
            <a:extLst>
              <a:ext uri="{FF2B5EF4-FFF2-40B4-BE49-F238E27FC236}">
                <a16:creationId xmlns:a16="http://schemas.microsoft.com/office/drawing/2014/main" id="{2304AE91-47E6-D4D7-1006-498AAD11493F}"/>
              </a:ext>
            </a:extLst>
          </p:cNvPr>
          <p:cNvSpPr txBox="1"/>
          <p:nvPr>
            <p:custDataLst>
              <p:tags r:id="rId7"/>
            </p:custDataLst>
          </p:nvPr>
        </p:nvSpPr>
        <p:spPr>
          <a:xfrm>
            <a:off x="2714625" y="3011272"/>
            <a:ext cx="2271713" cy="2431435"/>
          </a:xfrm>
          <a:prstGeom prst="rect">
            <a:avLst/>
          </a:prstGeom>
          <a:noFill/>
        </p:spPr>
        <p:txBody>
          <a:bodyPr wrap="square">
            <a:spAutoFit/>
          </a:bodyPr>
          <a:lstStyle/>
          <a:p>
            <a:pPr marL="0" lvl="1">
              <a:buClr>
                <a:srgbClr val="5F8896"/>
              </a:buClr>
            </a:pPr>
            <a:r>
              <a:rPr lang="fr-FR" b="1" dirty="0"/>
              <a:t>Même si la victime n’avait pas encore fait d’acquisition </a:t>
            </a:r>
            <a:r>
              <a:rPr lang="fr-FR" sz="1600" b="1" dirty="0"/>
              <a:t>/ de dépense effective au moment de son décès </a:t>
            </a:r>
            <a:r>
              <a:rPr lang="fr-FR" sz="1600" i="1" dirty="0"/>
              <a:t>(Cass. 2</a:t>
            </a:r>
            <a:r>
              <a:rPr lang="fr-FR" sz="1600" i="1" baseline="30000" dirty="0"/>
              <a:t>ème</a:t>
            </a:r>
            <a:r>
              <a:rPr lang="fr-FR" sz="1600" i="1" dirty="0"/>
              <a:t> civ. 28 nov. 2024 n°23-15841 Publié),</a:t>
            </a:r>
          </a:p>
          <a:p>
            <a:pPr algn="ctr"/>
            <a:endParaRPr lang="fr-FR" dirty="0"/>
          </a:p>
        </p:txBody>
      </p:sp>
      <p:sp>
        <p:nvSpPr>
          <p:cNvPr id="3" name="Hexagon 7">
            <a:extLst>
              <a:ext uri="{FF2B5EF4-FFF2-40B4-BE49-F238E27FC236}">
                <a16:creationId xmlns:a16="http://schemas.microsoft.com/office/drawing/2014/main" id="{C9C388BA-9230-E7BE-6E44-CFF360E4CB74}"/>
              </a:ext>
            </a:extLst>
          </p:cNvPr>
          <p:cNvSpPr/>
          <p:nvPr>
            <p:custDataLst>
              <p:tags r:id="rId8"/>
            </p:custDataLst>
          </p:nvPr>
        </p:nvSpPr>
        <p:spPr>
          <a:xfrm rot="5400000">
            <a:off x="6438520" y="1780619"/>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6" name="TextBox 8">
            <a:extLst>
              <a:ext uri="{FF2B5EF4-FFF2-40B4-BE49-F238E27FC236}">
                <a16:creationId xmlns:a16="http://schemas.microsoft.com/office/drawing/2014/main" id="{F70D7E0E-7B1B-DAF3-11AB-3299E2A7B6D0}"/>
              </a:ext>
            </a:extLst>
          </p:cNvPr>
          <p:cNvSpPr txBox="1"/>
          <p:nvPr>
            <p:custDataLst>
              <p:tags r:id="rId9"/>
            </p:custDataLst>
          </p:nvPr>
        </p:nvSpPr>
        <p:spPr>
          <a:xfrm>
            <a:off x="8811886" y="3042821"/>
            <a:ext cx="2847743" cy="3046988"/>
          </a:xfrm>
          <a:prstGeom prst="rect">
            <a:avLst/>
          </a:prstGeom>
          <a:noFill/>
        </p:spPr>
        <p:txBody>
          <a:bodyPr wrap="square">
            <a:spAutoFit/>
          </a:bodyPr>
          <a:lstStyle/>
          <a:p>
            <a:pPr marL="0" lvl="1">
              <a:buClr>
                <a:srgbClr val="5F8896"/>
              </a:buClr>
            </a:pPr>
            <a:r>
              <a:rPr lang="fr-FR" sz="1600" b="1" dirty="0"/>
              <a:t>Nécessité de rouvrir les débats pour en tenir compte</a:t>
            </a:r>
            <a:r>
              <a:rPr lang="fr-FR" sz="1600" i="1" dirty="0"/>
              <a:t> (CE 28 sep. 2020 n°430088),</a:t>
            </a:r>
          </a:p>
          <a:p>
            <a:pPr marL="0" lvl="1"/>
            <a:endParaRPr lang="fr-FR" sz="800" i="1" dirty="0"/>
          </a:p>
          <a:p>
            <a:pPr marL="0" lvl="1">
              <a:buClr>
                <a:srgbClr val="5F8896"/>
              </a:buClr>
            </a:pPr>
            <a:r>
              <a:rPr lang="fr-FR" b="1" dirty="0"/>
              <a:t>Possibilité d’action en remboursement par l’assureur </a:t>
            </a:r>
            <a:r>
              <a:rPr lang="fr-FR" sz="1600" dirty="0"/>
              <a:t>du trop-versé au stade provisionnel, dans les 5 ans suivant le décès </a:t>
            </a:r>
            <a:r>
              <a:rPr lang="fr-FR" sz="1600" i="1" dirty="0"/>
              <a:t>(Cass. 2</a:t>
            </a:r>
            <a:r>
              <a:rPr lang="fr-FR" sz="1600" i="1" baseline="30000" dirty="0"/>
              <a:t>ème</a:t>
            </a:r>
            <a:r>
              <a:rPr lang="fr-FR" sz="1600" i="1" dirty="0"/>
              <a:t> civ. 19 déc. 2024 n°22-14.623),</a:t>
            </a:r>
          </a:p>
          <a:p>
            <a:pPr algn="ctr"/>
            <a:endParaRPr lang="fr-FR" dirty="0"/>
          </a:p>
        </p:txBody>
      </p:sp>
    </p:spTree>
    <p:extLst>
      <p:ext uri="{BB962C8B-B14F-4D97-AF65-F5344CB8AC3E}">
        <p14:creationId xmlns:p14="http://schemas.microsoft.com/office/powerpoint/2010/main" val="4024584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AD3D1-932E-F917-B6E4-94A01E7CC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DC84F-687F-A4E0-CB40-673DC5C7202A}"/>
              </a:ext>
            </a:extLst>
          </p:cNvPr>
          <p:cNvSpPr>
            <a:spLocks noGrp="1"/>
          </p:cNvSpPr>
          <p:nvPr>
            <p:ph type="title"/>
          </p:nvPr>
        </p:nvSpPr>
        <p:spPr>
          <a:xfrm>
            <a:off x="838199" y="365126"/>
            <a:ext cx="9800493" cy="919221"/>
          </a:xfrm>
        </p:spPr>
        <p:txBody>
          <a:bodyPr/>
          <a:lstStyle/>
          <a:p>
            <a:r>
              <a:rPr lang="fr-FR" dirty="0"/>
              <a:t>H. Cas particulier : Limitation du droit à                                             indemnisation et Droit de préférence </a:t>
            </a:r>
          </a:p>
        </p:txBody>
      </p:sp>
      <p:sp>
        <p:nvSpPr>
          <p:cNvPr id="44" name="Content Placeholder 43">
            <a:extLst>
              <a:ext uri="{FF2B5EF4-FFF2-40B4-BE49-F238E27FC236}">
                <a16:creationId xmlns:a16="http://schemas.microsoft.com/office/drawing/2014/main" id="{8FDCCF8E-E2A1-C83F-0289-354C74EE2087}"/>
              </a:ext>
            </a:extLst>
          </p:cNvPr>
          <p:cNvSpPr>
            <a:spLocks noGrp="1"/>
          </p:cNvSpPr>
          <p:nvPr>
            <p:ph idx="1"/>
          </p:nvPr>
        </p:nvSpPr>
        <p:spPr>
          <a:xfrm>
            <a:off x="838200" y="1693592"/>
            <a:ext cx="10668000" cy="4154758"/>
          </a:xfrm>
        </p:spPr>
        <p:txBody>
          <a:bodyPr/>
          <a:lstStyle/>
          <a:p>
            <a:pPr marL="342900" indent="-342900">
              <a:buAutoNum type="arabicPeriod"/>
            </a:pPr>
            <a:r>
              <a:rPr lang="fr-FR" b="1" dirty="0"/>
              <a:t>Cadre légal : </a:t>
            </a:r>
            <a:r>
              <a:rPr lang="fr-FR" sz="1600" b="1" i="1" dirty="0"/>
              <a:t>Article 1346-3 du Code civil, L 376-1 alinéa 4 du Code de la sécurité sociale, Article 31 al. 2 Loi du 5 juillet 1985</a:t>
            </a:r>
            <a:r>
              <a:rPr lang="fr-FR" sz="1600" i="1" dirty="0"/>
              <a:t>,</a:t>
            </a:r>
          </a:p>
          <a:p>
            <a:pPr marL="342900" indent="-342900">
              <a:spcBef>
                <a:spcPts val="100"/>
              </a:spcBef>
              <a:buAutoNum type="arabicPeriod"/>
            </a:pPr>
            <a:endParaRPr lang="fr-FR" sz="800" b="1" i="1" u="sng" dirty="0"/>
          </a:p>
          <a:p>
            <a:pPr marL="342900" indent="-342900">
              <a:buAutoNum type="arabicPeriod"/>
            </a:pPr>
            <a:r>
              <a:rPr lang="fr-FR" b="1" dirty="0"/>
              <a:t>La victime doit être indemnisée par priorité vis-à-vis des OS</a:t>
            </a:r>
            <a:r>
              <a:rPr lang="fr-FR" dirty="0"/>
              <a:t>, </a:t>
            </a:r>
            <a:r>
              <a:rPr lang="fr-FR" sz="1600" u="sng" dirty="0"/>
              <a:t>sur la masse globale pouvant être mise à la charge du tiers responsable après application de la limitation</a:t>
            </a:r>
            <a:r>
              <a:rPr lang="fr-FR" sz="1600" dirty="0"/>
              <a:t> et ce, toujours poste par poste </a:t>
            </a:r>
            <a:r>
              <a:rPr lang="fr-FR" sz="1600" i="1" dirty="0"/>
              <a:t>(Cass. 2</a:t>
            </a:r>
            <a:r>
              <a:rPr lang="fr-FR" sz="1600" i="1" baseline="30000" dirty="0"/>
              <a:t>ème</a:t>
            </a:r>
            <a:r>
              <a:rPr lang="fr-FR" sz="1600" i="1" dirty="0"/>
              <a:t> civ. 22 janv. 2009 n°07-21099, Cass. 2</a:t>
            </a:r>
            <a:r>
              <a:rPr lang="fr-FR" sz="1600" i="1" baseline="30000" dirty="0"/>
              <a:t>ème</a:t>
            </a:r>
            <a:r>
              <a:rPr lang="fr-FR" sz="1600" i="1" dirty="0"/>
              <a:t> civ. 24 sept. 2009 n°08-14515, Cass. 2</a:t>
            </a:r>
            <a:r>
              <a:rPr lang="fr-FR" sz="1600" i="1" baseline="30000" dirty="0"/>
              <a:t>ème</a:t>
            </a:r>
            <a:r>
              <a:rPr lang="fr-FR" sz="1600" i="1" dirty="0"/>
              <a:t> civ. 15 avril 2010 n°09-14042, Cass. 2</a:t>
            </a:r>
            <a:r>
              <a:rPr lang="fr-FR" sz="1600" i="1" baseline="30000" dirty="0"/>
              <a:t>ème</a:t>
            </a:r>
            <a:r>
              <a:rPr lang="fr-FR" sz="1600" i="1" dirty="0"/>
              <a:t> civ. 13 janv. 2012 n°10-28076, Cass. Crim. 20 nov. 2012 n°11-88773, Cass. Crim. 30 mai 2017 n°16-81449, Cass. 2</a:t>
            </a:r>
            <a:r>
              <a:rPr lang="fr-FR" sz="1600" i="1" baseline="30000" dirty="0"/>
              <a:t>ème</a:t>
            </a:r>
            <a:r>
              <a:rPr lang="fr-FR" sz="1600" i="1" dirty="0"/>
              <a:t> civ. 29 juin 2017 n°16-20172, Cass. 2</a:t>
            </a:r>
            <a:r>
              <a:rPr lang="fr-FR" sz="1600" i="1" baseline="30000" dirty="0"/>
              <a:t>ème</a:t>
            </a:r>
            <a:r>
              <a:rPr lang="fr-FR" sz="1600" i="1" dirty="0"/>
              <a:t> civ. 26 nov. 2020 n°19-21.744, CAA VERSAILES 17 déc. 2024 n°24VE00408, Cass. 2</a:t>
            </a:r>
            <a:r>
              <a:rPr lang="fr-FR" sz="1600" i="1" baseline="30000" dirty="0"/>
              <a:t>ème</a:t>
            </a:r>
            <a:r>
              <a:rPr lang="fr-FR" sz="1600" i="1" dirty="0"/>
              <a:t> civ. 19 sept. 2024 n°23-12.917),</a:t>
            </a:r>
          </a:p>
          <a:p>
            <a:pPr marL="342900" indent="-342900">
              <a:spcBef>
                <a:spcPts val="100"/>
              </a:spcBef>
              <a:buAutoNum type="arabicPeriod"/>
            </a:pPr>
            <a:endParaRPr lang="fr-FR" sz="800" b="1" i="1" u="sng" dirty="0"/>
          </a:p>
          <a:p>
            <a:pPr marL="342900" indent="-342900">
              <a:buAutoNum type="arabicPeriod"/>
            </a:pPr>
            <a:r>
              <a:rPr lang="fr-FR" b="1" dirty="0"/>
              <a:t>Méthode de calcul:</a:t>
            </a:r>
          </a:p>
          <a:p>
            <a:pPr marL="285750" lvl="0" indent="-285750">
              <a:buClr>
                <a:srgbClr val="5F8896"/>
              </a:buClr>
              <a:buFont typeface="Arial" panose="020B0604020202020204" pitchFamily="34" charset="0"/>
              <a:buChar char="•"/>
            </a:pPr>
            <a:r>
              <a:rPr lang="fr-FR" sz="1600" u="sng" dirty="0"/>
              <a:t>Déterminer l’assiette totale du poste de préjudice</a:t>
            </a:r>
            <a:r>
              <a:rPr lang="fr-FR" sz="1600" dirty="0"/>
              <a:t>  (Créances OS relatives au poste + Reste à la charge pour la victime),</a:t>
            </a:r>
          </a:p>
          <a:p>
            <a:pPr marL="285750" lvl="0" indent="-285750">
              <a:buClr>
                <a:srgbClr val="5F8896"/>
              </a:buClr>
              <a:buFont typeface="Arial" panose="020B0604020202020204" pitchFamily="34" charset="0"/>
              <a:buChar char="•"/>
            </a:pPr>
            <a:r>
              <a:rPr lang="fr-FR" sz="1600" u="sng" dirty="0"/>
              <a:t>Appliquer la limitation du droit à indemnisation sur l’assiette totale </a:t>
            </a:r>
            <a:r>
              <a:rPr lang="fr-FR" sz="1600" dirty="0"/>
              <a:t>= Assiette globale à laquelle sera tenue l’assureur,</a:t>
            </a:r>
          </a:p>
          <a:p>
            <a:pPr marL="285750" lvl="0" indent="-285750">
              <a:buClr>
                <a:srgbClr val="5F8896"/>
              </a:buClr>
              <a:buFont typeface="Arial" panose="020B0604020202020204" pitchFamily="34" charset="0"/>
              <a:buChar char="•"/>
            </a:pPr>
            <a:r>
              <a:rPr lang="fr-FR" sz="1600" u="sng" dirty="0"/>
              <a:t>Sur cette assiette globale après limitation, indemniser d’abord la victime par priorité,</a:t>
            </a:r>
            <a:endParaRPr lang="fr-FR" sz="1600" dirty="0"/>
          </a:p>
          <a:p>
            <a:pPr marL="285750" lvl="0" indent="-285750">
              <a:buClr>
                <a:srgbClr val="5F8896"/>
              </a:buClr>
              <a:buFont typeface="Arial" panose="020B0604020202020204" pitchFamily="34" charset="0"/>
              <a:buChar char="•"/>
            </a:pPr>
            <a:r>
              <a:rPr lang="fr-FR" sz="1600" u="sng" dirty="0"/>
              <a:t>Répartir le solde éventuellement disponible entre les OS</a:t>
            </a:r>
            <a:r>
              <a:rPr lang="fr-FR" sz="1600" dirty="0"/>
              <a:t>, au prorata de leur participation respective (au marc l’euro),</a:t>
            </a:r>
            <a:endParaRPr lang="fr-FR" dirty="0"/>
          </a:p>
          <a:p>
            <a:endParaRPr lang="fr-FR" dirty="0"/>
          </a:p>
        </p:txBody>
      </p:sp>
      <p:sp>
        <p:nvSpPr>
          <p:cNvPr id="4" name="Footer Placeholder 3">
            <a:extLst>
              <a:ext uri="{FF2B5EF4-FFF2-40B4-BE49-F238E27FC236}">
                <a16:creationId xmlns:a16="http://schemas.microsoft.com/office/drawing/2014/main" id="{AFE61EAE-F420-E5DA-BFD1-A2600C56AFCB}"/>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6853369D-3F82-6E2D-EA9F-49EC8AEE2120}"/>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23</a:t>
            </a:fld>
            <a:endParaRPr lang="fr-FR"/>
          </a:p>
        </p:txBody>
      </p:sp>
    </p:spTree>
    <p:extLst>
      <p:ext uri="{BB962C8B-B14F-4D97-AF65-F5344CB8AC3E}">
        <p14:creationId xmlns:p14="http://schemas.microsoft.com/office/powerpoint/2010/main" val="1129317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60AC-0DB5-6955-228F-C52CC50072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39170-78C2-F9F7-69A3-76D1912AE03C}"/>
              </a:ext>
            </a:extLst>
          </p:cNvPr>
          <p:cNvSpPr>
            <a:spLocks noGrp="1"/>
          </p:cNvSpPr>
          <p:nvPr>
            <p:ph type="ctrTitle"/>
          </p:nvPr>
        </p:nvSpPr>
        <p:spPr>
          <a:xfrm>
            <a:off x="756745" y="2392679"/>
            <a:ext cx="5705015" cy="1315439"/>
          </a:xfrm>
        </p:spPr>
        <p:txBody>
          <a:bodyPr/>
          <a:lstStyle/>
          <a:p>
            <a:r>
              <a:rPr lang="fr-FR" dirty="0"/>
              <a:t>III. La réforme en cours de la sécurité sociale</a:t>
            </a:r>
          </a:p>
        </p:txBody>
      </p:sp>
    </p:spTree>
    <p:extLst>
      <p:ext uri="{BB962C8B-B14F-4D97-AF65-F5344CB8AC3E}">
        <p14:creationId xmlns:p14="http://schemas.microsoft.com/office/powerpoint/2010/main" val="2327094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CA054-8959-5979-B173-CFC101697AB0}"/>
              </a:ext>
            </a:extLst>
          </p:cNvPr>
          <p:cNvSpPr>
            <a:spLocks noGrp="1"/>
          </p:cNvSpPr>
          <p:nvPr>
            <p:ph type="title"/>
          </p:nvPr>
        </p:nvSpPr>
        <p:spPr/>
        <p:txBody>
          <a:bodyPr/>
          <a:lstStyle/>
          <a:p>
            <a:r>
              <a:rPr lang="fr-FR" dirty="0"/>
              <a:t>A. Les apports / Grandes différences à venir</a:t>
            </a:r>
          </a:p>
        </p:txBody>
      </p:sp>
      <p:sp>
        <p:nvSpPr>
          <p:cNvPr id="3" name="Espace réservé du contenu 2">
            <a:extLst>
              <a:ext uri="{FF2B5EF4-FFF2-40B4-BE49-F238E27FC236}">
                <a16:creationId xmlns:a16="http://schemas.microsoft.com/office/drawing/2014/main" id="{1A5CA4F0-0CC0-A2C5-8637-04D78E54D407}"/>
              </a:ext>
            </a:extLst>
          </p:cNvPr>
          <p:cNvSpPr>
            <a:spLocks noGrp="1"/>
          </p:cNvSpPr>
          <p:nvPr>
            <p:ph idx="1"/>
          </p:nvPr>
        </p:nvSpPr>
        <p:spPr>
          <a:xfrm>
            <a:off x="838200" y="2669795"/>
            <a:ext cx="9165336" cy="2975234"/>
          </a:xfrm>
        </p:spPr>
        <p:txBody>
          <a:bodyPr/>
          <a:lstStyle/>
          <a:p>
            <a:pPr marL="285750" indent="-285750">
              <a:buClr>
                <a:srgbClr val="5F8896"/>
              </a:buClr>
              <a:buFont typeface="Arial" panose="020B0604020202020204" pitchFamily="34" charset="0"/>
              <a:buChar char="•"/>
            </a:pPr>
            <a:r>
              <a:rPr lang="fr-FR" sz="1600" dirty="0"/>
              <a:t>Un seul financeur : l’assurance maladie,</a:t>
            </a:r>
          </a:p>
          <a:p>
            <a:pPr marL="285750" indent="-285750">
              <a:buClr>
                <a:srgbClr val="5F8896"/>
              </a:buClr>
              <a:buFont typeface="Arial" panose="020B0604020202020204" pitchFamily="34" charset="0"/>
              <a:buChar char="•"/>
            </a:pPr>
            <a:r>
              <a:rPr lang="fr-FR" sz="1600" dirty="0"/>
              <a:t>Pas de démarche de financement complémentaire,</a:t>
            </a:r>
          </a:p>
          <a:p>
            <a:pPr marL="285750" indent="-285750">
              <a:buClr>
                <a:srgbClr val="5F8896"/>
              </a:buClr>
              <a:buFont typeface="Arial" panose="020B0604020202020204" pitchFamily="34" charset="0"/>
              <a:buChar char="•"/>
            </a:pPr>
            <a:r>
              <a:rPr lang="fr-FR" sz="1600" dirty="0"/>
              <a:t>Fauteuils de sport pris en charge,</a:t>
            </a:r>
          </a:p>
          <a:p>
            <a:pPr marL="285750" indent="-285750">
              <a:buClr>
                <a:srgbClr val="5F8896"/>
              </a:buClr>
              <a:buFont typeface="Arial" panose="020B0604020202020204" pitchFamily="34" charset="0"/>
              <a:buChar char="•"/>
            </a:pPr>
            <a:r>
              <a:rPr lang="fr-FR" sz="1600" dirty="0"/>
              <a:t>Révision de la nomenclature pour s’adapter aux évolutions techniques,</a:t>
            </a:r>
          </a:p>
          <a:p>
            <a:pPr marL="285750" indent="-285750">
              <a:lnSpc>
                <a:spcPct val="100000"/>
              </a:lnSpc>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b="1" dirty="0"/>
              <a:t>Trois modalités de prise en charge </a:t>
            </a:r>
            <a:r>
              <a:rPr lang="fr-FR" sz="1600" dirty="0"/>
              <a:t>(</a:t>
            </a:r>
            <a:r>
              <a:rPr lang="fr-FR" sz="1600" b="1" i="1" dirty="0"/>
              <a:t>Article 3.1 de l’arrêté</a:t>
            </a:r>
            <a:r>
              <a:rPr lang="fr-FR" sz="1600" dirty="0"/>
              <a:t>) :</a:t>
            </a:r>
          </a:p>
          <a:p>
            <a:pPr marL="552450" lvl="1" indent="-285750">
              <a:buClr>
                <a:srgbClr val="5F8896"/>
              </a:buClr>
              <a:buFontTx/>
              <a:buChar char="-"/>
            </a:pPr>
            <a:r>
              <a:rPr lang="fr-FR" sz="1600" dirty="0"/>
              <a:t>Location &lt; 6 mois avec option d’achat,</a:t>
            </a:r>
          </a:p>
          <a:p>
            <a:pPr marL="552450" lvl="1" indent="-285750">
              <a:buClr>
                <a:srgbClr val="5F8896"/>
              </a:buClr>
              <a:buFontTx/>
              <a:buChar char="-"/>
            </a:pPr>
            <a:r>
              <a:rPr lang="fr-FR" sz="1600" dirty="0"/>
              <a:t>Achat direct neuf,</a:t>
            </a:r>
          </a:p>
          <a:p>
            <a:pPr marL="552450" lvl="1" indent="-285750">
              <a:buClr>
                <a:srgbClr val="5F8896"/>
              </a:buClr>
              <a:buFontTx/>
              <a:buChar char="-"/>
            </a:pPr>
            <a:r>
              <a:rPr lang="fr-FR" sz="1600" dirty="0"/>
              <a:t>Location longue durée &gt; 6 mois,</a:t>
            </a:r>
          </a:p>
          <a:p>
            <a:endParaRPr lang="fr-FR" dirty="0"/>
          </a:p>
        </p:txBody>
      </p:sp>
      <p:sp>
        <p:nvSpPr>
          <p:cNvPr id="7" name="ZoneTexte 6">
            <a:extLst>
              <a:ext uri="{FF2B5EF4-FFF2-40B4-BE49-F238E27FC236}">
                <a16:creationId xmlns:a16="http://schemas.microsoft.com/office/drawing/2014/main" id="{C8ADB683-FD97-4099-1CD8-15DB3E910289}"/>
              </a:ext>
            </a:extLst>
          </p:cNvPr>
          <p:cNvSpPr txBox="1"/>
          <p:nvPr/>
        </p:nvSpPr>
        <p:spPr>
          <a:xfrm>
            <a:off x="762000" y="1212971"/>
            <a:ext cx="10591800" cy="1231106"/>
          </a:xfrm>
          <a:prstGeom prst="rect">
            <a:avLst/>
          </a:prstGeom>
          <a:noFill/>
        </p:spPr>
        <p:txBody>
          <a:bodyPr wrap="square">
            <a:spAutoFit/>
          </a:bodyPr>
          <a:lstStyle/>
          <a:p>
            <a:r>
              <a:rPr lang="fr-FR" b="1" i="1" dirty="0"/>
              <a:t>Arrêté du 6 février 2025 </a:t>
            </a:r>
            <a:r>
              <a:rPr lang="fr-FR" sz="1600" dirty="0"/>
              <a:t>portant modification des modalités de prise en charge de dispositifs médicaux et prestations associées pour la prise en charge des véhicules pour personnes en situation de handicap (VPH) aux titres I et IV de la liste prévue à l'article L. 165-1 (LPP) du code de la sécurité sociale. </a:t>
            </a:r>
            <a:r>
              <a:rPr lang="fr-FR" sz="1600" dirty="0">
                <a:hlinkClick r:id="rId2"/>
              </a:rPr>
              <a:t>https://www.legifrance.gouv.fr/jorf/id/JORFTEXT000051141909</a:t>
            </a:r>
            <a:r>
              <a:rPr lang="fr-FR" sz="1600" dirty="0"/>
              <a:t> </a:t>
            </a:r>
          </a:p>
          <a:p>
            <a:endParaRPr lang="fr-FR" sz="800" dirty="0"/>
          </a:p>
          <a:p>
            <a:r>
              <a:rPr lang="fr-FR" sz="1600" dirty="0">
                <a:hlinkClick r:id="rId3"/>
              </a:rPr>
              <a:t>https://handicap.gouv.fr/reforme-de-la-prise-en-charge-integrale-des-fauteuils-roulants</a:t>
            </a:r>
            <a:r>
              <a:rPr lang="fr-FR" sz="1600" dirty="0"/>
              <a:t> </a:t>
            </a:r>
          </a:p>
        </p:txBody>
      </p:sp>
      <p:sp>
        <p:nvSpPr>
          <p:cNvPr id="8" name="Espace réservé du pied de page 7">
            <a:extLst>
              <a:ext uri="{FF2B5EF4-FFF2-40B4-BE49-F238E27FC236}">
                <a16:creationId xmlns:a16="http://schemas.microsoft.com/office/drawing/2014/main" id="{52F21043-B729-CEC5-3A15-34A0BCECC6B9}"/>
              </a:ext>
            </a:extLst>
          </p:cNvPr>
          <p:cNvSpPr>
            <a:spLocks noGrp="1"/>
          </p:cNvSpPr>
          <p:nvPr>
            <p:ph type="ftr" sz="quarter" idx="11"/>
          </p:nvPr>
        </p:nvSpPr>
        <p:spPr/>
        <p:txBody>
          <a:bodyPr/>
          <a:lstStyle/>
          <a:p>
            <a:r>
              <a:rPr lang="fr-FR"/>
              <a:t>LES DEPENSES DE SANTE</a:t>
            </a:r>
          </a:p>
        </p:txBody>
      </p:sp>
      <p:sp>
        <p:nvSpPr>
          <p:cNvPr id="9" name="Espace réservé du numéro de diapositive 8">
            <a:extLst>
              <a:ext uri="{FF2B5EF4-FFF2-40B4-BE49-F238E27FC236}">
                <a16:creationId xmlns:a16="http://schemas.microsoft.com/office/drawing/2014/main" id="{8DA51A0A-E7EC-E81D-77BB-1F465298CFB5}"/>
              </a:ext>
            </a:extLst>
          </p:cNvPr>
          <p:cNvSpPr>
            <a:spLocks noGrp="1"/>
          </p:cNvSpPr>
          <p:nvPr>
            <p:ph type="sldNum" sz="quarter" idx="12"/>
          </p:nvPr>
        </p:nvSpPr>
        <p:spPr/>
        <p:txBody>
          <a:bodyPr/>
          <a:lstStyle/>
          <a:p>
            <a:fld id="{8415421A-8635-4166-92D2-5F6D44CB9F91}" type="slidenum">
              <a:rPr lang="fr-FR" smtClean="0"/>
              <a:t>25</a:t>
            </a:fld>
            <a:endParaRPr lang="fr-FR"/>
          </a:p>
        </p:txBody>
      </p:sp>
    </p:spTree>
    <p:extLst>
      <p:ext uri="{BB962C8B-B14F-4D97-AF65-F5344CB8AC3E}">
        <p14:creationId xmlns:p14="http://schemas.microsoft.com/office/powerpoint/2010/main" val="285975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37A5B1-47E6-FACD-A258-F16B767FCA20}"/>
              </a:ext>
            </a:extLst>
          </p:cNvPr>
          <p:cNvSpPr>
            <a:spLocks noGrp="1"/>
          </p:cNvSpPr>
          <p:nvPr>
            <p:ph type="title"/>
          </p:nvPr>
        </p:nvSpPr>
        <p:spPr>
          <a:xfrm>
            <a:off x="838200" y="365126"/>
            <a:ext cx="9321800" cy="919221"/>
          </a:xfrm>
        </p:spPr>
        <p:txBody>
          <a:bodyPr/>
          <a:lstStyle/>
          <a:p>
            <a:r>
              <a:rPr lang="fr-FR" dirty="0"/>
              <a:t>B. Catégories d’équipement à l’achat</a:t>
            </a:r>
          </a:p>
        </p:txBody>
      </p:sp>
      <p:sp>
        <p:nvSpPr>
          <p:cNvPr id="3" name="Espace réservé du contenu 2">
            <a:extLst>
              <a:ext uri="{FF2B5EF4-FFF2-40B4-BE49-F238E27FC236}">
                <a16:creationId xmlns:a16="http://schemas.microsoft.com/office/drawing/2014/main" id="{E8FBC457-2D6F-2A2D-F1BE-90A9B8B61263}"/>
              </a:ext>
            </a:extLst>
          </p:cNvPr>
          <p:cNvSpPr>
            <a:spLocks noGrp="1"/>
          </p:cNvSpPr>
          <p:nvPr>
            <p:ph idx="1"/>
          </p:nvPr>
        </p:nvSpPr>
        <p:spPr>
          <a:xfrm>
            <a:off x="838200" y="1202118"/>
            <a:ext cx="10515600" cy="3978275"/>
          </a:xfrm>
        </p:spPr>
        <p:txBody>
          <a:bodyPr/>
          <a:lstStyle/>
          <a:p>
            <a:pPr marL="342900" indent="-342900">
              <a:buFont typeface="+mj-lt"/>
              <a:buAutoNum type="arabicPeriod"/>
            </a:pPr>
            <a:r>
              <a:rPr lang="fr-FR" b="1" dirty="0"/>
              <a:t>Non modulaires : </a:t>
            </a:r>
            <a:r>
              <a:rPr lang="fr-FR" dirty="0"/>
              <a:t>fauteuil roulant à propulsion manuelle ou à pousser,</a:t>
            </a:r>
          </a:p>
          <a:p>
            <a:pPr marL="342900" indent="-342900">
              <a:buFont typeface="+mj-lt"/>
              <a:buAutoNum type="arabicPeriod"/>
            </a:pPr>
            <a:r>
              <a:rPr lang="fr-FR" b="1" dirty="0"/>
              <a:t>Modulaires : </a:t>
            </a:r>
          </a:p>
          <a:p>
            <a:pPr lvl="1"/>
            <a:r>
              <a:rPr lang="fr-FR" dirty="0"/>
              <a:t>Fauteuil roulant manuel, configurables, multipostions, verticalisateur,</a:t>
            </a:r>
          </a:p>
          <a:p>
            <a:pPr lvl="1"/>
            <a:r>
              <a:rPr lang="fr-FR" dirty="0"/>
              <a:t>Fauteuil roulant électrique, multipostions, verticalisateur,</a:t>
            </a:r>
          </a:p>
          <a:p>
            <a:pPr marL="342900" indent="-342900">
              <a:buFont typeface="+mj-lt"/>
              <a:buAutoNum type="arabicPeriod"/>
            </a:pPr>
            <a:r>
              <a:rPr lang="fr-FR" b="1" dirty="0"/>
              <a:t>Autres : </a:t>
            </a:r>
          </a:p>
          <a:p>
            <a:pPr lvl="1"/>
            <a:r>
              <a:rPr lang="fr-FR" dirty="0"/>
              <a:t>Bases roulantes modulaires, cycles modulaires, scooters modulaires,</a:t>
            </a:r>
          </a:p>
          <a:p>
            <a:pPr lvl="1"/>
            <a:r>
              <a:rPr lang="fr-FR" dirty="0"/>
              <a:t>Poussettes standards, poussettes modulaires </a:t>
            </a:r>
            <a:r>
              <a:rPr lang="fr-FR" dirty="0" err="1"/>
              <a:t>multiréglables</a:t>
            </a:r>
            <a:r>
              <a:rPr lang="fr-FR" dirty="0"/>
              <a:t> et évolutive,</a:t>
            </a:r>
          </a:p>
          <a:p>
            <a:pPr lvl="1"/>
            <a:endParaRPr lang="fr-FR" dirty="0"/>
          </a:p>
          <a:p>
            <a:pPr lvl="1"/>
            <a:endParaRPr lang="fr-FR" dirty="0"/>
          </a:p>
        </p:txBody>
      </p:sp>
      <p:sp>
        <p:nvSpPr>
          <p:cNvPr id="5" name="Espace réservé du pied de page 4">
            <a:extLst>
              <a:ext uri="{FF2B5EF4-FFF2-40B4-BE49-F238E27FC236}">
                <a16:creationId xmlns:a16="http://schemas.microsoft.com/office/drawing/2014/main" id="{9472CDE5-C67D-73D6-D25B-B166F5124CE1}"/>
              </a:ext>
            </a:extLst>
          </p:cNvPr>
          <p:cNvSpPr>
            <a:spLocks noGrp="1"/>
          </p:cNvSpPr>
          <p:nvPr>
            <p:ph type="ftr" sz="quarter" idx="11"/>
          </p:nvPr>
        </p:nvSpPr>
        <p:spPr>
          <a:xfrm>
            <a:off x="3774017" y="6247648"/>
            <a:ext cx="4643966" cy="365125"/>
          </a:xfrm>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1A650E56-B593-7079-5632-E0EB3D64396B}"/>
              </a:ext>
            </a:extLst>
          </p:cNvPr>
          <p:cNvSpPr>
            <a:spLocks noGrp="1"/>
          </p:cNvSpPr>
          <p:nvPr>
            <p:ph type="sldNum" sz="quarter" idx="12"/>
          </p:nvPr>
        </p:nvSpPr>
        <p:spPr>
          <a:xfrm>
            <a:off x="11506200" y="85407"/>
            <a:ext cx="685800" cy="365125"/>
          </a:xfrm>
        </p:spPr>
        <p:txBody>
          <a:bodyPr/>
          <a:lstStyle/>
          <a:p>
            <a:fld id="{8415421A-8635-4166-92D2-5F6D44CB9F91}" type="slidenum">
              <a:rPr lang="fr-FR" smtClean="0"/>
              <a:pPr/>
              <a:t>26</a:t>
            </a:fld>
            <a:endParaRPr lang="fr-FR"/>
          </a:p>
        </p:txBody>
      </p:sp>
      <p:pic>
        <p:nvPicPr>
          <p:cNvPr id="4" name="Image 3"/>
          <p:cNvPicPr>
            <a:picLocks noChangeAspect="1"/>
          </p:cNvPicPr>
          <p:nvPr/>
        </p:nvPicPr>
        <p:blipFill>
          <a:blip r:embed="rId2"/>
          <a:stretch>
            <a:fillRect/>
          </a:stretch>
        </p:blipFill>
        <p:spPr>
          <a:xfrm>
            <a:off x="2135289" y="3666744"/>
            <a:ext cx="7921422" cy="2373085"/>
          </a:xfrm>
          <a:prstGeom prst="rect">
            <a:avLst/>
          </a:prstGeom>
        </p:spPr>
      </p:pic>
    </p:spTree>
    <p:extLst>
      <p:ext uri="{BB962C8B-B14F-4D97-AF65-F5344CB8AC3E}">
        <p14:creationId xmlns:p14="http://schemas.microsoft.com/office/powerpoint/2010/main" val="22204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6BD191C7-EBC0-2040-6C27-CC6D8C798B9E}"/>
              </a:ext>
            </a:extLst>
          </p:cNvPr>
          <p:cNvPicPr>
            <a:picLocks noGrp="1" noChangeAspect="1"/>
          </p:cNvPicPr>
          <p:nvPr>
            <p:ph idx="1"/>
          </p:nvPr>
        </p:nvPicPr>
        <p:blipFill>
          <a:blip r:embed="rId2"/>
          <a:stretch>
            <a:fillRect/>
          </a:stretch>
        </p:blipFill>
        <p:spPr>
          <a:xfrm>
            <a:off x="604421" y="555345"/>
            <a:ext cx="3783472" cy="2522315"/>
          </a:xfrm>
          <a:prstGeom prst="rect">
            <a:avLst/>
          </a:prstGeom>
        </p:spPr>
      </p:pic>
      <p:pic>
        <p:nvPicPr>
          <p:cNvPr id="5" name="Image 4">
            <a:extLst>
              <a:ext uri="{FF2B5EF4-FFF2-40B4-BE49-F238E27FC236}">
                <a16:creationId xmlns:a16="http://schemas.microsoft.com/office/drawing/2014/main" id="{AACD2879-B66D-8B03-5CAC-1926F2873A29}"/>
              </a:ext>
            </a:extLst>
          </p:cNvPr>
          <p:cNvPicPr>
            <a:picLocks noChangeAspect="1"/>
          </p:cNvPicPr>
          <p:nvPr/>
        </p:nvPicPr>
        <p:blipFill>
          <a:blip r:embed="rId3"/>
          <a:stretch>
            <a:fillRect/>
          </a:stretch>
        </p:blipFill>
        <p:spPr>
          <a:xfrm>
            <a:off x="4755578" y="555346"/>
            <a:ext cx="3339010" cy="2501166"/>
          </a:xfrm>
          <a:prstGeom prst="rect">
            <a:avLst/>
          </a:prstGeom>
        </p:spPr>
      </p:pic>
      <p:pic>
        <p:nvPicPr>
          <p:cNvPr id="6" name="Image 5">
            <a:extLst>
              <a:ext uri="{FF2B5EF4-FFF2-40B4-BE49-F238E27FC236}">
                <a16:creationId xmlns:a16="http://schemas.microsoft.com/office/drawing/2014/main" id="{345385AB-A586-D7BD-C2BF-B7BCEB2BF307}"/>
              </a:ext>
            </a:extLst>
          </p:cNvPr>
          <p:cNvPicPr>
            <a:picLocks noChangeAspect="1"/>
          </p:cNvPicPr>
          <p:nvPr/>
        </p:nvPicPr>
        <p:blipFill>
          <a:blip r:embed="rId4"/>
          <a:stretch>
            <a:fillRect/>
          </a:stretch>
        </p:blipFill>
        <p:spPr>
          <a:xfrm>
            <a:off x="8732827" y="514218"/>
            <a:ext cx="2595914" cy="2542294"/>
          </a:xfrm>
          <a:prstGeom prst="rect">
            <a:avLst/>
          </a:prstGeom>
        </p:spPr>
      </p:pic>
      <p:pic>
        <p:nvPicPr>
          <p:cNvPr id="7" name="Image 6">
            <a:extLst>
              <a:ext uri="{FF2B5EF4-FFF2-40B4-BE49-F238E27FC236}">
                <a16:creationId xmlns:a16="http://schemas.microsoft.com/office/drawing/2014/main" id="{03065560-2C13-F136-8B23-DE774CE637F4}"/>
              </a:ext>
            </a:extLst>
          </p:cNvPr>
          <p:cNvPicPr>
            <a:picLocks noChangeAspect="1"/>
          </p:cNvPicPr>
          <p:nvPr/>
        </p:nvPicPr>
        <p:blipFill>
          <a:blip r:embed="rId5"/>
          <a:srcRect l="13883" r="16997" b="8175"/>
          <a:stretch>
            <a:fillRect/>
          </a:stretch>
        </p:blipFill>
        <p:spPr>
          <a:xfrm>
            <a:off x="1472028" y="3230503"/>
            <a:ext cx="2048257" cy="2721072"/>
          </a:xfrm>
          <a:prstGeom prst="rect">
            <a:avLst/>
          </a:prstGeom>
        </p:spPr>
      </p:pic>
      <p:pic>
        <p:nvPicPr>
          <p:cNvPr id="8" name="Image 7">
            <a:extLst>
              <a:ext uri="{FF2B5EF4-FFF2-40B4-BE49-F238E27FC236}">
                <a16:creationId xmlns:a16="http://schemas.microsoft.com/office/drawing/2014/main" id="{24538D05-7788-B9DB-F993-D4B9DF5100A2}"/>
              </a:ext>
            </a:extLst>
          </p:cNvPr>
          <p:cNvPicPr>
            <a:picLocks noChangeAspect="1"/>
          </p:cNvPicPr>
          <p:nvPr/>
        </p:nvPicPr>
        <p:blipFill>
          <a:blip r:embed="rId6"/>
          <a:stretch>
            <a:fillRect/>
          </a:stretch>
        </p:blipFill>
        <p:spPr>
          <a:xfrm>
            <a:off x="4992931" y="3230503"/>
            <a:ext cx="2864303" cy="2864303"/>
          </a:xfrm>
          <a:prstGeom prst="rect">
            <a:avLst/>
          </a:prstGeom>
        </p:spPr>
      </p:pic>
      <p:pic>
        <p:nvPicPr>
          <p:cNvPr id="9" name="Image 8">
            <a:extLst>
              <a:ext uri="{FF2B5EF4-FFF2-40B4-BE49-F238E27FC236}">
                <a16:creationId xmlns:a16="http://schemas.microsoft.com/office/drawing/2014/main" id="{1DC3DF46-44C6-A971-4303-3ADEFF8ED7CB}"/>
              </a:ext>
            </a:extLst>
          </p:cNvPr>
          <p:cNvPicPr>
            <a:picLocks noChangeAspect="1"/>
          </p:cNvPicPr>
          <p:nvPr/>
        </p:nvPicPr>
        <p:blipFill>
          <a:blip r:embed="rId7"/>
          <a:stretch>
            <a:fillRect/>
          </a:stretch>
        </p:blipFill>
        <p:spPr>
          <a:xfrm>
            <a:off x="8511272" y="3593207"/>
            <a:ext cx="3195757" cy="1995663"/>
          </a:xfrm>
          <a:prstGeom prst="rect">
            <a:avLst/>
          </a:prstGeom>
        </p:spPr>
      </p:pic>
      <p:sp>
        <p:nvSpPr>
          <p:cNvPr id="2" name="Espace réservé du pied de page 1">
            <a:extLst>
              <a:ext uri="{FF2B5EF4-FFF2-40B4-BE49-F238E27FC236}">
                <a16:creationId xmlns:a16="http://schemas.microsoft.com/office/drawing/2014/main" id="{75DE3C48-A927-807A-E813-9C9F00752BA0}"/>
              </a:ext>
            </a:extLst>
          </p:cNvPr>
          <p:cNvSpPr>
            <a:spLocks noGrp="1"/>
          </p:cNvSpPr>
          <p:nvPr>
            <p:ph type="ftr" sz="quarter" idx="11"/>
          </p:nvPr>
        </p:nvSpPr>
        <p:spPr/>
        <p:txBody>
          <a:bodyPr/>
          <a:lstStyle/>
          <a:p>
            <a:r>
              <a:rPr lang="fr-FR"/>
              <a:t>LES DEPENSES DE SANTE</a:t>
            </a:r>
          </a:p>
        </p:txBody>
      </p:sp>
      <p:sp>
        <p:nvSpPr>
          <p:cNvPr id="3" name="Espace réservé du numéro de diapositive 2">
            <a:extLst>
              <a:ext uri="{FF2B5EF4-FFF2-40B4-BE49-F238E27FC236}">
                <a16:creationId xmlns:a16="http://schemas.microsoft.com/office/drawing/2014/main" id="{8AFC6595-DCE1-0CF6-D976-E402BAEFCEED}"/>
              </a:ext>
            </a:extLst>
          </p:cNvPr>
          <p:cNvSpPr>
            <a:spLocks noGrp="1"/>
          </p:cNvSpPr>
          <p:nvPr>
            <p:ph type="sldNum" sz="quarter" idx="12"/>
          </p:nvPr>
        </p:nvSpPr>
        <p:spPr/>
        <p:txBody>
          <a:bodyPr/>
          <a:lstStyle/>
          <a:p>
            <a:fld id="{8415421A-8635-4166-92D2-5F6D44CB9F91}" type="slidenum">
              <a:rPr lang="fr-FR" smtClean="0"/>
              <a:t>27</a:t>
            </a:fld>
            <a:endParaRPr lang="fr-FR"/>
          </a:p>
        </p:txBody>
      </p:sp>
    </p:spTree>
    <p:extLst>
      <p:ext uri="{BB962C8B-B14F-4D97-AF65-F5344CB8AC3E}">
        <p14:creationId xmlns:p14="http://schemas.microsoft.com/office/powerpoint/2010/main" val="113269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1E385-BB60-6542-0060-05EEC06C612F}"/>
              </a:ext>
            </a:extLst>
          </p:cNvPr>
          <p:cNvSpPr>
            <a:spLocks noGrp="1"/>
          </p:cNvSpPr>
          <p:nvPr>
            <p:ph type="title"/>
          </p:nvPr>
        </p:nvSpPr>
        <p:spPr/>
        <p:txBody>
          <a:bodyPr/>
          <a:lstStyle/>
          <a:p>
            <a:r>
              <a:rPr lang="fr-FR" dirty="0"/>
              <a:t>C. Parcours d’achat d’un équipement neuf</a:t>
            </a:r>
          </a:p>
        </p:txBody>
      </p:sp>
      <p:sp>
        <p:nvSpPr>
          <p:cNvPr id="3" name="Espace réservé du contenu 2">
            <a:extLst>
              <a:ext uri="{FF2B5EF4-FFF2-40B4-BE49-F238E27FC236}">
                <a16:creationId xmlns:a16="http://schemas.microsoft.com/office/drawing/2014/main" id="{F4028858-4E0B-6FEB-2E8E-B54EEF153F62}"/>
              </a:ext>
            </a:extLst>
          </p:cNvPr>
          <p:cNvSpPr>
            <a:spLocks noGrp="1"/>
          </p:cNvSpPr>
          <p:nvPr>
            <p:ph idx="1"/>
          </p:nvPr>
        </p:nvSpPr>
        <p:spPr>
          <a:xfrm>
            <a:off x="838200" y="1455737"/>
            <a:ext cx="9321800" cy="3946526"/>
          </a:xfrm>
        </p:spPr>
        <p:txBody>
          <a:bodyPr/>
          <a:lstStyle/>
          <a:p>
            <a:pPr marL="360000" indent="-342900" algn="just">
              <a:lnSpc>
                <a:spcPct val="100000"/>
              </a:lnSpc>
              <a:buClr>
                <a:srgbClr val="5F8896"/>
              </a:buClr>
              <a:buFont typeface="Arial" panose="020B0604020202020204" pitchFamily="34" charset="0"/>
              <a:buChar char="•"/>
            </a:pPr>
            <a:r>
              <a:rPr lang="fr-FR" b="1" dirty="0"/>
              <a:t>Identification des besoins </a:t>
            </a:r>
            <a:r>
              <a:rPr lang="fr-FR" dirty="0"/>
              <a:t>: </a:t>
            </a:r>
            <a:r>
              <a:rPr lang="fr-FR" sz="1600" dirty="0"/>
              <a:t>prof de santé: MPR et ERGO pour tout fauteuil électrique, FR manuel avec positionnement: MPR ou ERGO; FR Manuel MG ou ERGO,</a:t>
            </a:r>
          </a:p>
          <a:p>
            <a:pPr marL="360000" indent="-342900" algn="just">
              <a:lnSpc>
                <a:spcPct val="100000"/>
              </a:lnSpc>
              <a:spcBef>
                <a:spcPts val="100"/>
              </a:spcBef>
              <a:buClr>
                <a:srgbClr val="5F8896"/>
              </a:buClr>
              <a:buFont typeface="Arial" panose="020B0604020202020204" pitchFamily="34" charset="0"/>
              <a:buChar char="•"/>
            </a:pPr>
            <a:endParaRPr lang="fr-FR" sz="800" b="1" dirty="0"/>
          </a:p>
          <a:p>
            <a:pPr marL="360000" indent="-342900" algn="just">
              <a:lnSpc>
                <a:spcPct val="100000"/>
              </a:lnSpc>
              <a:buClr>
                <a:srgbClr val="5F8896"/>
              </a:buClr>
              <a:buFont typeface="Arial" panose="020B0604020202020204" pitchFamily="34" charset="0"/>
              <a:buChar char="•"/>
            </a:pPr>
            <a:r>
              <a:rPr lang="fr-FR" b="1" dirty="0"/>
              <a:t>Préconisations des caractéristiques</a:t>
            </a:r>
            <a:r>
              <a:rPr lang="fr-FR" dirty="0"/>
              <a:t>,</a:t>
            </a:r>
          </a:p>
          <a:p>
            <a:pPr marL="360000" indent="-342900">
              <a:lnSpc>
                <a:spcPct val="100000"/>
              </a:lnSpc>
              <a:spcBef>
                <a:spcPts val="100"/>
              </a:spcBef>
              <a:buClr>
                <a:srgbClr val="5F8896"/>
              </a:buClr>
              <a:buFont typeface="Arial" panose="020B0604020202020204" pitchFamily="34" charset="0"/>
              <a:buChar char="•"/>
            </a:pPr>
            <a:endParaRPr lang="fr-FR" sz="800" b="1" dirty="0"/>
          </a:p>
          <a:p>
            <a:pPr marL="360000" indent="-342900">
              <a:lnSpc>
                <a:spcPct val="100000"/>
              </a:lnSpc>
              <a:buClr>
                <a:srgbClr val="5F8896"/>
              </a:buClr>
              <a:buFont typeface="Arial" panose="020B0604020202020204" pitchFamily="34" charset="0"/>
              <a:buChar char="•"/>
            </a:pPr>
            <a:r>
              <a:rPr lang="fr-FR" b="1" dirty="0"/>
              <a:t>Essai </a:t>
            </a:r>
            <a:r>
              <a:rPr lang="fr-FR" dirty="0"/>
              <a:t>: </a:t>
            </a:r>
            <a:r>
              <a:rPr lang="fr-FR" sz="1600" dirty="0"/>
              <a:t>2 fauteuils différents minimum, au moins 7 jours,</a:t>
            </a:r>
          </a:p>
          <a:p>
            <a:pPr marL="360000" indent="-342900">
              <a:lnSpc>
                <a:spcPct val="100000"/>
              </a:lnSpc>
              <a:spcBef>
                <a:spcPts val="100"/>
              </a:spcBef>
              <a:buClr>
                <a:srgbClr val="5F8896"/>
              </a:buClr>
              <a:buFont typeface="Arial" panose="020B0604020202020204" pitchFamily="34" charset="0"/>
              <a:buChar char="•"/>
            </a:pPr>
            <a:endParaRPr lang="fr-FR" sz="800" b="1" dirty="0"/>
          </a:p>
          <a:p>
            <a:pPr marL="360000" indent="-342900">
              <a:lnSpc>
                <a:spcPct val="100000"/>
              </a:lnSpc>
              <a:buClr>
                <a:srgbClr val="5F8896"/>
              </a:buClr>
              <a:buFont typeface="Arial" panose="020B0604020202020204" pitchFamily="34" charset="0"/>
              <a:buChar char="•"/>
            </a:pPr>
            <a:r>
              <a:rPr lang="fr-FR" b="1" dirty="0"/>
              <a:t>Prescription définitive</a:t>
            </a:r>
            <a:r>
              <a:rPr lang="fr-FR" dirty="0"/>
              <a:t>,</a:t>
            </a:r>
          </a:p>
          <a:p>
            <a:pPr marL="360000" indent="-342900">
              <a:lnSpc>
                <a:spcPct val="100000"/>
              </a:lnSpc>
              <a:spcBef>
                <a:spcPts val="100"/>
              </a:spcBef>
              <a:buClr>
                <a:srgbClr val="5F8896"/>
              </a:buClr>
              <a:buFont typeface="Arial" panose="020B0604020202020204" pitchFamily="34" charset="0"/>
              <a:buChar char="•"/>
            </a:pPr>
            <a:endParaRPr lang="fr-FR" sz="800" b="1" dirty="0"/>
          </a:p>
          <a:p>
            <a:pPr marL="360000" indent="-342900">
              <a:lnSpc>
                <a:spcPct val="100000"/>
              </a:lnSpc>
              <a:buClr>
                <a:srgbClr val="5F8896"/>
              </a:buClr>
              <a:buFont typeface="Arial" panose="020B0604020202020204" pitchFamily="34" charset="0"/>
              <a:buChar char="•"/>
            </a:pPr>
            <a:r>
              <a:rPr lang="fr-FR" b="1" dirty="0"/>
              <a:t>Demande accord préalable à la CPAM</a:t>
            </a:r>
            <a:r>
              <a:rPr lang="fr-FR" dirty="0"/>
              <a:t>,</a:t>
            </a:r>
          </a:p>
          <a:p>
            <a:pPr marL="360000" indent="-342900">
              <a:lnSpc>
                <a:spcPct val="100000"/>
              </a:lnSpc>
              <a:spcBef>
                <a:spcPts val="100"/>
              </a:spcBef>
              <a:buClr>
                <a:srgbClr val="5F8896"/>
              </a:buClr>
              <a:buFont typeface="Arial" panose="020B0604020202020204" pitchFamily="34" charset="0"/>
              <a:buChar char="•"/>
            </a:pPr>
            <a:endParaRPr lang="fr-FR" sz="800" b="1" dirty="0"/>
          </a:p>
          <a:p>
            <a:pPr marL="360000" indent="-342900">
              <a:lnSpc>
                <a:spcPct val="100000"/>
              </a:lnSpc>
              <a:buClr>
                <a:srgbClr val="5F8896"/>
              </a:buClr>
              <a:buFont typeface="Arial" panose="020B0604020202020204" pitchFamily="34" charset="0"/>
              <a:buChar char="•"/>
            </a:pPr>
            <a:r>
              <a:rPr lang="fr-FR" b="1" dirty="0"/>
              <a:t>Mise à disposition et suivi</a:t>
            </a:r>
            <a:r>
              <a:rPr lang="fr-FR" dirty="0"/>
              <a:t>,</a:t>
            </a:r>
          </a:p>
          <a:p>
            <a:pPr marL="360000" indent="-342900">
              <a:lnSpc>
                <a:spcPct val="100000"/>
              </a:lnSpc>
              <a:spcBef>
                <a:spcPts val="100"/>
              </a:spcBef>
              <a:buClr>
                <a:srgbClr val="5F8896"/>
              </a:buClr>
              <a:buFont typeface="Arial" panose="020B0604020202020204" pitchFamily="34" charset="0"/>
              <a:buChar char="•"/>
            </a:pPr>
            <a:endParaRPr lang="fr-FR" sz="800" b="1" dirty="0"/>
          </a:p>
          <a:p>
            <a:pPr marL="360000" indent="-342900">
              <a:lnSpc>
                <a:spcPct val="100000"/>
              </a:lnSpc>
              <a:buClr>
                <a:srgbClr val="5F8896"/>
              </a:buClr>
              <a:buFont typeface="Arial" panose="020B0604020202020204" pitchFamily="34" charset="0"/>
              <a:buChar char="•"/>
            </a:pPr>
            <a:r>
              <a:rPr lang="fr-FR" b="1" dirty="0"/>
              <a:t>Renouvellement et réparation </a:t>
            </a:r>
            <a:r>
              <a:rPr lang="fr-FR" dirty="0"/>
              <a:t>: </a:t>
            </a:r>
            <a:r>
              <a:rPr lang="fr-FR" sz="1600" dirty="0"/>
              <a:t>Tous les 5 ans chez l’adulte (&gt;16ans),</a:t>
            </a:r>
          </a:p>
        </p:txBody>
      </p:sp>
      <p:sp>
        <p:nvSpPr>
          <p:cNvPr id="4" name="Espace réservé du pied de page 3">
            <a:extLst>
              <a:ext uri="{FF2B5EF4-FFF2-40B4-BE49-F238E27FC236}">
                <a16:creationId xmlns:a16="http://schemas.microsoft.com/office/drawing/2014/main" id="{C3429512-52F4-1780-25CF-8B96FECAA613}"/>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FDFBCB57-E9F0-12C2-76F4-99B4F3125775}"/>
              </a:ext>
            </a:extLst>
          </p:cNvPr>
          <p:cNvSpPr>
            <a:spLocks noGrp="1"/>
          </p:cNvSpPr>
          <p:nvPr>
            <p:ph type="sldNum" sz="quarter" idx="12"/>
          </p:nvPr>
        </p:nvSpPr>
        <p:spPr/>
        <p:txBody>
          <a:bodyPr/>
          <a:lstStyle/>
          <a:p>
            <a:fld id="{8415421A-8635-4166-92D2-5F6D44CB9F91}" type="slidenum">
              <a:rPr lang="fr-FR" smtClean="0"/>
              <a:t>28</a:t>
            </a:fld>
            <a:endParaRPr lang="fr-FR"/>
          </a:p>
        </p:txBody>
      </p:sp>
    </p:spTree>
    <p:extLst>
      <p:ext uri="{BB962C8B-B14F-4D97-AF65-F5344CB8AC3E}">
        <p14:creationId xmlns:p14="http://schemas.microsoft.com/office/powerpoint/2010/main" val="2640825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231527-4A32-BEAB-EE48-EEDEC5F996CE}"/>
              </a:ext>
            </a:extLst>
          </p:cNvPr>
          <p:cNvSpPr>
            <a:spLocks noGrp="1"/>
          </p:cNvSpPr>
          <p:nvPr>
            <p:ph type="title"/>
          </p:nvPr>
        </p:nvSpPr>
        <p:spPr/>
        <p:txBody>
          <a:bodyPr/>
          <a:lstStyle/>
          <a:p>
            <a:r>
              <a:rPr lang="fr-FR" dirty="0"/>
              <a:t>D. Y a –t-il des perdants?</a:t>
            </a:r>
          </a:p>
        </p:txBody>
      </p:sp>
      <p:sp>
        <p:nvSpPr>
          <p:cNvPr id="3" name="Espace réservé du contenu 2">
            <a:extLst>
              <a:ext uri="{FF2B5EF4-FFF2-40B4-BE49-F238E27FC236}">
                <a16:creationId xmlns:a16="http://schemas.microsoft.com/office/drawing/2014/main" id="{5C202FD3-9C86-2230-4D71-D9C9EE4E42B7}"/>
              </a:ext>
            </a:extLst>
          </p:cNvPr>
          <p:cNvSpPr>
            <a:spLocks noGrp="1"/>
          </p:cNvSpPr>
          <p:nvPr>
            <p:ph idx="1"/>
          </p:nvPr>
        </p:nvSpPr>
        <p:spPr>
          <a:xfrm>
            <a:off x="838200" y="1300541"/>
            <a:ext cx="10515600" cy="4256917"/>
          </a:xfrm>
        </p:spPr>
        <p:txBody>
          <a:bodyPr/>
          <a:lstStyle/>
          <a:p>
            <a:pPr marL="285750" indent="-285750">
              <a:lnSpc>
                <a:spcPct val="150000"/>
              </a:lnSpc>
              <a:buClr>
                <a:srgbClr val="5F8896"/>
              </a:buClr>
              <a:buFont typeface="Arial" panose="020B0604020202020204" pitchFamily="34" charset="0"/>
              <a:buChar char="•"/>
            </a:pPr>
            <a:r>
              <a:rPr lang="fr-FR" b="1" dirty="0"/>
              <a:t>Usagers avec besoins spécifiques ou temporaires </a:t>
            </a:r>
            <a:r>
              <a:rPr lang="fr-FR" dirty="0"/>
              <a:t>:</a:t>
            </a:r>
          </a:p>
          <a:p>
            <a:pPr marL="552450" lvl="1" indent="-285750">
              <a:lnSpc>
                <a:spcPct val="150000"/>
              </a:lnSpc>
              <a:buClr>
                <a:srgbClr val="5F8896"/>
              </a:buClr>
              <a:buFontTx/>
              <a:buChar char="-"/>
            </a:pPr>
            <a:r>
              <a:rPr lang="fr-FR" sz="1600" dirty="0"/>
              <a:t>Dérogation nécessaire en cas d’évolutivité mais peu de prise en compte de l’usure, des habitudes de vie…</a:t>
            </a:r>
          </a:p>
          <a:p>
            <a:pPr marL="552450" lvl="1" indent="-285750">
              <a:lnSpc>
                <a:spcPct val="150000"/>
              </a:lnSpc>
              <a:buClr>
                <a:srgbClr val="5F8896"/>
              </a:buClr>
              <a:buFontTx/>
              <a:buChar char="-"/>
            </a:pPr>
            <a:r>
              <a:rPr lang="fr-FR" sz="1600" dirty="0"/>
              <a:t>Plus difficile de louer temporairement,</a:t>
            </a:r>
          </a:p>
          <a:p>
            <a:pPr marL="285750" indent="-285750">
              <a:lnSpc>
                <a:spcPct val="100000"/>
              </a:lnSpc>
              <a:spcBef>
                <a:spcPts val="100"/>
              </a:spcBef>
              <a:buClr>
                <a:srgbClr val="5F8896"/>
              </a:buClr>
              <a:buFont typeface="Arial" panose="020B0604020202020204" pitchFamily="34" charset="0"/>
              <a:buChar char="•"/>
            </a:pPr>
            <a:endParaRPr lang="fr-FR" sz="800" b="1" dirty="0"/>
          </a:p>
          <a:p>
            <a:pPr marL="285750" indent="-285750">
              <a:lnSpc>
                <a:spcPct val="100000"/>
              </a:lnSpc>
              <a:buClr>
                <a:srgbClr val="5F8896"/>
              </a:buClr>
              <a:buFont typeface="Arial" panose="020B0604020202020204" pitchFamily="34" charset="0"/>
              <a:buChar char="•"/>
            </a:pPr>
            <a:r>
              <a:rPr lang="fr-FR" b="1" dirty="0"/>
              <a:t>Une certaine uniformisation de l’offre </a:t>
            </a:r>
            <a:r>
              <a:rPr lang="fr-FR" sz="1600" dirty="0"/>
              <a:t>peut-être au désavantage pour certains handicaps / matériels </a:t>
            </a:r>
            <a:r>
              <a:rPr lang="fr-FR" sz="1600" i="1" dirty="0"/>
              <a:t>rares et chers, </a:t>
            </a:r>
          </a:p>
          <a:p>
            <a:pPr marL="285750" indent="-285750">
              <a:lnSpc>
                <a:spcPct val="100000"/>
              </a:lnSpc>
              <a:buClr>
                <a:srgbClr val="5F8896"/>
              </a:buClr>
              <a:buFont typeface="Arial" panose="020B0604020202020204" pitchFamily="34" charset="0"/>
              <a:buChar char="•"/>
            </a:pPr>
            <a:endParaRPr lang="fr-FR" sz="800" b="1" dirty="0"/>
          </a:p>
          <a:p>
            <a:pPr marL="285750" indent="-285750">
              <a:lnSpc>
                <a:spcPct val="150000"/>
              </a:lnSpc>
              <a:spcBef>
                <a:spcPts val="100"/>
              </a:spcBef>
              <a:buClr>
                <a:srgbClr val="5F8896"/>
              </a:buClr>
              <a:buFont typeface="Arial" panose="020B0604020202020204" pitchFamily="34" charset="0"/>
              <a:buChar char="•"/>
            </a:pPr>
            <a:r>
              <a:rPr lang="fr-FR" b="1" dirty="0"/>
              <a:t>Saturation des services et des revendeurs</a:t>
            </a:r>
            <a:r>
              <a:rPr lang="fr-FR" dirty="0"/>
              <a:t>,</a:t>
            </a:r>
          </a:p>
          <a:p>
            <a:pPr marL="285750" indent="-285750">
              <a:lnSpc>
                <a:spcPct val="100000"/>
              </a:lnSpc>
              <a:spcBef>
                <a:spcPts val="100"/>
              </a:spcBef>
              <a:buClr>
                <a:srgbClr val="5F8896"/>
              </a:buClr>
              <a:buFont typeface="Arial" panose="020B0604020202020204" pitchFamily="34" charset="0"/>
              <a:buChar char="•"/>
            </a:pPr>
            <a:endParaRPr lang="fr-FR" sz="800" b="1" dirty="0"/>
          </a:p>
          <a:p>
            <a:pPr marL="285750" indent="-285750">
              <a:lnSpc>
                <a:spcPct val="150000"/>
              </a:lnSpc>
              <a:buClr>
                <a:srgbClr val="5F8896"/>
              </a:buClr>
              <a:buFont typeface="Arial" panose="020B0604020202020204" pitchFamily="34" charset="0"/>
              <a:buChar char="•"/>
            </a:pPr>
            <a:r>
              <a:rPr lang="fr-FR" b="1" dirty="0"/>
              <a:t>Prestataires à domicile </a:t>
            </a:r>
            <a:r>
              <a:rPr lang="fr-FR" sz="1600" dirty="0"/>
              <a:t>sur le soutien technique et l’adaptation,</a:t>
            </a:r>
          </a:p>
          <a:p>
            <a:pPr marL="285750" indent="-285750">
              <a:lnSpc>
                <a:spcPct val="150000"/>
              </a:lnSpc>
              <a:spcBef>
                <a:spcPts val="100"/>
              </a:spcBef>
              <a:buClr>
                <a:srgbClr val="5F8896"/>
              </a:buClr>
              <a:buFont typeface="Arial" panose="020B0604020202020204" pitchFamily="34" charset="0"/>
              <a:buChar char="•"/>
            </a:pPr>
            <a:endParaRPr lang="fr-FR" sz="800" b="1" dirty="0"/>
          </a:p>
          <a:p>
            <a:pPr marL="285750" indent="-285750">
              <a:lnSpc>
                <a:spcPct val="100000"/>
              </a:lnSpc>
              <a:buClr>
                <a:srgbClr val="5F8896"/>
              </a:buClr>
              <a:buFont typeface="Arial" panose="020B0604020202020204" pitchFamily="34" charset="0"/>
              <a:buChar char="•"/>
            </a:pPr>
            <a:r>
              <a:rPr lang="fr-FR" b="1" dirty="0"/>
              <a:t>Fabricants et distributeurs non européens </a:t>
            </a:r>
            <a:r>
              <a:rPr lang="fr-FR" sz="1600" dirty="0"/>
              <a:t>(et souvent moins chers),</a:t>
            </a:r>
          </a:p>
          <a:p>
            <a:endParaRPr lang="fr-FR" dirty="0"/>
          </a:p>
        </p:txBody>
      </p:sp>
      <p:sp>
        <p:nvSpPr>
          <p:cNvPr id="4" name="Espace réservé du pied de page 3">
            <a:extLst>
              <a:ext uri="{FF2B5EF4-FFF2-40B4-BE49-F238E27FC236}">
                <a16:creationId xmlns:a16="http://schemas.microsoft.com/office/drawing/2014/main" id="{1DEA0576-29EA-F516-6D19-A9C78BCB8B03}"/>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4A8B4502-B98F-5564-6FF3-4A9C5CAB7BC7}"/>
              </a:ext>
            </a:extLst>
          </p:cNvPr>
          <p:cNvSpPr>
            <a:spLocks noGrp="1"/>
          </p:cNvSpPr>
          <p:nvPr>
            <p:ph type="sldNum" sz="quarter" idx="12"/>
          </p:nvPr>
        </p:nvSpPr>
        <p:spPr/>
        <p:txBody>
          <a:bodyPr/>
          <a:lstStyle/>
          <a:p>
            <a:fld id="{8415421A-8635-4166-92D2-5F6D44CB9F91}" type="slidenum">
              <a:rPr lang="fr-FR" smtClean="0"/>
              <a:t>29</a:t>
            </a:fld>
            <a:endParaRPr lang="fr-FR"/>
          </a:p>
        </p:txBody>
      </p:sp>
    </p:spTree>
    <p:extLst>
      <p:ext uri="{BB962C8B-B14F-4D97-AF65-F5344CB8AC3E}">
        <p14:creationId xmlns:p14="http://schemas.microsoft.com/office/powerpoint/2010/main" val="149334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29D6-A328-C669-0885-7DFB7AFAAA71}"/>
              </a:ext>
            </a:extLst>
          </p:cNvPr>
          <p:cNvSpPr>
            <a:spLocks noGrp="1"/>
          </p:cNvSpPr>
          <p:nvPr>
            <p:ph type="ctrTitle"/>
          </p:nvPr>
        </p:nvSpPr>
        <p:spPr>
          <a:xfrm>
            <a:off x="756745" y="2270759"/>
            <a:ext cx="5857415" cy="1356361"/>
          </a:xfrm>
        </p:spPr>
        <p:txBody>
          <a:bodyPr/>
          <a:lstStyle/>
          <a:p>
            <a:r>
              <a:rPr lang="fr-FR" dirty="0"/>
              <a:t>I. Qu’est-ce qu’une                         dépense de santé ?</a:t>
            </a:r>
          </a:p>
        </p:txBody>
      </p:sp>
    </p:spTree>
    <p:extLst>
      <p:ext uri="{BB962C8B-B14F-4D97-AF65-F5344CB8AC3E}">
        <p14:creationId xmlns:p14="http://schemas.microsoft.com/office/powerpoint/2010/main" val="773821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C1B00-07D7-5E94-B053-B5E9AEC75F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27B473-4555-35BE-43A7-1F4DCCA4262E}"/>
              </a:ext>
            </a:extLst>
          </p:cNvPr>
          <p:cNvSpPr>
            <a:spLocks noGrp="1"/>
          </p:cNvSpPr>
          <p:nvPr>
            <p:ph type="ctrTitle"/>
          </p:nvPr>
        </p:nvSpPr>
        <p:spPr>
          <a:xfrm>
            <a:off x="634825" y="1996439"/>
            <a:ext cx="6588935" cy="1757399"/>
          </a:xfrm>
        </p:spPr>
        <p:txBody>
          <a:bodyPr/>
          <a:lstStyle/>
          <a:p>
            <a:r>
              <a:rPr lang="fr-FR" dirty="0"/>
              <a:t>IV. L’évolution de la nature des dépenses</a:t>
            </a:r>
          </a:p>
        </p:txBody>
      </p:sp>
    </p:spTree>
    <p:extLst>
      <p:ext uri="{BB962C8B-B14F-4D97-AF65-F5344CB8AC3E}">
        <p14:creationId xmlns:p14="http://schemas.microsoft.com/office/powerpoint/2010/main" val="1910860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6E925-F0E7-F2F3-83F9-17E5FCB8F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05316-F25F-27ED-C83F-BEB37CB45627}"/>
              </a:ext>
            </a:extLst>
          </p:cNvPr>
          <p:cNvSpPr>
            <a:spLocks noGrp="1"/>
          </p:cNvSpPr>
          <p:nvPr>
            <p:ph type="title"/>
          </p:nvPr>
        </p:nvSpPr>
        <p:spPr>
          <a:xfrm>
            <a:off x="838199" y="365126"/>
            <a:ext cx="9744635" cy="1102347"/>
          </a:xfrm>
        </p:spPr>
        <p:txBody>
          <a:bodyPr/>
          <a:lstStyle/>
          <a:p>
            <a:r>
              <a:rPr lang="fr-FR" dirty="0"/>
              <a:t>A. Frais et soins à faible enjeu économique : la médecine alternative</a:t>
            </a:r>
          </a:p>
        </p:txBody>
      </p:sp>
      <p:sp>
        <p:nvSpPr>
          <p:cNvPr id="44" name="Content Placeholder 43">
            <a:extLst>
              <a:ext uri="{FF2B5EF4-FFF2-40B4-BE49-F238E27FC236}">
                <a16:creationId xmlns:a16="http://schemas.microsoft.com/office/drawing/2014/main" id="{E2502BC0-6764-4A99-DC11-8048174E3846}"/>
              </a:ext>
            </a:extLst>
          </p:cNvPr>
          <p:cNvSpPr>
            <a:spLocks noGrp="1"/>
          </p:cNvSpPr>
          <p:nvPr>
            <p:ph idx="1"/>
          </p:nvPr>
        </p:nvSpPr>
        <p:spPr>
          <a:xfrm>
            <a:off x="911351" y="2062467"/>
            <a:ext cx="10442450" cy="3945141"/>
          </a:xfrm>
        </p:spPr>
        <p:txBody>
          <a:bodyPr/>
          <a:lstStyle/>
          <a:p>
            <a:pPr marL="285750" indent="-285750">
              <a:buClr>
                <a:srgbClr val="5F8896"/>
              </a:buClr>
              <a:buFont typeface="Arial" panose="020B0604020202020204" pitchFamily="34" charset="0"/>
              <a:buChar char="•"/>
            </a:pPr>
            <a:r>
              <a:rPr lang="fr-FR" sz="1600" b="1" dirty="0"/>
              <a:t>Le Ministère de la santé et l’Ordre National des médecins </a:t>
            </a:r>
            <a:r>
              <a:rPr lang="fr-FR" sz="1600" dirty="0"/>
              <a:t>utilise les termes de « </a:t>
            </a:r>
            <a:r>
              <a:rPr lang="fr-FR" sz="1600" b="1" dirty="0"/>
              <a:t>Pratiques de soins non conventionnelles </a:t>
            </a:r>
            <a:r>
              <a:rPr lang="fr-FR" sz="1600" dirty="0"/>
              <a:t>» (PSNC) : « </a:t>
            </a:r>
            <a:r>
              <a:rPr lang="fr-FR" sz="1600" i="1" dirty="0"/>
              <a:t>pratiques de soins qui ne sont ni reconnues, au plan scientifique, par la médecine conventionnelle, ni enseignées au cours de la formation initiale des professionnels de santé </a:t>
            </a:r>
            <a:r>
              <a:rPr lang="fr-FR" sz="1600" dirty="0"/>
              <a:t>».  </a:t>
            </a:r>
          </a:p>
          <a:p>
            <a:pPr>
              <a:buClr>
                <a:srgbClr val="5F8896"/>
              </a:buClr>
            </a:pPr>
            <a:r>
              <a:rPr lang="fr-FR" sz="1600" dirty="0"/>
              <a:t>Ils énumèrent notamment </a:t>
            </a:r>
            <a:r>
              <a:rPr lang="fr-FR" sz="1600" b="1" dirty="0"/>
              <a:t>l’ostéopathie, chiropraxie, hypnose, mésothérapie, auriculothérapie, sophrologie, acupuncture, phytothérapie</a:t>
            </a:r>
            <a:r>
              <a:rPr lang="fr-FR" sz="1600" dirty="0"/>
              <a:t>…</a:t>
            </a:r>
          </a:p>
          <a:p>
            <a:pPr algn="just"/>
            <a:endParaRPr lang="fr-FR" sz="900" dirty="0"/>
          </a:p>
          <a:p>
            <a:pPr algn="just">
              <a:spcBef>
                <a:spcPts val="100"/>
              </a:spcBef>
            </a:pPr>
            <a:endParaRPr lang="fr-FR" sz="800" dirty="0"/>
          </a:p>
          <a:p>
            <a:pPr marL="285750" indent="-285750" algn="just">
              <a:buClr>
                <a:srgbClr val="5F8896"/>
              </a:buClr>
              <a:buFont typeface="Arial" panose="020B0604020202020204" pitchFamily="34" charset="0"/>
              <a:buChar char="•"/>
            </a:pPr>
            <a:r>
              <a:rPr lang="fr-FR" b="1" dirty="0"/>
              <a:t>Distinction avec la médecine traditionnelle conventionnelle </a:t>
            </a:r>
            <a:r>
              <a:rPr lang="fr-FR" sz="1600" dirty="0"/>
              <a:t>qui s’appuie sur des traitements qui ont obtenu une validation scientifique, soit par des essais cliniques, soit parce qu’ils bénéficient d’un « consensus professionnel fort » obtenu avec l’accord et l’expérience de la majorité des professionnels de la discipline concernée.</a:t>
            </a:r>
          </a:p>
          <a:p>
            <a:pPr algn="just">
              <a:spcBef>
                <a:spcPts val="100"/>
              </a:spcBef>
            </a:pPr>
            <a:endParaRPr lang="fr-FR" sz="800" dirty="0"/>
          </a:p>
          <a:p>
            <a:pPr marL="285750" indent="-285750" algn="just">
              <a:buClr>
                <a:srgbClr val="5F8896"/>
              </a:buClr>
              <a:buFont typeface="Arial" panose="020B0604020202020204" pitchFamily="34" charset="0"/>
              <a:buChar char="•"/>
            </a:pPr>
            <a:r>
              <a:rPr lang="fr-FR" b="1" dirty="0"/>
              <a:t>Critiques essentielles </a:t>
            </a:r>
            <a:r>
              <a:rPr lang="fr-FR" sz="1600" dirty="0"/>
              <a:t>: dérives thérapeutiques, dérives sectaires, exercice illégal de la médecine, perte de chance pour le patient. </a:t>
            </a:r>
          </a:p>
          <a:p>
            <a:pPr algn="just">
              <a:spcBef>
                <a:spcPts val="100"/>
              </a:spcBef>
            </a:pPr>
            <a:endParaRPr lang="fr-FR" sz="800" dirty="0"/>
          </a:p>
          <a:p>
            <a:pPr algn="just">
              <a:spcBef>
                <a:spcPts val="100"/>
              </a:spcBef>
            </a:pPr>
            <a:endParaRPr lang="fr-FR" sz="800" dirty="0"/>
          </a:p>
          <a:p>
            <a:pPr algn="just">
              <a:spcBef>
                <a:spcPts val="0"/>
              </a:spcBef>
            </a:pPr>
            <a:r>
              <a:rPr lang="fr-FR" sz="1400" dirty="0"/>
              <a:t>(Cf. Rapport de l’Ordre Nation des Médecins « Les pratiques de soins non conventionnels et leurs dérives » - Section Santé Publique Juin 2023.</a:t>
            </a:r>
          </a:p>
          <a:p>
            <a:pPr algn="just">
              <a:spcBef>
                <a:spcPts val="0"/>
              </a:spcBef>
            </a:pPr>
            <a:r>
              <a:rPr lang="fr-FR" sz="1400" dirty="0">
                <a:hlinkClick r:id="rId4"/>
              </a:rPr>
              <a:t>https://www.conseil-national.medecin.fr/publications/communiques-presse/pratiques-soins-conventionnelles</a:t>
            </a:r>
            <a:r>
              <a:rPr lang="fr-FR" sz="1400" dirty="0"/>
              <a:t>)</a:t>
            </a:r>
            <a:endParaRPr lang="fr-FR" dirty="0"/>
          </a:p>
          <a:p>
            <a:endParaRPr lang="fr-FR" dirty="0"/>
          </a:p>
          <a:p>
            <a:br>
              <a:rPr lang="fr-FR" dirty="0"/>
            </a:br>
            <a:endParaRPr lang="fr-FR" dirty="0"/>
          </a:p>
          <a:p>
            <a:endParaRPr lang="fr-FR" dirty="0"/>
          </a:p>
          <a:p>
            <a:endParaRPr lang="fr-FR" dirty="0"/>
          </a:p>
        </p:txBody>
      </p:sp>
      <p:sp>
        <p:nvSpPr>
          <p:cNvPr id="4" name="Footer Placeholder 3">
            <a:extLst>
              <a:ext uri="{FF2B5EF4-FFF2-40B4-BE49-F238E27FC236}">
                <a16:creationId xmlns:a16="http://schemas.microsoft.com/office/drawing/2014/main" id="{93218F84-757D-5393-4C42-1E899A596C23}"/>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5B7B93EE-216D-D18E-499C-2F2BEA993231}"/>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31</a:t>
            </a:fld>
            <a:endParaRPr lang="fr-FR"/>
          </a:p>
        </p:txBody>
      </p:sp>
      <p:sp>
        <p:nvSpPr>
          <p:cNvPr id="7" name="Non égal 6">
            <a:extLst>
              <a:ext uri="{FF2B5EF4-FFF2-40B4-BE49-F238E27FC236}">
                <a16:creationId xmlns:a16="http://schemas.microsoft.com/office/drawing/2014/main" id="{7E288684-9CCB-EA39-D15B-39C176B62B5A}"/>
              </a:ext>
            </a:extLst>
          </p:cNvPr>
          <p:cNvSpPr/>
          <p:nvPr/>
        </p:nvSpPr>
        <p:spPr>
          <a:xfrm>
            <a:off x="5921730" y="3398108"/>
            <a:ext cx="348539" cy="341745"/>
          </a:xfrm>
          <a:prstGeom prst="mathNotEqual">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Titre 1">
            <a:extLst>
              <a:ext uri="{FF2B5EF4-FFF2-40B4-BE49-F238E27FC236}">
                <a16:creationId xmlns:a16="http://schemas.microsoft.com/office/drawing/2014/main" id="{88B7A571-7195-161F-8786-826A41FDB133}"/>
              </a:ext>
            </a:extLst>
          </p:cNvPr>
          <p:cNvSpPr txBox="1">
            <a:spLocks/>
          </p:cNvSpPr>
          <p:nvPr/>
        </p:nvSpPr>
        <p:spPr>
          <a:xfrm>
            <a:off x="838199" y="1445039"/>
            <a:ext cx="10442450" cy="91922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r>
              <a:rPr lang="fr-FR" dirty="0"/>
              <a:t>1. Terminologie</a:t>
            </a:r>
          </a:p>
        </p:txBody>
      </p:sp>
    </p:spTree>
    <p:extLst>
      <p:ext uri="{BB962C8B-B14F-4D97-AF65-F5344CB8AC3E}">
        <p14:creationId xmlns:p14="http://schemas.microsoft.com/office/powerpoint/2010/main" val="3586200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B6B833D-1C8F-97AA-F972-18DD58A92A6A}"/>
              </a:ext>
            </a:extLst>
          </p:cNvPr>
          <p:cNvSpPr>
            <a:spLocks noGrp="1"/>
          </p:cNvSpPr>
          <p:nvPr>
            <p:ph idx="1"/>
          </p:nvPr>
        </p:nvSpPr>
        <p:spPr>
          <a:xfrm>
            <a:off x="838200" y="1234440"/>
            <a:ext cx="10515600" cy="4389120"/>
          </a:xfrm>
        </p:spPr>
        <p:txBody>
          <a:bodyPr/>
          <a:lstStyle/>
          <a:p>
            <a:endParaRPr lang="fr-FR" sz="400" dirty="0"/>
          </a:p>
          <a:p>
            <a:pPr algn="just"/>
            <a:endParaRPr lang="fr-FR" sz="100" b="1" dirty="0"/>
          </a:p>
          <a:p>
            <a:pPr marL="285750" indent="-285750" algn="just">
              <a:spcBef>
                <a:spcPts val="100"/>
              </a:spcBef>
              <a:buClr>
                <a:srgbClr val="5F8896"/>
              </a:buClr>
              <a:buFont typeface="Arial" panose="020B0604020202020204" pitchFamily="34" charset="0"/>
              <a:buChar char="•"/>
            </a:pPr>
            <a:r>
              <a:rPr lang="fr-FR" b="1" dirty="0"/>
              <a:t>L’Organisation Mondiale de la santé </a:t>
            </a:r>
            <a:r>
              <a:rPr lang="fr-FR" sz="1600" dirty="0"/>
              <a:t>utilise les termes de « Traditional, </a:t>
            </a:r>
            <a:r>
              <a:rPr lang="fr-FR" sz="1600" dirty="0" err="1"/>
              <a:t>complementary</a:t>
            </a:r>
            <a:r>
              <a:rPr lang="fr-FR" sz="1600" dirty="0"/>
              <a:t> and </a:t>
            </a:r>
            <a:r>
              <a:rPr lang="fr-FR" sz="1600" dirty="0" err="1"/>
              <a:t>integrative</a:t>
            </a:r>
            <a:r>
              <a:rPr lang="fr-FR" sz="1600" dirty="0"/>
              <a:t> </a:t>
            </a:r>
            <a:r>
              <a:rPr lang="fr-FR" sz="1600" dirty="0" err="1"/>
              <a:t>medicine</a:t>
            </a:r>
            <a:r>
              <a:rPr lang="fr-FR" sz="1600" dirty="0"/>
              <a:t> » (TCIM ) «</a:t>
            </a:r>
            <a:r>
              <a:rPr lang="fr-FR" sz="1600" b="1" dirty="0"/>
              <a:t> Médecine traditionnelle, complémentaire et intégrative » </a:t>
            </a:r>
            <a:r>
              <a:rPr lang="fr-FR" sz="1600" dirty="0"/>
              <a:t>définie comme :</a:t>
            </a:r>
          </a:p>
          <a:p>
            <a:pPr algn="just">
              <a:spcBef>
                <a:spcPts val="100"/>
              </a:spcBef>
            </a:pPr>
            <a:endParaRPr lang="fr-FR" sz="1600" dirty="0"/>
          </a:p>
          <a:p>
            <a:pPr algn="just">
              <a:spcBef>
                <a:spcPts val="100"/>
              </a:spcBef>
            </a:pPr>
            <a:r>
              <a:rPr lang="fr-FR" sz="1600" dirty="0"/>
              <a:t>« </a:t>
            </a:r>
            <a:r>
              <a:rPr lang="fr-FR" sz="1600" i="1" dirty="0"/>
              <a:t>les systèmes codifiés ou non codifiés de soins </a:t>
            </a:r>
            <a:r>
              <a:rPr lang="fr-FR" sz="1600" b="1" i="1" dirty="0"/>
              <a:t>de santé et de bien-être</a:t>
            </a:r>
            <a:r>
              <a:rPr lang="fr-FR" sz="1600" i="1" dirty="0"/>
              <a:t>, comprenant </a:t>
            </a:r>
            <a:r>
              <a:rPr lang="fr-FR" sz="1600" b="1" i="1" dirty="0"/>
              <a:t>des pratiques, des compétences, des connaissances et des philosophies issues de différents contextes historiques et culturels</a:t>
            </a:r>
            <a:r>
              <a:rPr lang="fr-FR" sz="1600" i="1" dirty="0"/>
              <a:t>, qui sont distincts de la biomédecine, et qui ont évolué avec la science pour être utilisés aujourd'hui à partir d'une origine fondée sur l'expérience. </a:t>
            </a:r>
          </a:p>
          <a:p>
            <a:pPr algn="just">
              <a:spcBef>
                <a:spcPts val="100"/>
              </a:spcBef>
            </a:pPr>
            <a:r>
              <a:rPr lang="fr-FR" sz="1600" i="1" dirty="0"/>
              <a:t>Elle </a:t>
            </a:r>
            <a:r>
              <a:rPr lang="fr-FR" sz="1600" b="1" i="1" dirty="0"/>
              <a:t>met l'accent sur les remèdes naturels et les approches holistiques et personnalisées pour rétablir l'équilibre entre l'esprit, le corps et l'environnement</a:t>
            </a:r>
            <a:r>
              <a:rPr lang="fr-FR" sz="1600" dirty="0"/>
              <a:t>. »</a:t>
            </a:r>
            <a:endParaRPr lang="fr-FR" sz="1600" b="1" dirty="0"/>
          </a:p>
          <a:p>
            <a:pPr>
              <a:spcBef>
                <a:spcPts val="100"/>
              </a:spcBef>
            </a:pPr>
            <a:endParaRPr lang="fr-FR" sz="1600" dirty="0"/>
          </a:p>
          <a:p>
            <a:pPr marL="285750" indent="-285750" algn="just">
              <a:spcBef>
                <a:spcPts val="100"/>
              </a:spcBef>
              <a:buClr>
                <a:srgbClr val="5F8896"/>
              </a:buClr>
              <a:buFont typeface="Arial" panose="020B0604020202020204" pitchFamily="34" charset="0"/>
              <a:buChar char="•"/>
            </a:pPr>
            <a:r>
              <a:rPr lang="fr-FR" b="1" dirty="0"/>
              <a:t>L’OMS reconnait</a:t>
            </a:r>
            <a:r>
              <a:rPr lang="fr-FR" sz="1600" b="1" dirty="0"/>
              <a:t>  </a:t>
            </a:r>
            <a:r>
              <a:rPr lang="fr-FR" sz="1600" dirty="0"/>
              <a:t>la diversité des pratiques de médecine traditionnelle, complémentaire et intégrative dans les pays du monde et sa contribution à la santé, au bien-être. L’intégration de la médecine traditionnelle et complémentaire dans le système de santé national et les soins conventionnels </a:t>
            </a:r>
            <a:r>
              <a:rPr lang="fr-FR" sz="1600" b="1" dirty="0"/>
              <a:t>doit se faire de manière appropriée, efficace et sûre, sur la base des éléments de preuve scientifiques les plus récents. </a:t>
            </a:r>
          </a:p>
          <a:p>
            <a:pPr algn="just">
              <a:spcBef>
                <a:spcPts val="100"/>
              </a:spcBef>
            </a:pPr>
            <a:endParaRPr lang="fr-FR" sz="1600" b="1" dirty="0"/>
          </a:p>
          <a:p>
            <a:pPr algn="just">
              <a:spcBef>
                <a:spcPts val="100"/>
              </a:spcBef>
            </a:pPr>
            <a:r>
              <a:rPr lang="fr-FR" sz="1600" b="1" dirty="0"/>
              <a:t>	</a:t>
            </a:r>
            <a:r>
              <a:rPr lang="fr-FR" sz="1600" b="1" dirty="0">
                <a:solidFill>
                  <a:schemeClr val="accent1"/>
                </a:solidFill>
              </a:rPr>
              <a:t>→</a:t>
            </a:r>
            <a:r>
              <a:rPr lang="fr-FR" sz="1600" b="1" dirty="0"/>
              <a:t> </a:t>
            </a:r>
            <a:r>
              <a:rPr lang="fr-FR" sz="1600" b="1" i="1" dirty="0"/>
              <a:t>La onzième révision de la CIM </a:t>
            </a:r>
            <a:r>
              <a:rPr lang="fr-FR" sz="1600" dirty="0"/>
              <a:t>(Classification internationale des maladies) comprend, depuis le 1</a:t>
            </a:r>
            <a:r>
              <a:rPr lang="fr-FR" sz="1600" baseline="30000" dirty="0"/>
              <a:t>er</a:t>
            </a:r>
            <a:r>
              <a:rPr lang="fr-FR" sz="1600" dirty="0"/>
              <a:t> 	janvier 2022 un chapitre sur la médecin traditionnelle, </a:t>
            </a:r>
          </a:p>
          <a:p>
            <a:pPr algn="just">
              <a:spcBef>
                <a:spcPts val="100"/>
              </a:spcBef>
            </a:pPr>
            <a:r>
              <a:rPr lang="fr-FR" sz="1600" b="1" dirty="0">
                <a:solidFill>
                  <a:schemeClr val="accent1"/>
                </a:solidFill>
              </a:rPr>
              <a:t>	→ </a:t>
            </a:r>
            <a:r>
              <a:rPr lang="fr-FR" sz="1600" b="1" i="1" dirty="0"/>
              <a:t>Premier sommet mondial de l’OMS sur les TCIM le 17 et 18 août 2023,</a:t>
            </a:r>
          </a:p>
        </p:txBody>
      </p:sp>
      <p:sp>
        <p:nvSpPr>
          <p:cNvPr id="2" name="Espace réservé du pied de page 1">
            <a:extLst>
              <a:ext uri="{FF2B5EF4-FFF2-40B4-BE49-F238E27FC236}">
                <a16:creationId xmlns:a16="http://schemas.microsoft.com/office/drawing/2014/main" id="{510A2257-97F3-DB39-B794-8CD85009611D}"/>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F5A53C95-5765-1CBB-E1ED-AC3461FEDB4A}"/>
              </a:ext>
            </a:extLst>
          </p:cNvPr>
          <p:cNvSpPr>
            <a:spLocks noGrp="1"/>
          </p:cNvSpPr>
          <p:nvPr>
            <p:ph type="sldNum" sz="quarter" idx="12"/>
          </p:nvPr>
        </p:nvSpPr>
        <p:spPr/>
        <p:txBody>
          <a:bodyPr/>
          <a:lstStyle/>
          <a:p>
            <a:fld id="{8415421A-8635-4166-92D2-5F6D44CB9F91}" type="slidenum">
              <a:rPr lang="fr-FR" smtClean="0"/>
              <a:t>32</a:t>
            </a:fld>
            <a:endParaRPr lang="fr-FR"/>
          </a:p>
        </p:txBody>
      </p:sp>
      <p:sp>
        <p:nvSpPr>
          <p:cNvPr id="11" name="Titre 1">
            <a:extLst>
              <a:ext uri="{FF2B5EF4-FFF2-40B4-BE49-F238E27FC236}">
                <a16:creationId xmlns:a16="http://schemas.microsoft.com/office/drawing/2014/main" id="{31AE7696-D8F4-350F-74A1-08FFE507797F}"/>
              </a:ext>
            </a:extLst>
          </p:cNvPr>
          <p:cNvSpPr>
            <a:spLocks noGrp="1"/>
          </p:cNvSpPr>
          <p:nvPr>
            <p:ph type="title"/>
          </p:nvPr>
        </p:nvSpPr>
        <p:spPr>
          <a:xfrm>
            <a:off x="838200" y="365126"/>
            <a:ext cx="9321800" cy="919221"/>
          </a:xfrm>
        </p:spPr>
        <p:txBody>
          <a:bodyPr/>
          <a:lstStyle/>
          <a:p>
            <a:r>
              <a:rPr lang="fr-FR" dirty="0"/>
              <a:t>2. Selon l’OMS</a:t>
            </a:r>
          </a:p>
        </p:txBody>
      </p:sp>
    </p:spTree>
    <p:extLst>
      <p:ext uri="{BB962C8B-B14F-4D97-AF65-F5344CB8AC3E}">
        <p14:creationId xmlns:p14="http://schemas.microsoft.com/office/powerpoint/2010/main" val="2130421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AD76B2-0C10-1E71-9005-7F6F302AAAC7}"/>
              </a:ext>
            </a:extLst>
          </p:cNvPr>
          <p:cNvSpPr>
            <a:spLocks noGrp="1"/>
          </p:cNvSpPr>
          <p:nvPr>
            <p:ph type="title"/>
          </p:nvPr>
        </p:nvSpPr>
        <p:spPr/>
        <p:txBody>
          <a:bodyPr/>
          <a:lstStyle/>
          <a:p>
            <a:r>
              <a:rPr lang="fr-FR" dirty="0"/>
              <a:t>3. Principales catégories </a:t>
            </a:r>
          </a:p>
        </p:txBody>
      </p:sp>
      <p:sp>
        <p:nvSpPr>
          <p:cNvPr id="3" name="Espace réservé du contenu 2">
            <a:extLst>
              <a:ext uri="{FF2B5EF4-FFF2-40B4-BE49-F238E27FC236}">
                <a16:creationId xmlns:a16="http://schemas.microsoft.com/office/drawing/2014/main" id="{56CD9851-04E5-B07B-4F5E-51393DD0C78D}"/>
              </a:ext>
            </a:extLst>
          </p:cNvPr>
          <p:cNvSpPr>
            <a:spLocks noGrp="1"/>
          </p:cNvSpPr>
          <p:nvPr>
            <p:ph idx="1"/>
          </p:nvPr>
        </p:nvSpPr>
        <p:spPr>
          <a:xfrm>
            <a:off x="838200" y="1951084"/>
            <a:ext cx="10515600" cy="2955832"/>
          </a:xfrm>
        </p:spPr>
        <p:txBody>
          <a:bodyPr/>
          <a:lstStyle/>
          <a:p>
            <a:endParaRPr lang="fr-FR" sz="1600" dirty="0"/>
          </a:p>
          <a:p>
            <a:pPr marL="285750" indent="-285750">
              <a:buClr>
                <a:srgbClr val="5F8896"/>
              </a:buClr>
              <a:buFont typeface="Arial" panose="020B0604020202020204" pitchFamily="34" charset="0"/>
              <a:buChar char="•"/>
            </a:pPr>
            <a:r>
              <a:rPr lang="fr-FR" b="1" dirty="0"/>
              <a:t>Approche biologique </a:t>
            </a:r>
            <a:r>
              <a:rPr lang="fr-FR" sz="1600" dirty="0"/>
              <a:t>: Naturopathie, phytothérapie…</a:t>
            </a:r>
          </a:p>
          <a:p>
            <a:pPr marL="285750" indent="-285750">
              <a:buClr>
                <a:srgbClr val="5F8896"/>
              </a:buClr>
              <a:buFont typeface="Arial" panose="020B0604020202020204" pitchFamily="34" charset="0"/>
              <a:buChar char="•"/>
            </a:pPr>
            <a:endParaRPr lang="fr-FR" sz="1600" dirty="0"/>
          </a:p>
          <a:p>
            <a:pPr marL="285750" indent="-285750">
              <a:buClr>
                <a:srgbClr val="5F8896"/>
              </a:buClr>
              <a:buFont typeface="Arial" panose="020B0604020202020204" pitchFamily="34" charset="0"/>
              <a:buChar char="•"/>
            </a:pPr>
            <a:r>
              <a:rPr lang="fr-FR" b="1" dirty="0"/>
              <a:t>Manipulations corporelles et énergétiques </a:t>
            </a:r>
            <a:r>
              <a:rPr lang="fr-FR" sz="1600" dirty="0"/>
              <a:t>: Ostéopathie, chiropraxie…</a:t>
            </a:r>
          </a:p>
          <a:p>
            <a:pPr marL="285750" indent="-285750">
              <a:buClr>
                <a:srgbClr val="5F8896"/>
              </a:buClr>
              <a:buFont typeface="Arial" panose="020B0604020202020204" pitchFamily="34" charset="0"/>
              <a:buChar char="•"/>
            </a:pPr>
            <a:endParaRPr lang="fr-FR" sz="1600" dirty="0"/>
          </a:p>
          <a:p>
            <a:pPr marL="285750" indent="-285750">
              <a:buClr>
                <a:srgbClr val="5F8896"/>
              </a:buClr>
              <a:buFont typeface="Arial" panose="020B0604020202020204" pitchFamily="34" charset="0"/>
              <a:buChar char="•"/>
            </a:pPr>
            <a:r>
              <a:rPr lang="fr-FR" b="1" dirty="0"/>
              <a:t>Approches corps esprit </a:t>
            </a:r>
            <a:r>
              <a:rPr lang="fr-FR" sz="1600" dirty="0"/>
              <a:t>: Hypnose, sophrologie…</a:t>
            </a:r>
          </a:p>
          <a:p>
            <a:pPr marL="285750" indent="-285750">
              <a:buClr>
                <a:srgbClr val="5F8896"/>
              </a:buClr>
              <a:buFont typeface="Arial" panose="020B0604020202020204" pitchFamily="34" charset="0"/>
              <a:buChar char="•"/>
            </a:pPr>
            <a:endParaRPr lang="fr-FR" sz="1600" dirty="0"/>
          </a:p>
          <a:p>
            <a:pPr marL="285750" indent="-285750">
              <a:buClr>
                <a:srgbClr val="5F8896"/>
              </a:buClr>
              <a:buFont typeface="Arial" panose="020B0604020202020204" pitchFamily="34" charset="0"/>
              <a:buChar char="•"/>
            </a:pPr>
            <a:r>
              <a:rPr lang="fr-FR" b="1" dirty="0"/>
              <a:t>Systèmes complets de soins </a:t>
            </a:r>
            <a:r>
              <a:rPr lang="fr-FR" sz="1600" dirty="0"/>
              <a:t>: Acupuncture, médecine ayurvédique…</a:t>
            </a:r>
          </a:p>
          <a:p>
            <a:endParaRPr lang="fr-FR" dirty="0"/>
          </a:p>
        </p:txBody>
      </p:sp>
      <p:sp>
        <p:nvSpPr>
          <p:cNvPr id="4" name="Espace réservé du pied de page 3">
            <a:extLst>
              <a:ext uri="{FF2B5EF4-FFF2-40B4-BE49-F238E27FC236}">
                <a16:creationId xmlns:a16="http://schemas.microsoft.com/office/drawing/2014/main" id="{DDFC764E-1B33-10A3-9D69-808722BB4511}"/>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B038A59E-3293-FB9A-1353-365A8EEB4B4A}"/>
              </a:ext>
            </a:extLst>
          </p:cNvPr>
          <p:cNvSpPr>
            <a:spLocks noGrp="1"/>
          </p:cNvSpPr>
          <p:nvPr>
            <p:ph type="sldNum" sz="quarter" idx="12"/>
          </p:nvPr>
        </p:nvSpPr>
        <p:spPr/>
        <p:txBody>
          <a:bodyPr/>
          <a:lstStyle/>
          <a:p>
            <a:fld id="{8415421A-8635-4166-92D2-5F6D44CB9F91}" type="slidenum">
              <a:rPr lang="fr-FR" smtClean="0"/>
              <a:t>33</a:t>
            </a:fld>
            <a:endParaRPr lang="fr-FR"/>
          </a:p>
        </p:txBody>
      </p:sp>
    </p:spTree>
    <p:extLst>
      <p:ext uri="{BB962C8B-B14F-4D97-AF65-F5344CB8AC3E}">
        <p14:creationId xmlns:p14="http://schemas.microsoft.com/office/powerpoint/2010/main" val="984563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6F6F3A-BE82-400B-204A-83BED631414B}"/>
              </a:ext>
            </a:extLst>
          </p:cNvPr>
          <p:cNvSpPr>
            <a:spLocks noGrp="1"/>
          </p:cNvSpPr>
          <p:nvPr>
            <p:ph type="title"/>
          </p:nvPr>
        </p:nvSpPr>
        <p:spPr>
          <a:xfrm>
            <a:off x="563418" y="365126"/>
            <a:ext cx="10555685" cy="512329"/>
          </a:xfrm>
        </p:spPr>
        <p:txBody>
          <a:bodyPr/>
          <a:lstStyle/>
          <a:p>
            <a:r>
              <a:rPr lang="fr-FR" dirty="0"/>
              <a:t>4. Un constat : recours croissant aux médecines alternatives</a:t>
            </a:r>
          </a:p>
        </p:txBody>
      </p:sp>
      <p:pic>
        <p:nvPicPr>
          <p:cNvPr id="5" name="Espace réservé du contenu 4">
            <a:extLst>
              <a:ext uri="{FF2B5EF4-FFF2-40B4-BE49-F238E27FC236}">
                <a16:creationId xmlns:a16="http://schemas.microsoft.com/office/drawing/2014/main" id="{3584823E-0C37-844F-3944-C5763E86DDF2}"/>
              </a:ext>
            </a:extLst>
          </p:cNvPr>
          <p:cNvPicPr>
            <a:picLocks noGrp="1" noChangeAspect="1"/>
          </p:cNvPicPr>
          <p:nvPr>
            <p:ph idx="1"/>
          </p:nvPr>
        </p:nvPicPr>
        <p:blipFill>
          <a:blip r:embed="rId2"/>
          <a:srcRect t="3488"/>
          <a:stretch>
            <a:fillRect/>
          </a:stretch>
        </p:blipFill>
        <p:spPr>
          <a:xfrm>
            <a:off x="970530" y="1158908"/>
            <a:ext cx="4531273" cy="3177286"/>
          </a:xfrm>
          <a:prstGeom prst="rect">
            <a:avLst/>
          </a:prstGeom>
        </p:spPr>
      </p:pic>
      <p:sp>
        <p:nvSpPr>
          <p:cNvPr id="6" name="ZoneTexte 5">
            <a:extLst>
              <a:ext uri="{FF2B5EF4-FFF2-40B4-BE49-F238E27FC236}">
                <a16:creationId xmlns:a16="http://schemas.microsoft.com/office/drawing/2014/main" id="{B21464DB-837F-5275-EFF8-DFFBDFD5FEEE}"/>
              </a:ext>
            </a:extLst>
          </p:cNvPr>
          <p:cNvSpPr txBox="1"/>
          <p:nvPr/>
        </p:nvSpPr>
        <p:spPr>
          <a:xfrm>
            <a:off x="795714" y="4552384"/>
            <a:ext cx="11247120" cy="1261884"/>
          </a:xfrm>
          <a:prstGeom prst="rect">
            <a:avLst/>
          </a:prstGeom>
          <a:noFill/>
        </p:spPr>
        <p:txBody>
          <a:bodyPr wrap="square" rtlCol="0">
            <a:spAutoFit/>
          </a:bodyPr>
          <a:lstStyle/>
          <a:p>
            <a:r>
              <a:rPr lang="fr-FR" sz="1200" dirty="0"/>
              <a:t>OMS, </a:t>
            </a:r>
            <a:r>
              <a:rPr lang="fr-FR" sz="1200" i="1" dirty="0"/>
              <a:t>Maximiser le potentiel des médecines traditionnelles grâce à la science et la technologie modernes </a:t>
            </a:r>
            <a:r>
              <a:rPr lang="fr-FR" sz="1200" dirty="0"/>
              <a:t>: </a:t>
            </a:r>
          </a:p>
          <a:p>
            <a:r>
              <a:rPr lang="fr-FR" sz="1200" dirty="0">
                <a:hlinkClick r:id="rId3"/>
              </a:rPr>
              <a:t>https://www.who.int/fr/news/item/25-03-2022-who-establishes-the-global-centre-for-traditional-medicine-in-india</a:t>
            </a:r>
            <a:r>
              <a:rPr lang="fr-FR" sz="1200" dirty="0"/>
              <a:t>   </a:t>
            </a:r>
          </a:p>
          <a:p>
            <a:endParaRPr lang="fr-FR" sz="800" dirty="0"/>
          </a:p>
          <a:p>
            <a:r>
              <a:rPr lang="fr-FR" sz="1200" i="1" dirty="0"/>
              <a:t>Quotidien Du Médecin.fr, </a:t>
            </a:r>
            <a:r>
              <a:rPr lang="fr-FR" sz="1200" dirty="0"/>
              <a:t>Loan </a:t>
            </a:r>
            <a:r>
              <a:rPr lang="fr-FR" sz="1200" dirty="0" err="1"/>
              <a:t>Tranthimy</a:t>
            </a:r>
            <a:r>
              <a:rPr lang="fr-FR" sz="1200" dirty="0"/>
              <a:t>, « Les Français conservent leur confiance dans les médecines douces », 11 novembre 2019 : https:// </a:t>
            </a:r>
            <a:r>
              <a:rPr lang="fr-FR" sz="1200" dirty="0">
                <a:hlinkClick r:id="rId4"/>
              </a:rPr>
              <a:t>www.lequotidiendumedecin.fr/liberal/exercice/les-francais-conserventleur-confiance-dans-les-medecines-douces</a:t>
            </a:r>
            <a:endParaRPr lang="fr-FR" sz="1200" dirty="0"/>
          </a:p>
          <a:p>
            <a:endParaRPr lang="fr-FR" sz="800" dirty="0"/>
          </a:p>
          <a:p>
            <a:r>
              <a:rPr lang="fr-FR" sz="1200" dirty="0"/>
              <a:t>MIVILUDES, Rapport d’activité 2021, </a:t>
            </a:r>
            <a:r>
              <a:rPr lang="fr-FR" sz="1200" dirty="0">
                <a:hlinkClick r:id="rId5"/>
              </a:rPr>
              <a:t>https://www.miviludes.interieur.gouv.fr/sites/default/files/publications/francais/MIVILUDES-RAPPORT2021_web_%2027_04_2023%20_0.pdf</a:t>
            </a:r>
            <a:r>
              <a:rPr lang="fr-FR" sz="1200" dirty="0"/>
              <a:t> </a:t>
            </a:r>
          </a:p>
        </p:txBody>
      </p:sp>
      <p:sp>
        <p:nvSpPr>
          <p:cNvPr id="7" name="TextBox 4">
            <a:extLst>
              <a:ext uri="{FF2B5EF4-FFF2-40B4-BE49-F238E27FC236}">
                <a16:creationId xmlns:a16="http://schemas.microsoft.com/office/drawing/2014/main" id="{1E2EBCCA-4296-9AAF-7408-6D7DBFBCFFC5}"/>
              </a:ext>
            </a:extLst>
          </p:cNvPr>
          <p:cNvSpPr txBox="1"/>
          <p:nvPr/>
        </p:nvSpPr>
        <p:spPr>
          <a:xfrm>
            <a:off x="6296893" y="1166095"/>
            <a:ext cx="5209307" cy="3170099"/>
          </a:xfrm>
          <a:prstGeom prst="rect">
            <a:avLst/>
          </a:prstGeom>
          <a:solidFill>
            <a:schemeClr val="bg2">
              <a:lumMod val="20000"/>
              <a:lumOff val="80000"/>
            </a:schemeClr>
          </a:solidFill>
          <a:ln>
            <a:noFill/>
          </a:ln>
          <a:effectLst/>
        </p:spPr>
        <p:txBody>
          <a:bodyPr wrap="square">
            <a:spAutoFit/>
          </a:bodyPr>
          <a:lstStyle/>
          <a:p>
            <a:r>
              <a:rPr lang="fr-FR" sz="1600" b="1" dirty="0"/>
              <a:t>Raisons ?</a:t>
            </a:r>
          </a:p>
          <a:p>
            <a:endParaRPr lang="fr-FR" sz="800" dirty="0"/>
          </a:p>
          <a:p>
            <a:pPr marL="285750" indent="-285750">
              <a:buClr>
                <a:srgbClr val="5F8896"/>
              </a:buClr>
              <a:buFont typeface="Arial" panose="020B0604020202020204" pitchFamily="34" charset="0"/>
              <a:buChar char="•"/>
            </a:pPr>
            <a:r>
              <a:rPr lang="fr-FR" sz="1600" dirty="0"/>
              <a:t>Prendre moins de médicaments ; </a:t>
            </a:r>
          </a:p>
          <a:p>
            <a:pPr marL="171450" indent="-171450">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600" dirty="0"/>
              <a:t>Sentiment de déshumanisation du soin ;</a:t>
            </a:r>
          </a:p>
          <a:p>
            <a:pPr marL="171450" indent="-171450">
              <a:buFont typeface="Arial" panose="020B0604020202020204" pitchFamily="34" charset="0"/>
              <a:buChar char="•"/>
            </a:pPr>
            <a:endParaRPr lang="fr-FR" sz="800" dirty="0"/>
          </a:p>
          <a:p>
            <a:pPr marL="285750" indent="-285750" algn="just">
              <a:buClr>
                <a:srgbClr val="5F8896"/>
              </a:buClr>
              <a:buFont typeface="Arial" panose="020B0604020202020204" pitchFamily="34" charset="0"/>
              <a:buChar char="•"/>
            </a:pPr>
            <a:r>
              <a:rPr lang="fr-FR" sz="1600" dirty="0"/>
              <a:t>Être mieux entendu car en moyenne une consultation médicale « conventionnelle » dure 12 minutes ; </a:t>
            </a:r>
          </a:p>
          <a:p>
            <a:pPr marL="285750" indent="-285750">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600" dirty="0"/>
              <a:t>Complément efficace à la médecine conventionnelle par exemple : suivi psychologique + sophrologie</a:t>
            </a:r>
          </a:p>
          <a:p>
            <a:pPr marL="285750" indent="-285750">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600" dirty="0"/>
              <a:t>Limite de la médecine conventionnelle sur la prise en charge de la douleur (usage de l’hypnose ou acupuncture)…</a:t>
            </a:r>
          </a:p>
        </p:txBody>
      </p:sp>
      <p:sp>
        <p:nvSpPr>
          <p:cNvPr id="3" name="Espace réservé du pied de page 2">
            <a:extLst>
              <a:ext uri="{FF2B5EF4-FFF2-40B4-BE49-F238E27FC236}">
                <a16:creationId xmlns:a16="http://schemas.microsoft.com/office/drawing/2014/main" id="{EAAB45F9-AAE8-488A-5EB7-462362D412D7}"/>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92F93795-891A-73FA-1E59-6031F89171F7}"/>
              </a:ext>
            </a:extLst>
          </p:cNvPr>
          <p:cNvSpPr>
            <a:spLocks noGrp="1"/>
          </p:cNvSpPr>
          <p:nvPr>
            <p:ph type="sldNum" sz="quarter" idx="12"/>
          </p:nvPr>
        </p:nvSpPr>
        <p:spPr/>
        <p:txBody>
          <a:bodyPr/>
          <a:lstStyle/>
          <a:p>
            <a:fld id="{8415421A-8635-4166-92D2-5F6D44CB9F91}" type="slidenum">
              <a:rPr lang="fr-FR" smtClean="0"/>
              <a:t>34</a:t>
            </a:fld>
            <a:endParaRPr lang="fr-FR"/>
          </a:p>
        </p:txBody>
      </p:sp>
    </p:spTree>
    <p:extLst>
      <p:ext uri="{BB962C8B-B14F-4D97-AF65-F5344CB8AC3E}">
        <p14:creationId xmlns:p14="http://schemas.microsoft.com/office/powerpoint/2010/main" val="625550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60075D-AC69-DE6D-68D6-5100E6151FFB}"/>
              </a:ext>
            </a:extLst>
          </p:cNvPr>
          <p:cNvSpPr>
            <a:spLocks noGrp="1"/>
          </p:cNvSpPr>
          <p:nvPr>
            <p:ph type="title"/>
          </p:nvPr>
        </p:nvSpPr>
        <p:spPr>
          <a:xfrm>
            <a:off x="838200" y="365127"/>
            <a:ext cx="10515600" cy="482598"/>
          </a:xfrm>
        </p:spPr>
        <p:txBody>
          <a:bodyPr/>
          <a:lstStyle/>
          <a:p>
            <a:r>
              <a:rPr lang="fr-FR" dirty="0"/>
              <a:t>5. Un recours même institutionnel </a:t>
            </a:r>
          </a:p>
        </p:txBody>
      </p:sp>
      <p:sp>
        <p:nvSpPr>
          <p:cNvPr id="3" name="Espace réservé du contenu 2">
            <a:extLst>
              <a:ext uri="{FF2B5EF4-FFF2-40B4-BE49-F238E27FC236}">
                <a16:creationId xmlns:a16="http://schemas.microsoft.com/office/drawing/2014/main" id="{1A9DFECD-ED44-76A6-CC1C-AD13944001DC}"/>
              </a:ext>
            </a:extLst>
          </p:cNvPr>
          <p:cNvSpPr>
            <a:spLocks noGrp="1"/>
          </p:cNvSpPr>
          <p:nvPr>
            <p:ph idx="1"/>
          </p:nvPr>
        </p:nvSpPr>
        <p:spPr>
          <a:xfrm>
            <a:off x="838200" y="1054101"/>
            <a:ext cx="10515600" cy="5438772"/>
          </a:xfrm>
        </p:spPr>
        <p:txBody>
          <a:bodyPr/>
          <a:lstStyle/>
          <a:p>
            <a:pPr marL="285750" indent="-285750" algn="just">
              <a:buClr>
                <a:srgbClr val="5F8896"/>
              </a:buClr>
              <a:buFont typeface="Arial" panose="020B0604020202020204" pitchFamily="34" charset="0"/>
              <a:buChar char="•"/>
            </a:pPr>
            <a:r>
              <a:rPr lang="fr-FR" b="1" dirty="0"/>
              <a:t>Ministre des affaires sociale et de la santé </a:t>
            </a:r>
            <a:r>
              <a:rPr lang="fr-FR" dirty="0"/>
              <a:t>: </a:t>
            </a:r>
            <a:r>
              <a:rPr lang="fr-FR" sz="1600" b="1" i="1" dirty="0"/>
              <a:t>INSTRUCTION N° DGOS/R3/INCA/2017/62 du 23 février 2017</a:t>
            </a:r>
            <a:r>
              <a:rPr lang="fr-FR" sz="1600" dirty="0"/>
              <a:t> relative à l’amélioration de l’accès aux soins de support des patients atteints de cancer évoque </a:t>
            </a:r>
            <a:r>
              <a:rPr lang="fr-FR" sz="1600" b="1" dirty="0"/>
              <a:t>les </a:t>
            </a:r>
            <a:r>
              <a:rPr lang="fr-FR" sz="1600" b="1" i="1" dirty="0"/>
              <a:t>« soins oncologiques de support » </a:t>
            </a:r>
            <a:r>
              <a:rPr lang="fr-FR" sz="1600" b="1" dirty="0"/>
              <a:t>et de </a:t>
            </a:r>
            <a:r>
              <a:rPr lang="fr-FR" sz="1600" b="1" i="1" dirty="0"/>
              <a:t>« thérapeutiques alternatives complémentaires »</a:t>
            </a:r>
            <a:r>
              <a:rPr lang="fr-FR" sz="1600" b="1" dirty="0"/>
              <a:t> </a:t>
            </a:r>
            <a:r>
              <a:rPr lang="fr-FR" sz="1600" dirty="0"/>
              <a:t>: L’activité physique, de la préservation de l’image corporelle ou socio-esthétique, ou encore de l’hypnose, de l’art-thérapie, de la musicothérapie, et d’autres thérapeutiques alternatives complémentaires (TAC).</a:t>
            </a:r>
          </a:p>
          <a:p>
            <a:pPr algn="just">
              <a:spcBef>
                <a:spcPts val="100"/>
              </a:spcBef>
            </a:pPr>
            <a:endParaRPr lang="fr-FR" sz="800" dirty="0"/>
          </a:p>
          <a:p>
            <a:pPr marL="285750" indent="-285750" algn="just">
              <a:buClr>
                <a:srgbClr val="5F8896"/>
              </a:buClr>
              <a:buFont typeface="Arial" panose="020B0604020202020204" pitchFamily="34" charset="0"/>
              <a:buChar char="•"/>
            </a:pPr>
            <a:r>
              <a:rPr lang="fr-FR" b="1" dirty="0"/>
              <a:t>La ligue contre le cancer </a:t>
            </a:r>
            <a:r>
              <a:rPr lang="fr-FR" sz="1600" dirty="0"/>
              <a:t>évoque dans son livret « les soins de support » : </a:t>
            </a:r>
          </a:p>
          <a:p>
            <a:pPr algn="just"/>
            <a:endParaRPr lang="fr-FR" dirty="0"/>
          </a:p>
        </p:txBody>
      </p:sp>
      <p:pic>
        <p:nvPicPr>
          <p:cNvPr id="7" name="Image 6">
            <a:extLst>
              <a:ext uri="{FF2B5EF4-FFF2-40B4-BE49-F238E27FC236}">
                <a16:creationId xmlns:a16="http://schemas.microsoft.com/office/drawing/2014/main" id="{6C7027D2-B79F-769D-44CB-A704F37EAE70}"/>
              </a:ext>
            </a:extLst>
          </p:cNvPr>
          <p:cNvPicPr>
            <a:picLocks noChangeAspect="1"/>
          </p:cNvPicPr>
          <p:nvPr/>
        </p:nvPicPr>
        <p:blipFill>
          <a:blip r:embed="rId2"/>
          <a:srcRect t="3419"/>
          <a:stretch>
            <a:fillRect/>
          </a:stretch>
        </p:blipFill>
        <p:spPr>
          <a:xfrm>
            <a:off x="4020381" y="2814538"/>
            <a:ext cx="4151237" cy="3226734"/>
          </a:xfrm>
          <a:prstGeom prst="rect">
            <a:avLst/>
          </a:prstGeom>
        </p:spPr>
      </p:pic>
      <p:sp>
        <p:nvSpPr>
          <p:cNvPr id="4" name="Espace réservé du pied de page 3">
            <a:extLst>
              <a:ext uri="{FF2B5EF4-FFF2-40B4-BE49-F238E27FC236}">
                <a16:creationId xmlns:a16="http://schemas.microsoft.com/office/drawing/2014/main" id="{71C040F1-7C35-4E40-6E2B-56F14F29CAB5}"/>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F720E8CA-267F-7A8B-254A-57EE3C2AFAD6}"/>
              </a:ext>
            </a:extLst>
          </p:cNvPr>
          <p:cNvSpPr>
            <a:spLocks noGrp="1"/>
          </p:cNvSpPr>
          <p:nvPr>
            <p:ph type="sldNum" sz="quarter" idx="12"/>
          </p:nvPr>
        </p:nvSpPr>
        <p:spPr/>
        <p:txBody>
          <a:bodyPr/>
          <a:lstStyle/>
          <a:p>
            <a:fld id="{8415421A-8635-4166-92D2-5F6D44CB9F91}" type="slidenum">
              <a:rPr lang="fr-FR" smtClean="0"/>
              <a:t>35</a:t>
            </a:fld>
            <a:endParaRPr lang="fr-FR"/>
          </a:p>
        </p:txBody>
      </p:sp>
    </p:spTree>
    <p:extLst>
      <p:ext uri="{BB962C8B-B14F-4D97-AF65-F5344CB8AC3E}">
        <p14:creationId xmlns:p14="http://schemas.microsoft.com/office/powerpoint/2010/main" val="3313645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18C9ECD-52EA-7C1E-8370-8F52F32BBE7C}"/>
              </a:ext>
            </a:extLst>
          </p:cNvPr>
          <p:cNvSpPr>
            <a:spLocks noGrp="1"/>
          </p:cNvSpPr>
          <p:nvPr>
            <p:ph idx="1"/>
          </p:nvPr>
        </p:nvSpPr>
        <p:spPr>
          <a:xfrm>
            <a:off x="856488" y="1032144"/>
            <a:ext cx="10479024" cy="4976592"/>
          </a:xfrm>
        </p:spPr>
        <p:txBody>
          <a:bodyPr/>
          <a:lstStyle/>
          <a:p>
            <a:pPr marL="285750" indent="-285750" algn="just">
              <a:buClr>
                <a:srgbClr val="5F8896"/>
              </a:buClr>
              <a:buFont typeface="Arial" panose="020B0604020202020204" pitchFamily="34" charset="0"/>
              <a:buChar char="•"/>
            </a:pPr>
            <a:r>
              <a:rPr lang="fr-FR" b="1" dirty="0"/>
              <a:t>Santé Publique France : </a:t>
            </a:r>
            <a:r>
              <a:rPr lang="fr-FR" sz="1600" dirty="0"/>
              <a:t>fait référence à l’</a:t>
            </a:r>
            <a:r>
              <a:rPr lang="fr-FR" sz="1600" dirty="0" err="1"/>
              <a:t>Empowerment</a:t>
            </a:r>
            <a:r>
              <a:rPr lang="fr-FR" sz="1600" dirty="0"/>
              <a:t> par le recours aux PNSC qui permet au patient d’accroitre sa capacité à agir, reprendre le contrôle sur la maladie et le process de guérison. </a:t>
            </a:r>
          </a:p>
          <a:p>
            <a:pPr algn="just"/>
            <a:r>
              <a:rPr lang="fr-FR" sz="1600" dirty="0"/>
              <a:t> </a:t>
            </a:r>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algn="just"/>
            <a:endParaRPr lang="fr-FR" sz="1600" dirty="0"/>
          </a:p>
          <a:p>
            <a:pPr marL="285750" indent="-285750" algn="just">
              <a:buClr>
                <a:srgbClr val="5F8896"/>
              </a:buClr>
              <a:buFont typeface="Arial" panose="020B0604020202020204" pitchFamily="34" charset="0"/>
              <a:buChar char="•"/>
            </a:pPr>
            <a:r>
              <a:rPr lang="fr-FR" b="1" dirty="0"/>
              <a:t>Assistance Publique-Hôpitaux de Paris (APHP) : </a:t>
            </a:r>
            <a:r>
              <a:rPr lang="fr-FR" sz="1600" dirty="0"/>
              <a:t>cite dans son plan stratégique 2010-2014 les médecines complémentaires. Ex.: à l’hôpital de la Pitié Salpetrière, le Centre intégré de médecine chinoise contribue à la prévention et au traitement des maladies chroniques ou difficiles, par la pratique de l’acupuncture, massage, Qi Gong, etc. </a:t>
            </a:r>
          </a:p>
          <a:p>
            <a:pPr algn="just">
              <a:spcBef>
                <a:spcPts val="100"/>
              </a:spcBef>
            </a:pPr>
            <a:endParaRPr lang="fr-FR" sz="800" b="1" dirty="0"/>
          </a:p>
          <a:p>
            <a:pPr marL="285750" indent="-285750" algn="just">
              <a:buClr>
                <a:srgbClr val="5F8896"/>
              </a:buClr>
              <a:buFont typeface="Arial" panose="020B0604020202020204" pitchFamily="34" charset="0"/>
              <a:buChar char="•"/>
            </a:pPr>
            <a:r>
              <a:rPr lang="fr-FR" b="1" dirty="0"/>
              <a:t>Centre de la douleur</a:t>
            </a:r>
            <a:r>
              <a:rPr lang="fr-FR" dirty="0"/>
              <a:t> </a:t>
            </a:r>
            <a:r>
              <a:rPr lang="fr-FR" b="1" dirty="0"/>
              <a:t>:</a:t>
            </a:r>
            <a:r>
              <a:rPr lang="fr-FR" dirty="0"/>
              <a:t> </a:t>
            </a:r>
            <a:r>
              <a:rPr lang="fr-FR" sz="1600" dirty="0"/>
              <a:t>125 structures qui accueillent des patients souffrant de douleurs chroniques, cancéreuses ou non font fréquemment appel à des techniques psychocorporelles comme l’hypnose, l’acupuncture, la relaxation, l’ostéopathie, la mésothérapie, etc. (voir témoignage Pr Nadine ATTAL, neurologue, Ambroise Paré).</a:t>
            </a:r>
          </a:p>
        </p:txBody>
      </p:sp>
      <p:pic>
        <p:nvPicPr>
          <p:cNvPr id="5" name="Image 4">
            <a:extLst>
              <a:ext uri="{FF2B5EF4-FFF2-40B4-BE49-F238E27FC236}">
                <a16:creationId xmlns:a16="http://schemas.microsoft.com/office/drawing/2014/main" id="{1AFA6C4F-53B9-B2D4-15C8-76EDA113F793}"/>
              </a:ext>
            </a:extLst>
          </p:cNvPr>
          <p:cNvPicPr>
            <a:picLocks noChangeAspect="1"/>
          </p:cNvPicPr>
          <p:nvPr/>
        </p:nvPicPr>
        <p:blipFill>
          <a:blip r:embed="rId2"/>
          <a:srcRect t="6013" b="6522"/>
          <a:stretch>
            <a:fillRect/>
          </a:stretch>
        </p:blipFill>
        <p:spPr>
          <a:xfrm>
            <a:off x="2938685" y="1664168"/>
            <a:ext cx="6479219" cy="2144498"/>
          </a:xfrm>
          <a:prstGeom prst="rect">
            <a:avLst/>
          </a:prstGeom>
        </p:spPr>
      </p:pic>
      <p:sp>
        <p:nvSpPr>
          <p:cNvPr id="2" name="Titre 1">
            <a:extLst>
              <a:ext uri="{FF2B5EF4-FFF2-40B4-BE49-F238E27FC236}">
                <a16:creationId xmlns:a16="http://schemas.microsoft.com/office/drawing/2014/main" id="{14FB6C0F-3B54-A264-A394-0FFFE32A189D}"/>
              </a:ext>
            </a:extLst>
          </p:cNvPr>
          <p:cNvSpPr>
            <a:spLocks noGrp="1"/>
          </p:cNvSpPr>
          <p:nvPr>
            <p:ph type="title"/>
          </p:nvPr>
        </p:nvSpPr>
        <p:spPr>
          <a:xfrm>
            <a:off x="938783" y="303873"/>
            <a:ext cx="10479024" cy="471655"/>
          </a:xfrm>
        </p:spPr>
        <p:txBody>
          <a:bodyPr/>
          <a:lstStyle/>
          <a:p>
            <a:r>
              <a:rPr lang="fr-FR" dirty="0"/>
              <a:t>5. Un recours même institutionnel </a:t>
            </a:r>
          </a:p>
        </p:txBody>
      </p:sp>
      <p:sp>
        <p:nvSpPr>
          <p:cNvPr id="4" name="Espace réservé du pied de page 3">
            <a:extLst>
              <a:ext uri="{FF2B5EF4-FFF2-40B4-BE49-F238E27FC236}">
                <a16:creationId xmlns:a16="http://schemas.microsoft.com/office/drawing/2014/main" id="{9CD718DD-1E1B-81CE-A9C4-A304B6FD3E29}"/>
              </a:ext>
            </a:extLst>
          </p:cNvPr>
          <p:cNvSpPr>
            <a:spLocks noGrp="1"/>
          </p:cNvSpPr>
          <p:nvPr>
            <p:ph type="ftr" sz="quarter" idx="11"/>
          </p:nvPr>
        </p:nvSpPr>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B4DE5C66-FD0F-7D6E-7FB4-D3013A655664}"/>
              </a:ext>
            </a:extLst>
          </p:cNvPr>
          <p:cNvSpPr>
            <a:spLocks noGrp="1"/>
          </p:cNvSpPr>
          <p:nvPr>
            <p:ph type="sldNum" sz="quarter" idx="12"/>
          </p:nvPr>
        </p:nvSpPr>
        <p:spPr/>
        <p:txBody>
          <a:bodyPr/>
          <a:lstStyle/>
          <a:p>
            <a:fld id="{8415421A-8635-4166-92D2-5F6D44CB9F91}" type="slidenum">
              <a:rPr lang="fr-FR" smtClean="0"/>
              <a:t>36</a:t>
            </a:fld>
            <a:endParaRPr lang="fr-FR"/>
          </a:p>
        </p:txBody>
      </p:sp>
    </p:spTree>
    <p:extLst>
      <p:ext uri="{BB962C8B-B14F-4D97-AF65-F5344CB8AC3E}">
        <p14:creationId xmlns:p14="http://schemas.microsoft.com/office/powerpoint/2010/main" val="399962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D20F0-1D9F-5121-78BB-0775CA91A362}"/>
              </a:ext>
            </a:extLst>
          </p:cNvPr>
          <p:cNvSpPr>
            <a:spLocks noGrp="1"/>
          </p:cNvSpPr>
          <p:nvPr>
            <p:ph type="title"/>
          </p:nvPr>
        </p:nvSpPr>
        <p:spPr>
          <a:xfrm>
            <a:off x="838200" y="114377"/>
            <a:ext cx="11193729" cy="582821"/>
          </a:xfrm>
        </p:spPr>
        <p:txBody>
          <a:bodyPr/>
          <a:lstStyle/>
          <a:p>
            <a:r>
              <a:rPr lang="fr-FR" dirty="0"/>
              <a:t>6. Soins ou effet placebo ? </a:t>
            </a:r>
            <a:br>
              <a:rPr lang="fr-FR" dirty="0"/>
            </a:br>
            <a:r>
              <a:rPr lang="fr-FR" dirty="0"/>
              <a:t>Le cas de la douleur chronique</a:t>
            </a:r>
          </a:p>
        </p:txBody>
      </p:sp>
      <p:sp>
        <p:nvSpPr>
          <p:cNvPr id="3" name="Espace réservé du contenu 2">
            <a:extLst>
              <a:ext uri="{FF2B5EF4-FFF2-40B4-BE49-F238E27FC236}">
                <a16:creationId xmlns:a16="http://schemas.microsoft.com/office/drawing/2014/main" id="{0E72F727-F16D-B316-A4F1-0AD835C30816}"/>
              </a:ext>
            </a:extLst>
          </p:cNvPr>
          <p:cNvSpPr>
            <a:spLocks noGrp="1"/>
          </p:cNvSpPr>
          <p:nvPr>
            <p:ph idx="1"/>
          </p:nvPr>
        </p:nvSpPr>
        <p:spPr>
          <a:xfrm>
            <a:off x="838200" y="927891"/>
            <a:ext cx="10752383" cy="5148435"/>
          </a:xfrm>
        </p:spPr>
        <p:txBody>
          <a:bodyPr/>
          <a:lstStyle/>
          <a:p>
            <a:endParaRPr lang="fr-FR" sz="1600" dirty="0"/>
          </a:p>
          <a:p>
            <a:pPr marL="285750" indent="-285750">
              <a:buClr>
                <a:srgbClr val="5F8896"/>
              </a:buClr>
              <a:buFont typeface="Arial" panose="020B0604020202020204" pitchFamily="34" charset="0"/>
              <a:buChar char="•"/>
            </a:pPr>
            <a:r>
              <a:rPr lang="fr-FR" b="1" dirty="0"/>
              <a:t>L'effet placebo montre une efficacité notable</a:t>
            </a:r>
            <a:r>
              <a:rPr lang="fr-FR" sz="1600" dirty="0"/>
              <a:t> dans le traitement de la douleur chronique, avec des études indiquant que jusqu'à 30 à 40% des patients ressentent une amélioration comparable à celle procurée par certains médicaments. </a:t>
            </a:r>
          </a:p>
          <a:p>
            <a:pPr marL="285750" indent="-285750">
              <a:buClr>
                <a:srgbClr val="5F8896"/>
              </a:buClr>
              <a:buFont typeface="Arial" panose="020B0604020202020204" pitchFamily="34" charset="0"/>
              <a:buChar char="•"/>
            </a:pPr>
            <a:r>
              <a:rPr lang="fr-FR" b="1" dirty="0"/>
              <a:t>Intérêt de la complémentarité des solutions </a:t>
            </a:r>
            <a:r>
              <a:rPr lang="fr-FR" sz="1600" dirty="0"/>
              <a:t>pour éviter surmédicalisation.</a:t>
            </a:r>
          </a:p>
          <a:p>
            <a:endParaRPr lang="fr-FR" sz="1600" dirty="0"/>
          </a:p>
          <a:p>
            <a:endParaRPr lang="fr-FR" sz="1600" dirty="0"/>
          </a:p>
          <a:p>
            <a:endParaRPr lang="fr-FR" sz="1600" dirty="0"/>
          </a:p>
          <a:p>
            <a:endParaRPr lang="fr-FR" sz="1600" dirty="0"/>
          </a:p>
          <a:p>
            <a:endParaRPr lang="fr-FR" sz="1600" dirty="0"/>
          </a:p>
          <a:p>
            <a:endParaRPr lang="fr-FR" sz="1600" dirty="0"/>
          </a:p>
          <a:p>
            <a:r>
              <a:rPr lang="fr-FR" sz="1600" dirty="0"/>
              <a:t>				  </a:t>
            </a:r>
          </a:p>
          <a:p>
            <a:pPr marL="285750" indent="-285750">
              <a:buClr>
                <a:srgbClr val="5F8896"/>
              </a:buClr>
              <a:buFont typeface="Arial" panose="020B0604020202020204" pitchFamily="34" charset="0"/>
              <a:buChar char="•"/>
            </a:pPr>
            <a:r>
              <a:rPr lang="fr-FR" b="1" dirty="0"/>
              <a:t>Mode d’action</a:t>
            </a:r>
            <a:r>
              <a:rPr lang="fr-FR" sz="1600" dirty="0"/>
              <a:t> du placebo dans la douleur</a:t>
            </a:r>
          </a:p>
          <a:p>
            <a:pPr marL="552450" lvl="1" indent="-285750">
              <a:buClr>
                <a:srgbClr val="5F8896"/>
              </a:buClr>
              <a:buFontTx/>
              <a:buChar char="-"/>
            </a:pPr>
            <a:r>
              <a:rPr lang="fr-FR" sz="1600" dirty="0"/>
              <a:t>Modifications </a:t>
            </a:r>
            <a:r>
              <a:rPr lang="fr-FR" sz="1600" dirty="0" err="1"/>
              <a:t>IRMfonctionnelle</a:t>
            </a:r>
            <a:r>
              <a:rPr lang="fr-FR" sz="1600" dirty="0"/>
              <a:t> pendant l’analgésie par effet placebo </a:t>
            </a:r>
            <a:r>
              <a:rPr lang="fr-FR" sz="1600" i="1" dirty="0"/>
              <a:t>in </a:t>
            </a:r>
            <a:r>
              <a:rPr lang="fr-FR" sz="1600" i="1" dirty="0" err="1"/>
              <a:t>Molecular</a:t>
            </a:r>
            <a:r>
              <a:rPr lang="fr-FR" sz="1600" i="1" dirty="0"/>
              <a:t> Pain 2006,</a:t>
            </a:r>
          </a:p>
          <a:p>
            <a:pPr marL="552450" lvl="1" indent="-285750">
              <a:buClr>
                <a:srgbClr val="5F8896"/>
              </a:buClr>
              <a:buFontTx/>
              <a:buChar char="-"/>
            </a:pPr>
            <a:r>
              <a:rPr lang="fr-FR" sz="1600" dirty="0"/>
              <a:t>Diminution de l’activation du thalamus, de l’insula et anticipation de l’augmentation d’activation du cortex préfrontal,</a:t>
            </a:r>
          </a:p>
          <a:p>
            <a:pPr marL="552450" lvl="1" indent="-285750">
              <a:buClr>
                <a:srgbClr val="5F8896"/>
              </a:buClr>
              <a:buFontTx/>
              <a:buChar char="-"/>
            </a:pPr>
            <a:r>
              <a:rPr lang="fr-FR" sz="1600" b="1" i="1" dirty="0"/>
              <a:t>Même modification observée par la vision de placebo « émotionnel » et d’antalgie placebo,</a:t>
            </a:r>
          </a:p>
          <a:p>
            <a:endParaRPr lang="fr-FR" dirty="0"/>
          </a:p>
          <a:p>
            <a:endParaRPr lang="fr-FR" dirty="0"/>
          </a:p>
        </p:txBody>
      </p:sp>
      <p:pic>
        <p:nvPicPr>
          <p:cNvPr id="4" name="Image 3">
            <a:extLst>
              <a:ext uri="{FF2B5EF4-FFF2-40B4-BE49-F238E27FC236}">
                <a16:creationId xmlns:a16="http://schemas.microsoft.com/office/drawing/2014/main" id="{CD84FF41-D35F-0630-2712-039602601F0D}"/>
              </a:ext>
            </a:extLst>
          </p:cNvPr>
          <p:cNvPicPr>
            <a:picLocks noChangeAspect="1"/>
          </p:cNvPicPr>
          <p:nvPr/>
        </p:nvPicPr>
        <p:blipFill>
          <a:blip r:embed="rId2"/>
          <a:srcRect t="14332" b="12637"/>
          <a:stretch>
            <a:fillRect/>
          </a:stretch>
        </p:blipFill>
        <p:spPr>
          <a:xfrm>
            <a:off x="2043411" y="2422193"/>
            <a:ext cx="5484230" cy="2441981"/>
          </a:xfrm>
          <a:prstGeom prst="rect">
            <a:avLst/>
          </a:prstGeom>
        </p:spPr>
      </p:pic>
      <p:pic>
        <p:nvPicPr>
          <p:cNvPr id="5" name="Image 4">
            <a:extLst>
              <a:ext uri="{FF2B5EF4-FFF2-40B4-BE49-F238E27FC236}">
                <a16:creationId xmlns:a16="http://schemas.microsoft.com/office/drawing/2014/main" id="{C9973177-B613-9F47-B18D-535655369389}"/>
              </a:ext>
            </a:extLst>
          </p:cNvPr>
          <p:cNvPicPr>
            <a:picLocks noChangeAspect="1"/>
          </p:cNvPicPr>
          <p:nvPr/>
        </p:nvPicPr>
        <p:blipFill>
          <a:blip r:embed="rId3"/>
          <a:stretch>
            <a:fillRect/>
          </a:stretch>
        </p:blipFill>
        <p:spPr>
          <a:xfrm>
            <a:off x="8417983" y="2743350"/>
            <a:ext cx="2620949" cy="1371298"/>
          </a:xfrm>
          <a:prstGeom prst="rect">
            <a:avLst/>
          </a:prstGeom>
        </p:spPr>
      </p:pic>
      <p:sp>
        <p:nvSpPr>
          <p:cNvPr id="6" name="Espace réservé du pied de page 5">
            <a:extLst>
              <a:ext uri="{FF2B5EF4-FFF2-40B4-BE49-F238E27FC236}">
                <a16:creationId xmlns:a16="http://schemas.microsoft.com/office/drawing/2014/main" id="{9B3C644C-D8F6-E4BA-DE22-5F4DF2CA7F2F}"/>
              </a:ext>
            </a:extLst>
          </p:cNvPr>
          <p:cNvSpPr>
            <a:spLocks noGrp="1"/>
          </p:cNvSpPr>
          <p:nvPr>
            <p:ph type="ftr" sz="quarter" idx="11"/>
          </p:nvPr>
        </p:nvSpPr>
        <p:spPr/>
        <p:txBody>
          <a:bodyPr/>
          <a:lstStyle/>
          <a:p>
            <a:r>
              <a:rPr lang="fr-FR"/>
              <a:t>LES DEPENSES DE SANTE</a:t>
            </a:r>
          </a:p>
        </p:txBody>
      </p:sp>
      <p:sp>
        <p:nvSpPr>
          <p:cNvPr id="7" name="Espace réservé du numéro de diapositive 6">
            <a:extLst>
              <a:ext uri="{FF2B5EF4-FFF2-40B4-BE49-F238E27FC236}">
                <a16:creationId xmlns:a16="http://schemas.microsoft.com/office/drawing/2014/main" id="{CC3135B1-0AAA-D8E9-10C9-690931180B18}"/>
              </a:ext>
            </a:extLst>
          </p:cNvPr>
          <p:cNvSpPr>
            <a:spLocks noGrp="1"/>
          </p:cNvSpPr>
          <p:nvPr>
            <p:ph type="sldNum" sz="quarter" idx="12"/>
          </p:nvPr>
        </p:nvSpPr>
        <p:spPr/>
        <p:txBody>
          <a:bodyPr/>
          <a:lstStyle/>
          <a:p>
            <a:fld id="{8415421A-8635-4166-92D2-5F6D44CB9F91}" type="slidenum">
              <a:rPr lang="fr-FR" smtClean="0"/>
              <a:t>37</a:t>
            </a:fld>
            <a:endParaRPr lang="fr-FR"/>
          </a:p>
        </p:txBody>
      </p:sp>
    </p:spTree>
    <p:extLst>
      <p:ext uri="{BB962C8B-B14F-4D97-AF65-F5344CB8AC3E}">
        <p14:creationId xmlns:p14="http://schemas.microsoft.com/office/powerpoint/2010/main" val="1583209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2495A3-CC83-EDDF-613A-CA7C266B7817}"/>
              </a:ext>
            </a:extLst>
          </p:cNvPr>
          <p:cNvSpPr>
            <a:spLocks noGrp="1"/>
          </p:cNvSpPr>
          <p:nvPr>
            <p:ph type="title"/>
          </p:nvPr>
        </p:nvSpPr>
        <p:spPr/>
        <p:txBody>
          <a:bodyPr/>
          <a:lstStyle/>
          <a:p>
            <a:r>
              <a:rPr lang="fr-FR" dirty="0"/>
              <a:t>7. Syndrome post traumatique</a:t>
            </a:r>
          </a:p>
        </p:txBody>
      </p:sp>
      <p:sp>
        <p:nvSpPr>
          <p:cNvPr id="3" name="Espace réservé du contenu 2">
            <a:extLst>
              <a:ext uri="{FF2B5EF4-FFF2-40B4-BE49-F238E27FC236}">
                <a16:creationId xmlns:a16="http://schemas.microsoft.com/office/drawing/2014/main" id="{80D8863D-AD2D-15C5-2468-98F6EC6418B2}"/>
              </a:ext>
            </a:extLst>
          </p:cNvPr>
          <p:cNvSpPr>
            <a:spLocks noGrp="1"/>
          </p:cNvSpPr>
          <p:nvPr>
            <p:ph idx="1"/>
          </p:nvPr>
        </p:nvSpPr>
        <p:spPr>
          <a:xfrm>
            <a:off x="838200" y="1917143"/>
            <a:ext cx="10515600" cy="1713025"/>
          </a:xfrm>
        </p:spPr>
        <p:txBody>
          <a:bodyPr/>
          <a:lstStyle/>
          <a:p>
            <a:pPr marL="285750" indent="-285750">
              <a:lnSpc>
                <a:spcPct val="150000"/>
              </a:lnSpc>
              <a:buClr>
                <a:srgbClr val="5F8896"/>
              </a:buClr>
              <a:buFont typeface="Arial" panose="020B0604020202020204" pitchFamily="34" charset="0"/>
              <a:buChar char="•"/>
            </a:pPr>
            <a:r>
              <a:rPr lang="fr-FR" b="1" dirty="0"/>
              <a:t>1</a:t>
            </a:r>
            <a:r>
              <a:rPr lang="fr-FR" b="1" baseline="30000" dirty="0"/>
              <a:t>ère</a:t>
            </a:r>
            <a:r>
              <a:rPr lang="fr-FR" b="1" dirty="0"/>
              <a:t> recommandation </a:t>
            </a:r>
            <a:r>
              <a:rPr lang="fr-FR" sz="1600" dirty="0"/>
              <a:t>: psychoéducation,</a:t>
            </a:r>
          </a:p>
          <a:p>
            <a:pPr marL="285750" indent="-285750">
              <a:lnSpc>
                <a:spcPct val="150000"/>
              </a:lnSpc>
              <a:buClr>
                <a:srgbClr val="5F8896"/>
              </a:buClr>
              <a:buFont typeface="Arial" panose="020B0604020202020204" pitchFamily="34" charset="0"/>
              <a:buChar char="•"/>
            </a:pPr>
            <a:r>
              <a:rPr lang="fr-FR" b="1" dirty="0"/>
              <a:t>Puis : </a:t>
            </a:r>
            <a:r>
              <a:rPr lang="fr-FR" sz="1600" dirty="0"/>
              <a:t>thérapies </a:t>
            </a:r>
            <a:r>
              <a:rPr lang="fr-FR" sz="1600" dirty="0" err="1"/>
              <a:t>cognitivo</a:t>
            </a:r>
            <a:r>
              <a:rPr lang="fr-FR" sz="1600" dirty="0"/>
              <a:t>-comportementales, EMDR,</a:t>
            </a:r>
          </a:p>
          <a:p>
            <a:pPr marL="285750" indent="-285750">
              <a:lnSpc>
                <a:spcPct val="150000"/>
              </a:lnSpc>
              <a:buClr>
                <a:srgbClr val="5F8896"/>
              </a:buClr>
              <a:buFont typeface="Arial" panose="020B0604020202020204" pitchFamily="34" charset="0"/>
              <a:buChar char="•"/>
            </a:pPr>
            <a:r>
              <a:rPr lang="fr-FR" b="1" dirty="0"/>
              <a:t>Traitements médicamenteux:</a:t>
            </a:r>
            <a:r>
              <a:rPr lang="fr-FR" sz="1600" dirty="0"/>
              <a:t> en dernière intention et réservés aux formes graves,</a:t>
            </a:r>
          </a:p>
          <a:p>
            <a:endParaRPr lang="fr-FR" dirty="0"/>
          </a:p>
        </p:txBody>
      </p:sp>
      <p:sp>
        <p:nvSpPr>
          <p:cNvPr id="4" name="Espace réservé du pied de page 3">
            <a:extLst>
              <a:ext uri="{FF2B5EF4-FFF2-40B4-BE49-F238E27FC236}">
                <a16:creationId xmlns:a16="http://schemas.microsoft.com/office/drawing/2014/main" id="{1833B4E8-4D1F-63B3-C541-C4F86A87527E}"/>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3D59E6D3-3C95-87FE-C9E1-DB1B0F800856}"/>
              </a:ext>
            </a:extLst>
          </p:cNvPr>
          <p:cNvSpPr>
            <a:spLocks noGrp="1"/>
          </p:cNvSpPr>
          <p:nvPr>
            <p:ph type="sldNum" sz="quarter" idx="12"/>
          </p:nvPr>
        </p:nvSpPr>
        <p:spPr/>
        <p:txBody>
          <a:bodyPr/>
          <a:lstStyle/>
          <a:p>
            <a:fld id="{8415421A-8635-4166-92D2-5F6D44CB9F91}" type="slidenum">
              <a:rPr lang="fr-FR" smtClean="0"/>
              <a:t>38</a:t>
            </a:fld>
            <a:endParaRPr lang="fr-FR"/>
          </a:p>
        </p:txBody>
      </p:sp>
    </p:spTree>
    <p:extLst>
      <p:ext uri="{BB962C8B-B14F-4D97-AF65-F5344CB8AC3E}">
        <p14:creationId xmlns:p14="http://schemas.microsoft.com/office/powerpoint/2010/main" val="282643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03EDE25-99A8-D789-A826-FACDE5190557}"/>
              </a:ext>
            </a:extLst>
          </p:cNvPr>
          <p:cNvSpPr>
            <a:spLocks noGrp="1"/>
          </p:cNvSpPr>
          <p:nvPr>
            <p:ph idx="1"/>
          </p:nvPr>
        </p:nvSpPr>
        <p:spPr>
          <a:xfrm>
            <a:off x="838200" y="1473292"/>
            <a:ext cx="10515600" cy="3911415"/>
          </a:xfrm>
        </p:spPr>
        <p:txBody>
          <a:bodyPr/>
          <a:lstStyle/>
          <a:p>
            <a:pPr marL="285750" indent="-285750">
              <a:buClr>
                <a:srgbClr val="5F8896"/>
              </a:buClr>
              <a:buFont typeface="Arial" panose="020B0604020202020204" pitchFamily="34" charset="0"/>
              <a:buChar char="•"/>
            </a:pPr>
            <a:r>
              <a:rPr lang="fr-FR" b="1" dirty="0"/>
              <a:t>Ostéopathie</a:t>
            </a:r>
            <a:r>
              <a:rPr lang="fr-FR" dirty="0"/>
              <a:t> :</a:t>
            </a:r>
          </a:p>
          <a:p>
            <a:pPr algn="just"/>
            <a:r>
              <a:rPr lang="fr-FR" sz="1400" i="1" dirty="0"/>
              <a:t>« M. Z démontre recevoir des soins ostéopathiques </a:t>
            </a:r>
            <a:r>
              <a:rPr lang="fr-FR" sz="1400" b="1" i="1" dirty="0"/>
              <a:t>afin de soulager les contractures liées à l’arthrodèse et les tendinites dont il souffre</a:t>
            </a:r>
            <a:r>
              <a:rPr lang="fr-FR" sz="1400" i="1" dirty="0"/>
              <a:t>. Il produit des attestations de M. J, ostéopathe, et de M</a:t>
            </a:r>
            <a:r>
              <a:rPr lang="fr-FR" sz="1400" i="1" baseline="30000" dirty="0"/>
              <a:t>me</a:t>
            </a:r>
            <a:r>
              <a:rPr lang="fr-FR" sz="1400" i="1" dirty="0"/>
              <a:t> K, kinésithérapeute qui indiquent qu’il bénéficie de séances d’ostéopathie et de massages relaxants. </a:t>
            </a:r>
          </a:p>
          <a:p>
            <a:pPr algn="just"/>
            <a:r>
              <a:rPr lang="fr-FR" sz="1400" i="1" dirty="0"/>
              <a:t>Compte tenu des douleurs récurrentes dont il souffre et de l’immobilisation à laquelle il est contraint du fait de sa paraplégie, l’ostéopathie est susceptible </a:t>
            </a:r>
            <a:r>
              <a:rPr lang="fr-FR" sz="1400" b="1" i="1" dirty="0"/>
              <a:t>d’améliorer son quotidien en redonnant de la mobilité aux structures de son corps,</a:t>
            </a:r>
            <a:r>
              <a:rPr lang="fr-FR" sz="1400" i="1" dirty="0"/>
              <a:t> contraint de s’adapter à son handicap et dont certains membres sont sur-sollicités. </a:t>
            </a:r>
          </a:p>
          <a:p>
            <a:pPr algn="just"/>
            <a:r>
              <a:rPr lang="fr-FR" sz="1400" i="1" dirty="0"/>
              <a:t>Ces frais doivent en conséquence être intégralement indemnisés ; » </a:t>
            </a:r>
          </a:p>
          <a:p>
            <a:endParaRPr lang="fr-FR" sz="800" b="1" dirty="0"/>
          </a:p>
          <a:p>
            <a:pPr marL="285750" indent="-285750">
              <a:buClr>
                <a:srgbClr val="5F8896"/>
              </a:buClr>
              <a:buFont typeface="Arial" panose="020B0604020202020204" pitchFamily="34" charset="0"/>
              <a:buChar char="•"/>
            </a:pPr>
            <a:r>
              <a:rPr lang="fr-FR" b="1" dirty="0"/>
              <a:t>Massage à domicile :</a:t>
            </a:r>
          </a:p>
          <a:p>
            <a:pPr algn="just"/>
            <a:r>
              <a:rPr lang="fr-FR" sz="1400" b="1" dirty="0"/>
              <a:t>«</a:t>
            </a:r>
            <a:r>
              <a:rPr lang="fr-FR" sz="1400" dirty="0"/>
              <a:t> </a:t>
            </a:r>
            <a:r>
              <a:rPr lang="fr-FR" sz="1400" i="1" dirty="0"/>
              <a:t>M</a:t>
            </a:r>
            <a:r>
              <a:rPr lang="fr-FR" sz="1400" i="1" baseline="30000" dirty="0"/>
              <a:t>me</a:t>
            </a:r>
            <a:r>
              <a:rPr lang="fr-FR" sz="1400" i="1" dirty="0"/>
              <a:t> K, kinésithérapeute, qui prodigue des massages à M. Z, atteste du bénéfice de ceux-ci. La paraplégie dont souffre M. Z, en contraignant son corps à s’adapter, provoque une sur sollicitation de certains membres, de sorte que les massages, en sus de l’ostéopathie, </a:t>
            </a:r>
            <a:r>
              <a:rPr lang="fr-FR" sz="1400" b="1" i="1" dirty="0"/>
              <a:t>sont de nature à le soulager et comme tels doivent être intégrés aux frais de santé dont il aura constamment besoin pour soulager les tensions musculaires auxquelles son corps doit faire face</a:t>
            </a:r>
            <a:r>
              <a:rPr lang="fr-FR" sz="1400" i="1" dirty="0"/>
              <a:t>. </a:t>
            </a:r>
            <a:r>
              <a:rPr lang="fr-FR" sz="1400" b="1" i="1" dirty="0"/>
              <a:t>Ces frais doivent en conséquence être intégralement indemnisés </a:t>
            </a:r>
            <a:r>
              <a:rPr lang="fr-FR" sz="1400" i="1" dirty="0"/>
              <a:t>;</a:t>
            </a:r>
            <a:endParaRPr lang="fr-FR" sz="1400" dirty="0"/>
          </a:p>
          <a:p>
            <a:pPr algn="r"/>
            <a:r>
              <a:rPr lang="fr-FR" sz="1600" i="1" dirty="0"/>
              <a:t>(CA Aix-en-Provence, ch. 1-6, 3 juin 2021, n° 19/12851)</a:t>
            </a:r>
          </a:p>
          <a:p>
            <a:pPr algn="r"/>
            <a:endParaRPr lang="fr-FR" b="1" dirty="0"/>
          </a:p>
        </p:txBody>
      </p:sp>
      <p:sp>
        <p:nvSpPr>
          <p:cNvPr id="4" name="Titre 1">
            <a:extLst>
              <a:ext uri="{FF2B5EF4-FFF2-40B4-BE49-F238E27FC236}">
                <a16:creationId xmlns:a16="http://schemas.microsoft.com/office/drawing/2014/main" id="{CDFAECA9-8B3A-8C80-2C3E-FE472698894F}"/>
              </a:ext>
            </a:extLst>
          </p:cNvPr>
          <p:cNvSpPr>
            <a:spLocks noGrp="1"/>
          </p:cNvSpPr>
          <p:nvPr>
            <p:ph type="title"/>
          </p:nvPr>
        </p:nvSpPr>
        <p:spPr>
          <a:xfrm>
            <a:off x="838200" y="365126"/>
            <a:ext cx="9321800" cy="558799"/>
          </a:xfrm>
        </p:spPr>
        <p:txBody>
          <a:bodyPr/>
          <a:lstStyle/>
          <a:p>
            <a:r>
              <a:rPr lang="fr-FR" dirty="0"/>
              <a:t>8. Qu’en disent les juridictions ? </a:t>
            </a:r>
          </a:p>
        </p:txBody>
      </p:sp>
      <p:sp>
        <p:nvSpPr>
          <p:cNvPr id="2" name="Espace réservé du pied de page 1">
            <a:extLst>
              <a:ext uri="{FF2B5EF4-FFF2-40B4-BE49-F238E27FC236}">
                <a16:creationId xmlns:a16="http://schemas.microsoft.com/office/drawing/2014/main" id="{B44A3505-D14D-D9BC-872A-9EEB47555A39}"/>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1763074D-1DD2-6C28-0671-0E1389A72491}"/>
              </a:ext>
            </a:extLst>
          </p:cNvPr>
          <p:cNvSpPr>
            <a:spLocks noGrp="1"/>
          </p:cNvSpPr>
          <p:nvPr>
            <p:ph type="sldNum" sz="quarter" idx="12"/>
          </p:nvPr>
        </p:nvSpPr>
        <p:spPr/>
        <p:txBody>
          <a:bodyPr/>
          <a:lstStyle/>
          <a:p>
            <a:fld id="{8415421A-8635-4166-92D2-5F6D44CB9F91}" type="slidenum">
              <a:rPr lang="fr-FR" smtClean="0"/>
              <a:t>39</a:t>
            </a:fld>
            <a:endParaRPr lang="fr-FR"/>
          </a:p>
        </p:txBody>
      </p:sp>
    </p:spTree>
    <p:extLst>
      <p:ext uri="{BB962C8B-B14F-4D97-AF65-F5344CB8AC3E}">
        <p14:creationId xmlns:p14="http://schemas.microsoft.com/office/powerpoint/2010/main" val="2384919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022D-51A0-ACDE-F609-F34E6ACB8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C571E-45D5-614C-3DA7-A6541B0D7A95}"/>
              </a:ext>
            </a:extLst>
          </p:cNvPr>
          <p:cNvSpPr>
            <a:spLocks noGrp="1"/>
          </p:cNvSpPr>
          <p:nvPr>
            <p:ph type="title"/>
          </p:nvPr>
        </p:nvSpPr>
        <p:spPr>
          <a:xfrm>
            <a:off x="838200" y="365126"/>
            <a:ext cx="9321800" cy="919221"/>
          </a:xfrm>
        </p:spPr>
        <p:txBody>
          <a:bodyPr/>
          <a:lstStyle/>
          <a:p>
            <a:r>
              <a:rPr lang="fr-FR" dirty="0"/>
              <a:t>A. La dépense de santé : notions</a:t>
            </a:r>
          </a:p>
        </p:txBody>
      </p:sp>
      <p:sp>
        <p:nvSpPr>
          <p:cNvPr id="44" name="Content Placeholder 43">
            <a:extLst>
              <a:ext uri="{FF2B5EF4-FFF2-40B4-BE49-F238E27FC236}">
                <a16:creationId xmlns:a16="http://schemas.microsoft.com/office/drawing/2014/main" id="{2C1A2935-6592-A0D0-FADE-5B6D85E5BCC4}"/>
              </a:ext>
            </a:extLst>
          </p:cNvPr>
          <p:cNvSpPr>
            <a:spLocks noGrp="1"/>
          </p:cNvSpPr>
          <p:nvPr>
            <p:ph idx="1"/>
          </p:nvPr>
        </p:nvSpPr>
        <p:spPr>
          <a:xfrm>
            <a:off x="838200" y="1059506"/>
            <a:ext cx="10515600" cy="3978275"/>
          </a:xfrm>
        </p:spPr>
        <p:txBody>
          <a:bodyPr/>
          <a:lstStyle/>
          <a:p>
            <a:pPr marL="342900" lvl="0" indent="-342900">
              <a:buFont typeface="+mj-lt"/>
              <a:buAutoNum type="arabicPeriod"/>
            </a:pPr>
            <a:r>
              <a:rPr lang="fr-FR" b="1" dirty="0"/>
              <a:t>Médecine</a:t>
            </a:r>
          </a:p>
          <a:p>
            <a:pPr lvl="0"/>
            <a:r>
              <a:rPr lang="fr-FR" dirty="0"/>
              <a:t>Ensemble de ressources financières mobilisées pour la finalité de la santé (OMS)</a:t>
            </a:r>
          </a:p>
          <a:p>
            <a:pPr lvl="1"/>
            <a:r>
              <a:rPr lang="fr-FR" dirty="0"/>
              <a:t>Soins curatifs et préventifs</a:t>
            </a:r>
          </a:p>
          <a:p>
            <a:pPr lvl="1"/>
            <a:r>
              <a:rPr lang="fr-FR" dirty="0"/>
              <a:t>Services et biens médicaux destinés à maintenir, restaurer, améliorer l’état de santé</a:t>
            </a:r>
          </a:p>
          <a:p>
            <a:pPr lvl="2"/>
            <a:endParaRPr lang="fr-FR" dirty="0"/>
          </a:p>
          <a:p>
            <a:pPr lvl="0"/>
            <a:r>
              <a:rPr lang="fr-FR" b="1" dirty="0"/>
              <a:t>2. Droit</a:t>
            </a:r>
          </a:p>
          <a:p>
            <a:pPr lvl="1"/>
            <a:r>
              <a:rPr lang="fr-FR" dirty="0"/>
              <a:t>Ensemble de préjudices patrimoniaux temporaires et/ou permanents,</a:t>
            </a:r>
          </a:p>
          <a:p>
            <a:pPr lvl="1"/>
            <a:r>
              <a:rPr lang="fr-FR" dirty="0"/>
              <a:t>Maintien de l’état de santé et prévention de l’aggravation,</a:t>
            </a:r>
          </a:p>
          <a:p>
            <a:pPr lvl="1"/>
            <a:r>
              <a:rPr lang="fr-FR" dirty="0"/>
              <a:t>Garantie de la dignité et de la vie de la victime,</a:t>
            </a:r>
          </a:p>
          <a:p>
            <a:pPr lvl="1"/>
            <a:r>
              <a:rPr lang="fr-FR" dirty="0"/>
              <a:t>Ancrage de la justice dans la réalité du soin,</a:t>
            </a:r>
          </a:p>
          <a:p>
            <a:pPr lvl="2"/>
            <a:r>
              <a:rPr lang="fr-FR" dirty="0"/>
              <a:t>Dépenses de santé actuelle (DSA): </a:t>
            </a:r>
          </a:p>
          <a:p>
            <a:pPr lvl="3"/>
            <a:r>
              <a:rPr lang="fr-FR" dirty="0"/>
              <a:t>Frais de soins de santé exposés jusqu’au jour de la consolidation (+ arrérages jusqu’au jour de a liquidation en pratique)</a:t>
            </a:r>
          </a:p>
          <a:p>
            <a:pPr lvl="2"/>
            <a:r>
              <a:rPr lang="fr-FR" dirty="0"/>
              <a:t>Dépenses de santé futures (DSF): </a:t>
            </a:r>
          </a:p>
          <a:p>
            <a:pPr lvl="2"/>
            <a:r>
              <a:rPr lang="fr-FR" dirty="0"/>
              <a:t>Frais médicaux, paramédicaux, hospitaliers, pharmaceutiques à venir, rendus nécessaires par l’état séquellaires,</a:t>
            </a:r>
          </a:p>
          <a:p>
            <a:pPr lvl="3"/>
            <a:r>
              <a:rPr lang="fr-FR" dirty="0"/>
              <a:t>Renouvellement d’appareillage(s),</a:t>
            </a:r>
          </a:p>
          <a:p>
            <a:pPr lvl="3"/>
            <a:r>
              <a:rPr lang="fr-FR" dirty="0"/>
              <a:t>Traitement(s) à vie,</a:t>
            </a:r>
          </a:p>
          <a:p>
            <a:pPr lvl="3"/>
            <a:r>
              <a:rPr lang="fr-FR" dirty="0"/>
              <a:t>Adaptation du domicile/véhicule à des fins médicales (si directement liées aux soins),</a:t>
            </a:r>
          </a:p>
          <a:p>
            <a:endParaRPr lang="fr-FR" dirty="0"/>
          </a:p>
          <a:p>
            <a:endParaRPr lang="fr-FR" dirty="0"/>
          </a:p>
        </p:txBody>
      </p:sp>
      <p:sp>
        <p:nvSpPr>
          <p:cNvPr id="4" name="Footer Placeholder 3">
            <a:extLst>
              <a:ext uri="{FF2B5EF4-FFF2-40B4-BE49-F238E27FC236}">
                <a16:creationId xmlns:a16="http://schemas.microsoft.com/office/drawing/2014/main" id="{6F925C4E-96D2-0804-3728-5901BA5B7D47}"/>
              </a:ext>
            </a:extLst>
          </p:cNvPr>
          <p:cNvSpPr>
            <a:spLocks noGrp="1"/>
          </p:cNvSpPr>
          <p:nvPr>
            <p:ph type="ftr" sz="quarter" idx="11"/>
          </p:nvPr>
        </p:nvSpPr>
        <p:spPr>
          <a:xfrm>
            <a:off x="3774017" y="6247648"/>
            <a:ext cx="4643966" cy="365125"/>
          </a:xfrm>
        </p:spPr>
        <p:txBody>
          <a:bodyPr/>
          <a:lstStyle/>
          <a:p>
            <a:r>
              <a:rPr lang="fr-FR" dirty="0"/>
              <a:t>LES DEPENSES DE SANTE</a:t>
            </a:r>
          </a:p>
        </p:txBody>
      </p:sp>
      <p:sp>
        <p:nvSpPr>
          <p:cNvPr id="5" name="Slide Number Placeholder 4">
            <a:extLst>
              <a:ext uri="{FF2B5EF4-FFF2-40B4-BE49-F238E27FC236}">
                <a16:creationId xmlns:a16="http://schemas.microsoft.com/office/drawing/2014/main" id="{14495C5E-3091-D0B1-3CA9-ED6C463DB77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4</a:t>
            </a:fld>
            <a:endParaRPr lang="fr-FR"/>
          </a:p>
        </p:txBody>
      </p:sp>
    </p:spTree>
    <p:extLst>
      <p:ext uri="{BB962C8B-B14F-4D97-AF65-F5344CB8AC3E}">
        <p14:creationId xmlns:p14="http://schemas.microsoft.com/office/powerpoint/2010/main" val="303282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C62ED8-4F8B-7110-3761-E313DB703DC9}"/>
              </a:ext>
            </a:extLst>
          </p:cNvPr>
          <p:cNvSpPr>
            <a:spLocks noGrp="1"/>
          </p:cNvSpPr>
          <p:nvPr>
            <p:ph idx="1"/>
          </p:nvPr>
        </p:nvSpPr>
        <p:spPr>
          <a:xfrm>
            <a:off x="838200" y="1436878"/>
            <a:ext cx="10515600" cy="3984244"/>
          </a:xfrm>
        </p:spPr>
        <p:txBody>
          <a:bodyPr/>
          <a:lstStyle/>
          <a:p>
            <a:pPr marL="285750" indent="-285750">
              <a:buClr>
                <a:srgbClr val="5F8896"/>
              </a:buClr>
              <a:buFont typeface="Arial" panose="020B0604020202020204" pitchFamily="34" charset="0"/>
              <a:buChar char="•"/>
            </a:pPr>
            <a:r>
              <a:rPr lang="fr-FR" b="1" dirty="0"/>
              <a:t>Energéticienne</a:t>
            </a:r>
            <a:r>
              <a:rPr lang="fr-FR" sz="1600" b="1" dirty="0"/>
              <a:t> : </a:t>
            </a:r>
            <a:r>
              <a:rPr lang="fr-FR" sz="1600" i="1" dirty="0"/>
              <a:t>(CA Versailles, ch. civ. 1 3, 25 janv. 2024, n° 21/04424)</a:t>
            </a:r>
            <a:endParaRPr lang="fr-FR" sz="1600" b="1" i="1" dirty="0"/>
          </a:p>
          <a:p>
            <a:pPr algn="just">
              <a:spcBef>
                <a:spcPts val="100"/>
              </a:spcBef>
            </a:pPr>
            <a:endParaRPr lang="fr-FR" sz="800" dirty="0"/>
          </a:p>
          <a:p>
            <a:pPr algn="just">
              <a:spcBef>
                <a:spcPts val="100"/>
              </a:spcBef>
            </a:pPr>
            <a:r>
              <a:rPr lang="fr-FR" sz="1400" dirty="0"/>
              <a:t>«  </a:t>
            </a:r>
            <a:r>
              <a:rPr lang="fr-FR" sz="1400" i="1" dirty="0"/>
              <a:t>En outre, les soins pratiqués par Mme [L], énergéticienne et réflexologue, correspondent, </a:t>
            </a:r>
            <a:r>
              <a:rPr lang="fr-FR" sz="1400" b="1" i="1" dirty="0"/>
              <a:t>suivant l’attestation de cette dernière, à des séances de « déprogrammation de traumatismes » </a:t>
            </a:r>
            <a:r>
              <a:rPr lang="fr-FR" sz="1400" i="1" dirty="0"/>
              <a:t>faisant suite à l’accident subi par Mme [S], et la facture a été réglée au moyen de deux chèques les 26 novembre 2013 et 23 décembre 2013, soit antérieurement à la date de consolidation. C’est donc à tort que le tribunal a exclu cette dépense au regard du fait que la date des séances n’était pas précisée »</a:t>
            </a:r>
            <a:endParaRPr lang="fr-FR" sz="1400" dirty="0"/>
          </a:p>
          <a:p>
            <a:pPr algn="r"/>
            <a:r>
              <a:rPr lang="fr-FR" sz="1600" dirty="0"/>
              <a:t>(</a:t>
            </a:r>
            <a:r>
              <a:rPr lang="fr-FR" sz="1600" b="1" dirty="0"/>
              <a:t>A l’inverse, refus par </a:t>
            </a:r>
            <a:r>
              <a:rPr lang="fr-FR" sz="1600" i="1" dirty="0"/>
              <a:t>CA PARIS, pôle 4 ch. 10, 23 janv. 2025, n° 21/15442</a:t>
            </a:r>
            <a:r>
              <a:rPr lang="fr-FR" sz="1600" dirty="0"/>
              <a:t>)</a:t>
            </a:r>
          </a:p>
          <a:p>
            <a:pPr algn="r">
              <a:spcBef>
                <a:spcPts val="100"/>
              </a:spcBef>
            </a:pPr>
            <a:r>
              <a:rPr lang="fr-FR" sz="1600" dirty="0"/>
              <a:t> </a:t>
            </a:r>
          </a:p>
          <a:p>
            <a:pPr marL="285750" indent="-285750">
              <a:buClr>
                <a:srgbClr val="5F8896"/>
              </a:buClr>
              <a:buFont typeface="Arial" panose="020B0604020202020204" pitchFamily="34" charset="0"/>
              <a:buChar char="•"/>
            </a:pPr>
            <a:r>
              <a:rPr lang="fr-FR" b="1" dirty="0"/>
              <a:t>Acupuncture</a:t>
            </a:r>
            <a:r>
              <a:rPr lang="fr-FR" sz="1600" b="1" dirty="0"/>
              <a:t> : </a:t>
            </a:r>
            <a:r>
              <a:rPr lang="fr-FR" sz="1600" i="1" dirty="0"/>
              <a:t>(CA Aix-en-Provence, ch. 1 6, 22 sept. 2022, n° 20/04939)</a:t>
            </a:r>
            <a:endParaRPr lang="fr-FR" sz="1600" b="1" dirty="0"/>
          </a:p>
          <a:p>
            <a:pPr algn="just">
              <a:spcBef>
                <a:spcPts val="100"/>
              </a:spcBef>
            </a:pPr>
            <a:endParaRPr lang="fr-FR" sz="800" dirty="0"/>
          </a:p>
          <a:p>
            <a:pPr algn="just">
              <a:spcBef>
                <a:spcPts val="100"/>
              </a:spcBef>
            </a:pPr>
            <a:r>
              <a:rPr lang="fr-FR" sz="1400" dirty="0"/>
              <a:t>« </a:t>
            </a:r>
            <a:r>
              <a:rPr lang="fr-FR" sz="1400" i="1" dirty="0"/>
              <a:t>Les soins d’acupuncture qu’ils soient dispensés par un médecin de médecine chinoise ou traditionnelle appartiennent à </a:t>
            </a:r>
            <a:r>
              <a:rPr lang="fr-FR" sz="1400" b="1" i="1" dirty="0"/>
              <a:t>la cohorte des soins médicaux de nature à traiter des phénomènes algiques et de 'membre fantôme', ou encore des déséquilibres corporels dont il est admissible que Mme [Y] a dû souffrir en raison de l’amputation importante qu’elle a subie</a:t>
            </a:r>
            <a:r>
              <a:rPr lang="fr-FR" sz="1400" i="1" dirty="0"/>
              <a:t>. Il convient en conséquence de faire droit à cette demande dans son principe en limitant toutefois le besoin à deux séances par mois, un délai de quinze jours étant le délai habituellement retenu par les praticiens afin de conserver les effets de la séance précédente, et moyennant un coût moyen de 50€ à la charge du patient, en l’absence de prescription médicale et de prise en charge partiel d’un organisme social, ce qui est le cas en l’espèce au visa du détail des débours de la CPAM. Cette dépense s’établit à compter de la consolidation jusqu’au [Date décès 7] 2021, et donc sur quarante mois, à la somme de 4000€ (40m x 2 x 50€). »</a:t>
            </a:r>
          </a:p>
          <a:p>
            <a:pPr algn="just"/>
            <a:endParaRPr lang="fr-FR" dirty="0"/>
          </a:p>
          <a:p>
            <a:pPr algn="just"/>
            <a:endParaRPr lang="fr-FR" dirty="0"/>
          </a:p>
          <a:p>
            <a:pPr algn="just"/>
            <a:endParaRPr lang="fr-FR" dirty="0"/>
          </a:p>
          <a:p>
            <a:endParaRPr lang="fr-FR" dirty="0"/>
          </a:p>
          <a:p>
            <a:r>
              <a:rPr lang="fr-FR" dirty="0"/>
              <a:t>Sophrologie </a:t>
            </a:r>
          </a:p>
          <a:p>
            <a:endParaRPr lang="fr-FR" dirty="0"/>
          </a:p>
          <a:p>
            <a:endParaRPr lang="fr-FR" dirty="0"/>
          </a:p>
        </p:txBody>
      </p:sp>
      <p:sp>
        <p:nvSpPr>
          <p:cNvPr id="2" name="Espace réservé du pied de page 1">
            <a:extLst>
              <a:ext uri="{FF2B5EF4-FFF2-40B4-BE49-F238E27FC236}">
                <a16:creationId xmlns:a16="http://schemas.microsoft.com/office/drawing/2014/main" id="{F3FC5130-3DD9-B5E7-C23A-0115F2FC6860}"/>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241490CF-440D-97CB-05B5-C8CC99712CFF}"/>
              </a:ext>
            </a:extLst>
          </p:cNvPr>
          <p:cNvSpPr>
            <a:spLocks noGrp="1"/>
          </p:cNvSpPr>
          <p:nvPr>
            <p:ph type="sldNum" sz="quarter" idx="12"/>
          </p:nvPr>
        </p:nvSpPr>
        <p:spPr/>
        <p:txBody>
          <a:bodyPr/>
          <a:lstStyle/>
          <a:p>
            <a:fld id="{8415421A-8635-4166-92D2-5F6D44CB9F91}" type="slidenum">
              <a:rPr lang="fr-FR" smtClean="0"/>
              <a:t>40</a:t>
            </a:fld>
            <a:endParaRPr lang="fr-FR"/>
          </a:p>
        </p:txBody>
      </p:sp>
      <p:sp>
        <p:nvSpPr>
          <p:cNvPr id="5" name="Titre 1">
            <a:extLst>
              <a:ext uri="{FF2B5EF4-FFF2-40B4-BE49-F238E27FC236}">
                <a16:creationId xmlns:a16="http://schemas.microsoft.com/office/drawing/2014/main" id="{6BD3DC79-FD2E-0236-8BD0-DA4809B69D18}"/>
              </a:ext>
            </a:extLst>
          </p:cNvPr>
          <p:cNvSpPr>
            <a:spLocks noGrp="1"/>
          </p:cNvSpPr>
          <p:nvPr>
            <p:ph type="title"/>
          </p:nvPr>
        </p:nvSpPr>
        <p:spPr>
          <a:xfrm>
            <a:off x="838200" y="365126"/>
            <a:ext cx="10515600" cy="558799"/>
          </a:xfrm>
        </p:spPr>
        <p:txBody>
          <a:bodyPr/>
          <a:lstStyle/>
          <a:p>
            <a:r>
              <a:rPr lang="fr-FR" dirty="0"/>
              <a:t>8. Qu’en disent les juridictions ? </a:t>
            </a:r>
          </a:p>
        </p:txBody>
      </p:sp>
    </p:spTree>
    <p:extLst>
      <p:ext uri="{BB962C8B-B14F-4D97-AF65-F5344CB8AC3E}">
        <p14:creationId xmlns:p14="http://schemas.microsoft.com/office/powerpoint/2010/main" val="2309729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3AAD475-A453-8A50-1310-0407BC4E343A}"/>
              </a:ext>
            </a:extLst>
          </p:cNvPr>
          <p:cNvSpPr>
            <a:spLocks noGrp="1"/>
          </p:cNvSpPr>
          <p:nvPr>
            <p:ph idx="1"/>
          </p:nvPr>
        </p:nvSpPr>
        <p:spPr>
          <a:xfrm>
            <a:off x="896111" y="1225677"/>
            <a:ext cx="10610089" cy="4406646"/>
          </a:xfrm>
        </p:spPr>
        <p:txBody>
          <a:bodyPr/>
          <a:lstStyle/>
          <a:p>
            <a:pPr marL="285750" indent="-285750">
              <a:buClr>
                <a:srgbClr val="5F8896"/>
              </a:buClr>
              <a:buFont typeface="Arial" panose="020B0604020202020204" pitchFamily="34" charset="0"/>
              <a:buChar char="•"/>
            </a:pPr>
            <a:r>
              <a:rPr lang="fr-FR" b="1" dirty="0"/>
              <a:t>Sophrologie : </a:t>
            </a:r>
            <a:r>
              <a:rPr lang="fr-FR" sz="1600" i="1" dirty="0"/>
              <a:t>(CA Rouen, 1re ch. civ., 12 oct. 2022, n° 21/00305) </a:t>
            </a:r>
          </a:p>
          <a:p>
            <a:pPr marL="285750" indent="-285750">
              <a:spcBef>
                <a:spcPts val="100"/>
              </a:spcBef>
              <a:buClr>
                <a:srgbClr val="5F8896"/>
              </a:buClr>
              <a:buFont typeface="Arial" panose="020B0604020202020204" pitchFamily="34" charset="0"/>
              <a:buChar char="•"/>
            </a:pPr>
            <a:endParaRPr lang="fr-FR" sz="800" b="1" dirty="0"/>
          </a:p>
          <a:p>
            <a:pPr algn="just">
              <a:spcBef>
                <a:spcPts val="100"/>
              </a:spcBef>
            </a:pPr>
            <a:r>
              <a:rPr lang="fr-FR" sz="1400" dirty="0"/>
              <a:t>« </a:t>
            </a:r>
            <a:r>
              <a:rPr lang="fr-FR" sz="1400" i="1" dirty="0"/>
              <a:t>Concernant les séances de sophrologie, M. [J] produit </a:t>
            </a:r>
            <a:r>
              <a:rPr lang="fr-FR" sz="1400" b="1" i="1" dirty="0"/>
              <a:t>le certificat médical du docteur [S], médecin généraliste, adressé le 3 décembre 2015 à Mme [W], sophrologue, lui adressant pour consultation M. [J] </a:t>
            </a:r>
            <a:r>
              <a:rPr lang="fr-FR" sz="1400" i="1" dirty="0"/>
              <a:t>'victime d’un accident de la voie publique il y a deux ans. Il est stressé, tendu et n’arrive pas à gérer. Peux-tu essayer quelques séances’. Le lien de causalité du syndrome de stress post-traumatique dont souffre M. [J] avec l’accident du 17 janvier 2014 a été confirmé par l’expert judiciaire.</a:t>
            </a:r>
          </a:p>
          <a:p>
            <a:pPr algn="just">
              <a:spcBef>
                <a:spcPts val="100"/>
              </a:spcBef>
            </a:pPr>
            <a:r>
              <a:rPr lang="fr-FR" sz="1400" i="1" dirty="0"/>
              <a:t>Le coût des cinq séances de sophrologie, égal à 225 euros suivant la facture du 3 mars 2016 de Mme [W], sera mis à la charge de M. [Y]. </a:t>
            </a:r>
            <a:r>
              <a:rPr lang="fr-FR" sz="1400" dirty="0"/>
              <a:t>»</a:t>
            </a:r>
          </a:p>
          <a:p>
            <a:pPr algn="just">
              <a:spcBef>
                <a:spcPts val="100"/>
              </a:spcBef>
            </a:pPr>
            <a:endParaRPr lang="fr-FR" sz="1400" dirty="0"/>
          </a:p>
          <a:p>
            <a:pPr marL="285750" indent="-285750">
              <a:buClr>
                <a:srgbClr val="5F8896"/>
              </a:buClr>
              <a:buFont typeface="Arial" panose="020B0604020202020204" pitchFamily="34" charset="0"/>
              <a:buChar char="•"/>
            </a:pPr>
            <a:r>
              <a:rPr lang="fr-FR" b="1" dirty="0"/>
              <a:t>Phytothérapie, huiles essentielles, compléments nutritionnels : </a:t>
            </a:r>
            <a:r>
              <a:rPr lang="fr-FR" sz="1600" i="1" dirty="0"/>
              <a:t>(</a:t>
            </a:r>
            <a:r>
              <a:rPr lang="pt-BR" sz="1600" i="1" dirty="0"/>
              <a:t>CA Riom, ch. com., 17 avr. 2019, n° 17/02577)</a:t>
            </a:r>
          </a:p>
          <a:p>
            <a:pPr marL="285750" indent="-285750">
              <a:spcBef>
                <a:spcPts val="100"/>
              </a:spcBef>
              <a:buClr>
                <a:srgbClr val="5F8896"/>
              </a:buClr>
              <a:buFont typeface="Arial" panose="020B0604020202020204" pitchFamily="34" charset="0"/>
              <a:buChar char="•"/>
            </a:pPr>
            <a:endParaRPr lang="fr-FR" sz="800" b="1" dirty="0"/>
          </a:p>
          <a:p>
            <a:pPr>
              <a:lnSpc>
                <a:spcPct val="100000"/>
              </a:lnSpc>
              <a:spcBef>
                <a:spcPts val="100"/>
              </a:spcBef>
            </a:pPr>
            <a:r>
              <a:rPr lang="fr-FR" sz="1400" dirty="0"/>
              <a:t>« </a:t>
            </a:r>
            <a:r>
              <a:rPr lang="fr-FR" sz="1400" i="1" dirty="0"/>
              <a:t>M</a:t>
            </a:r>
            <a:r>
              <a:rPr lang="fr-FR" sz="1400" i="1" baseline="30000" dirty="0"/>
              <a:t>me</a:t>
            </a:r>
            <a:r>
              <a:rPr lang="fr-FR" sz="1400" i="1" dirty="0"/>
              <a:t> X a établi sa demande sur la base du</a:t>
            </a:r>
            <a:r>
              <a:rPr lang="fr-FR" sz="1400" b="1" i="1" dirty="0"/>
              <a:t> certificat médical du 22 août 2013 du docteur Y, spécialisé dans la prise en charge de la douleur</a:t>
            </a:r>
            <a:r>
              <a:rPr lang="fr-FR" sz="1400" i="1" dirty="0"/>
              <a:t>. Ce certificat liste les besoins matériels et thérapeutiques nécessaires aux soins de M</a:t>
            </a:r>
            <a:r>
              <a:rPr lang="fr-FR" sz="1400" i="1" baseline="30000" dirty="0"/>
              <a:t>me</a:t>
            </a:r>
            <a:r>
              <a:rPr lang="fr-FR" sz="1400" i="1" dirty="0"/>
              <a:t> X, à savoir :</a:t>
            </a:r>
          </a:p>
          <a:p>
            <a:pPr>
              <a:lnSpc>
                <a:spcPct val="100000"/>
              </a:lnSpc>
              <a:spcBef>
                <a:spcPts val="100"/>
              </a:spcBef>
            </a:pPr>
            <a:r>
              <a:rPr lang="fr-FR" sz="1400" i="1" dirty="0"/>
              <a:t>- </a:t>
            </a:r>
            <a:r>
              <a:rPr lang="fr-FR" sz="1400" b="1" i="1" dirty="0"/>
              <a:t>produits thérapeutiques </a:t>
            </a:r>
            <a:r>
              <a:rPr lang="fr-FR" sz="1400" i="1" dirty="0"/>
              <a:t>: phytothérapie (détoxination hépatique, anxiolytiques antidépressives, sédatifs hypnotiques ) en moyenne 4 cures d’un mois annuelles pour chacune des préparations ;</a:t>
            </a:r>
          </a:p>
          <a:p>
            <a:pPr>
              <a:lnSpc>
                <a:spcPct val="100000"/>
              </a:lnSpc>
              <a:spcBef>
                <a:spcPts val="100"/>
              </a:spcBef>
            </a:pPr>
            <a:r>
              <a:rPr lang="fr-FR" sz="1400" i="1" dirty="0"/>
              <a:t>- </a:t>
            </a:r>
            <a:r>
              <a:rPr lang="fr-FR" sz="1400" b="1" i="1" dirty="0"/>
              <a:t>huiles essentielles </a:t>
            </a:r>
            <a:r>
              <a:rPr lang="fr-FR" sz="1400" i="1" dirty="0"/>
              <a:t>: HE menthe poivrée, HE lavande : un flacon de chacune de ces préparations tous les deux mois ;</a:t>
            </a:r>
          </a:p>
          <a:p>
            <a:pPr>
              <a:lnSpc>
                <a:spcPct val="100000"/>
              </a:lnSpc>
              <a:spcBef>
                <a:spcPts val="100"/>
              </a:spcBef>
              <a:buFontTx/>
              <a:buChar char="-"/>
            </a:pPr>
            <a:r>
              <a:rPr lang="fr-FR" sz="1400" b="1" i="1" dirty="0"/>
              <a:t>compléments nutritionnels </a:t>
            </a:r>
            <a:r>
              <a:rPr lang="fr-FR" sz="1400" i="1" dirty="0"/>
              <a:t>: acide gras polyinsaturé, oligoéléments, complexe vitaminique (4 mois par an) ;</a:t>
            </a:r>
          </a:p>
          <a:p>
            <a:pPr>
              <a:lnSpc>
                <a:spcPct val="100000"/>
              </a:lnSpc>
              <a:spcBef>
                <a:spcPts val="100"/>
              </a:spcBef>
              <a:buFontTx/>
              <a:buChar char="-"/>
            </a:pPr>
            <a:r>
              <a:rPr lang="fr-FR" sz="1400" b="1" i="1" dirty="0"/>
              <a:t>médecine complémentaire </a:t>
            </a:r>
            <a:r>
              <a:rPr lang="fr-FR" sz="1400" i="1" dirty="0"/>
              <a:t>non remboursée : séances d’ostéopathie, psychothérapie (sophrologie).</a:t>
            </a:r>
          </a:p>
          <a:p>
            <a:pPr>
              <a:lnSpc>
                <a:spcPct val="100000"/>
              </a:lnSpc>
              <a:spcBef>
                <a:spcPts val="100"/>
              </a:spcBef>
            </a:pPr>
            <a:r>
              <a:rPr lang="fr-FR" sz="1400" i="1" dirty="0"/>
              <a:t>La cour n’est pas en mesure d’établir de distinction médico-légale entre les prescriptions nécessaires et celles simplement utiles au traitement de la douleur de M</a:t>
            </a:r>
            <a:r>
              <a:rPr lang="fr-FR" sz="1400" i="1" baseline="30000" dirty="0"/>
              <a:t>me</a:t>
            </a:r>
            <a:r>
              <a:rPr lang="fr-FR" sz="1400" i="1" dirty="0"/>
              <a:t> X. </a:t>
            </a:r>
            <a:r>
              <a:rPr lang="fr-FR" sz="1400" b="1" i="1" dirty="0"/>
              <a:t>Il sera considéré que toutes les prescriptions dont il est justifié sont nécessaires au traitement de la douleur de M</a:t>
            </a:r>
            <a:r>
              <a:rPr lang="fr-FR" sz="1400" b="1" i="1" baseline="30000" dirty="0"/>
              <a:t>me</a:t>
            </a:r>
            <a:r>
              <a:rPr lang="fr-FR" sz="1400" b="1" i="1" dirty="0"/>
              <a:t> X et elles seront prises en considération pour liquider le dommage subi</a:t>
            </a:r>
            <a:r>
              <a:rPr lang="fr-FR" sz="1400" i="1" dirty="0"/>
              <a:t>. »</a:t>
            </a:r>
          </a:p>
        </p:txBody>
      </p:sp>
      <p:sp>
        <p:nvSpPr>
          <p:cNvPr id="2" name="Espace réservé du pied de page 1">
            <a:extLst>
              <a:ext uri="{FF2B5EF4-FFF2-40B4-BE49-F238E27FC236}">
                <a16:creationId xmlns:a16="http://schemas.microsoft.com/office/drawing/2014/main" id="{2560AAE6-7CB3-6739-AC3A-755688290D37}"/>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741B3CAE-8A5C-0CC8-B0C3-5394FD5969B8}"/>
              </a:ext>
            </a:extLst>
          </p:cNvPr>
          <p:cNvSpPr>
            <a:spLocks noGrp="1"/>
          </p:cNvSpPr>
          <p:nvPr>
            <p:ph type="sldNum" sz="quarter" idx="12"/>
          </p:nvPr>
        </p:nvSpPr>
        <p:spPr/>
        <p:txBody>
          <a:bodyPr/>
          <a:lstStyle/>
          <a:p>
            <a:fld id="{8415421A-8635-4166-92D2-5F6D44CB9F91}" type="slidenum">
              <a:rPr lang="fr-FR" smtClean="0"/>
              <a:t>41</a:t>
            </a:fld>
            <a:endParaRPr lang="fr-FR"/>
          </a:p>
        </p:txBody>
      </p:sp>
      <p:sp>
        <p:nvSpPr>
          <p:cNvPr id="5" name="Titre 1">
            <a:extLst>
              <a:ext uri="{FF2B5EF4-FFF2-40B4-BE49-F238E27FC236}">
                <a16:creationId xmlns:a16="http://schemas.microsoft.com/office/drawing/2014/main" id="{1ED74A8B-C102-AA0E-FA0A-612C87981B81}"/>
              </a:ext>
            </a:extLst>
          </p:cNvPr>
          <p:cNvSpPr>
            <a:spLocks noGrp="1"/>
          </p:cNvSpPr>
          <p:nvPr>
            <p:ph type="title"/>
          </p:nvPr>
        </p:nvSpPr>
        <p:spPr>
          <a:xfrm>
            <a:off x="896111" y="365126"/>
            <a:ext cx="10399777" cy="558799"/>
          </a:xfrm>
        </p:spPr>
        <p:txBody>
          <a:bodyPr/>
          <a:lstStyle/>
          <a:p>
            <a:r>
              <a:rPr lang="fr-FR" dirty="0"/>
              <a:t>8. Qu’en disent les juridictions ? </a:t>
            </a:r>
          </a:p>
        </p:txBody>
      </p:sp>
    </p:spTree>
    <p:extLst>
      <p:ext uri="{BB962C8B-B14F-4D97-AF65-F5344CB8AC3E}">
        <p14:creationId xmlns:p14="http://schemas.microsoft.com/office/powerpoint/2010/main" val="3255011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30A96-9FD8-B7B3-49B6-F7EDF56CAB1D}"/>
              </a:ext>
            </a:extLst>
          </p:cNvPr>
          <p:cNvSpPr>
            <a:spLocks noGrp="1"/>
          </p:cNvSpPr>
          <p:nvPr>
            <p:ph type="title"/>
          </p:nvPr>
        </p:nvSpPr>
        <p:spPr>
          <a:xfrm>
            <a:off x="838200" y="365126"/>
            <a:ext cx="10515600" cy="558799"/>
          </a:xfrm>
        </p:spPr>
        <p:txBody>
          <a:bodyPr/>
          <a:lstStyle/>
          <a:p>
            <a:r>
              <a:rPr lang="fr-FR" dirty="0"/>
              <a:t>9. Qu’en disent les experts/médecins conseils ? </a:t>
            </a:r>
          </a:p>
        </p:txBody>
      </p:sp>
      <p:sp>
        <p:nvSpPr>
          <p:cNvPr id="3" name="Espace réservé du contenu 2">
            <a:extLst>
              <a:ext uri="{FF2B5EF4-FFF2-40B4-BE49-F238E27FC236}">
                <a16:creationId xmlns:a16="http://schemas.microsoft.com/office/drawing/2014/main" id="{D1ABDCCB-5146-1793-D699-4AB2B5302CA4}"/>
              </a:ext>
            </a:extLst>
          </p:cNvPr>
          <p:cNvSpPr>
            <a:spLocks noGrp="1"/>
          </p:cNvSpPr>
          <p:nvPr>
            <p:ph idx="1"/>
          </p:nvPr>
        </p:nvSpPr>
        <p:spPr>
          <a:xfrm>
            <a:off x="838200" y="1219201"/>
            <a:ext cx="10515600" cy="4669535"/>
          </a:xfrm>
        </p:spPr>
        <p:txBody>
          <a:bodyPr/>
          <a:lstStyle/>
          <a:p>
            <a:pPr>
              <a:buClr>
                <a:srgbClr val="5F8896"/>
              </a:buClr>
            </a:pPr>
            <a:r>
              <a:rPr lang="fr-FR" b="1" dirty="0"/>
              <a:t>Exemple concret sur le Yoga thérapeutique: </a:t>
            </a:r>
          </a:p>
          <a:p>
            <a:pPr>
              <a:spcBef>
                <a:spcPts val="100"/>
              </a:spcBef>
            </a:pPr>
            <a:endParaRPr lang="fr-FR" sz="800" dirty="0"/>
          </a:p>
          <a:p>
            <a:pPr marL="285750" indent="-285750">
              <a:buClr>
                <a:srgbClr val="5F8896"/>
              </a:buClr>
              <a:buFont typeface="Arial" panose="020B0604020202020204" pitchFamily="34" charset="0"/>
              <a:buChar char="•"/>
            </a:pPr>
            <a:r>
              <a:rPr lang="fr-FR" sz="1600" dirty="0"/>
              <a:t>Une victime d’un attentat a été grièvement blessée physiquement notamment au visage et au niveau des poumons. </a:t>
            </a:r>
          </a:p>
          <a:p>
            <a:pPr marL="285750" indent="-285750">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600" dirty="0"/>
              <a:t>Elle souffre également d’un stress post-traumatique sévère. </a:t>
            </a:r>
            <a:endParaRPr lang="fr-FR" sz="800" dirty="0"/>
          </a:p>
          <a:p>
            <a:pPr marL="285750" indent="-285750">
              <a:spcBef>
                <a:spcPts val="100"/>
              </a:spcBef>
              <a:buClr>
                <a:srgbClr val="5F8896"/>
              </a:buClr>
              <a:buFont typeface="Arial" panose="020B0604020202020204" pitchFamily="34" charset="0"/>
              <a:buChar char="•"/>
            </a:pPr>
            <a:endParaRPr lang="fr-FR" sz="800" u="sng" dirty="0"/>
          </a:p>
          <a:p>
            <a:pPr marL="285750" indent="-285750">
              <a:buClr>
                <a:srgbClr val="5F8896"/>
              </a:buClr>
              <a:buFont typeface="Arial" panose="020B0604020202020204" pitchFamily="34" charset="0"/>
              <a:buChar char="•"/>
            </a:pPr>
            <a:r>
              <a:rPr lang="fr-FR" sz="1600" u="sng" dirty="0"/>
              <a:t>Sa psychologique rédige un certificat </a:t>
            </a:r>
            <a:r>
              <a:rPr lang="fr-FR" sz="1600" dirty="0"/>
              <a:t>très complet dans lequel elle précise que la victime : </a:t>
            </a:r>
          </a:p>
          <a:p>
            <a:pPr algn="just"/>
            <a:r>
              <a:rPr lang="fr-FR" sz="1400" i="1" dirty="0"/>
              <a:t>« continue à suivre des cours de yoga individuels (adaptés à ses traumatismes physiologiques). Cette pratique lui a déjà fait beaucoup de bien mais elle ne parvient pas encore à suivre les cours en groupe pour plusieurs raisons </a:t>
            </a:r>
            <a:r>
              <a:rPr lang="fr-FR" sz="1400" b="1" i="1" dirty="0"/>
              <a:t>d'une part le regard de l'autre sur son corps, d'autre part les groupes en général la mettent encore très mal à l'aise</a:t>
            </a:r>
            <a:r>
              <a:rPr lang="fr-FR" sz="1400" i="1" dirty="0"/>
              <a:t>. </a:t>
            </a:r>
            <a:endParaRPr lang="fr-FR" sz="1400" dirty="0"/>
          </a:p>
          <a:p>
            <a:pPr algn="just"/>
            <a:r>
              <a:rPr lang="fr-FR" sz="1400" i="1" dirty="0"/>
              <a:t>Par ailleurs, un professeur particulier lui permet de cibler en douceur les parties de son corps les plus fragilisées : </a:t>
            </a:r>
            <a:endParaRPr lang="fr-FR" sz="1400" dirty="0"/>
          </a:p>
          <a:p>
            <a:pPr algn="just"/>
            <a:r>
              <a:rPr lang="fr-FR" sz="1400" i="1" dirty="0"/>
              <a:t>- Les cicatrices internes et externes, notamment en </a:t>
            </a:r>
            <a:r>
              <a:rPr lang="fr-FR" sz="1400" b="1" i="1" dirty="0"/>
              <a:t>assouplissant et renforçant les points d'adhérence des tissus cicatriciels</a:t>
            </a:r>
            <a:r>
              <a:rPr lang="fr-FR" sz="1400" i="1" dirty="0"/>
              <a:t>. Ceux-ci sont en effet encore très sensibles en cas de stress et de fatigue. </a:t>
            </a:r>
            <a:endParaRPr lang="fr-FR" sz="1400" dirty="0"/>
          </a:p>
          <a:p>
            <a:pPr algn="just"/>
            <a:r>
              <a:rPr lang="fr-FR" sz="1400" i="1" dirty="0"/>
              <a:t>- La cage thoracique, où X ressent également fortement la pression du stress. Le yoga est l'une des meilleures pratiques pour apprendre à </a:t>
            </a:r>
            <a:r>
              <a:rPr lang="fr-FR" sz="1400" b="1" i="1" dirty="0"/>
              <a:t>se relaxer par la respiration en ouvrant les poumons et développant la capacite respiratoire</a:t>
            </a:r>
            <a:r>
              <a:rPr lang="fr-FR" sz="1400" i="1" dirty="0"/>
              <a:t>, tout en permettant de lâcher la pression mentale. </a:t>
            </a:r>
            <a:endParaRPr lang="fr-FR" sz="1400" dirty="0"/>
          </a:p>
          <a:p>
            <a:pPr algn="just"/>
            <a:r>
              <a:rPr lang="fr-FR" sz="1400" i="1" dirty="0"/>
              <a:t>Par ses effets très positifs sur le renforcement musculaire, la tonicité et la respiration, non seulement le yoga est particulièrement efficace pour reprendre confiance en soi mais </a:t>
            </a:r>
            <a:r>
              <a:rPr lang="fr-FR" sz="1400" b="1" i="1" dirty="0"/>
              <a:t>il a un véritable effet thérapeutique en cas de blessure traumatique </a:t>
            </a:r>
            <a:r>
              <a:rPr lang="fr-FR" sz="1400" i="1" dirty="0"/>
              <a:t>: il permet de fluidifier et harmoniser les énergies entre corps et mental mises à mal en remettant en état les connections neuronales atteintes qui bloquent souvent les souvenirs traumatiques dans certaines parties du corps.» </a:t>
            </a:r>
          </a:p>
          <a:p>
            <a:endParaRPr lang="fr-FR" dirty="0"/>
          </a:p>
        </p:txBody>
      </p:sp>
      <p:sp>
        <p:nvSpPr>
          <p:cNvPr id="4" name="Espace réservé du pied de page 3">
            <a:extLst>
              <a:ext uri="{FF2B5EF4-FFF2-40B4-BE49-F238E27FC236}">
                <a16:creationId xmlns:a16="http://schemas.microsoft.com/office/drawing/2014/main" id="{1E51CBA8-FA31-3CB3-AE8E-07722C15FCDD}"/>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71CAD8CF-6A94-30D3-6DC0-637848E1E27D}"/>
              </a:ext>
            </a:extLst>
          </p:cNvPr>
          <p:cNvSpPr>
            <a:spLocks noGrp="1"/>
          </p:cNvSpPr>
          <p:nvPr>
            <p:ph type="sldNum" sz="quarter" idx="12"/>
          </p:nvPr>
        </p:nvSpPr>
        <p:spPr/>
        <p:txBody>
          <a:bodyPr/>
          <a:lstStyle/>
          <a:p>
            <a:fld id="{8415421A-8635-4166-92D2-5F6D44CB9F91}" type="slidenum">
              <a:rPr lang="fr-FR" smtClean="0"/>
              <a:t>42</a:t>
            </a:fld>
            <a:endParaRPr lang="fr-FR"/>
          </a:p>
        </p:txBody>
      </p:sp>
    </p:spTree>
    <p:extLst>
      <p:ext uri="{BB962C8B-B14F-4D97-AF65-F5344CB8AC3E}">
        <p14:creationId xmlns:p14="http://schemas.microsoft.com/office/powerpoint/2010/main" val="1814600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B21829-FD39-1FC2-6A73-ABB7D06143E3}"/>
              </a:ext>
            </a:extLst>
          </p:cNvPr>
          <p:cNvSpPr>
            <a:spLocks noGrp="1"/>
          </p:cNvSpPr>
          <p:nvPr>
            <p:ph idx="1"/>
          </p:nvPr>
        </p:nvSpPr>
        <p:spPr>
          <a:xfrm>
            <a:off x="838199" y="644525"/>
            <a:ext cx="10604157" cy="5268191"/>
          </a:xfrm>
        </p:spPr>
        <p:txBody>
          <a:bodyPr/>
          <a:lstStyle/>
          <a:p>
            <a:endParaRPr lang="fr-FR" b="1" dirty="0"/>
          </a:p>
          <a:p>
            <a:pPr marL="285750" indent="-285750">
              <a:buClr>
                <a:srgbClr val="5F8896"/>
              </a:buClr>
              <a:buFont typeface="Arial" panose="020B0604020202020204" pitchFamily="34" charset="0"/>
              <a:buChar char="•"/>
            </a:pPr>
            <a:r>
              <a:rPr lang="fr-FR" b="1" dirty="0"/>
              <a:t>Conclusions de l’Expert psychiatre près la Cour d’appel de Paris, le 2 juin 2020 </a:t>
            </a:r>
            <a:r>
              <a:rPr lang="fr-FR" dirty="0"/>
              <a:t>: </a:t>
            </a:r>
          </a:p>
          <a:p>
            <a:pPr algn="just"/>
            <a:r>
              <a:rPr lang="fr-FR" sz="1600" i="1" dirty="0"/>
              <a:t>« La pratique du Yoga s’est révélée particulièrement adaptée à sa problématique, notamment du fait de l’intrication entre ses troubles somatiques et psychiques. Cette technique corporelle a pour elle une dimension thérapeutique indéniable et justifie qu’elle soit prise en charge jusqu’à deux années après consolidation (selon les mêmes modalités, notamment fréquence des séances, qu’avant consolidation). </a:t>
            </a:r>
            <a:r>
              <a:rPr lang="fr-FR" sz="1600" dirty="0"/>
              <a:t>»</a:t>
            </a:r>
          </a:p>
          <a:p>
            <a:r>
              <a:rPr lang="fr-FR" sz="1600" dirty="0"/>
              <a:t>Résolution amiable du dossier indemnitaire avec le FGTI : besoin de Yoga indemnisé.</a:t>
            </a:r>
          </a:p>
          <a:p>
            <a:pPr>
              <a:spcBef>
                <a:spcPts val="100"/>
              </a:spcBef>
            </a:pPr>
            <a:endParaRPr lang="fr-FR" sz="800" b="1" dirty="0"/>
          </a:p>
          <a:p>
            <a:pPr marL="285750" indent="-285750">
              <a:buClr>
                <a:srgbClr val="5F8896"/>
              </a:buClr>
              <a:buFont typeface="Arial" panose="020B0604020202020204" pitchFamily="34" charset="0"/>
              <a:buChar char="•"/>
            </a:pPr>
            <a:r>
              <a:rPr lang="fr-FR" b="1" dirty="0"/>
              <a:t>Conclusion d’examen contradictoire amiable du 26 janvier 2022 (médecin conseil désigné par AXA) : </a:t>
            </a:r>
          </a:p>
          <a:p>
            <a:endParaRPr lang="fr-FR" dirty="0"/>
          </a:p>
        </p:txBody>
      </p:sp>
      <p:pic>
        <p:nvPicPr>
          <p:cNvPr id="10" name="Image 9">
            <a:extLst>
              <a:ext uri="{FF2B5EF4-FFF2-40B4-BE49-F238E27FC236}">
                <a16:creationId xmlns:a16="http://schemas.microsoft.com/office/drawing/2014/main" id="{4336054B-2DD7-7A7F-018C-354C0247F50A}"/>
              </a:ext>
            </a:extLst>
          </p:cNvPr>
          <p:cNvPicPr>
            <a:picLocks noChangeAspect="1"/>
          </p:cNvPicPr>
          <p:nvPr/>
        </p:nvPicPr>
        <p:blipFill>
          <a:blip r:embed="rId2"/>
          <a:srcRect l="5283"/>
          <a:stretch>
            <a:fillRect/>
          </a:stretch>
        </p:blipFill>
        <p:spPr>
          <a:xfrm>
            <a:off x="2084832" y="5578617"/>
            <a:ext cx="7361332" cy="654885"/>
          </a:xfrm>
          <a:prstGeom prst="rect">
            <a:avLst/>
          </a:prstGeom>
        </p:spPr>
      </p:pic>
      <p:pic>
        <p:nvPicPr>
          <p:cNvPr id="22" name="Image 21">
            <a:extLst>
              <a:ext uri="{FF2B5EF4-FFF2-40B4-BE49-F238E27FC236}">
                <a16:creationId xmlns:a16="http://schemas.microsoft.com/office/drawing/2014/main" id="{5B7DB44E-A0C6-1AF4-0C05-40C21B492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541" y="3351731"/>
            <a:ext cx="7458460" cy="2212740"/>
          </a:xfrm>
          <a:prstGeom prst="rect">
            <a:avLst/>
          </a:prstGeom>
        </p:spPr>
      </p:pic>
      <p:sp>
        <p:nvSpPr>
          <p:cNvPr id="2" name="Espace réservé du pied de page 1">
            <a:extLst>
              <a:ext uri="{FF2B5EF4-FFF2-40B4-BE49-F238E27FC236}">
                <a16:creationId xmlns:a16="http://schemas.microsoft.com/office/drawing/2014/main" id="{F33F2F03-9E46-9A67-4F9B-FF11AB3CE711}"/>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01660F15-3A89-AF57-4C47-DEEF019DBBDB}"/>
              </a:ext>
            </a:extLst>
          </p:cNvPr>
          <p:cNvSpPr>
            <a:spLocks noGrp="1"/>
          </p:cNvSpPr>
          <p:nvPr>
            <p:ph type="sldNum" sz="quarter" idx="12"/>
          </p:nvPr>
        </p:nvSpPr>
        <p:spPr/>
        <p:txBody>
          <a:bodyPr/>
          <a:lstStyle/>
          <a:p>
            <a:fld id="{8415421A-8635-4166-92D2-5F6D44CB9F91}" type="slidenum">
              <a:rPr lang="fr-FR" smtClean="0"/>
              <a:t>43</a:t>
            </a:fld>
            <a:endParaRPr lang="fr-FR"/>
          </a:p>
        </p:txBody>
      </p:sp>
      <p:sp>
        <p:nvSpPr>
          <p:cNvPr id="5" name="Titre 1">
            <a:extLst>
              <a:ext uri="{FF2B5EF4-FFF2-40B4-BE49-F238E27FC236}">
                <a16:creationId xmlns:a16="http://schemas.microsoft.com/office/drawing/2014/main" id="{9E3764CA-F30D-2CA9-BD91-9654132FF60C}"/>
              </a:ext>
            </a:extLst>
          </p:cNvPr>
          <p:cNvSpPr>
            <a:spLocks noGrp="1"/>
          </p:cNvSpPr>
          <p:nvPr>
            <p:ph type="title"/>
          </p:nvPr>
        </p:nvSpPr>
        <p:spPr>
          <a:xfrm>
            <a:off x="838200" y="365126"/>
            <a:ext cx="10515600" cy="558799"/>
          </a:xfrm>
        </p:spPr>
        <p:txBody>
          <a:bodyPr/>
          <a:lstStyle/>
          <a:p>
            <a:r>
              <a:rPr lang="fr-FR" dirty="0"/>
              <a:t>9. Qu’en disent les experts/médecins conseils ? </a:t>
            </a:r>
          </a:p>
        </p:txBody>
      </p:sp>
    </p:spTree>
    <p:extLst>
      <p:ext uri="{BB962C8B-B14F-4D97-AF65-F5344CB8AC3E}">
        <p14:creationId xmlns:p14="http://schemas.microsoft.com/office/powerpoint/2010/main" val="12903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C7B3E-1164-8489-062C-F6FB1CFEDC6C}"/>
              </a:ext>
            </a:extLst>
          </p:cNvPr>
          <p:cNvSpPr>
            <a:spLocks noGrp="1"/>
          </p:cNvSpPr>
          <p:nvPr>
            <p:ph type="title"/>
          </p:nvPr>
        </p:nvSpPr>
        <p:spPr>
          <a:xfrm>
            <a:off x="838200" y="365126"/>
            <a:ext cx="9321800" cy="623165"/>
          </a:xfrm>
        </p:spPr>
        <p:txBody>
          <a:bodyPr/>
          <a:lstStyle/>
          <a:p>
            <a:r>
              <a:rPr lang="fr-FR" dirty="0"/>
              <a:t>10. Quels reflexes à avoir ?</a:t>
            </a:r>
          </a:p>
        </p:txBody>
      </p:sp>
      <p:sp>
        <p:nvSpPr>
          <p:cNvPr id="3" name="Espace réservé du contenu 2">
            <a:extLst>
              <a:ext uri="{FF2B5EF4-FFF2-40B4-BE49-F238E27FC236}">
                <a16:creationId xmlns:a16="http://schemas.microsoft.com/office/drawing/2014/main" id="{33C77D21-C085-BB44-5479-F04FA4A7D860}"/>
              </a:ext>
            </a:extLst>
          </p:cNvPr>
          <p:cNvSpPr>
            <a:spLocks noGrp="1"/>
          </p:cNvSpPr>
          <p:nvPr>
            <p:ph idx="1"/>
          </p:nvPr>
        </p:nvSpPr>
        <p:spPr>
          <a:xfrm>
            <a:off x="838200" y="1819656"/>
            <a:ext cx="10515600" cy="3218688"/>
          </a:xfrm>
        </p:spPr>
        <p:txBody>
          <a:bodyPr/>
          <a:lstStyle/>
          <a:p>
            <a:pPr marL="285750" indent="-285750">
              <a:buClr>
                <a:srgbClr val="5F8896"/>
              </a:buClr>
              <a:buFont typeface="Arial" panose="020B0604020202020204" pitchFamily="34" charset="0"/>
              <a:buChar char="•"/>
            </a:pPr>
            <a:r>
              <a:rPr lang="fr-FR" b="1" dirty="0"/>
              <a:t>Solliciter du médecin traitant ou spécialiste </a:t>
            </a:r>
            <a:r>
              <a:rPr lang="fr-FR" sz="1600" dirty="0"/>
              <a:t>(algologue ou autre) : La prescription de thérapeutique alternative (ostéopathie, sophrologie, phytothérapie, acupuncture, etc.);</a:t>
            </a:r>
          </a:p>
          <a:p>
            <a:pPr marL="285750" indent="-285750">
              <a:lnSpc>
                <a:spcPct val="100000"/>
              </a:lnSpc>
              <a:buClr>
                <a:srgbClr val="5F8896"/>
              </a:buClr>
              <a:buFont typeface="Arial" panose="020B0604020202020204" pitchFamily="34" charset="0"/>
              <a:buChar char="•"/>
            </a:pPr>
            <a:r>
              <a:rPr lang="fr-FR" b="1" dirty="0"/>
              <a:t>Si la victime est suivie par un psychiatre ou psychologue </a:t>
            </a:r>
            <a:r>
              <a:rPr lang="fr-FR" sz="1600" b="1" dirty="0"/>
              <a:t>: S</a:t>
            </a:r>
            <a:r>
              <a:rPr lang="fr-FR" sz="1600" dirty="0"/>
              <a:t>olliciter un certificat sur les bienfaits de la pratique sur la santé mentale et bien-être du patient ; </a:t>
            </a:r>
          </a:p>
          <a:p>
            <a:pPr marL="285750" indent="-285750" algn="just">
              <a:lnSpc>
                <a:spcPct val="100000"/>
              </a:lnSpc>
              <a:buClr>
                <a:srgbClr val="5F8896"/>
              </a:buClr>
              <a:buFont typeface="Arial" panose="020B0604020202020204" pitchFamily="34" charset="0"/>
              <a:buChar char="•"/>
            </a:pPr>
            <a:r>
              <a:rPr lang="fr-FR" b="1" dirty="0"/>
              <a:t>Si prise en charge en centre de la douleur </a:t>
            </a:r>
            <a:r>
              <a:rPr lang="fr-FR" sz="1600" dirty="0"/>
              <a:t>: Faire établir un certificat indiquant les limites des antalgiques palier I, II, III, TENS, etc. et le besoin de compléter par les médecines alternatives ;</a:t>
            </a:r>
          </a:p>
          <a:p>
            <a:pPr marL="285750" indent="-285750">
              <a:lnSpc>
                <a:spcPct val="100000"/>
              </a:lnSpc>
              <a:buClr>
                <a:srgbClr val="5F8896"/>
              </a:buClr>
              <a:buFont typeface="Arial" panose="020B0604020202020204" pitchFamily="34" charset="0"/>
              <a:buChar char="•"/>
            </a:pPr>
            <a:r>
              <a:rPr lang="fr-FR" b="1" dirty="0"/>
              <a:t>Avant l’expertise </a:t>
            </a:r>
            <a:r>
              <a:rPr lang="fr-FR" sz="1600" dirty="0"/>
              <a:t>: Discuter du besoin avec le médecin-conseil, réunir les factures et pièces justificatives, cibler la périodicité et les bienfaits décrits par la victime ; </a:t>
            </a:r>
          </a:p>
          <a:p>
            <a:pPr marL="285750" indent="-285750" algn="just">
              <a:lnSpc>
                <a:spcPct val="100000"/>
              </a:lnSpc>
              <a:buClr>
                <a:srgbClr val="5F8896"/>
              </a:buClr>
              <a:buFont typeface="Arial" panose="020B0604020202020204" pitchFamily="34" charset="0"/>
              <a:buChar char="•"/>
            </a:pPr>
            <a:r>
              <a:rPr lang="fr-FR" b="1" dirty="0"/>
              <a:t>Durant l’expertise </a:t>
            </a:r>
            <a:r>
              <a:rPr lang="fr-FR" sz="1600" dirty="0"/>
              <a:t>: Evoquer le besoin de la victime, au besoin faire noter le désaccord en cas d’examen contradictoire amiable ou faire un dire après expertise pour justifier le besoin ;</a:t>
            </a:r>
          </a:p>
          <a:p>
            <a:endParaRPr lang="fr-FR" dirty="0"/>
          </a:p>
        </p:txBody>
      </p:sp>
      <p:sp>
        <p:nvSpPr>
          <p:cNvPr id="4" name="Espace réservé du pied de page 3">
            <a:extLst>
              <a:ext uri="{FF2B5EF4-FFF2-40B4-BE49-F238E27FC236}">
                <a16:creationId xmlns:a16="http://schemas.microsoft.com/office/drawing/2014/main" id="{E8274D1C-E1A1-6A68-325D-C3D15BF0BCD6}"/>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0A635802-C426-F6FC-DA62-81B245415E79}"/>
              </a:ext>
            </a:extLst>
          </p:cNvPr>
          <p:cNvSpPr>
            <a:spLocks noGrp="1"/>
          </p:cNvSpPr>
          <p:nvPr>
            <p:ph type="sldNum" sz="quarter" idx="12"/>
          </p:nvPr>
        </p:nvSpPr>
        <p:spPr/>
        <p:txBody>
          <a:bodyPr/>
          <a:lstStyle/>
          <a:p>
            <a:fld id="{8415421A-8635-4166-92D2-5F6D44CB9F91}" type="slidenum">
              <a:rPr lang="fr-FR" smtClean="0"/>
              <a:t>44</a:t>
            </a:fld>
            <a:endParaRPr lang="fr-FR"/>
          </a:p>
        </p:txBody>
      </p:sp>
    </p:spTree>
    <p:extLst>
      <p:ext uri="{BB962C8B-B14F-4D97-AF65-F5344CB8AC3E}">
        <p14:creationId xmlns:p14="http://schemas.microsoft.com/office/powerpoint/2010/main" val="3294922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7EAB-FC0B-96E2-2882-E069DBEE8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3E6B2-04B4-8F97-7DE4-DB9745D7D3AD}"/>
              </a:ext>
            </a:extLst>
          </p:cNvPr>
          <p:cNvSpPr>
            <a:spLocks noGrp="1"/>
          </p:cNvSpPr>
          <p:nvPr>
            <p:ph type="title"/>
          </p:nvPr>
        </p:nvSpPr>
        <p:spPr>
          <a:xfrm>
            <a:off x="838199" y="365126"/>
            <a:ext cx="9744635" cy="475473"/>
          </a:xfrm>
        </p:spPr>
        <p:txBody>
          <a:bodyPr/>
          <a:lstStyle/>
          <a:p>
            <a:r>
              <a:rPr lang="fr-FR" dirty="0"/>
              <a:t>B. Frais et soins à grand enjeu économique </a:t>
            </a:r>
          </a:p>
        </p:txBody>
      </p:sp>
      <p:sp>
        <p:nvSpPr>
          <p:cNvPr id="44" name="Content Placeholder 43">
            <a:extLst>
              <a:ext uri="{FF2B5EF4-FFF2-40B4-BE49-F238E27FC236}">
                <a16:creationId xmlns:a16="http://schemas.microsoft.com/office/drawing/2014/main" id="{2B1A98AE-4488-348E-73B1-57F6B45F1FCE}"/>
              </a:ext>
            </a:extLst>
          </p:cNvPr>
          <p:cNvSpPr>
            <a:spLocks noGrp="1"/>
          </p:cNvSpPr>
          <p:nvPr>
            <p:ph idx="1"/>
          </p:nvPr>
        </p:nvSpPr>
        <p:spPr>
          <a:xfrm>
            <a:off x="838200" y="912692"/>
            <a:ext cx="10515600" cy="5334956"/>
          </a:xfrm>
        </p:spPr>
        <p:txBody>
          <a:bodyPr/>
          <a:lstStyle/>
          <a:p>
            <a:r>
              <a:rPr lang="fr-FR" sz="3200" b="1" dirty="0">
                <a:solidFill>
                  <a:schemeClr val="bg2">
                    <a:lumMod val="60000"/>
                    <a:lumOff val="40000"/>
                  </a:schemeClr>
                </a:solidFill>
              </a:rPr>
              <a:t>B-1. L’exosquelette </a:t>
            </a:r>
          </a:p>
          <a:p>
            <a:pPr algn="ctr">
              <a:spcBef>
                <a:spcPts val="100"/>
              </a:spcBef>
            </a:pPr>
            <a:endParaRPr lang="fr-FR" sz="800" dirty="0">
              <a:solidFill>
                <a:srgbClr val="5F8896"/>
              </a:solidFill>
            </a:endParaRPr>
          </a:p>
          <a:p>
            <a:pPr marL="285750" indent="-285750" algn="just">
              <a:buClr>
                <a:srgbClr val="5F8896"/>
              </a:buClr>
              <a:buFont typeface="Arial" panose="020B0604020202020204" pitchFamily="34" charset="0"/>
              <a:buChar char="•"/>
            </a:pPr>
            <a:r>
              <a:rPr lang="fr-FR" b="1" dirty="0"/>
              <a:t>Correspond à un équipement articulé et motorisé </a:t>
            </a:r>
            <a:r>
              <a:rPr lang="fr-FR" sz="1600" dirty="0"/>
              <a:t>qui assiste la victime dans la marche et dans certaines tâches du quotidien. Il peut être située sur la partie supérieure, la partie inférieure ou l’ensemble du corps.</a:t>
            </a:r>
          </a:p>
          <a:p>
            <a:pPr marL="285750" indent="-285750" algn="just">
              <a:spcBef>
                <a:spcPts val="100"/>
              </a:spcBef>
              <a:buClr>
                <a:srgbClr val="5F8896"/>
              </a:buClr>
              <a:buFont typeface="Arial" panose="020B0604020202020204" pitchFamily="34" charset="0"/>
              <a:buChar char="•"/>
            </a:pPr>
            <a:endParaRPr lang="fr-FR" sz="800" dirty="0"/>
          </a:p>
          <a:p>
            <a:pPr marL="285750" indent="-285750" algn="just">
              <a:buClr>
                <a:srgbClr val="5F8896"/>
              </a:buClr>
              <a:buFont typeface="Arial" panose="020B0604020202020204" pitchFamily="34" charset="0"/>
              <a:buChar char="•"/>
            </a:pPr>
            <a:r>
              <a:rPr lang="fr-FR" b="1" dirty="0"/>
              <a:t>Il existe aujourd’hui une dizaine d’exosquelettes sur le marché</a:t>
            </a:r>
            <a:r>
              <a:rPr lang="fr-FR" sz="1600" dirty="0"/>
              <a:t>, plus ou moins accessibles aux particuliers : Atalante de </a:t>
            </a:r>
            <a:r>
              <a:rPr lang="fr-FR" sz="1600" dirty="0" err="1"/>
              <a:t>Wandercraft</a:t>
            </a:r>
            <a:r>
              <a:rPr lang="fr-FR" sz="1600" dirty="0"/>
              <a:t>, BCI de </a:t>
            </a:r>
            <a:r>
              <a:rPr lang="fr-FR" sz="1600" dirty="0" err="1"/>
              <a:t>Clinatec</a:t>
            </a:r>
            <a:r>
              <a:rPr lang="fr-FR" sz="1600" dirty="0"/>
              <a:t>, </a:t>
            </a:r>
            <a:r>
              <a:rPr lang="fr-FR" sz="1600" dirty="0" err="1"/>
              <a:t>Ekso</a:t>
            </a:r>
            <a:r>
              <a:rPr lang="fr-FR" sz="1600" dirty="0"/>
              <a:t> de </a:t>
            </a:r>
            <a:r>
              <a:rPr lang="fr-FR" sz="1600" dirty="0" err="1"/>
              <a:t>Medimex</a:t>
            </a:r>
            <a:r>
              <a:rPr lang="fr-FR" sz="1600" dirty="0"/>
              <a:t>, Indigo, Japet C, </a:t>
            </a:r>
            <a:r>
              <a:rPr lang="fr-FR" sz="1600" dirty="0" err="1"/>
              <a:t>Rewalk</a:t>
            </a:r>
            <a:r>
              <a:rPr lang="fr-FR" sz="1600" dirty="0"/>
              <a:t> </a:t>
            </a:r>
            <a:r>
              <a:rPr lang="fr-FR" sz="1600" dirty="0" err="1"/>
              <a:t>Robotics</a:t>
            </a:r>
            <a:r>
              <a:rPr lang="fr-FR" sz="1600" dirty="0"/>
              <a:t>, etc. </a:t>
            </a:r>
            <a:r>
              <a:rPr lang="fr-FR" sz="1600" i="1" dirty="0"/>
              <a:t>(liste non exhaustive)</a:t>
            </a:r>
            <a:r>
              <a:rPr lang="fr-FR" sz="1600" dirty="0"/>
              <a:t>.</a:t>
            </a:r>
          </a:p>
          <a:p>
            <a:endParaRPr lang="fr-FR" dirty="0"/>
          </a:p>
        </p:txBody>
      </p:sp>
      <p:sp>
        <p:nvSpPr>
          <p:cNvPr id="4" name="Footer Placeholder 3">
            <a:extLst>
              <a:ext uri="{FF2B5EF4-FFF2-40B4-BE49-F238E27FC236}">
                <a16:creationId xmlns:a16="http://schemas.microsoft.com/office/drawing/2014/main" id="{0463193C-31C2-2F9D-40CA-FC7C0A8CFD01}"/>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D0332DC9-8CD4-B468-9387-151C60DD8CB2}"/>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45</a:t>
            </a:fld>
            <a:endParaRPr lang="fr-FR"/>
          </a:p>
        </p:txBody>
      </p:sp>
      <p:pic>
        <p:nvPicPr>
          <p:cNvPr id="3" name="Image 2">
            <a:extLst>
              <a:ext uri="{FF2B5EF4-FFF2-40B4-BE49-F238E27FC236}">
                <a16:creationId xmlns:a16="http://schemas.microsoft.com/office/drawing/2014/main" id="{36B2DDAD-9410-6E8A-92F1-BFAB0F7BFF57}"/>
              </a:ext>
            </a:extLst>
          </p:cNvPr>
          <p:cNvPicPr>
            <a:picLocks noChangeAspect="1"/>
          </p:cNvPicPr>
          <p:nvPr/>
        </p:nvPicPr>
        <p:blipFill>
          <a:blip r:embed="rId3"/>
          <a:stretch>
            <a:fillRect/>
          </a:stretch>
        </p:blipFill>
        <p:spPr>
          <a:xfrm>
            <a:off x="4020727" y="3057219"/>
            <a:ext cx="4150546" cy="2888089"/>
          </a:xfrm>
          <a:prstGeom prst="rect">
            <a:avLst/>
          </a:prstGeom>
        </p:spPr>
      </p:pic>
    </p:spTree>
    <p:extLst>
      <p:ext uri="{BB962C8B-B14F-4D97-AF65-F5344CB8AC3E}">
        <p14:creationId xmlns:p14="http://schemas.microsoft.com/office/powerpoint/2010/main" val="2465470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5003B-1A13-1805-2C43-DFA3372F2901}"/>
              </a:ext>
            </a:extLst>
          </p:cNvPr>
          <p:cNvSpPr>
            <a:spLocks noGrp="1"/>
          </p:cNvSpPr>
          <p:nvPr>
            <p:ph type="title"/>
          </p:nvPr>
        </p:nvSpPr>
        <p:spPr>
          <a:xfrm>
            <a:off x="923636" y="365127"/>
            <a:ext cx="10314340" cy="660110"/>
          </a:xfrm>
        </p:spPr>
        <p:txBody>
          <a:bodyPr/>
          <a:lstStyle/>
          <a:p>
            <a:r>
              <a:rPr lang="fr-FR" dirty="0"/>
              <a:t>1. Plus d’une dizaine d’exosquelettes sur le marché</a:t>
            </a:r>
          </a:p>
        </p:txBody>
      </p:sp>
      <p:pic>
        <p:nvPicPr>
          <p:cNvPr id="1026" name="Picture 2" descr="undefined">
            <a:extLst>
              <a:ext uri="{FF2B5EF4-FFF2-40B4-BE49-F238E27FC236}">
                <a16:creationId xmlns:a16="http://schemas.microsoft.com/office/drawing/2014/main" id="{2C7D74B6-66DD-7EC9-040E-8656DCA9F5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2729" y="1432015"/>
            <a:ext cx="2983706" cy="39782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C93FC67-87A9-2069-62CD-8B0A11BC83A2}"/>
              </a:ext>
            </a:extLst>
          </p:cNvPr>
          <p:cNvSpPr txBox="1"/>
          <p:nvPr/>
        </p:nvSpPr>
        <p:spPr>
          <a:xfrm>
            <a:off x="923636" y="5463560"/>
            <a:ext cx="10497220" cy="369332"/>
          </a:xfrm>
          <a:prstGeom prst="rect">
            <a:avLst/>
          </a:prstGeom>
          <a:noFill/>
        </p:spPr>
        <p:txBody>
          <a:bodyPr wrap="square" rtlCol="0">
            <a:spAutoFit/>
          </a:bodyPr>
          <a:lstStyle/>
          <a:p>
            <a:pPr algn="just"/>
            <a:r>
              <a:rPr lang="fr-FR" dirty="0"/>
              <a:t>           </a:t>
            </a:r>
            <a:r>
              <a:rPr lang="fr-FR" b="1" dirty="0" err="1"/>
              <a:t>Ekso</a:t>
            </a:r>
            <a:r>
              <a:rPr lang="fr-FR" b="1" dirty="0"/>
              <a:t> </a:t>
            </a:r>
            <a:r>
              <a:rPr lang="fr-FR" b="1" dirty="0" err="1"/>
              <a:t>Indego</a:t>
            </a:r>
            <a:r>
              <a:rPr lang="fr-FR" b="1" dirty="0"/>
              <a:t> (</a:t>
            </a:r>
            <a:r>
              <a:rPr lang="fr-FR" b="1" dirty="0" err="1"/>
              <a:t>Bionics</a:t>
            </a:r>
            <a:r>
              <a:rPr lang="fr-FR" b="1" dirty="0"/>
              <a:t>)                 Atalante (</a:t>
            </a:r>
            <a:r>
              <a:rPr lang="fr-FR" b="1" dirty="0" err="1"/>
              <a:t>Wandercraft</a:t>
            </a:r>
            <a:r>
              <a:rPr lang="fr-FR" b="1" dirty="0"/>
              <a:t>)                         </a:t>
            </a:r>
            <a:r>
              <a:rPr lang="fr-FR" b="1" dirty="0" err="1"/>
              <a:t>Rewalk</a:t>
            </a:r>
            <a:r>
              <a:rPr lang="fr-FR" b="1" dirty="0"/>
              <a:t> (</a:t>
            </a:r>
            <a:r>
              <a:rPr lang="fr-FR" b="1" dirty="0" err="1"/>
              <a:t>Lifeward</a:t>
            </a:r>
            <a:r>
              <a:rPr lang="fr-FR" b="1" dirty="0"/>
              <a:t>) </a:t>
            </a:r>
          </a:p>
        </p:txBody>
      </p:sp>
      <p:pic>
        <p:nvPicPr>
          <p:cNvPr id="1028" name="Picture 4" descr="undefined">
            <a:extLst>
              <a:ext uri="{FF2B5EF4-FFF2-40B4-BE49-F238E27FC236}">
                <a16:creationId xmlns:a16="http://schemas.microsoft.com/office/drawing/2014/main" id="{0C0E91EC-BD56-D0E9-9D7A-1A8713D2A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963" y="1432014"/>
            <a:ext cx="2983707" cy="3978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Walk Robotics Closes Public Offering for Exoskeleton, Business  Development - The Robot Report">
            <a:extLst>
              <a:ext uri="{FF2B5EF4-FFF2-40B4-BE49-F238E27FC236}">
                <a16:creationId xmlns:a16="http://schemas.microsoft.com/office/drawing/2014/main" id="{6F86048D-B375-ACC6-3478-E0C877582F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11"/>
          <a:stretch>
            <a:fillRect/>
          </a:stretch>
        </p:blipFill>
        <p:spPr bwMode="auto">
          <a:xfrm>
            <a:off x="8031199" y="1432015"/>
            <a:ext cx="3168072" cy="398612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a:extLst>
              <a:ext uri="{FF2B5EF4-FFF2-40B4-BE49-F238E27FC236}">
                <a16:creationId xmlns:a16="http://schemas.microsoft.com/office/drawing/2014/main" id="{9D90120B-1E16-10E5-0E2C-E6FEE6D1C8B1}"/>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09C8DA79-824B-90A3-E687-0D83F5A57514}"/>
              </a:ext>
            </a:extLst>
          </p:cNvPr>
          <p:cNvSpPr>
            <a:spLocks noGrp="1"/>
          </p:cNvSpPr>
          <p:nvPr>
            <p:ph type="sldNum" sz="quarter" idx="12"/>
          </p:nvPr>
        </p:nvSpPr>
        <p:spPr/>
        <p:txBody>
          <a:bodyPr/>
          <a:lstStyle/>
          <a:p>
            <a:fld id="{8415421A-8635-4166-92D2-5F6D44CB9F91}" type="slidenum">
              <a:rPr lang="fr-FR" smtClean="0"/>
              <a:t>46</a:t>
            </a:fld>
            <a:endParaRPr lang="fr-FR"/>
          </a:p>
        </p:txBody>
      </p:sp>
    </p:spTree>
    <p:extLst>
      <p:ext uri="{BB962C8B-B14F-4D97-AF65-F5344CB8AC3E}">
        <p14:creationId xmlns:p14="http://schemas.microsoft.com/office/powerpoint/2010/main" val="1810525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DBAB0F-9692-F2F8-EF04-7F6E2B3DB69C}"/>
              </a:ext>
            </a:extLst>
          </p:cNvPr>
          <p:cNvSpPr>
            <a:spLocks noGrp="1"/>
          </p:cNvSpPr>
          <p:nvPr>
            <p:ph type="title"/>
          </p:nvPr>
        </p:nvSpPr>
        <p:spPr>
          <a:xfrm>
            <a:off x="838200" y="365127"/>
            <a:ext cx="10450650" cy="604506"/>
          </a:xfrm>
        </p:spPr>
        <p:txBody>
          <a:bodyPr/>
          <a:lstStyle/>
          <a:p>
            <a:r>
              <a:rPr lang="fr-FR" dirty="0"/>
              <a:t>2. Pour quelles victimes ? </a:t>
            </a:r>
          </a:p>
        </p:txBody>
      </p:sp>
      <p:pic>
        <p:nvPicPr>
          <p:cNvPr id="5" name="Espace réservé du contenu 4">
            <a:extLst>
              <a:ext uri="{FF2B5EF4-FFF2-40B4-BE49-F238E27FC236}">
                <a16:creationId xmlns:a16="http://schemas.microsoft.com/office/drawing/2014/main" id="{F44848CF-47F2-611E-6329-8244C9116975}"/>
              </a:ext>
            </a:extLst>
          </p:cNvPr>
          <p:cNvPicPr>
            <a:picLocks noGrp="1" noChangeAspect="1"/>
          </p:cNvPicPr>
          <p:nvPr>
            <p:ph idx="1"/>
          </p:nvPr>
        </p:nvPicPr>
        <p:blipFill>
          <a:blip r:embed="rId2"/>
          <a:stretch>
            <a:fillRect/>
          </a:stretch>
        </p:blipFill>
        <p:spPr>
          <a:xfrm>
            <a:off x="947135" y="920537"/>
            <a:ext cx="4076537" cy="5087071"/>
          </a:xfrm>
          <a:prstGeom prst="rect">
            <a:avLst/>
          </a:prstGeom>
        </p:spPr>
      </p:pic>
      <p:sp>
        <p:nvSpPr>
          <p:cNvPr id="6" name="ZoneTexte 5">
            <a:extLst>
              <a:ext uri="{FF2B5EF4-FFF2-40B4-BE49-F238E27FC236}">
                <a16:creationId xmlns:a16="http://schemas.microsoft.com/office/drawing/2014/main" id="{8C2DE09A-C983-D584-6361-5FC1361C2409}"/>
              </a:ext>
            </a:extLst>
          </p:cNvPr>
          <p:cNvSpPr txBox="1"/>
          <p:nvPr/>
        </p:nvSpPr>
        <p:spPr>
          <a:xfrm>
            <a:off x="5326332" y="4078157"/>
            <a:ext cx="6068381" cy="2246769"/>
          </a:xfrm>
          <a:prstGeom prst="rect">
            <a:avLst/>
          </a:prstGeom>
          <a:noFill/>
        </p:spPr>
        <p:txBody>
          <a:bodyPr wrap="square" rtlCol="0">
            <a:spAutoFit/>
          </a:bodyPr>
          <a:lstStyle/>
          <a:p>
            <a:pPr algn="ctr"/>
            <a:r>
              <a:rPr lang="fr-FR" b="1" dirty="0"/>
              <a:t>Usage possible de l’exosquelette (ex. REWALK) :</a:t>
            </a:r>
          </a:p>
          <a:p>
            <a:pPr algn="ctr"/>
            <a:endParaRPr lang="fr-FR" sz="800" b="1" dirty="0"/>
          </a:p>
          <a:p>
            <a:pPr marL="285750" indent="-285750">
              <a:buClr>
                <a:srgbClr val="5F8896"/>
              </a:buClr>
              <a:buFont typeface="Arial" panose="020B0604020202020204" pitchFamily="34" charset="0"/>
              <a:buChar char="•"/>
            </a:pPr>
            <a:r>
              <a:rPr lang="fr-FR" sz="1600" dirty="0"/>
              <a:t>Uniquement pour les blessures médullaires inférieures à T4 ; </a:t>
            </a:r>
          </a:p>
          <a:p>
            <a:pPr marL="285750" indent="-285750">
              <a:buClr>
                <a:srgbClr val="5F8896"/>
              </a:buClr>
              <a:buFont typeface="Arial" panose="020B0604020202020204" pitchFamily="34" charset="0"/>
              <a:buChar char="•"/>
            </a:pPr>
            <a:r>
              <a:rPr lang="fr-FR" sz="1600" dirty="0"/>
              <a:t>Les mains et épaules doivent pouvoir tenir des béquilles ; </a:t>
            </a:r>
          </a:p>
          <a:p>
            <a:pPr marL="285750" indent="-285750">
              <a:buClr>
                <a:srgbClr val="5F8896"/>
              </a:buClr>
              <a:buFont typeface="Arial" panose="020B0604020202020204" pitchFamily="34" charset="0"/>
              <a:buChar char="•"/>
            </a:pPr>
            <a:r>
              <a:rPr lang="fr-FR" sz="1600" dirty="0"/>
              <a:t>Bonne densitométrie osseuse ;</a:t>
            </a:r>
          </a:p>
          <a:p>
            <a:pPr marL="285750" indent="-285750">
              <a:buClr>
                <a:srgbClr val="5F8896"/>
              </a:buClr>
              <a:buFont typeface="Arial" panose="020B0604020202020204" pitchFamily="34" charset="0"/>
              <a:buChar char="•"/>
            </a:pPr>
            <a:r>
              <a:rPr lang="fr-FR" sz="1600" dirty="0"/>
              <a:t>Taille entre 1,60m et 1,90m ;</a:t>
            </a:r>
          </a:p>
          <a:p>
            <a:pPr marL="285750" indent="-285750">
              <a:buClr>
                <a:srgbClr val="5F8896"/>
              </a:buClr>
              <a:buFont typeface="Arial" panose="020B0604020202020204" pitchFamily="34" charset="0"/>
              <a:buChar char="•"/>
            </a:pPr>
            <a:r>
              <a:rPr lang="fr-FR" sz="1600" dirty="0"/>
              <a:t>Poids inférieur à 100 kg  ;</a:t>
            </a:r>
          </a:p>
          <a:p>
            <a:pPr marL="285750" indent="-285750">
              <a:buClr>
                <a:srgbClr val="5F8896"/>
              </a:buClr>
              <a:buFont typeface="Arial" panose="020B0604020202020204" pitchFamily="34" charset="0"/>
              <a:buChar char="•"/>
            </a:pPr>
            <a:r>
              <a:rPr lang="fr-FR" sz="1600" dirty="0"/>
              <a:t>Ne pas souffrir de spasticité sévère ;</a:t>
            </a:r>
            <a:endParaRPr lang="fr-FR" dirty="0"/>
          </a:p>
          <a:p>
            <a:endParaRPr lang="fr-FR" dirty="0"/>
          </a:p>
        </p:txBody>
      </p:sp>
      <p:sp>
        <p:nvSpPr>
          <p:cNvPr id="7" name="Rectangle 6">
            <a:extLst>
              <a:ext uri="{FF2B5EF4-FFF2-40B4-BE49-F238E27FC236}">
                <a16:creationId xmlns:a16="http://schemas.microsoft.com/office/drawing/2014/main" id="{ABF537F4-483E-321A-21C5-CA6E7CFFACA4}"/>
              </a:ext>
            </a:extLst>
          </p:cNvPr>
          <p:cNvSpPr/>
          <p:nvPr/>
        </p:nvSpPr>
        <p:spPr>
          <a:xfrm>
            <a:off x="5285766" y="4078157"/>
            <a:ext cx="6068381" cy="208489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06481F4C-EB8B-B4B6-2133-3A3E622123E4}"/>
              </a:ext>
            </a:extLst>
          </p:cNvPr>
          <p:cNvSpPr txBox="1"/>
          <p:nvPr/>
        </p:nvSpPr>
        <p:spPr>
          <a:xfrm>
            <a:off x="5291044" y="1071173"/>
            <a:ext cx="5997806" cy="2985433"/>
          </a:xfrm>
          <a:prstGeom prst="rect">
            <a:avLst/>
          </a:prstGeom>
          <a:noFill/>
        </p:spPr>
        <p:txBody>
          <a:bodyPr wrap="square" rtlCol="0">
            <a:spAutoFit/>
          </a:bodyPr>
          <a:lstStyle/>
          <a:p>
            <a:pPr algn="ctr"/>
            <a:r>
              <a:rPr lang="fr-FR" b="1" dirty="0"/>
              <a:t>La classification </a:t>
            </a:r>
          </a:p>
          <a:p>
            <a:pPr algn="ctr"/>
            <a:r>
              <a:rPr lang="fr-FR" b="1" dirty="0"/>
              <a:t>« American Spinal </a:t>
            </a:r>
            <a:r>
              <a:rPr lang="fr-FR" b="1" dirty="0" err="1"/>
              <a:t>Injury</a:t>
            </a:r>
            <a:r>
              <a:rPr lang="fr-FR" b="1" dirty="0"/>
              <a:t> Association » (ASIA) : </a:t>
            </a:r>
          </a:p>
          <a:p>
            <a:pPr algn="ctr"/>
            <a:endParaRPr lang="fr-FR" sz="800" b="1" u="sng" dirty="0"/>
          </a:p>
          <a:p>
            <a:pPr marL="285750" indent="-285750">
              <a:buClr>
                <a:srgbClr val="5F8896"/>
              </a:buClr>
              <a:buFont typeface="Arial" panose="020B0604020202020204" pitchFamily="34" charset="0"/>
              <a:buChar char="•"/>
            </a:pPr>
            <a:r>
              <a:rPr lang="fr-FR" sz="1600" dirty="0"/>
              <a:t>Permet une </a:t>
            </a:r>
            <a:r>
              <a:rPr lang="fr-FR" sz="1600" u="sng" dirty="0"/>
              <a:t>évaluation standardisée </a:t>
            </a:r>
            <a:r>
              <a:rPr lang="fr-FR" sz="1600" dirty="0"/>
              <a:t>des blessés médullaires. </a:t>
            </a:r>
          </a:p>
          <a:p>
            <a:pPr marL="285750" indent="-285750">
              <a:buClr>
                <a:srgbClr val="5F8896"/>
              </a:buClr>
              <a:buFont typeface="Arial" panose="020B0604020202020204" pitchFamily="34" charset="0"/>
              <a:buChar char="•"/>
            </a:pPr>
            <a:r>
              <a:rPr lang="fr-FR" sz="1600" dirty="0"/>
              <a:t>Est basée sur </a:t>
            </a:r>
            <a:r>
              <a:rPr lang="fr-FR" sz="1600" u="sng" dirty="0"/>
              <a:t>une évaluation motrice et sensitive </a:t>
            </a:r>
            <a:r>
              <a:rPr lang="fr-FR" sz="1600" dirty="0"/>
              <a:t>et comprend 5 grades et notamment :</a:t>
            </a:r>
          </a:p>
          <a:p>
            <a:pPr marL="584200" lvl="1" indent="-285750" algn="just">
              <a:buClr>
                <a:srgbClr val="5F8896"/>
              </a:buClr>
              <a:buFontTx/>
              <a:buChar char="-"/>
            </a:pPr>
            <a:r>
              <a:rPr lang="fr-FR" sz="1600" dirty="0"/>
              <a:t>A : anesthésie complète sous-lésionnelle, y compris au niveau des métamères sacrés et déficit moteur complet sous-lésionnel ; </a:t>
            </a:r>
          </a:p>
          <a:p>
            <a:pPr marL="584200" lvl="1" indent="-285750" algn="just">
              <a:buClr>
                <a:srgbClr val="5F8896"/>
              </a:buClr>
              <a:buFontTx/>
              <a:buChar char="-"/>
            </a:pPr>
            <a:r>
              <a:rPr lang="fr-FR" sz="1600" dirty="0"/>
              <a:t>B : préservation sensitive y compris au niveau des métamères sacrés. Pas de commande motrice ; </a:t>
            </a:r>
          </a:p>
          <a:p>
            <a:pPr marL="584200" lvl="1" indent="-285750">
              <a:buClr>
                <a:srgbClr val="5F8896"/>
              </a:buClr>
              <a:buFontTx/>
              <a:buChar char="-"/>
            </a:pPr>
            <a:r>
              <a:rPr lang="fr-FR" sz="1600" dirty="0"/>
              <a:t>C, D et E.</a:t>
            </a:r>
          </a:p>
        </p:txBody>
      </p:sp>
      <p:sp>
        <p:nvSpPr>
          <p:cNvPr id="3" name="Espace réservé du pied de page 2">
            <a:extLst>
              <a:ext uri="{FF2B5EF4-FFF2-40B4-BE49-F238E27FC236}">
                <a16:creationId xmlns:a16="http://schemas.microsoft.com/office/drawing/2014/main" id="{D4715919-D2BA-BB39-FC21-2349B9449BD5}"/>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82192E56-3544-0B99-BC0D-31CF64442477}"/>
              </a:ext>
            </a:extLst>
          </p:cNvPr>
          <p:cNvSpPr>
            <a:spLocks noGrp="1"/>
          </p:cNvSpPr>
          <p:nvPr>
            <p:ph type="sldNum" sz="quarter" idx="12"/>
          </p:nvPr>
        </p:nvSpPr>
        <p:spPr/>
        <p:txBody>
          <a:bodyPr/>
          <a:lstStyle/>
          <a:p>
            <a:fld id="{8415421A-8635-4166-92D2-5F6D44CB9F91}" type="slidenum">
              <a:rPr lang="fr-FR" smtClean="0"/>
              <a:t>47</a:t>
            </a:fld>
            <a:endParaRPr lang="fr-FR"/>
          </a:p>
        </p:txBody>
      </p:sp>
    </p:spTree>
    <p:extLst>
      <p:ext uri="{BB962C8B-B14F-4D97-AF65-F5344CB8AC3E}">
        <p14:creationId xmlns:p14="http://schemas.microsoft.com/office/powerpoint/2010/main" val="1704962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4C75146-1BA5-AAA5-5C2C-CBF15A774805}"/>
              </a:ext>
            </a:extLst>
          </p:cNvPr>
          <p:cNvPicPr>
            <a:picLocks noGrp="1" noChangeAspect="1"/>
          </p:cNvPicPr>
          <p:nvPr>
            <p:ph idx="1"/>
          </p:nvPr>
        </p:nvPicPr>
        <p:blipFill>
          <a:blip r:embed="rId2"/>
          <a:stretch>
            <a:fillRect/>
          </a:stretch>
        </p:blipFill>
        <p:spPr>
          <a:xfrm>
            <a:off x="712391" y="790802"/>
            <a:ext cx="5507568" cy="5115473"/>
          </a:xfrm>
          <a:prstGeom prst="rect">
            <a:avLst/>
          </a:prstGeom>
        </p:spPr>
      </p:pic>
      <p:sp>
        <p:nvSpPr>
          <p:cNvPr id="6" name="ZoneTexte 5">
            <a:extLst>
              <a:ext uri="{FF2B5EF4-FFF2-40B4-BE49-F238E27FC236}">
                <a16:creationId xmlns:a16="http://schemas.microsoft.com/office/drawing/2014/main" id="{1CEA8AE2-E00F-57B8-DD0D-DAA8EA698F94}"/>
              </a:ext>
            </a:extLst>
          </p:cNvPr>
          <p:cNvSpPr txBox="1"/>
          <p:nvPr/>
        </p:nvSpPr>
        <p:spPr>
          <a:xfrm>
            <a:off x="6144720" y="1553827"/>
            <a:ext cx="5191754" cy="4339650"/>
          </a:xfrm>
          <a:prstGeom prst="rect">
            <a:avLst/>
          </a:prstGeom>
          <a:noFill/>
        </p:spPr>
        <p:txBody>
          <a:bodyPr wrap="square" rtlCol="0">
            <a:spAutoFit/>
          </a:bodyPr>
          <a:lstStyle/>
          <a:p>
            <a:r>
              <a:rPr lang="fr-FR" b="1" i="1" dirty="0"/>
              <a:t>Instruction ministérielle du 21 décembre 2023 : </a:t>
            </a:r>
          </a:p>
          <a:p>
            <a:pPr algn="just"/>
            <a:endParaRPr lang="fr-FR" sz="800" dirty="0"/>
          </a:p>
          <a:p>
            <a:pPr marL="285750" indent="-285750" algn="just">
              <a:buClr>
                <a:srgbClr val="5F8896"/>
              </a:buClr>
              <a:buFont typeface="Arial" panose="020B0604020202020204" pitchFamily="34" charset="0"/>
              <a:buChar char="•"/>
            </a:pPr>
            <a:r>
              <a:rPr lang="fr-FR" sz="1600" dirty="0"/>
              <a:t>Résulte de l’engagement du président de la République de doter </a:t>
            </a:r>
            <a:r>
              <a:rPr lang="fr-FR" sz="1600" b="1" dirty="0"/>
              <a:t>tous les départements français de deux exosquelettes </a:t>
            </a:r>
            <a:r>
              <a:rPr lang="fr-FR" sz="1600" dirty="0"/>
              <a:t>destinés à la rééducation des patients atteints de troubles neurologiques.</a:t>
            </a:r>
          </a:p>
          <a:p>
            <a:pPr marL="285750" indent="-285750" algn="just">
              <a:buClr>
                <a:srgbClr val="5F8896"/>
              </a:buClr>
              <a:buFont typeface="Arial" panose="020B0604020202020204" pitchFamily="34" charset="0"/>
              <a:buChar char="•"/>
            </a:pPr>
            <a:endParaRPr lang="fr-FR" sz="800" dirty="0"/>
          </a:p>
          <a:p>
            <a:pPr marL="285750" indent="-285750" algn="just">
              <a:buClr>
                <a:srgbClr val="5F8896"/>
              </a:buClr>
              <a:buFont typeface="Arial" panose="020B0604020202020204" pitchFamily="34" charset="0"/>
              <a:buChar char="•"/>
            </a:pPr>
            <a:r>
              <a:rPr lang="fr-FR" sz="1600" dirty="0"/>
              <a:t>Ces exosquelettes seront déployés au sein des établissements de santé autorisés à la mention                          « </a:t>
            </a:r>
            <a:r>
              <a:rPr lang="fr-FR" sz="1600" b="1" dirty="0"/>
              <a:t>système nerveux de l’activité de soins médicaux et de réadaptation </a:t>
            </a:r>
            <a:r>
              <a:rPr lang="fr-FR" sz="1600" dirty="0"/>
              <a:t>»</a:t>
            </a:r>
          </a:p>
          <a:p>
            <a:pPr marL="285750" indent="-285750" algn="just">
              <a:buClr>
                <a:srgbClr val="5F8896"/>
              </a:buClr>
              <a:buFont typeface="Arial" panose="020B0604020202020204" pitchFamily="34" charset="0"/>
              <a:buChar char="•"/>
            </a:pPr>
            <a:endParaRPr lang="fr-FR" sz="800" dirty="0"/>
          </a:p>
          <a:p>
            <a:pPr marL="285750" indent="-285750" algn="just">
              <a:buClr>
                <a:srgbClr val="5F8896"/>
              </a:buClr>
              <a:buFont typeface="Arial" panose="020B0604020202020204" pitchFamily="34" charset="0"/>
              <a:buChar char="•"/>
            </a:pPr>
            <a:r>
              <a:rPr lang="fr-FR" sz="1600" dirty="0"/>
              <a:t>Une vingtaine d'exosquelettes était disponibles depuis 2020 dans les établissements de santé. En novembre 2023, </a:t>
            </a:r>
            <a:r>
              <a:rPr lang="fr-FR" sz="1600" b="1" dirty="0"/>
              <a:t>163 plateaux techniques d'assistance robotisée des membres inférieurs étaient déployés au sein de 110 établissements. </a:t>
            </a:r>
          </a:p>
          <a:p>
            <a:pPr marL="285750" indent="-285750" algn="just">
              <a:buFontTx/>
              <a:buChar char="-"/>
            </a:pPr>
            <a:endParaRPr lang="fr-FR" dirty="0"/>
          </a:p>
        </p:txBody>
      </p:sp>
      <p:sp>
        <p:nvSpPr>
          <p:cNvPr id="7" name="Rectangle 6">
            <a:extLst>
              <a:ext uri="{FF2B5EF4-FFF2-40B4-BE49-F238E27FC236}">
                <a16:creationId xmlns:a16="http://schemas.microsoft.com/office/drawing/2014/main" id="{6D17CC08-7C0E-5E0E-5A29-AA42279306D7}"/>
              </a:ext>
            </a:extLst>
          </p:cNvPr>
          <p:cNvSpPr/>
          <p:nvPr/>
        </p:nvSpPr>
        <p:spPr>
          <a:xfrm>
            <a:off x="6082741" y="1443071"/>
            <a:ext cx="5315712" cy="410903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9C4E08E-1E0F-A94D-59F6-ADCCFA42E7BC}"/>
              </a:ext>
            </a:extLst>
          </p:cNvPr>
          <p:cNvSpPr>
            <a:spLocks noGrp="1"/>
          </p:cNvSpPr>
          <p:nvPr>
            <p:ph type="title"/>
          </p:nvPr>
        </p:nvSpPr>
        <p:spPr>
          <a:xfrm>
            <a:off x="940881" y="342818"/>
            <a:ext cx="10303877" cy="604506"/>
          </a:xfrm>
        </p:spPr>
        <p:txBody>
          <a:bodyPr/>
          <a:lstStyle/>
          <a:p>
            <a:r>
              <a:rPr lang="fr-FR" dirty="0"/>
              <a:t>3. Quel usage en France ? Rééducatif et privé</a:t>
            </a:r>
          </a:p>
        </p:txBody>
      </p:sp>
      <p:sp>
        <p:nvSpPr>
          <p:cNvPr id="3" name="Espace réservé du pied de page 2">
            <a:extLst>
              <a:ext uri="{FF2B5EF4-FFF2-40B4-BE49-F238E27FC236}">
                <a16:creationId xmlns:a16="http://schemas.microsoft.com/office/drawing/2014/main" id="{AB653DA8-AF59-9DEB-B661-C0BCB924139E}"/>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FC124833-F1D1-0740-1C50-5C4A71BB22FD}"/>
              </a:ext>
            </a:extLst>
          </p:cNvPr>
          <p:cNvSpPr>
            <a:spLocks noGrp="1"/>
          </p:cNvSpPr>
          <p:nvPr>
            <p:ph type="sldNum" sz="quarter" idx="12"/>
          </p:nvPr>
        </p:nvSpPr>
        <p:spPr/>
        <p:txBody>
          <a:bodyPr/>
          <a:lstStyle/>
          <a:p>
            <a:fld id="{8415421A-8635-4166-92D2-5F6D44CB9F91}" type="slidenum">
              <a:rPr lang="fr-FR" smtClean="0"/>
              <a:t>48</a:t>
            </a:fld>
            <a:endParaRPr lang="fr-FR"/>
          </a:p>
        </p:txBody>
      </p:sp>
    </p:spTree>
    <p:extLst>
      <p:ext uri="{BB962C8B-B14F-4D97-AF65-F5344CB8AC3E}">
        <p14:creationId xmlns:p14="http://schemas.microsoft.com/office/powerpoint/2010/main" val="42417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F77638-C643-0624-0E3E-5D4AE4B891F3}"/>
              </a:ext>
            </a:extLst>
          </p:cNvPr>
          <p:cNvSpPr>
            <a:spLocks noGrp="1"/>
          </p:cNvSpPr>
          <p:nvPr>
            <p:ph type="title"/>
          </p:nvPr>
        </p:nvSpPr>
        <p:spPr>
          <a:xfrm>
            <a:off x="838199" y="365127"/>
            <a:ext cx="10441957" cy="677290"/>
          </a:xfrm>
        </p:spPr>
        <p:txBody>
          <a:bodyPr/>
          <a:lstStyle/>
          <a:p>
            <a:r>
              <a:rPr lang="fr-FR" dirty="0"/>
              <a:t>4. Les bienfaits de l’usage de l’exosquelette </a:t>
            </a:r>
          </a:p>
        </p:txBody>
      </p:sp>
      <p:sp>
        <p:nvSpPr>
          <p:cNvPr id="3" name="Espace réservé du contenu 2">
            <a:extLst>
              <a:ext uri="{FF2B5EF4-FFF2-40B4-BE49-F238E27FC236}">
                <a16:creationId xmlns:a16="http://schemas.microsoft.com/office/drawing/2014/main" id="{00DD27BD-959C-68A6-DA43-9B3D37CE9980}"/>
              </a:ext>
            </a:extLst>
          </p:cNvPr>
          <p:cNvSpPr>
            <a:spLocks noGrp="1"/>
          </p:cNvSpPr>
          <p:nvPr>
            <p:ph idx="1"/>
          </p:nvPr>
        </p:nvSpPr>
        <p:spPr>
          <a:xfrm>
            <a:off x="801377" y="1473244"/>
            <a:ext cx="10515600" cy="3911512"/>
          </a:xfrm>
        </p:spPr>
        <p:txBody>
          <a:bodyPr/>
          <a:lstStyle/>
          <a:p>
            <a:pPr marL="342900" indent="-342900">
              <a:buAutoNum type="arabicPeriod"/>
            </a:pPr>
            <a:r>
              <a:rPr lang="fr-FR" b="1" dirty="0"/>
              <a:t>Amélioration de la mobilité et de la marche :</a:t>
            </a:r>
          </a:p>
          <a:p>
            <a:pPr>
              <a:spcBef>
                <a:spcPts val="100"/>
              </a:spcBef>
            </a:pPr>
            <a:endParaRPr lang="fr-FR" sz="800" b="1" dirty="0"/>
          </a:p>
          <a:p>
            <a:pPr marL="285750" indent="-285750">
              <a:buClr>
                <a:srgbClr val="5F8896"/>
              </a:buClr>
              <a:buFont typeface="Arial" panose="020B0604020202020204" pitchFamily="34" charset="0"/>
              <a:buChar char="•"/>
            </a:pPr>
            <a:r>
              <a:rPr lang="fr-FR" b="1" dirty="0"/>
              <a:t>Par rapport aux orthèses mécaniques (KAFO, RGO…)</a:t>
            </a:r>
          </a:p>
          <a:p>
            <a:pPr marL="552450" lvl="1" indent="-285750">
              <a:buClr>
                <a:srgbClr val="5F8896"/>
              </a:buClr>
              <a:buFontTx/>
              <a:buChar char="-"/>
            </a:pPr>
            <a:r>
              <a:rPr lang="fr-FR" sz="1600" b="1" dirty="0"/>
              <a:t>Marche plus rapide</a:t>
            </a:r>
            <a:r>
              <a:rPr lang="fr-FR" sz="1600" dirty="0"/>
              <a:t> (x2 à x3 selon les études).</a:t>
            </a:r>
          </a:p>
          <a:p>
            <a:pPr marL="552450" lvl="1" indent="-285750">
              <a:buClr>
                <a:srgbClr val="5F8896"/>
              </a:buClr>
              <a:buFontTx/>
              <a:buChar char="-"/>
            </a:pPr>
            <a:r>
              <a:rPr lang="fr-FR" sz="1600" b="1" dirty="0"/>
              <a:t>Effort physique réduit</a:t>
            </a:r>
            <a:r>
              <a:rPr lang="fr-FR" sz="1600" dirty="0"/>
              <a:t> : dépense énergétique divisée par environ 2.</a:t>
            </a:r>
          </a:p>
          <a:p>
            <a:pPr marL="552450" lvl="1" indent="-285750">
              <a:buClr>
                <a:srgbClr val="5F8896"/>
              </a:buClr>
              <a:buFontTx/>
              <a:buChar char="-"/>
            </a:pPr>
            <a:r>
              <a:rPr lang="fr-FR" sz="1600" b="1" dirty="0"/>
              <a:t>Moins de fatigue aux membres supérieurs</a:t>
            </a:r>
            <a:r>
              <a:rPr lang="fr-FR" sz="1600" dirty="0"/>
              <a:t> (diminution de l’activité des biceps/triceps/trapèzes).</a:t>
            </a:r>
          </a:p>
          <a:p>
            <a:pPr marL="552450" lvl="1" indent="-285750">
              <a:buClr>
                <a:srgbClr val="5F8896"/>
              </a:buClr>
              <a:buFontTx/>
              <a:buChar char="-"/>
            </a:pPr>
            <a:r>
              <a:rPr lang="fr-FR" sz="1600" b="1" dirty="0"/>
              <a:t>Installation plus simple</a:t>
            </a:r>
            <a:r>
              <a:rPr lang="fr-FR" sz="1600" dirty="0"/>
              <a:t>, passage assis-debout facilité. </a:t>
            </a:r>
          </a:p>
          <a:p>
            <a:pPr marL="552450" lvl="1" indent="-285750">
              <a:buClr>
                <a:srgbClr val="5F8896"/>
              </a:buClr>
              <a:buFontTx/>
              <a:buChar char="-"/>
            </a:pPr>
            <a:r>
              <a:rPr lang="fr-FR" sz="1600" b="1" dirty="0"/>
              <a:t>Moins de contraintes sur les épaules et poignets</a:t>
            </a:r>
            <a:r>
              <a:rPr lang="fr-FR" sz="1600" dirty="0"/>
              <a:t>, donc moins de douleurs ou de risques d’usure. </a:t>
            </a:r>
          </a:p>
          <a:p>
            <a:pPr marL="552450" lvl="1" indent="-285750">
              <a:buClr>
                <a:srgbClr val="5F8896"/>
              </a:buClr>
              <a:buFontTx/>
              <a:buChar char="-"/>
            </a:pPr>
            <a:r>
              <a:rPr lang="fr-FR" sz="1600" b="1" dirty="0"/>
              <a:t>Plus grande sécurité</a:t>
            </a:r>
            <a:r>
              <a:rPr lang="fr-FR" sz="1600" dirty="0"/>
              <a:t> : moins de chutes et moins d’abandons qu’avec les orthèses traditionnelles.</a:t>
            </a:r>
            <a:endParaRPr lang="fr-FR" sz="1600" b="1" dirty="0"/>
          </a:p>
          <a:p>
            <a:pPr>
              <a:spcBef>
                <a:spcPts val="100"/>
              </a:spcBef>
            </a:pPr>
            <a:endParaRPr lang="fr-FR" sz="800" b="1" dirty="0"/>
          </a:p>
          <a:p>
            <a:pPr marL="285750" indent="-285750">
              <a:buClr>
                <a:srgbClr val="5F8896"/>
              </a:buClr>
              <a:buFont typeface="Arial" panose="020B0604020202020204" pitchFamily="34" charset="0"/>
              <a:buChar char="•"/>
            </a:pPr>
            <a:r>
              <a:rPr lang="fr-FR" b="1" dirty="0"/>
              <a:t>Capacités de déplacement</a:t>
            </a:r>
          </a:p>
          <a:p>
            <a:pPr marL="552450" lvl="1" indent="-285750">
              <a:buClr>
                <a:srgbClr val="5F8896"/>
              </a:buClr>
              <a:buFontTx/>
              <a:buChar char="-"/>
            </a:pPr>
            <a:r>
              <a:rPr lang="fr-FR" sz="1600" dirty="0"/>
              <a:t>Capacité de réaliser </a:t>
            </a:r>
            <a:r>
              <a:rPr lang="fr-FR" sz="1600" b="1" dirty="0"/>
              <a:t>jusqu’à 1 km de marche</a:t>
            </a:r>
            <a:r>
              <a:rPr lang="fr-FR" sz="1600" dirty="0"/>
              <a:t> dans certaines études.</a:t>
            </a:r>
          </a:p>
          <a:p>
            <a:pPr marL="552450" lvl="1" indent="-285750">
              <a:buClr>
                <a:srgbClr val="5F8896"/>
              </a:buClr>
              <a:buFontTx/>
              <a:buChar char="-"/>
            </a:pPr>
            <a:r>
              <a:rPr lang="fr-FR" sz="1600" dirty="0"/>
              <a:t>Certains patients marchent </a:t>
            </a:r>
            <a:r>
              <a:rPr lang="fr-FR" sz="1600" b="1" dirty="0"/>
              <a:t>en intérieur et en extérieur</a:t>
            </a:r>
            <a:r>
              <a:rPr lang="fr-FR" sz="1600" dirty="0"/>
              <a:t>, franchissent des pentes, utilisent des ascenseurs, attrapent des objets en hauteur.</a:t>
            </a:r>
          </a:p>
          <a:p>
            <a:endParaRPr lang="fr-FR" dirty="0"/>
          </a:p>
          <a:p>
            <a:endParaRPr lang="fr-FR" dirty="0"/>
          </a:p>
        </p:txBody>
      </p:sp>
      <p:sp>
        <p:nvSpPr>
          <p:cNvPr id="5" name="Espace réservé du pied de page 4">
            <a:extLst>
              <a:ext uri="{FF2B5EF4-FFF2-40B4-BE49-F238E27FC236}">
                <a16:creationId xmlns:a16="http://schemas.microsoft.com/office/drawing/2014/main" id="{1E12777F-9B48-252E-0D12-8F853521DE69}"/>
              </a:ext>
            </a:extLst>
          </p:cNvPr>
          <p:cNvSpPr>
            <a:spLocks noGrp="1"/>
          </p:cNvSpPr>
          <p:nvPr>
            <p:ph type="ftr" sz="quarter" idx="11"/>
          </p:nvPr>
        </p:nvSpPr>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0AB9A6B2-F994-F477-F819-7608EC6963B9}"/>
              </a:ext>
            </a:extLst>
          </p:cNvPr>
          <p:cNvSpPr>
            <a:spLocks noGrp="1"/>
          </p:cNvSpPr>
          <p:nvPr>
            <p:ph type="sldNum" sz="quarter" idx="12"/>
          </p:nvPr>
        </p:nvSpPr>
        <p:spPr/>
        <p:txBody>
          <a:bodyPr/>
          <a:lstStyle/>
          <a:p>
            <a:fld id="{8415421A-8635-4166-92D2-5F6D44CB9F91}" type="slidenum">
              <a:rPr lang="fr-FR" smtClean="0"/>
              <a:t>49</a:t>
            </a:fld>
            <a:endParaRPr lang="fr-FR"/>
          </a:p>
        </p:txBody>
      </p:sp>
    </p:spTree>
    <p:extLst>
      <p:ext uri="{BB962C8B-B14F-4D97-AF65-F5344CB8AC3E}">
        <p14:creationId xmlns:p14="http://schemas.microsoft.com/office/powerpoint/2010/main" val="130059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3006F-0622-BD0E-2DE7-C3563400E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C4ADC-1ADF-0D9F-D96C-C1921C425B29}"/>
              </a:ext>
            </a:extLst>
          </p:cNvPr>
          <p:cNvSpPr>
            <a:spLocks noGrp="1"/>
          </p:cNvSpPr>
          <p:nvPr>
            <p:ph type="title"/>
          </p:nvPr>
        </p:nvSpPr>
        <p:spPr>
          <a:xfrm>
            <a:off x="838200" y="365126"/>
            <a:ext cx="9321800" cy="919221"/>
          </a:xfrm>
        </p:spPr>
        <p:txBody>
          <a:bodyPr/>
          <a:lstStyle/>
          <a:p>
            <a:r>
              <a:rPr lang="fr-FR" dirty="0"/>
              <a:t>B. Dépenses de santé actuelles (avant conso.) </a:t>
            </a:r>
          </a:p>
        </p:txBody>
      </p:sp>
      <p:sp>
        <p:nvSpPr>
          <p:cNvPr id="44" name="Content Placeholder 43">
            <a:extLst>
              <a:ext uri="{FF2B5EF4-FFF2-40B4-BE49-F238E27FC236}">
                <a16:creationId xmlns:a16="http://schemas.microsoft.com/office/drawing/2014/main" id="{07CCCF72-41A1-526D-E87B-23B8A61C73EC}"/>
              </a:ext>
            </a:extLst>
          </p:cNvPr>
          <p:cNvSpPr>
            <a:spLocks noGrp="1"/>
          </p:cNvSpPr>
          <p:nvPr>
            <p:ph idx="1"/>
          </p:nvPr>
        </p:nvSpPr>
        <p:spPr>
          <a:xfrm>
            <a:off x="838200" y="1284288"/>
            <a:ext cx="10515600" cy="3978275"/>
          </a:xfrm>
        </p:spPr>
        <p:txBody>
          <a:bodyPr/>
          <a:lstStyle/>
          <a:p>
            <a:pPr marL="342900" indent="-342900">
              <a:buFont typeface="+mj-lt"/>
              <a:buAutoNum type="arabicPeriod"/>
            </a:pPr>
            <a:r>
              <a:rPr lang="fr-FR" b="1" dirty="0"/>
              <a:t>Définition de la nomenclature DINTILHAC :</a:t>
            </a:r>
          </a:p>
          <a:p>
            <a:r>
              <a:rPr lang="fr-FR" i="1" dirty="0"/>
              <a:t>« Il s'agit d'indemniser la victime directe du dommage corporel de l'ensemble </a:t>
            </a:r>
            <a:r>
              <a:rPr lang="fr-FR" b="1" i="1" dirty="0"/>
              <a:t>des frais hospitaliers, médicaux, paramédicaux et pharmaceutiques (infirmiers, kinésithérapie, orthoptie, orthophonie, etc.), </a:t>
            </a:r>
            <a:r>
              <a:rPr lang="fr-FR" i="1" dirty="0"/>
              <a:t>le paiement de la plupart de ces dépenses étant habituellement pris en charge par les organismes sociaux.</a:t>
            </a:r>
          </a:p>
          <a:p>
            <a:r>
              <a:rPr lang="fr-FR" i="1" dirty="0"/>
              <a:t>Cependant, il arrive fréquemment qu'à côté de la part payée par l'organisme social, </a:t>
            </a:r>
            <a:r>
              <a:rPr lang="fr-FR" b="1" i="1" dirty="0"/>
              <a:t>un reliquat demeure à la charge de la victime</a:t>
            </a:r>
            <a:r>
              <a:rPr lang="fr-FR" i="1" dirty="0"/>
              <a:t>, ce qui nécessite, afin de déterminer </a:t>
            </a:r>
            <a:r>
              <a:rPr lang="fr-FR" b="1" i="1" dirty="0"/>
              <a:t>le coût exact de ses dépenses, de les additionner pour en établir le coût réel. </a:t>
            </a:r>
          </a:p>
          <a:p>
            <a:r>
              <a:rPr lang="fr-FR" i="1" dirty="0"/>
              <a:t>Ces dépenses sont toutes réalisées </a:t>
            </a:r>
            <a:r>
              <a:rPr lang="fr-FR" b="1" i="1" dirty="0"/>
              <a:t>durant la phase temporaire d'évolution de la pathologie traumatique</a:t>
            </a:r>
            <a:r>
              <a:rPr lang="fr-FR" i="1" dirty="0"/>
              <a:t>, c'est-à-dire qu'elles ne pourront être évaluées qu'au jour de la consolidation ou de la guérison de la victime directe. »</a:t>
            </a:r>
          </a:p>
          <a:p>
            <a:r>
              <a:rPr lang="fr-FR" dirty="0"/>
              <a:t>2.  Définition dans le Référentiel MORNET 2025 :</a:t>
            </a:r>
          </a:p>
          <a:p>
            <a:endParaRPr lang="fr-FR" dirty="0"/>
          </a:p>
          <a:p>
            <a:endParaRPr lang="fr-FR" dirty="0"/>
          </a:p>
          <a:p>
            <a:r>
              <a:rPr lang="fr-FR" dirty="0"/>
              <a:t> </a:t>
            </a:r>
          </a:p>
        </p:txBody>
      </p:sp>
      <p:sp>
        <p:nvSpPr>
          <p:cNvPr id="4" name="Footer Placeholder 3">
            <a:extLst>
              <a:ext uri="{FF2B5EF4-FFF2-40B4-BE49-F238E27FC236}">
                <a16:creationId xmlns:a16="http://schemas.microsoft.com/office/drawing/2014/main" id="{178A7481-AD16-2F2A-A692-417280DF65B7}"/>
              </a:ext>
            </a:extLst>
          </p:cNvPr>
          <p:cNvSpPr>
            <a:spLocks noGrp="1"/>
          </p:cNvSpPr>
          <p:nvPr>
            <p:ph type="ftr" sz="quarter" idx="11"/>
          </p:nvPr>
        </p:nvSpPr>
        <p:spPr>
          <a:xfrm>
            <a:off x="3774017" y="6247648"/>
            <a:ext cx="4643966" cy="365125"/>
          </a:xfrm>
        </p:spPr>
        <p:txBody>
          <a:bodyPr/>
          <a:lstStyle/>
          <a:p>
            <a:r>
              <a:rPr lang="fr-FR" dirty="0"/>
              <a:t>LES DEPENSES DE SANTE</a:t>
            </a:r>
          </a:p>
        </p:txBody>
      </p:sp>
      <p:sp>
        <p:nvSpPr>
          <p:cNvPr id="5" name="Slide Number Placeholder 4">
            <a:extLst>
              <a:ext uri="{FF2B5EF4-FFF2-40B4-BE49-F238E27FC236}">
                <a16:creationId xmlns:a16="http://schemas.microsoft.com/office/drawing/2014/main" id="{9BEB39D6-74E7-E50E-8E6B-EBDA9CE33E9E}"/>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5</a:t>
            </a:fld>
            <a:endParaRPr lang="fr-FR"/>
          </a:p>
        </p:txBody>
      </p:sp>
      <p:pic>
        <p:nvPicPr>
          <p:cNvPr id="8" name="Image 7">
            <a:extLst>
              <a:ext uri="{FF2B5EF4-FFF2-40B4-BE49-F238E27FC236}">
                <a16:creationId xmlns:a16="http://schemas.microsoft.com/office/drawing/2014/main" id="{9522201A-2BB7-4BD6-0290-B4630B857601}"/>
              </a:ext>
            </a:extLst>
          </p:cNvPr>
          <p:cNvPicPr>
            <a:picLocks noChangeAspect="1"/>
          </p:cNvPicPr>
          <p:nvPr/>
        </p:nvPicPr>
        <p:blipFill>
          <a:blip r:embed="rId3"/>
          <a:srcRect b="8773"/>
          <a:stretch>
            <a:fillRect/>
          </a:stretch>
        </p:blipFill>
        <p:spPr>
          <a:xfrm>
            <a:off x="1148199" y="4545014"/>
            <a:ext cx="8314945" cy="945748"/>
          </a:xfrm>
          <a:prstGeom prst="rect">
            <a:avLst/>
          </a:prstGeom>
        </p:spPr>
      </p:pic>
      <p:pic>
        <p:nvPicPr>
          <p:cNvPr id="10" name="Image 9">
            <a:extLst>
              <a:ext uri="{FF2B5EF4-FFF2-40B4-BE49-F238E27FC236}">
                <a16:creationId xmlns:a16="http://schemas.microsoft.com/office/drawing/2014/main" id="{00BE2B4C-2D1F-DA7A-9745-B30CE3DDD94D}"/>
              </a:ext>
            </a:extLst>
          </p:cNvPr>
          <p:cNvPicPr>
            <a:picLocks noChangeAspect="1"/>
          </p:cNvPicPr>
          <p:nvPr/>
        </p:nvPicPr>
        <p:blipFill>
          <a:blip r:embed="rId4"/>
          <a:stretch>
            <a:fillRect/>
          </a:stretch>
        </p:blipFill>
        <p:spPr>
          <a:xfrm>
            <a:off x="1139961" y="5584513"/>
            <a:ext cx="8329044" cy="540847"/>
          </a:xfrm>
          <a:prstGeom prst="rect">
            <a:avLst/>
          </a:prstGeom>
        </p:spPr>
      </p:pic>
    </p:spTree>
    <p:extLst>
      <p:ext uri="{BB962C8B-B14F-4D97-AF65-F5344CB8AC3E}">
        <p14:creationId xmlns:p14="http://schemas.microsoft.com/office/powerpoint/2010/main" val="3768507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FAC51D-395C-AD26-DB31-BF0564D4CCF7}"/>
              </a:ext>
            </a:extLst>
          </p:cNvPr>
          <p:cNvSpPr>
            <a:spLocks noGrp="1"/>
          </p:cNvSpPr>
          <p:nvPr>
            <p:ph type="title"/>
          </p:nvPr>
        </p:nvSpPr>
        <p:spPr>
          <a:xfrm>
            <a:off x="838200" y="365126"/>
            <a:ext cx="10515600" cy="688974"/>
          </a:xfrm>
        </p:spPr>
        <p:txBody>
          <a:bodyPr/>
          <a:lstStyle/>
          <a:p>
            <a:r>
              <a:rPr lang="fr-FR" dirty="0"/>
              <a:t>4. Les bienfaits de l’usage de l’exosquelette </a:t>
            </a:r>
          </a:p>
        </p:txBody>
      </p:sp>
      <p:sp>
        <p:nvSpPr>
          <p:cNvPr id="3" name="Espace réservé du contenu 2">
            <a:extLst>
              <a:ext uri="{FF2B5EF4-FFF2-40B4-BE49-F238E27FC236}">
                <a16:creationId xmlns:a16="http://schemas.microsoft.com/office/drawing/2014/main" id="{4ED927EB-EB86-19D8-6FB1-32D4DB86AE4C}"/>
              </a:ext>
            </a:extLst>
          </p:cNvPr>
          <p:cNvSpPr>
            <a:spLocks noGrp="1"/>
          </p:cNvSpPr>
          <p:nvPr>
            <p:ph idx="1"/>
          </p:nvPr>
        </p:nvSpPr>
        <p:spPr>
          <a:xfrm>
            <a:off x="838200" y="1440916"/>
            <a:ext cx="10515600" cy="3976167"/>
          </a:xfrm>
        </p:spPr>
        <p:txBody>
          <a:bodyPr/>
          <a:lstStyle/>
          <a:p>
            <a:r>
              <a:rPr lang="fr-FR" b="1" dirty="0"/>
              <a:t>2. Effets sur les complications secondaires :</a:t>
            </a:r>
          </a:p>
          <a:p>
            <a:pPr>
              <a:spcBef>
                <a:spcPts val="100"/>
              </a:spcBef>
            </a:pPr>
            <a:endParaRPr lang="fr-FR" sz="800" b="1" dirty="0"/>
          </a:p>
          <a:p>
            <a:pPr marL="285750" indent="-285750">
              <a:buClr>
                <a:srgbClr val="5F8896"/>
              </a:buClr>
              <a:buFont typeface="Arial" panose="020B0604020202020204" pitchFamily="34" charset="0"/>
              <a:buChar char="•"/>
            </a:pPr>
            <a:r>
              <a:rPr lang="fr-FR" b="1" dirty="0"/>
              <a:t>a) Os : ostéoporose : </a:t>
            </a:r>
            <a:r>
              <a:rPr lang="fr-FR" sz="1600" dirty="0"/>
              <a:t>Tendance à </a:t>
            </a:r>
            <a:r>
              <a:rPr lang="fr-FR" sz="1600" b="1" dirty="0"/>
              <a:t>augmenter ou stabiliser la densité minérale osseuse</a:t>
            </a:r>
            <a:r>
              <a:rPr lang="fr-FR" sz="1600" dirty="0"/>
              <a:t> (études Wu, </a:t>
            </a:r>
            <a:r>
              <a:rPr lang="fr-FR" sz="1600" dirty="0" err="1"/>
              <a:t>Karelis</a:t>
            </a:r>
            <a:r>
              <a:rPr lang="fr-FR" sz="1600" dirty="0"/>
              <a:t>). La charge verticale exercée en marche robotisée stimule l’os.</a:t>
            </a:r>
          </a:p>
          <a:p>
            <a:pPr marL="285750" indent="-285750">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b="1" dirty="0"/>
              <a:t>b) Spasticité : </a:t>
            </a:r>
            <a:r>
              <a:rPr lang="fr-FR" sz="1600" dirty="0"/>
              <a:t>Pour 25 à 40% des patients : </a:t>
            </a:r>
            <a:r>
              <a:rPr lang="fr-FR" sz="1600" b="1" dirty="0"/>
              <a:t>réduction de la spasticité</a:t>
            </a:r>
            <a:r>
              <a:rPr lang="fr-FR" sz="1600" dirty="0"/>
              <a:t> (effet souvent temporaire, mais réel). Diminution parfois de la prise médicamenteuse.</a:t>
            </a:r>
          </a:p>
          <a:p>
            <a:pPr marL="285750" indent="-285750">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b="1" dirty="0"/>
              <a:t>c) Vessie &amp; intestin :</a:t>
            </a:r>
          </a:p>
          <a:p>
            <a:pPr marL="552450" lvl="1" indent="-285750">
              <a:buClr>
                <a:srgbClr val="5F8896"/>
              </a:buClr>
              <a:buFontTx/>
              <a:buChar char="-"/>
            </a:pPr>
            <a:r>
              <a:rPr lang="fr-FR" sz="1600" dirty="0"/>
              <a:t>Amélioration de :</a:t>
            </a:r>
          </a:p>
          <a:p>
            <a:pPr lvl="3">
              <a:buClr>
                <a:srgbClr val="5F8896"/>
              </a:buClr>
            </a:pPr>
            <a:r>
              <a:rPr lang="fr-FR" sz="1600" dirty="0"/>
              <a:t>La régularité du transit,</a:t>
            </a:r>
          </a:p>
          <a:p>
            <a:pPr lvl="3">
              <a:buClr>
                <a:srgbClr val="5F8896"/>
              </a:buClr>
            </a:pPr>
            <a:r>
              <a:rPr lang="fr-FR" sz="1600" dirty="0"/>
              <a:t>La fréquence d’évacuation,</a:t>
            </a:r>
          </a:p>
          <a:p>
            <a:pPr lvl="3">
              <a:buClr>
                <a:srgbClr val="5F8896"/>
              </a:buClr>
            </a:pPr>
            <a:r>
              <a:rPr lang="fr-FR" sz="1600" dirty="0"/>
              <a:t>L’incontinence urinaire (chez certains patients).</a:t>
            </a:r>
          </a:p>
          <a:p>
            <a:pPr marL="552450" lvl="1" indent="-285750">
              <a:buClr>
                <a:srgbClr val="5F8896"/>
              </a:buClr>
              <a:buFontTx/>
              <a:buChar char="-"/>
            </a:pPr>
            <a:r>
              <a:rPr lang="fr-FR" sz="1600" dirty="0"/>
              <a:t>Moins de temps nécessaire pour les soins intestinaux</a:t>
            </a:r>
          </a:p>
          <a:p>
            <a:pPr lvl="1" indent="0">
              <a:spcBef>
                <a:spcPts val="100"/>
              </a:spcBef>
              <a:buClr>
                <a:srgbClr val="5F8896"/>
              </a:buClr>
              <a:buNone/>
            </a:pPr>
            <a:endParaRPr lang="fr-FR" sz="800" dirty="0"/>
          </a:p>
        </p:txBody>
      </p:sp>
      <p:sp>
        <p:nvSpPr>
          <p:cNvPr id="4" name="Espace réservé du pied de page 3">
            <a:extLst>
              <a:ext uri="{FF2B5EF4-FFF2-40B4-BE49-F238E27FC236}">
                <a16:creationId xmlns:a16="http://schemas.microsoft.com/office/drawing/2014/main" id="{C12775D0-27A6-D43C-568F-9EF547E6301C}"/>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AEEE1D04-9F22-CA4A-D1B1-ADECB06FF7F9}"/>
              </a:ext>
            </a:extLst>
          </p:cNvPr>
          <p:cNvSpPr>
            <a:spLocks noGrp="1"/>
          </p:cNvSpPr>
          <p:nvPr>
            <p:ph type="sldNum" sz="quarter" idx="12"/>
          </p:nvPr>
        </p:nvSpPr>
        <p:spPr/>
        <p:txBody>
          <a:bodyPr/>
          <a:lstStyle/>
          <a:p>
            <a:fld id="{8415421A-8635-4166-92D2-5F6D44CB9F91}" type="slidenum">
              <a:rPr lang="fr-FR" smtClean="0"/>
              <a:t>50</a:t>
            </a:fld>
            <a:endParaRPr lang="fr-FR"/>
          </a:p>
        </p:txBody>
      </p:sp>
    </p:spTree>
    <p:extLst>
      <p:ext uri="{BB962C8B-B14F-4D97-AF65-F5344CB8AC3E}">
        <p14:creationId xmlns:p14="http://schemas.microsoft.com/office/powerpoint/2010/main" val="280047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239656-DE35-A623-3F9E-841E0D963448}"/>
              </a:ext>
            </a:extLst>
          </p:cNvPr>
          <p:cNvSpPr>
            <a:spLocks noGrp="1"/>
          </p:cNvSpPr>
          <p:nvPr>
            <p:ph idx="1"/>
          </p:nvPr>
        </p:nvSpPr>
        <p:spPr>
          <a:xfrm>
            <a:off x="786384" y="1337453"/>
            <a:ext cx="10719816" cy="4183093"/>
          </a:xfrm>
        </p:spPr>
        <p:txBody>
          <a:bodyPr/>
          <a:lstStyle/>
          <a:p>
            <a:pPr marL="285750" indent="-285750">
              <a:buClr>
                <a:srgbClr val="5F8896"/>
              </a:buClr>
              <a:buFont typeface="Arial" panose="020B0604020202020204" pitchFamily="34" charset="0"/>
              <a:buChar char="•"/>
            </a:pPr>
            <a:r>
              <a:rPr lang="fr-FR" b="1" dirty="0"/>
              <a:t>d) Douleurs et sommeil : </a:t>
            </a:r>
            <a:r>
              <a:rPr lang="fr-FR" sz="1600" b="1" dirty="0"/>
              <a:t>Diminution des douleurs neuropathiques</a:t>
            </a:r>
            <a:r>
              <a:rPr lang="fr-FR" sz="1600" dirty="0"/>
              <a:t> pour plusieurs patients. Moins de perturbations du sommeil. Diminution possible de la prise d’antalgiques.</a:t>
            </a:r>
          </a:p>
          <a:p>
            <a:endParaRPr lang="fr-FR" sz="800" b="1" dirty="0"/>
          </a:p>
          <a:p>
            <a:pPr marL="285750" indent="-285750">
              <a:buClr>
                <a:srgbClr val="5F8896"/>
              </a:buClr>
              <a:buFont typeface="Arial" panose="020B0604020202020204" pitchFamily="34" charset="0"/>
              <a:buChar char="•"/>
            </a:pPr>
            <a:r>
              <a:rPr lang="fr-FR" b="1" dirty="0"/>
              <a:t>e) Équilibre et posture : </a:t>
            </a:r>
          </a:p>
          <a:p>
            <a:pPr marL="552450" lvl="1" indent="-285750">
              <a:buClr>
                <a:srgbClr val="5F8896"/>
              </a:buClr>
              <a:buFontTx/>
              <a:buChar char="-"/>
            </a:pPr>
            <a:r>
              <a:rPr lang="fr-FR" sz="1600" dirty="0"/>
              <a:t>Amélioration de l’équilibre assis et debout.</a:t>
            </a:r>
          </a:p>
          <a:p>
            <a:pPr marL="552450" lvl="1" indent="-285750">
              <a:buClr>
                <a:srgbClr val="5F8896"/>
              </a:buClr>
              <a:buFontTx/>
              <a:buChar char="-"/>
            </a:pPr>
            <a:r>
              <a:rPr lang="fr-FR" sz="1600" dirty="0"/>
              <a:t>Meilleur contrôle du tronc, réduisant le risque de chute lors des transferts ou de la manipulation du fauteuil.</a:t>
            </a:r>
          </a:p>
          <a:p>
            <a:endParaRPr lang="fr-FR" sz="800" b="1" dirty="0"/>
          </a:p>
          <a:p>
            <a:pPr marL="285750" indent="-285750">
              <a:buClr>
                <a:srgbClr val="5F8896"/>
              </a:buClr>
              <a:buFont typeface="Arial" panose="020B0604020202020204" pitchFamily="34" charset="0"/>
              <a:buChar char="•"/>
            </a:pPr>
            <a:r>
              <a:rPr lang="fr-FR" b="1" dirty="0"/>
              <a:t>f) Métabolisme, poids, cardio-respiratoire : </a:t>
            </a:r>
          </a:p>
          <a:p>
            <a:pPr marL="552450" lvl="1" indent="-285750">
              <a:buClr>
                <a:srgbClr val="5F8896"/>
              </a:buClr>
              <a:buFontTx/>
              <a:buChar char="-"/>
            </a:pPr>
            <a:r>
              <a:rPr lang="fr-FR" sz="1600" dirty="0"/>
              <a:t>La marche en exosquelette représente une </a:t>
            </a:r>
            <a:r>
              <a:rPr lang="fr-FR" sz="1600" b="1" dirty="0"/>
              <a:t>activité physique d’intensité modérée.</a:t>
            </a:r>
          </a:p>
          <a:p>
            <a:pPr marL="552450" lvl="1" indent="-285750">
              <a:buClr>
                <a:srgbClr val="5F8896"/>
              </a:buClr>
              <a:buFontTx/>
              <a:buChar char="-"/>
            </a:pPr>
            <a:r>
              <a:rPr lang="fr-FR" sz="1600" dirty="0"/>
              <a:t>Amélioration :</a:t>
            </a:r>
          </a:p>
          <a:p>
            <a:pPr lvl="3">
              <a:buClr>
                <a:srgbClr val="5F8896"/>
              </a:buClr>
            </a:pPr>
            <a:r>
              <a:rPr lang="fr-FR" sz="1600" dirty="0"/>
              <a:t>De la capacité cardiorespiratoire,</a:t>
            </a:r>
          </a:p>
          <a:p>
            <a:pPr lvl="3">
              <a:buClr>
                <a:srgbClr val="5F8896"/>
              </a:buClr>
            </a:pPr>
            <a:r>
              <a:rPr lang="fr-FR" sz="1600" dirty="0"/>
              <a:t>De  la dépense énergétique,</a:t>
            </a:r>
          </a:p>
          <a:p>
            <a:pPr lvl="3">
              <a:buClr>
                <a:srgbClr val="5F8896"/>
              </a:buClr>
            </a:pPr>
            <a:r>
              <a:rPr lang="fr-FR" sz="1600" dirty="0"/>
              <a:t>Du  poids et de la masse grasse,</a:t>
            </a:r>
          </a:p>
          <a:p>
            <a:pPr lvl="3">
              <a:buClr>
                <a:srgbClr val="5F8896"/>
              </a:buClr>
            </a:pPr>
            <a:r>
              <a:rPr lang="fr-FR" sz="1600" dirty="0"/>
              <a:t>Du conditionnement physique général.</a:t>
            </a:r>
          </a:p>
          <a:p>
            <a:endParaRPr lang="fr-FR" dirty="0"/>
          </a:p>
        </p:txBody>
      </p:sp>
      <p:sp>
        <p:nvSpPr>
          <p:cNvPr id="5" name="ZoneTexte 4">
            <a:extLst>
              <a:ext uri="{FF2B5EF4-FFF2-40B4-BE49-F238E27FC236}">
                <a16:creationId xmlns:a16="http://schemas.microsoft.com/office/drawing/2014/main" id="{F8CACAF9-1F74-2FC3-9E33-85FA4A797CF7}"/>
              </a:ext>
            </a:extLst>
          </p:cNvPr>
          <p:cNvSpPr txBox="1"/>
          <p:nvPr/>
        </p:nvSpPr>
        <p:spPr>
          <a:xfrm>
            <a:off x="786384" y="317963"/>
            <a:ext cx="10875264" cy="584775"/>
          </a:xfrm>
          <a:prstGeom prst="rect">
            <a:avLst/>
          </a:prstGeom>
          <a:noFill/>
        </p:spPr>
        <p:txBody>
          <a:bodyPr wrap="square">
            <a:spAutoFit/>
          </a:bodyPr>
          <a:lstStyle/>
          <a:p>
            <a:r>
              <a:rPr lang="fr-FR" sz="3200" b="1" dirty="0">
                <a:solidFill>
                  <a:schemeClr val="bg2"/>
                </a:solidFill>
                <a:latin typeface="+mj-lt"/>
                <a:ea typeface="+mj-ea"/>
                <a:cs typeface="+mj-cs"/>
              </a:rPr>
              <a:t>4. Les bienfaits de</a:t>
            </a:r>
            <a:r>
              <a:rPr lang="fr-FR" dirty="0"/>
              <a:t> </a:t>
            </a:r>
            <a:r>
              <a:rPr lang="fr-FR" sz="3200" b="1" dirty="0">
                <a:solidFill>
                  <a:schemeClr val="bg2"/>
                </a:solidFill>
                <a:latin typeface="+mj-lt"/>
                <a:ea typeface="+mj-ea"/>
                <a:cs typeface="+mj-cs"/>
              </a:rPr>
              <a:t>l’usage de l’exosquelette </a:t>
            </a:r>
          </a:p>
        </p:txBody>
      </p:sp>
      <p:sp>
        <p:nvSpPr>
          <p:cNvPr id="2" name="Espace réservé du pied de page 1">
            <a:extLst>
              <a:ext uri="{FF2B5EF4-FFF2-40B4-BE49-F238E27FC236}">
                <a16:creationId xmlns:a16="http://schemas.microsoft.com/office/drawing/2014/main" id="{12DD5AFA-9FA8-4B1E-A6FA-51B9A3CD71A0}"/>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00107C70-89E9-3673-99A2-42FEB2D3E4AE}"/>
              </a:ext>
            </a:extLst>
          </p:cNvPr>
          <p:cNvSpPr>
            <a:spLocks noGrp="1"/>
          </p:cNvSpPr>
          <p:nvPr>
            <p:ph type="sldNum" sz="quarter" idx="12"/>
          </p:nvPr>
        </p:nvSpPr>
        <p:spPr/>
        <p:txBody>
          <a:bodyPr/>
          <a:lstStyle/>
          <a:p>
            <a:fld id="{8415421A-8635-4166-92D2-5F6D44CB9F91}" type="slidenum">
              <a:rPr lang="fr-FR" smtClean="0"/>
              <a:t>51</a:t>
            </a:fld>
            <a:endParaRPr lang="fr-FR"/>
          </a:p>
        </p:txBody>
      </p:sp>
    </p:spTree>
    <p:extLst>
      <p:ext uri="{BB962C8B-B14F-4D97-AF65-F5344CB8AC3E}">
        <p14:creationId xmlns:p14="http://schemas.microsoft.com/office/powerpoint/2010/main" val="124697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E88200F-51D0-BEC7-895C-704DE3618C57}"/>
              </a:ext>
            </a:extLst>
          </p:cNvPr>
          <p:cNvSpPr>
            <a:spLocks noGrp="1"/>
          </p:cNvSpPr>
          <p:nvPr>
            <p:ph idx="1"/>
          </p:nvPr>
        </p:nvSpPr>
        <p:spPr>
          <a:xfrm>
            <a:off x="838200" y="1375790"/>
            <a:ext cx="10515600" cy="2180770"/>
          </a:xfrm>
        </p:spPr>
        <p:txBody>
          <a:bodyPr/>
          <a:lstStyle/>
          <a:p>
            <a:r>
              <a:rPr lang="fr-FR" b="1" dirty="0"/>
              <a:t>3. Bienfaits psychologiques et qualité de vie :</a:t>
            </a:r>
          </a:p>
          <a:p>
            <a:pPr>
              <a:spcBef>
                <a:spcPts val="100"/>
              </a:spcBef>
            </a:pPr>
            <a:endParaRPr lang="fr-FR" sz="800" b="1" u="sng" dirty="0"/>
          </a:p>
          <a:p>
            <a:pPr marL="285750" indent="-285750">
              <a:buClr>
                <a:srgbClr val="5F8896"/>
              </a:buClr>
              <a:buFont typeface="Arial" panose="020B0604020202020204" pitchFamily="34" charset="0"/>
              <a:buChar char="•"/>
            </a:pPr>
            <a:r>
              <a:rPr lang="fr-FR" sz="1600" dirty="0"/>
              <a:t>Amélioration de </a:t>
            </a:r>
            <a:r>
              <a:rPr lang="fr-FR" sz="1600" b="1" dirty="0"/>
              <a:t>l’estime de soi</a:t>
            </a:r>
            <a:r>
              <a:rPr lang="fr-FR" sz="1600" dirty="0"/>
              <a:t> et du sentiment d’indépendance.</a:t>
            </a:r>
          </a:p>
          <a:p>
            <a:pPr marL="285750" indent="-285750">
              <a:buClr>
                <a:srgbClr val="5F8896"/>
              </a:buClr>
              <a:buFont typeface="Arial" panose="020B0604020202020204" pitchFamily="34" charset="0"/>
              <a:buChar char="•"/>
            </a:pPr>
            <a:r>
              <a:rPr lang="fr-FR" sz="1600" dirty="0"/>
              <a:t>Plaisir de se tenir debout « à hauteur des autres ».</a:t>
            </a:r>
          </a:p>
          <a:p>
            <a:pPr marL="285750" indent="-285750">
              <a:buClr>
                <a:srgbClr val="5F8896"/>
              </a:buClr>
              <a:buFont typeface="Arial" panose="020B0604020202020204" pitchFamily="34" charset="0"/>
              <a:buChar char="•"/>
            </a:pPr>
            <a:r>
              <a:rPr lang="fr-FR" sz="1600" dirty="0"/>
              <a:t>Sentiment de normalité dans la posture et la marche.</a:t>
            </a:r>
          </a:p>
          <a:p>
            <a:pPr marL="285750" indent="-285750">
              <a:buClr>
                <a:srgbClr val="5F8896"/>
              </a:buClr>
              <a:buFont typeface="Arial" panose="020B0604020202020204" pitchFamily="34" charset="0"/>
              <a:buChar char="•"/>
            </a:pPr>
            <a:r>
              <a:rPr lang="fr-FR" sz="1600" dirty="0"/>
              <a:t>Amélioration de la </a:t>
            </a:r>
            <a:r>
              <a:rPr lang="fr-FR" sz="1600" b="1" dirty="0"/>
              <a:t>qualité de vie</a:t>
            </a:r>
            <a:r>
              <a:rPr lang="fr-FR" sz="1600" dirty="0"/>
              <a:t> (douleur, santé mentale, participation sociale).</a:t>
            </a:r>
          </a:p>
          <a:p>
            <a:pPr marL="285750" indent="-285750">
              <a:buClr>
                <a:srgbClr val="5F8896"/>
              </a:buClr>
              <a:buFont typeface="Arial" panose="020B0604020202020204" pitchFamily="34" charset="0"/>
              <a:buChar char="•"/>
            </a:pPr>
            <a:r>
              <a:rPr lang="fr-FR" sz="1600" dirty="0"/>
              <a:t>Impact positif sur le processus de </a:t>
            </a:r>
            <a:r>
              <a:rPr lang="fr-FR" sz="1600" b="1" dirty="0"/>
              <a:t>résilience</a:t>
            </a:r>
            <a:r>
              <a:rPr lang="fr-FR" sz="1600" dirty="0"/>
              <a:t> et d’acceptation de la lésion.</a:t>
            </a:r>
          </a:p>
          <a:p>
            <a:endParaRPr lang="fr-FR" dirty="0"/>
          </a:p>
        </p:txBody>
      </p:sp>
      <p:sp>
        <p:nvSpPr>
          <p:cNvPr id="4" name="Titre 3">
            <a:extLst>
              <a:ext uri="{FF2B5EF4-FFF2-40B4-BE49-F238E27FC236}">
                <a16:creationId xmlns:a16="http://schemas.microsoft.com/office/drawing/2014/main" id="{DAC1429A-D5B4-5B78-CAB4-C58FE86E7050}"/>
              </a:ext>
            </a:extLst>
          </p:cNvPr>
          <p:cNvSpPr txBox="1">
            <a:spLocks noGrp="1"/>
          </p:cNvSpPr>
          <p:nvPr>
            <p:ph type="title"/>
          </p:nvPr>
        </p:nvSpPr>
        <p:spPr>
          <a:xfrm>
            <a:off x="838200" y="365125"/>
            <a:ext cx="10515600" cy="535531"/>
          </a:xfrm>
          <a:prstGeom prst="rect">
            <a:avLst/>
          </a:prstGeom>
          <a:noFill/>
        </p:spPr>
        <p:txBody>
          <a:bodyPr wrap="square">
            <a:spAutoFit/>
          </a:bodyPr>
          <a:lstStyle/>
          <a:p>
            <a:r>
              <a:rPr lang="fr-FR" sz="3200" b="1" dirty="0">
                <a:solidFill>
                  <a:schemeClr val="bg2"/>
                </a:solidFill>
                <a:latin typeface="+mj-lt"/>
                <a:ea typeface="+mj-ea"/>
                <a:cs typeface="+mj-cs"/>
              </a:rPr>
              <a:t>4. Les bienfaits de</a:t>
            </a:r>
            <a:r>
              <a:rPr lang="fr-FR" dirty="0"/>
              <a:t> </a:t>
            </a:r>
            <a:r>
              <a:rPr lang="fr-FR" sz="3200" b="1" dirty="0">
                <a:solidFill>
                  <a:schemeClr val="bg2"/>
                </a:solidFill>
                <a:latin typeface="+mj-lt"/>
                <a:ea typeface="+mj-ea"/>
                <a:cs typeface="+mj-cs"/>
              </a:rPr>
              <a:t>l’usage de l’exosquelette </a:t>
            </a:r>
          </a:p>
        </p:txBody>
      </p:sp>
      <p:sp>
        <p:nvSpPr>
          <p:cNvPr id="5" name="Signe de multiplication 4">
            <a:extLst>
              <a:ext uri="{FF2B5EF4-FFF2-40B4-BE49-F238E27FC236}">
                <a16:creationId xmlns:a16="http://schemas.microsoft.com/office/drawing/2014/main" id="{23B09C7E-2602-E632-7F5A-71D51D613ADD}"/>
              </a:ext>
            </a:extLst>
          </p:cNvPr>
          <p:cNvSpPr/>
          <p:nvPr/>
        </p:nvSpPr>
        <p:spPr>
          <a:xfrm>
            <a:off x="975360" y="3818927"/>
            <a:ext cx="1737360" cy="143192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21C94959-C397-DA9F-8F9B-414642819A1A}"/>
              </a:ext>
            </a:extLst>
          </p:cNvPr>
          <p:cNvSpPr txBox="1"/>
          <p:nvPr/>
        </p:nvSpPr>
        <p:spPr>
          <a:xfrm>
            <a:off x="2909919" y="4263050"/>
            <a:ext cx="8443881" cy="1219160"/>
          </a:xfrm>
          <a:prstGeom prst="rect">
            <a:avLst/>
          </a:prstGeom>
          <a:noFill/>
        </p:spPr>
        <p:txBody>
          <a:bodyPr wrap="square" rtlCol="0">
            <a:spAutoFit/>
          </a:bodyPr>
          <a:lstStyle/>
          <a:p>
            <a:r>
              <a:rPr lang="fr-FR" b="1" u="sng" dirty="0"/>
              <a:t>Attention !</a:t>
            </a:r>
            <a:r>
              <a:rPr lang="fr-FR" b="1" dirty="0"/>
              <a:t> </a:t>
            </a:r>
            <a:r>
              <a:rPr lang="fr-FR" dirty="0"/>
              <a:t>L’ensemble des fabricants d’exosquelettes exige </a:t>
            </a:r>
            <a:r>
              <a:rPr lang="fr-FR" u="sng" dirty="0"/>
              <a:t>la présence d’un tiers </a:t>
            </a:r>
            <a:r>
              <a:rPr lang="fr-FR" dirty="0"/>
              <a:t>aux côtés de l’usager afin d’éviter les chutes et pour des raisons de sécurité. </a:t>
            </a:r>
          </a:p>
          <a:p>
            <a:endParaRPr lang="fr-FR" dirty="0"/>
          </a:p>
          <a:p>
            <a:pPr algn="ctr"/>
            <a:r>
              <a:rPr lang="fr-FR" dirty="0"/>
              <a:t>A garder en tête pour l’évaluation du besoin en tierce personne.  </a:t>
            </a:r>
          </a:p>
        </p:txBody>
      </p:sp>
      <p:sp>
        <p:nvSpPr>
          <p:cNvPr id="2" name="Espace réservé du pied de page 1">
            <a:extLst>
              <a:ext uri="{FF2B5EF4-FFF2-40B4-BE49-F238E27FC236}">
                <a16:creationId xmlns:a16="http://schemas.microsoft.com/office/drawing/2014/main" id="{55C5C48F-2EA2-A0AB-659E-D7D5F1DAC2BB}"/>
              </a:ext>
            </a:extLst>
          </p:cNvPr>
          <p:cNvSpPr>
            <a:spLocks noGrp="1"/>
          </p:cNvSpPr>
          <p:nvPr>
            <p:ph type="ftr" sz="quarter" idx="11"/>
          </p:nvPr>
        </p:nvSpPr>
        <p:spPr/>
        <p:txBody>
          <a:bodyPr/>
          <a:lstStyle/>
          <a:p>
            <a:r>
              <a:rPr lang="fr-FR"/>
              <a:t>LES DEPENSES DE SANTE</a:t>
            </a:r>
          </a:p>
        </p:txBody>
      </p:sp>
      <p:sp>
        <p:nvSpPr>
          <p:cNvPr id="7" name="Espace réservé du numéro de diapositive 6">
            <a:extLst>
              <a:ext uri="{FF2B5EF4-FFF2-40B4-BE49-F238E27FC236}">
                <a16:creationId xmlns:a16="http://schemas.microsoft.com/office/drawing/2014/main" id="{8FCC93F6-66DF-0C4A-4DBA-AA20DF7C954E}"/>
              </a:ext>
            </a:extLst>
          </p:cNvPr>
          <p:cNvSpPr>
            <a:spLocks noGrp="1"/>
          </p:cNvSpPr>
          <p:nvPr>
            <p:ph type="sldNum" sz="quarter" idx="12"/>
          </p:nvPr>
        </p:nvSpPr>
        <p:spPr/>
        <p:txBody>
          <a:bodyPr/>
          <a:lstStyle/>
          <a:p>
            <a:fld id="{8415421A-8635-4166-92D2-5F6D44CB9F91}" type="slidenum">
              <a:rPr lang="fr-FR" smtClean="0"/>
              <a:t>52</a:t>
            </a:fld>
            <a:endParaRPr lang="fr-FR"/>
          </a:p>
        </p:txBody>
      </p:sp>
    </p:spTree>
    <p:extLst>
      <p:ext uri="{BB962C8B-B14F-4D97-AF65-F5344CB8AC3E}">
        <p14:creationId xmlns:p14="http://schemas.microsoft.com/office/powerpoint/2010/main" val="4131529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A29054-E6F1-7155-274D-1B91E93A5341}"/>
              </a:ext>
            </a:extLst>
          </p:cNvPr>
          <p:cNvSpPr>
            <a:spLocks noGrp="1"/>
          </p:cNvSpPr>
          <p:nvPr>
            <p:ph type="title"/>
          </p:nvPr>
        </p:nvSpPr>
        <p:spPr>
          <a:xfrm>
            <a:off x="838200" y="365126"/>
            <a:ext cx="9321800" cy="919221"/>
          </a:xfrm>
        </p:spPr>
        <p:txBody>
          <a:bodyPr/>
          <a:lstStyle/>
          <a:p>
            <a:r>
              <a:rPr lang="fr-FR" dirty="0"/>
              <a:t>5. Comment faire indemniser le besoin ? </a:t>
            </a:r>
          </a:p>
        </p:txBody>
      </p:sp>
      <p:sp>
        <p:nvSpPr>
          <p:cNvPr id="3" name="Espace réservé du contenu 2">
            <a:extLst>
              <a:ext uri="{FF2B5EF4-FFF2-40B4-BE49-F238E27FC236}">
                <a16:creationId xmlns:a16="http://schemas.microsoft.com/office/drawing/2014/main" id="{32135EEC-3C2A-A25F-2829-3F80BA7B302D}"/>
              </a:ext>
            </a:extLst>
          </p:cNvPr>
          <p:cNvSpPr>
            <a:spLocks noGrp="1"/>
          </p:cNvSpPr>
          <p:nvPr>
            <p:ph idx="1"/>
          </p:nvPr>
        </p:nvSpPr>
        <p:spPr>
          <a:xfrm>
            <a:off x="838200" y="1067367"/>
            <a:ext cx="10515600" cy="3978275"/>
          </a:xfrm>
        </p:spPr>
        <p:txBody>
          <a:bodyPr/>
          <a:lstStyle/>
          <a:p>
            <a:r>
              <a:rPr lang="fr-FR" b="1" dirty="0"/>
              <a:t>1. Le faire acter en expertise Exemple de rapport : </a:t>
            </a:r>
          </a:p>
          <a:p>
            <a:endParaRPr lang="fr-FR" b="1" dirty="0"/>
          </a:p>
          <a:p>
            <a:endParaRPr lang="fr-FR" b="1" dirty="0"/>
          </a:p>
          <a:p>
            <a:endParaRPr lang="fr-FR" b="1" dirty="0"/>
          </a:p>
          <a:p>
            <a:endParaRPr lang="fr-FR" b="1" dirty="0"/>
          </a:p>
          <a:p>
            <a:r>
              <a:rPr lang="fr-FR" b="1" dirty="0"/>
              <a:t>2. Réaliser les tests requis pour confirmer l’usage de l’exosquelette  (Cf. Formulaire REWALK)</a:t>
            </a:r>
          </a:p>
          <a:p>
            <a:endParaRPr lang="fr-FR" b="1" dirty="0"/>
          </a:p>
          <a:p>
            <a:r>
              <a:rPr lang="fr-FR" b="1" dirty="0"/>
              <a:t>3. Négociation avec l’assureur</a:t>
            </a:r>
          </a:p>
          <a:p>
            <a:endParaRPr lang="fr-FR" b="1" dirty="0"/>
          </a:p>
        </p:txBody>
      </p:sp>
      <p:sp>
        <p:nvSpPr>
          <p:cNvPr id="4" name="Espace réservé du pied de page 3">
            <a:extLst>
              <a:ext uri="{FF2B5EF4-FFF2-40B4-BE49-F238E27FC236}">
                <a16:creationId xmlns:a16="http://schemas.microsoft.com/office/drawing/2014/main" id="{77D454D5-7757-2FEC-3115-BF881F49B50C}"/>
              </a:ext>
            </a:extLst>
          </p:cNvPr>
          <p:cNvSpPr>
            <a:spLocks noGrp="1"/>
          </p:cNvSpPr>
          <p:nvPr>
            <p:ph type="ftr" sz="quarter" idx="11"/>
          </p:nvPr>
        </p:nvSpPr>
        <p:spPr>
          <a:xfrm>
            <a:off x="3774017" y="6247648"/>
            <a:ext cx="4643966" cy="365125"/>
          </a:xfrm>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EA9EBBC2-9290-19F0-8960-DB2E9F3BBCA6}"/>
              </a:ext>
            </a:extLst>
          </p:cNvPr>
          <p:cNvSpPr>
            <a:spLocks noGrp="1"/>
          </p:cNvSpPr>
          <p:nvPr>
            <p:ph type="sldNum" sz="quarter" idx="12"/>
          </p:nvPr>
        </p:nvSpPr>
        <p:spPr>
          <a:xfrm>
            <a:off x="11506200" y="85407"/>
            <a:ext cx="685800" cy="365125"/>
          </a:xfrm>
        </p:spPr>
        <p:txBody>
          <a:bodyPr/>
          <a:lstStyle/>
          <a:p>
            <a:fld id="{8415421A-8635-4166-92D2-5F6D44CB9F91}" type="slidenum">
              <a:rPr lang="fr-FR" smtClean="0"/>
              <a:pPr/>
              <a:t>53</a:t>
            </a:fld>
            <a:endParaRPr lang="fr-FR"/>
          </a:p>
        </p:txBody>
      </p:sp>
      <p:pic>
        <p:nvPicPr>
          <p:cNvPr id="7" name="Image 6">
            <a:extLst>
              <a:ext uri="{FF2B5EF4-FFF2-40B4-BE49-F238E27FC236}">
                <a16:creationId xmlns:a16="http://schemas.microsoft.com/office/drawing/2014/main" id="{C512E5D5-DBA4-270B-97C1-F522276C5F2E}"/>
              </a:ext>
            </a:extLst>
          </p:cNvPr>
          <p:cNvPicPr>
            <a:picLocks noChangeAspect="1"/>
          </p:cNvPicPr>
          <p:nvPr/>
        </p:nvPicPr>
        <p:blipFill>
          <a:blip r:embed="rId2">
            <a:extLst>
              <a:ext uri="{28A0092B-C50C-407E-A947-70E740481C1C}">
                <a14:useLocalDpi xmlns:a14="http://schemas.microsoft.com/office/drawing/2010/main" val="0"/>
              </a:ext>
            </a:extLst>
          </a:blip>
          <a:srcRect b="10122"/>
          <a:stretch>
            <a:fillRect/>
          </a:stretch>
        </p:blipFill>
        <p:spPr>
          <a:xfrm>
            <a:off x="4274411" y="1512312"/>
            <a:ext cx="6641866" cy="1280370"/>
          </a:xfrm>
          <a:prstGeom prst="rect">
            <a:avLst/>
          </a:prstGeom>
        </p:spPr>
      </p:pic>
      <p:pic>
        <p:nvPicPr>
          <p:cNvPr id="6" name="Image 5">
            <a:extLst>
              <a:ext uri="{FF2B5EF4-FFF2-40B4-BE49-F238E27FC236}">
                <a16:creationId xmlns:a16="http://schemas.microsoft.com/office/drawing/2014/main" id="{1EB52130-2FE8-15D3-4E30-C95C58ED2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975" y="3282252"/>
            <a:ext cx="5789438" cy="2956887"/>
          </a:xfrm>
          <a:prstGeom prst="rect">
            <a:avLst/>
          </a:prstGeom>
        </p:spPr>
      </p:pic>
      <p:sp>
        <p:nvSpPr>
          <p:cNvPr id="8" name="Rectangle 7">
            <a:extLst>
              <a:ext uri="{FF2B5EF4-FFF2-40B4-BE49-F238E27FC236}">
                <a16:creationId xmlns:a16="http://schemas.microsoft.com/office/drawing/2014/main" id="{F1C803E7-7423-210E-94DA-F29F39BF6E09}"/>
              </a:ext>
            </a:extLst>
          </p:cNvPr>
          <p:cNvSpPr/>
          <p:nvPr/>
        </p:nvSpPr>
        <p:spPr>
          <a:xfrm>
            <a:off x="4605975" y="3282252"/>
            <a:ext cx="5978738" cy="29745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7C28EA2-16BF-A80A-C9BB-C1E94540EB74}"/>
              </a:ext>
            </a:extLst>
          </p:cNvPr>
          <p:cNvSpPr/>
          <p:nvPr/>
        </p:nvSpPr>
        <p:spPr>
          <a:xfrm>
            <a:off x="4187662" y="1487869"/>
            <a:ext cx="6626063" cy="134288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2299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0AE0B-5333-4E9F-8760-7F2074AA904B}"/>
              </a:ext>
            </a:extLst>
          </p:cNvPr>
          <p:cNvSpPr>
            <a:spLocks noGrp="1"/>
          </p:cNvSpPr>
          <p:nvPr>
            <p:ph type="title"/>
          </p:nvPr>
        </p:nvSpPr>
        <p:spPr>
          <a:xfrm>
            <a:off x="917980" y="365126"/>
            <a:ext cx="10356040" cy="919221"/>
          </a:xfrm>
        </p:spPr>
        <p:txBody>
          <a:bodyPr/>
          <a:lstStyle/>
          <a:p>
            <a:r>
              <a:rPr lang="fr-FR" dirty="0"/>
              <a:t>6. Qu’en disent les juges ? </a:t>
            </a:r>
          </a:p>
        </p:txBody>
      </p:sp>
      <p:sp>
        <p:nvSpPr>
          <p:cNvPr id="4" name="Espace réservé du contenu 2">
            <a:extLst>
              <a:ext uri="{FF2B5EF4-FFF2-40B4-BE49-F238E27FC236}">
                <a16:creationId xmlns:a16="http://schemas.microsoft.com/office/drawing/2014/main" id="{F1288407-B30A-4CF2-59EC-4BB1C768F503}"/>
              </a:ext>
            </a:extLst>
          </p:cNvPr>
          <p:cNvSpPr>
            <a:spLocks noGrp="1"/>
          </p:cNvSpPr>
          <p:nvPr>
            <p:ph idx="1"/>
          </p:nvPr>
        </p:nvSpPr>
        <p:spPr>
          <a:xfrm>
            <a:off x="917980" y="1069550"/>
            <a:ext cx="10466300" cy="5056930"/>
          </a:xfrm>
        </p:spPr>
        <p:txBody>
          <a:bodyPr>
            <a:noAutofit/>
          </a:bodyPr>
          <a:lstStyle/>
          <a:p>
            <a:pPr algn="just">
              <a:spcBef>
                <a:spcPts val="100"/>
              </a:spcBef>
            </a:pPr>
            <a:r>
              <a:rPr lang="fr-FR" sz="1600" i="1" dirty="0"/>
              <a:t>(Cour d’appel d’Aix-en-Provence, Ch.1-6, 3 juin 2021, n°19/12851) </a:t>
            </a:r>
          </a:p>
          <a:p>
            <a:pPr algn="just">
              <a:spcBef>
                <a:spcPts val="100"/>
              </a:spcBef>
            </a:pPr>
            <a:r>
              <a:rPr lang="fr-FR" sz="1400" dirty="0"/>
              <a:t>« </a:t>
            </a:r>
            <a:r>
              <a:rPr lang="fr-FR" sz="1400" b="1" i="1" dirty="0"/>
              <a:t>Exosquelette type Re-</a:t>
            </a:r>
            <a:r>
              <a:rPr lang="fr-FR" sz="1400" b="1" i="1" dirty="0" err="1"/>
              <a:t>Walk</a:t>
            </a:r>
            <a:r>
              <a:rPr lang="fr-FR" sz="1400" b="1" i="1" dirty="0"/>
              <a:t> </a:t>
            </a:r>
            <a:r>
              <a:rPr lang="fr-FR" sz="1400" i="1" dirty="0"/>
              <a:t>: il s’agit d’un dispositif issu des progrès de la robotique, qui permet aux personnes paraplégiques de retrouver la marche de manière autonome sans béquille ou déambulateur ; son intérêt pour M. Z ne saurait être contesté en ce qu’il est de nature, à terme, à lui redonner une forme d’autonomie, la capacité non seulement de se tenir en position verticale mais également de marcher et de se rééduquer puisqu’il permet une récupération neuronale des fonctions motrices ; </a:t>
            </a:r>
            <a:r>
              <a:rPr lang="fr-FR" sz="1400" b="1" i="1" dirty="0"/>
              <a:t>cet appareil est donc susceptible d’être bénéfique sur l’ensemble des fonctions physiologiques (urinaires, cardio-vasculaires, articulaires, spasticité, transit) et psychologiques, mais également pour prévenir les escarres </a:t>
            </a:r>
            <a:r>
              <a:rPr lang="fr-FR" sz="1400" i="1" dirty="0"/>
              <a:t>qui constituent une difficulté permanente pour les personnes contraintes de demeurer constamment en fauteuil ou dans un lit ; </a:t>
            </a:r>
          </a:p>
          <a:p>
            <a:pPr marL="0" indent="0" algn="just">
              <a:spcBef>
                <a:spcPts val="100"/>
              </a:spcBef>
              <a:buNone/>
            </a:pPr>
            <a:r>
              <a:rPr lang="fr-FR" sz="1400" i="1" dirty="0"/>
              <a:t>cependant, il s’agit d’un dispositif récent qui, s’il a obtenu une autorisation de mise sur le marché en 2019, demeure principalement utilisé en structures de soins et de rééducation ; les attestations de MM. U et V sont insuffisantes pour démontrer le bénéfice et l’absence de risque, à ce jour, d’une utilisation autonome, à domicile, par un sujet paraplégique, de cet appareil ; </a:t>
            </a:r>
            <a:r>
              <a:rPr lang="fr-FR" sz="1400" b="1" i="1" dirty="0"/>
              <a:t>cependant, dès lors que cette technologie représente un espoir réel pour les personnes paraplégiques, compte tenu du jeune âge de M. Z</a:t>
            </a:r>
            <a:r>
              <a:rPr lang="fr-FR" sz="1400" i="1" dirty="0"/>
              <a:t>, </a:t>
            </a:r>
            <a:r>
              <a:rPr lang="fr-FR" sz="1400" b="1" i="1" dirty="0"/>
              <a:t>il convient de réserver ce poste de façon à lui permettre éventuellement d’en solliciter le bénéfice dans l’avenir</a:t>
            </a:r>
            <a:r>
              <a:rPr lang="fr-FR" sz="1400" dirty="0"/>
              <a:t>. »</a:t>
            </a:r>
          </a:p>
          <a:p>
            <a:pPr algn="just">
              <a:spcBef>
                <a:spcPts val="100"/>
              </a:spcBef>
            </a:pPr>
            <a:endParaRPr lang="fr-FR" sz="1400" dirty="0"/>
          </a:p>
          <a:p>
            <a:pPr algn="just">
              <a:spcBef>
                <a:spcPts val="100"/>
              </a:spcBef>
            </a:pPr>
            <a:r>
              <a:rPr lang="fr-FR" sz="1600" i="1" dirty="0"/>
              <a:t>(Tribunal judiciaire Point à Pitre, 1</a:t>
            </a:r>
            <a:r>
              <a:rPr lang="fr-FR" sz="1600" i="1" baseline="30000" dirty="0"/>
              <a:t>ère</a:t>
            </a:r>
            <a:r>
              <a:rPr lang="fr-FR" sz="1600" i="1" dirty="0"/>
              <a:t> Ch. Civile, 18 novembre 2021, n°21/526) </a:t>
            </a:r>
          </a:p>
          <a:p>
            <a:pPr algn="just">
              <a:spcBef>
                <a:spcPts val="100"/>
              </a:spcBef>
            </a:pPr>
            <a:r>
              <a:rPr lang="fr-FR" sz="1400" dirty="0"/>
              <a:t>« </a:t>
            </a:r>
            <a:r>
              <a:rPr lang="fr-FR" sz="1400" i="1" dirty="0"/>
              <a:t>AXA FRANCE IARD en conteste la nécessité, estimant que les fauteuils déjà pris en charge permettent plus d'autonomie et de pratiquer un certain nombre d'activités de loisirs. Cependant, à la différence du matériel « </a:t>
            </a:r>
            <a:r>
              <a:rPr lang="fr-FR" sz="1400" i="1" dirty="0" err="1"/>
              <a:t>rewalk</a:t>
            </a:r>
            <a:r>
              <a:rPr lang="fr-FR" sz="1400" i="1" dirty="0"/>
              <a:t> » dont il est demandé la prise en charge, </a:t>
            </a:r>
            <a:r>
              <a:rPr lang="fr-FR" sz="1400" b="1" i="1" dirty="0"/>
              <a:t>ces fauteuils ne permettent pas à X de marcher, ce qu'il faisait antérieurement à l'accident. </a:t>
            </a:r>
          </a:p>
          <a:p>
            <a:pPr algn="just">
              <a:spcBef>
                <a:spcPts val="100"/>
              </a:spcBef>
            </a:pPr>
            <a:r>
              <a:rPr lang="fr-FR" sz="1400" i="1" dirty="0"/>
              <a:t>En effet, </a:t>
            </a:r>
            <a:r>
              <a:rPr lang="fr-FR" sz="1400" b="1" i="1" dirty="0"/>
              <a:t>il ne peut être utilement soutenu qu'il fait double emploi avec un fauteuil verticalisateur</a:t>
            </a:r>
            <a:r>
              <a:rPr lang="fr-FR" sz="1400" i="1" dirty="0"/>
              <a:t>, ce dernier permettant un déplacement vertical motorisé, </a:t>
            </a:r>
            <a:r>
              <a:rPr lang="fr-FR" sz="1400" b="1" i="1" dirty="0"/>
              <a:t>alors que l'exosquelette offre la possibilité de se déplacer de nouveau à la verticale, sans autre assistance. </a:t>
            </a:r>
          </a:p>
          <a:p>
            <a:pPr algn="just">
              <a:spcBef>
                <a:spcPts val="100"/>
              </a:spcBef>
            </a:pPr>
            <a:r>
              <a:rPr lang="fr-FR" sz="1400" i="1" dirty="0"/>
              <a:t>X produit une facture d'achat du 14 avril 2017 de 87.500 euros d'un </a:t>
            </a:r>
            <a:r>
              <a:rPr lang="fr-FR" sz="1400" i="1" dirty="0" err="1"/>
              <a:t>exo-squelette</a:t>
            </a:r>
            <a:r>
              <a:rPr lang="fr-FR" sz="1400" i="1" dirty="0"/>
              <a:t> appelé « </a:t>
            </a:r>
            <a:r>
              <a:rPr lang="fr-FR" sz="1400" i="1" dirty="0" err="1"/>
              <a:t>rewalk</a:t>
            </a:r>
            <a:r>
              <a:rPr lang="fr-FR" sz="1400" i="1" dirty="0"/>
              <a:t> ». </a:t>
            </a:r>
          </a:p>
          <a:p>
            <a:pPr algn="just">
              <a:spcBef>
                <a:spcPts val="100"/>
              </a:spcBef>
            </a:pPr>
            <a:r>
              <a:rPr lang="fr-FR" sz="1400" i="1" dirty="0"/>
              <a:t>Il sera donc alloué à titre de frais d'acquisition de ce matériel, la somme de 87 500 euros en ce compris le coût d'extension de garantie de 36 mois. Le renouvellement tous les 7 ans sera calculé sur la base d'un indice de 22,692 à l'âge atteint de 57 ans au premier renouvellement (2024) soit 87.500/7 x·22,692= 283.650 €, outre le coût initial, soit un total de 371 150 euros</a:t>
            </a:r>
            <a:r>
              <a:rPr lang="fr-FR" sz="1400" dirty="0"/>
              <a:t>. » </a:t>
            </a:r>
          </a:p>
        </p:txBody>
      </p:sp>
      <p:sp>
        <p:nvSpPr>
          <p:cNvPr id="3" name="Espace réservé du pied de page 2">
            <a:extLst>
              <a:ext uri="{FF2B5EF4-FFF2-40B4-BE49-F238E27FC236}">
                <a16:creationId xmlns:a16="http://schemas.microsoft.com/office/drawing/2014/main" id="{4E33E800-D048-8712-DCF9-D7DFDF6CE7CC}"/>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3F9F07C7-01B8-EE86-A582-55852B3E4E30}"/>
              </a:ext>
            </a:extLst>
          </p:cNvPr>
          <p:cNvSpPr>
            <a:spLocks noGrp="1"/>
          </p:cNvSpPr>
          <p:nvPr>
            <p:ph type="sldNum" sz="quarter" idx="12"/>
          </p:nvPr>
        </p:nvSpPr>
        <p:spPr/>
        <p:txBody>
          <a:bodyPr/>
          <a:lstStyle/>
          <a:p>
            <a:fld id="{8415421A-8635-4166-92D2-5F6D44CB9F91}" type="slidenum">
              <a:rPr lang="fr-FR" smtClean="0"/>
              <a:t>54</a:t>
            </a:fld>
            <a:endParaRPr lang="fr-FR"/>
          </a:p>
        </p:txBody>
      </p:sp>
    </p:spTree>
    <p:extLst>
      <p:ext uri="{BB962C8B-B14F-4D97-AF65-F5344CB8AC3E}">
        <p14:creationId xmlns:p14="http://schemas.microsoft.com/office/powerpoint/2010/main" val="1173581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F4EC97-AD35-58D0-3757-291C35027046}"/>
              </a:ext>
            </a:extLst>
          </p:cNvPr>
          <p:cNvSpPr>
            <a:spLocks noGrp="1"/>
          </p:cNvSpPr>
          <p:nvPr>
            <p:ph idx="1"/>
          </p:nvPr>
        </p:nvSpPr>
        <p:spPr>
          <a:xfrm>
            <a:off x="917980" y="1017430"/>
            <a:ext cx="10515600" cy="4962746"/>
          </a:xfrm>
        </p:spPr>
        <p:txBody>
          <a:bodyPr/>
          <a:lstStyle/>
          <a:p>
            <a:endParaRPr lang="fr-FR" sz="100" dirty="0"/>
          </a:p>
          <a:p>
            <a:r>
              <a:rPr lang="fr-FR" u="sng" dirty="0"/>
              <a:t>Exemple de </a:t>
            </a:r>
            <a:r>
              <a:rPr lang="fr-FR" b="1" u="sng" dirty="0"/>
              <a:t>ARC-EX de </a:t>
            </a:r>
            <a:r>
              <a:rPr lang="fr-FR" b="1" u="sng" dirty="0" err="1"/>
              <a:t>Onward</a:t>
            </a:r>
            <a:r>
              <a:rPr lang="fr-FR" b="1" u="sng" dirty="0"/>
              <a:t> </a:t>
            </a:r>
            <a:r>
              <a:rPr lang="fr-FR" b="1" u="sng" dirty="0" err="1"/>
              <a:t>Medical</a:t>
            </a:r>
            <a:r>
              <a:rPr lang="fr-FR" b="1" u="sng" dirty="0"/>
              <a:t> (Jocelyne BLOCH et Grégoire COURTINE)</a:t>
            </a:r>
          </a:p>
          <a:p>
            <a:pPr marL="285750" indent="-285750" algn="just">
              <a:buClr>
                <a:srgbClr val="5F8896"/>
              </a:buClr>
              <a:buFont typeface="Arial" panose="020B0604020202020204" pitchFamily="34" charset="0"/>
              <a:buChar char="•"/>
            </a:pPr>
            <a:endParaRPr lang="fr-FR" sz="800" dirty="0"/>
          </a:p>
          <a:p>
            <a:pPr marL="285750" indent="-285750" algn="just">
              <a:lnSpc>
                <a:spcPct val="100000"/>
              </a:lnSpc>
              <a:spcBef>
                <a:spcPts val="100"/>
              </a:spcBef>
              <a:buClr>
                <a:srgbClr val="5F8896"/>
              </a:buClr>
              <a:buFont typeface="Arial" panose="020B0604020202020204" pitchFamily="34" charset="0"/>
              <a:buChar char="•"/>
            </a:pPr>
            <a:r>
              <a:rPr lang="fr-FR" sz="1600" b="1" u="sng" dirty="0"/>
              <a:t>Dispositif externe et non invasif </a:t>
            </a:r>
            <a:r>
              <a:rPr lang="fr-FR" sz="1600" dirty="0"/>
              <a:t>qui permet chez les personnes atteintes de lésions de la moelle épinière de </a:t>
            </a:r>
            <a:r>
              <a:rPr lang="fr-FR" sz="1600" u="sng" dirty="0"/>
              <a:t>restaurer la fonction des bras et des mains </a:t>
            </a:r>
            <a:r>
              <a:rPr lang="fr-FR" sz="1600" dirty="0"/>
              <a:t>(sur 65 patients paraplégiques ou tétraplégiques une récupération de la force dans les mains et les bras pour 90% d'entre eux),</a:t>
            </a:r>
          </a:p>
          <a:p>
            <a:pPr marL="285750" indent="-285750" algn="just">
              <a:lnSpc>
                <a:spcPct val="100000"/>
              </a:lnSpc>
              <a:spcBef>
                <a:spcPts val="100"/>
              </a:spcBef>
              <a:buClr>
                <a:srgbClr val="5F8896"/>
              </a:buClr>
              <a:buFont typeface="Arial" panose="020B0604020202020204" pitchFamily="34" charset="0"/>
              <a:buChar char="•"/>
            </a:pPr>
            <a:endParaRPr lang="fr-FR" sz="800" dirty="0"/>
          </a:p>
          <a:p>
            <a:pPr marL="285750" indent="-285750" algn="just">
              <a:lnSpc>
                <a:spcPct val="100000"/>
              </a:lnSpc>
              <a:spcBef>
                <a:spcPts val="100"/>
              </a:spcBef>
              <a:buClr>
                <a:srgbClr val="5F8896"/>
              </a:buClr>
              <a:buFont typeface="Arial" panose="020B0604020202020204" pitchFamily="34" charset="0"/>
              <a:buChar char="•"/>
            </a:pPr>
            <a:r>
              <a:rPr lang="fr-FR" sz="1600" b="1" u="sng" dirty="0"/>
              <a:t>Electrodes placées à l'arrière du cou du patient </a:t>
            </a:r>
            <a:r>
              <a:rPr lang="fr-FR" sz="1600" dirty="0"/>
              <a:t>au niveau de la moelle épinière envoient </a:t>
            </a:r>
            <a:r>
              <a:rPr lang="fr-FR" sz="1600" u="sng" dirty="0"/>
              <a:t>une stimulation électrique transcutanée dans la moelle épinière</a:t>
            </a:r>
            <a:r>
              <a:rPr lang="fr-FR" sz="1600" dirty="0"/>
              <a:t>. Cela rend la moelle plus « réactive», ce qui permet aux signaux provenant du cerveau (qui peuvent être affaiblis ou interrompus par la lésion) d’induire un mouvement volontaire,</a:t>
            </a:r>
          </a:p>
          <a:p>
            <a:pPr marL="285750" indent="-285750">
              <a:lnSpc>
                <a:spcPct val="100000"/>
              </a:lnSpc>
              <a:spcBef>
                <a:spcPts val="100"/>
              </a:spcBef>
              <a:buClr>
                <a:srgbClr val="5F8896"/>
              </a:buClr>
              <a:buFont typeface="Arial" panose="020B0604020202020204" pitchFamily="34" charset="0"/>
              <a:buChar char="•"/>
            </a:pPr>
            <a:endParaRPr lang="fr-FR" sz="800" dirty="0"/>
          </a:p>
          <a:p>
            <a:pPr marL="285750" indent="-285750">
              <a:lnSpc>
                <a:spcPct val="100000"/>
              </a:lnSpc>
              <a:spcBef>
                <a:spcPts val="100"/>
              </a:spcBef>
              <a:buClr>
                <a:srgbClr val="5F8896"/>
              </a:buClr>
              <a:buFont typeface="Arial" panose="020B0604020202020204" pitchFamily="34" charset="0"/>
              <a:buChar char="•"/>
            </a:pPr>
            <a:r>
              <a:rPr lang="fr-FR" sz="1600" b="1" dirty="0"/>
              <a:t>Le 19/12/2024</a:t>
            </a:r>
            <a:r>
              <a:rPr lang="fr-FR" sz="1600" dirty="0"/>
              <a:t>, le dispositif ARC-EX a été intégré à la </a:t>
            </a:r>
            <a:br>
              <a:rPr lang="fr-FR" sz="1600" dirty="0"/>
            </a:br>
            <a:r>
              <a:rPr lang="fr-FR" sz="1600" b="1" dirty="0"/>
              <a:t>classification de la Food and Drug Administration </a:t>
            </a:r>
            <a:r>
              <a:rPr lang="fr-FR" sz="1600" dirty="0"/>
              <a:t>(FDA)</a:t>
            </a:r>
            <a:br>
              <a:rPr lang="fr-FR" sz="1600" dirty="0"/>
            </a:br>
            <a:r>
              <a:rPr lang="fr-FR" sz="1600" dirty="0"/>
              <a:t>et obtenu l’autorisation de mise sur le marché américain,</a:t>
            </a:r>
          </a:p>
          <a:p>
            <a:pPr marL="285750" indent="-285750">
              <a:lnSpc>
                <a:spcPct val="100000"/>
              </a:lnSpc>
              <a:spcBef>
                <a:spcPts val="100"/>
              </a:spcBef>
              <a:buClr>
                <a:srgbClr val="5F8896"/>
              </a:buClr>
              <a:buFont typeface="Arial" panose="020B0604020202020204" pitchFamily="34" charset="0"/>
              <a:buChar char="•"/>
            </a:pPr>
            <a:endParaRPr lang="fr-FR" sz="800" dirty="0"/>
          </a:p>
          <a:p>
            <a:pPr marL="285750" indent="-285750">
              <a:lnSpc>
                <a:spcPct val="100000"/>
              </a:lnSpc>
              <a:spcBef>
                <a:spcPts val="100"/>
              </a:spcBef>
              <a:buClr>
                <a:srgbClr val="5F8896"/>
              </a:buClr>
              <a:buFont typeface="Arial" panose="020B0604020202020204" pitchFamily="34" charset="0"/>
              <a:buChar char="•"/>
            </a:pPr>
            <a:r>
              <a:rPr lang="fr-FR" sz="1600" b="1" dirty="0"/>
              <a:t>Le 08/09/2025</a:t>
            </a:r>
            <a:r>
              <a:rPr lang="fr-FR" sz="1600" dirty="0"/>
              <a:t>,</a:t>
            </a:r>
            <a:r>
              <a:rPr lang="fr-FR" sz="1600" b="1" dirty="0"/>
              <a:t> </a:t>
            </a:r>
            <a:r>
              <a:rPr lang="fr-FR" sz="1600" dirty="0"/>
              <a:t>obtention le marquage CE ouvrant ainsi </a:t>
            </a:r>
            <a:br>
              <a:rPr lang="fr-FR" sz="1600" dirty="0"/>
            </a:br>
            <a:r>
              <a:rPr lang="fr-FR" sz="1600" dirty="0"/>
              <a:t>la voie à sa commercialisation dans l’Union européenne, </a:t>
            </a:r>
          </a:p>
          <a:p>
            <a:pPr marL="285750" indent="-285750">
              <a:lnSpc>
                <a:spcPct val="100000"/>
              </a:lnSpc>
              <a:spcBef>
                <a:spcPts val="100"/>
              </a:spcBef>
              <a:buClr>
                <a:srgbClr val="5F8896"/>
              </a:buClr>
              <a:buFont typeface="Arial" panose="020B0604020202020204" pitchFamily="34" charset="0"/>
              <a:buChar char="•"/>
            </a:pPr>
            <a:endParaRPr lang="fr-FR" sz="800" dirty="0"/>
          </a:p>
          <a:p>
            <a:pPr marL="285750" indent="-285750">
              <a:lnSpc>
                <a:spcPct val="100000"/>
              </a:lnSpc>
              <a:spcBef>
                <a:spcPts val="100"/>
              </a:spcBef>
              <a:buClr>
                <a:srgbClr val="5F8896"/>
              </a:buClr>
              <a:buFont typeface="Arial" panose="020B0604020202020204" pitchFamily="34" charset="0"/>
              <a:buChar char="•"/>
            </a:pPr>
            <a:r>
              <a:rPr lang="fr-FR" sz="1600" dirty="0"/>
              <a:t>Prix : environ </a:t>
            </a:r>
            <a:r>
              <a:rPr lang="fr-FR" sz="1600" b="1" dirty="0"/>
              <a:t>40 000€</a:t>
            </a:r>
          </a:p>
        </p:txBody>
      </p:sp>
      <p:pic>
        <p:nvPicPr>
          <p:cNvPr id="6" name="Picture 2" descr="Non-invasive spinal cord electrical stimulation for arm and hand function  in chronic tetraplegia: a safety and efficacy trial | Nature Medicine">
            <a:extLst>
              <a:ext uri="{FF2B5EF4-FFF2-40B4-BE49-F238E27FC236}">
                <a16:creationId xmlns:a16="http://schemas.microsoft.com/office/drawing/2014/main" id="{98B1A9FB-25F2-A6E4-70DB-06F37F55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497" y="3429000"/>
            <a:ext cx="4962083" cy="266967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55D83196-8C25-11CA-0714-22279FB5186B}"/>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DC023C7C-C560-9553-7E7E-79624B55D261}"/>
              </a:ext>
            </a:extLst>
          </p:cNvPr>
          <p:cNvSpPr>
            <a:spLocks noGrp="1"/>
          </p:cNvSpPr>
          <p:nvPr>
            <p:ph type="sldNum" sz="quarter" idx="12"/>
          </p:nvPr>
        </p:nvSpPr>
        <p:spPr/>
        <p:txBody>
          <a:bodyPr/>
          <a:lstStyle/>
          <a:p>
            <a:fld id="{8415421A-8635-4166-92D2-5F6D44CB9F91}" type="slidenum">
              <a:rPr lang="fr-FR" smtClean="0"/>
              <a:t>55</a:t>
            </a:fld>
            <a:endParaRPr lang="fr-FR"/>
          </a:p>
        </p:txBody>
      </p:sp>
      <p:sp>
        <p:nvSpPr>
          <p:cNvPr id="5" name="Titre 1">
            <a:extLst>
              <a:ext uri="{FF2B5EF4-FFF2-40B4-BE49-F238E27FC236}">
                <a16:creationId xmlns:a16="http://schemas.microsoft.com/office/drawing/2014/main" id="{179D9F0B-888B-DBCC-F37C-13AD700802C0}"/>
              </a:ext>
            </a:extLst>
          </p:cNvPr>
          <p:cNvSpPr>
            <a:spLocks noGrp="1"/>
          </p:cNvSpPr>
          <p:nvPr>
            <p:ph type="title"/>
          </p:nvPr>
        </p:nvSpPr>
        <p:spPr>
          <a:xfrm>
            <a:off x="917980" y="365127"/>
            <a:ext cx="10515600" cy="494410"/>
          </a:xfrm>
        </p:spPr>
        <p:txBody>
          <a:bodyPr/>
          <a:lstStyle/>
          <a:p>
            <a:r>
              <a:rPr lang="fr-FR" dirty="0">
                <a:solidFill>
                  <a:schemeClr val="bg2">
                    <a:lumMod val="60000"/>
                    <a:lumOff val="40000"/>
                  </a:schemeClr>
                </a:solidFill>
              </a:rPr>
              <a:t>B-2. Les dispositifs de stimulation spinale</a:t>
            </a:r>
            <a:endParaRPr lang="fr-FR" u="sng" dirty="0">
              <a:solidFill>
                <a:schemeClr val="bg2">
                  <a:lumMod val="60000"/>
                  <a:lumOff val="40000"/>
                </a:schemeClr>
              </a:solidFill>
            </a:endParaRPr>
          </a:p>
        </p:txBody>
      </p:sp>
    </p:spTree>
    <p:extLst>
      <p:ext uri="{BB962C8B-B14F-4D97-AF65-F5344CB8AC3E}">
        <p14:creationId xmlns:p14="http://schemas.microsoft.com/office/powerpoint/2010/main" val="3211072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E9A8271-CD05-2BFC-1E4E-234F51D0C501}"/>
              </a:ext>
            </a:extLst>
          </p:cNvPr>
          <p:cNvSpPr>
            <a:spLocks noGrp="1"/>
          </p:cNvSpPr>
          <p:nvPr>
            <p:ph idx="1"/>
          </p:nvPr>
        </p:nvSpPr>
        <p:spPr>
          <a:xfrm>
            <a:off x="917980" y="2451729"/>
            <a:ext cx="9369020" cy="1954541"/>
          </a:xfrm>
        </p:spPr>
        <p:txBody>
          <a:bodyPr/>
          <a:lstStyle/>
          <a:p>
            <a:pPr marL="285750" indent="-285750">
              <a:buClr>
                <a:srgbClr val="5F8896"/>
              </a:buClr>
              <a:buFont typeface="Arial" panose="020B0604020202020204" pitchFamily="34" charset="0"/>
              <a:buChar char="•"/>
            </a:pPr>
            <a:r>
              <a:rPr lang="fr-FR" b="1" dirty="0"/>
              <a:t>Objectif = Marche </a:t>
            </a:r>
            <a:r>
              <a:rPr lang="fr-FR" sz="1600" dirty="0"/>
              <a:t>(Le transfert se fait uniquement sur le mb sain et la prothèse n’est utilisée qu’une fois le patient debout)</a:t>
            </a:r>
            <a:endParaRPr lang="fr-FR" sz="1600" b="1" dirty="0"/>
          </a:p>
          <a:p>
            <a:pPr algn="just">
              <a:spcBef>
                <a:spcPts val="100"/>
              </a:spcBef>
            </a:pPr>
            <a:endParaRPr lang="fr-FR" sz="800" dirty="0"/>
          </a:p>
          <a:p>
            <a:pPr marL="285750" indent="-285750" algn="just">
              <a:buClr>
                <a:srgbClr val="5F8896"/>
              </a:buClr>
              <a:buFont typeface="Arial" panose="020B0604020202020204" pitchFamily="34" charset="0"/>
              <a:buChar char="•"/>
            </a:pPr>
            <a:r>
              <a:rPr lang="fr-FR" b="1" dirty="0"/>
              <a:t>Indication appareillage marche /amputé fémoral unilatéral :</a:t>
            </a:r>
          </a:p>
          <a:p>
            <a:pPr marL="552450" lvl="1" indent="-285750">
              <a:buFontTx/>
              <a:buChar char="-"/>
            </a:pPr>
            <a:r>
              <a:rPr lang="fr-FR" sz="1600" dirty="0"/>
              <a:t>Patient capable de se transférer sans aide</a:t>
            </a:r>
          </a:p>
          <a:p>
            <a:pPr marL="552450" lvl="1" indent="-285750">
              <a:buFontTx/>
              <a:buChar char="-"/>
            </a:pPr>
            <a:r>
              <a:rPr lang="fr-FR" sz="1600" dirty="0"/>
              <a:t>Manchon habituellement en silicone</a:t>
            </a:r>
          </a:p>
          <a:p>
            <a:pPr marL="552450" lvl="1" indent="-285750">
              <a:buFontTx/>
              <a:buChar char="-"/>
            </a:pPr>
            <a:r>
              <a:rPr lang="fr-FR" sz="1600" dirty="0"/>
              <a:t>Systèmes de maintien à choisir en fonction des patients pour simplifier la mise en place</a:t>
            </a:r>
          </a:p>
        </p:txBody>
      </p:sp>
      <p:sp>
        <p:nvSpPr>
          <p:cNvPr id="2" name="Espace réservé du pied de page 1">
            <a:extLst>
              <a:ext uri="{FF2B5EF4-FFF2-40B4-BE49-F238E27FC236}">
                <a16:creationId xmlns:a16="http://schemas.microsoft.com/office/drawing/2014/main" id="{5325BE30-AD9B-3A38-7E2E-6BE4F58D10F6}"/>
              </a:ext>
            </a:extLst>
          </p:cNvPr>
          <p:cNvSpPr>
            <a:spLocks noGrp="1"/>
          </p:cNvSpPr>
          <p:nvPr>
            <p:ph type="ftr" sz="quarter" idx="11"/>
          </p:nvPr>
        </p:nvSpPr>
        <p:spPr/>
        <p:txBody>
          <a:bodyPr/>
          <a:lstStyle/>
          <a:p>
            <a:r>
              <a:rPr lang="fr-FR"/>
              <a:t>LES DEPENSES DE SANTE</a:t>
            </a:r>
          </a:p>
        </p:txBody>
      </p:sp>
      <p:sp>
        <p:nvSpPr>
          <p:cNvPr id="4" name="Espace réservé du numéro de diapositive 3">
            <a:extLst>
              <a:ext uri="{FF2B5EF4-FFF2-40B4-BE49-F238E27FC236}">
                <a16:creationId xmlns:a16="http://schemas.microsoft.com/office/drawing/2014/main" id="{5D0C9A14-7EBC-1399-D553-0FB638DA8C6B}"/>
              </a:ext>
            </a:extLst>
          </p:cNvPr>
          <p:cNvSpPr>
            <a:spLocks noGrp="1"/>
          </p:cNvSpPr>
          <p:nvPr>
            <p:ph type="sldNum" sz="quarter" idx="12"/>
          </p:nvPr>
        </p:nvSpPr>
        <p:spPr/>
        <p:txBody>
          <a:bodyPr/>
          <a:lstStyle/>
          <a:p>
            <a:fld id="{8415421A-8635-4166-92D2-5F6D44CB9F91}" type="slidenum">
              <a:rPr lang="fr-FR" smtClean="0"/>
              <a:t>56</a:t>
            </a:fld>
            <a:endParaRPr lang="fr-FR"/>
          </a:p>
        </p:txBody>
      </p:sp>
      <p:sp>
        <p:nvSpPr>
          <p:cNvPr id="5" name="Titre 1">
            <a:extLst>
              <a:ext uri="{FF2B5EF4-FFF2-40B4-BE49-F238E27FC236}">
                <a16:creationId xmlns:a16="http://schemas.microsoft.com/office/drawing/2014/main" id="{5EF11FFE-8157-05E9-AFE5-E0459A62EFE3}"/>
              </a:ext>
            </a:extLst>
          </p:cNvPr>
          <p:cNvSpPr>
            <a:spLocks noGrp="1"/>
          </p:cNvSpPr>
          <p:nvPr>
            <p:ph type="title"/>
          </p:nvPr>
        </p:nvSpPr>
        <p:spPr>
          <a:xfrm>
            <a:off x="917980" y="365127"/>
            <a:ext cx="10515600" cy="494410"/>
          </a:xfrm>
        </p:spPr>
        <p:txBody>
          <a:bodyPr/>
          <a:lstStyle/>
          <a:p>
            <a:r>
              <a:rPr lang="fr-FR" dirty="0">
                <a:solidFill>
                  <a:schemeClr val="bg2">
                    <a:lumMod val="60000"/>
                    <a:lumOff val="40000"/>
                  </a:schemeClr>
                </a:solidFill>
              </a:rPr>
              <a:t>B-3. Appareillage d’un amputé fémoral</a:t>
            </a:r>
            <a:endParaRPr lang="fr-FR" u="sng" dirty="0">
              <a:solidFill>
                <a:schemeClr val="bg2">
                  <a:lumMod val="60000"/>
                  <a:lumOff val="40000"/>
                </a:schemeClr>
              </a:solidFill>
            </a:endParaRPr>
          </a:p>
        </p:txBody>
      </p:sp>
      <p:sp>
        <p:nvSpPr>
          <p:cNvPr id="6" name="Titre 1">
            <a:extLst>
              <a:ext uri="{FF2B5EF4-FFF2-40B4-BE49-F238E27FC236}">
                <a16:creationId xmlns:a16="http://schemas.microsoft.com/office/drawing/2014/main" id="{F7170DD9-B7A6-39DB-989B-096E4584B6CD}"/>
              </a:ext>
            </a:extLst>
          </p:cNvPr>
          <p:cNvSpPr txBox="1">
            <a:spLocks/>
          </p:cNvSpPr>
          <p:nvPr/>
        </p:nvSpPr>
        <p:spPr>
          <a:xfrm>
            <a:off x="917980" y="1408428"/>
            <a:ext cx="10515600" cy="49441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r>
              <a:rPr lang="fr-FR" dirty="0"/>
              <a:t>1. Objectif et indication</a:t>
            </a:r>
          </a:p>
        </p:txBody>
      </p:sp>
    </p:spTree>
    <p:extLst>
      <p:ext uri="{BB962C8B-B14F-4D97-AF65-F5344CB8AC3E}">
        <p14:creationId xmlns:p14="http://schemas.microsoft.com/office/powerpoint/2010/main" val="1124963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8D8D9-32C9-77FE-6922-4C623BDFA512}"/>
              </a:ext>
            </a:extLst>
          </p:cNvPr>
          <p:cNvSpPr>
            <a:spLocks noGrp="1"/>
          </p:cNvSpPr>
          <p:nvPr>
            <p:ph type="title"/>
          </p:nvPr>
        </p:nvSpPr>
        <p:spPr>
          <a:xfrm>
            <a:off x="571920" y="365126"/>
            <a:ext cx="3441192" cy="833469"/>
          </a:xfrm>
        </p:spPr>
        <p:txBody>
          <a:bodyPr/>
          <a:lstStyle/>
          <a:p>
            <a:pPr algn="ctr"/>
            <a:r>
              <a:rPr lang="fr-FR" dirty="0"/>
              <a:t>2. Le genou libre</a:t>
            </a:r>
          </a:p>
        </p:txBody>
      </p:sp>
      <p:sp>
        <p:nvSpPr>
          <p:cNvPr id="3" name="Espace réservé du contenu 2">
            <a:extLst>
              <a:ext uri="{FF2B5EF4-FFF2-40B4-BE49-F238E27FC236}">
                <a16:creationId xmlns:a16="http://schemas.microsoft.com/office/drawing/2014/main" id="{C592B956-D8E5-0393-A272-F3D985F1A7B5}"/>
              </a:ext>
            </a:extLst>
          </p:cNvPr>
          <p:cNvSpPr>
            <a:spLocks noGrp="1"/>
          </p:cNvSpPr>
          <p:nvPr>
            <p:ph idx="1"/>
          </p:nvPr>
        </p:nvSpPr>
        <p:spPr>
          <a:xfrm>
            <a:off x="3435241" y="2318614"/>
            <a:ext cx="2538036" cy="3003710"/>
          </a:xfrm>
        </p:spPr>
        <p:txBody>
          <a:bodyPr/>
          <a:lstStyle/>
          <a:p>
            <a:pPr marL="285750" indent="-285750">
              <a:buClr>
                <a:srgbClr val="5F8896"/>
              </a:buClr>
              <a:buFont typeface="Arial" panose="020B0604020202020204" pitchFamily="34" charset="0"/>
              <a:buChar char="•"/>
            </a:pPr>
            <a:r>
              <a:rPr lang="fr-FR" b="1" dirty="0"/>
              <a:t>Moins énergivore </a:t>
            </a:r>
            <a:r>
              <a:rPr lang="fr-FR" sz="1600" dirty="0"/>
              <a:t>à la marche,</a:t>
            </a:r>
          </a:p>
          <a:p>
            <a:pPr marL="285750" indent="-285750">
              <a:spcBef>
                <a:spcPts val="100"/>
              </a:spcBef>
              <a:buClr>
                <a:srgbClr val="5F8896"/>
              </a:buClr>
              <a:buFont typeface="Arial" panose="020B0604020202020204" pitchFamily="34" charset="0"/>
              <a:buChar char="•"/>
            </a:pPr>
            <a:endParaRPr lang="fr-FR" sz="800" b="1" u="sng" dirty="0"/>
          </a:p>
          <a:p>
            <a:pPr marL="285750" indent="-285750">
              <a:buClr>
                <a:srgbClr val="5F8896"/>
              </a:buClr>
              <a:buFont typeface="Arial" panose="020B0604020202020204" pitchFamily="34" charset="0"/>
              <a:buChar char="•"/>
            </a:pPr>
            <a:r>
              <a:rPr lang="fr-FR" b="1" dirty="0"/>
              <a:t>Genou simple articulé mono-axial </a:t>
            </a:r>
            <a:r>
              <a:rPr lang="fr-FR" sz="1600" dirty="0">
                <a:sym typeface="Wingdings" panose="05000000000000000000" pitchFamily="2" charset="2"/>
              </a:rPr>
              <a:t>: genou articulé </a:t>
            </a:r>
            <a:r>
              <a:rPr lang="fr-FR" sz="1600" dirty="0" err="1">
                <a:sym typeface="Wingdings" panose="05000000000000000000" pitchFamily="2" charset="2"/>
              </a:rPr>
              <a:t>polyaxial</a:t>
            </a:r>
            <a:r>
              <a:rPr lang="fr-FR" sz="1600" dirty="0">
                <a:sym typeface="Wingdings" panose="05000000000000000000" pitchFamily="2" charset="2"/>
              </a:rPr>
              <a:t>; on utilise bcp les genoux mono-axiaux avec une assistance hydraulique –bloque la phase d’appui et libère lors de la phase oscillante,</a:t>
            </a:r>
          </a:p>
          <a:p>
            <a:endParaRPr lang="fr-FR" dirty="0"/>
          </a:p>
          <a:p>
            <a:endParaRPr lang="fr-FR" dirty="0"/>
          </a:p>
        </p:txBody>
      </p:sp>
      <p:pic>
        <p:nvPicPr>
          <p:cNvPr id="4" name="Image 3">
            <a:extLst>
              <a:ext uri="{FF2B5EF4-FFF2-40B4-BE49-F238E27FC236}">
                <a16:creationId xmlns:a16="http://schemas.microsoft.com/office/drawing/2014/main" id="{7B01199D-C191-175D-0E47-6370D9CE1314}"/>
              </a:ext>
            </a:extLst>
          </p:cNvPr>
          <p:cNvPicPr>
            <a:picLocks noChangeAspect="1"/>
          </p:cNvPicPr>
          <p:nvPr/>
        </p:nvPicPr>
        <p:blipFill>
          <a:blip r:embed="rId2"/>
          <a:srcRect l="29462" r="3430"/>
          <a:stretch>
            <a:fillRect/>
          </a:stretch>
        </p:blipFill>
        <p:spPr>
          <a:xfrm>
            <a:off x="838200" y="1820618"/>
            <a:ext cx="2353055" cy="3999702"/>
          </a:xfrm>
          <a:prstGeom prst="rect">
            <a:avLst/>
          </a:prstGeom>
        </p:spPr>
      </p:pic>
      <p:sp>
        <p:nvSpPr>
          <p:cNvPr id="5" name="Espace réservé du pied de page 4">
            <a:extLst>
              <a:ext uri="{FF2B5EF4-FFF2-40B4-BE49-F238E27FC236}">
                <a16:creationId xmlns:a16="http://schemas.microsoft.com/office/drawing/2014/main" id="{6EB0172F-7FCC-21CE-83A6-B91E7CF34F97}"/>
              </a:ext>
            </a:extLst>
          </p:cNvPr>
          <p:cNvSpPr>
            <a:spLocks noGrp="1"/>
          </p:cNvSpPr>
          <p:nvPr>
            <p:ph type="ftr" sz="quarter" idx="11"/>
          </p:nvPr>
        </p:nvSpPr>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2798A4F7-CA32-3C8D-8617-2C34DD51F145}"/>
              </a:ext>
            </a:extLst>
          </p:cNvPr>
          <p:cNvSpPr>
            <a:spLocks noGrp="1"/>
          </p:cNvSpPr>
          <p:nvPr>
            <p:ph type="sldNum" sz="quarter" idx="12"/>
          </p:nvPr>
        </p:nvSpPr>
        <p:spPr/>
        <p:txBody>
          <a:bodyPr/>
          <a:lstStyle/>
          <a:p>
            <a:fld id="{8415421A-8635-4166-92D2-5F6D44CB9F91}" type="slidenum">
              <a:rPr lang="fr-FR" smtClean="0"/>
              <a:t>57</a:t>
            </a:fld>
            <a:endParaRPr lang="fr-FR"/>
          </a:p>
        </p:txBody>
      </p:sp>
      <p:sp>
        <p:nvSpPr>
          <p:cNvPr id="12" name="Titre 1">
            <a:extLst>
              <a:ext uri="{FF2B5EF4-FFF2-40B4-BE49-F238E27FC236}">
                <a16:creationId xmlns:a16="http://schemas.microsoft.com/office/drawing/2014/main" id="{945AAB21-9229-38AF-63B3-AFB68A0FD6C2}"/>
              </a:ext>
            </a:extLst>
          </p:cNvPr>
          <p:cNvSpPr txBox="1">
            <a:spLocks/>
          </p:cNvSpPr>
          <p:nvPr/>
        </p:nvSpPr>
        <p:spPr>
          <a:xfrm>
            <a:off x="5686975" y="348290"/>
            <a:ext cx="5462016" cy="147232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pPr algn="ctr"/>
            <a:r>
              <a:rPr lang="fr-FR" dirty="0"/>
              <a:t>3. Genou libre électroniques dits à microprocesseur</a:t>
            </a:r>
          </a:p>
        </p:txBody>
      </p:sp>
      <p:sp>
        <p:nvSpPr>
          <p:cNvPr id="13" name="Espace réservé du contenu 2">
            <a:extLst>
              <a:ext uri="{FF2B5EF4-FFF2-40B4-BE49-F238E27FC236}">
                <a16:creationId xmlns:a16="http://schemas.microsoft.com/office/drawing/2014/main" id="{E132EAF1-3AFB-5AC0-2B13-371821DC7118}"/>
              </a:ext>
            </a:extLst>
          </p:cNvPr>
          <p:cNvSpPr txBox="1">
            <a:spLocks/>
          </p:cNvSpPr>
          <p:nvPr/>
        </p:nvSpPr>
        <p:spPr>
          <a:xfrm>
            <a:off x="6460524" y="1902448"/>
            <a:ext cx="2895560" cy="399970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5F8896"/>
              </a:buClr>
              <a:buFont typeface="Arial" panose="020B0604020202020204" pitchFamily="34" charset="0"/>
              <a:buChar char="•"/>
            </a:pPr>
            <a:r>
              <a:rPr lang="fr-FR" b="1" dirty="0"/>
              <a:t>Nécessite l’avis d’un centre spécialisé</a:t>
            </a:r>
          </a:p>
          <a:p>
            <a:pPr>
              <a:spcBef>
                <a:spcPts val="100"/>
              </a:spcBef>
            </a:pPr>
            <a:endParaRPr lang="fr-FR" sz="800" dirty="0"/>
          </a:p>
          <a:p>
            <a:pPr marL="285750" indent="-285750">
              <a:buClr>
                <a:srgbClr val="5F8896"/>
              </a:buClr>
              <a:buFont typeface="Arial" panose="020B0604020202020204" pitchFamily="34" charset="0"/>
              <a:buChar char="•"/>
            </a:pPr>
            <a:r>
              <a:rPr lang="fr-FR" b="1" dirty="0"/>
              <a:t>Critères d’attribution : </a:t>
            </a:r>
          </a:p>
          <a:p>
            <a:pPr lvl="2"/>
            <a:r>
              <a:rPr lang="fr-FR" dirty="0"/>
              <a:t>Patient actif</a:t>
            </a:r>
          </a:p>
          <a:p>
            <a:pPr lvl="2"/>
            <a:r>
              <a:rPr lang="fr-FR" dirty="0"/>
              <a:t>Vitesse de marche &gt; 4km/h</a:t>
            </a:r>
          </a:p>
          <a:p>
            <a:pPr lvl="2"/>
            <a:r>
              <a:rPr lang="fr-FR" dirty="0"/>
              <a:t>Périmètre de marche sans pause &gt; 2km</a:t>
            </a:r>
          </a:p>
          <a:p>
            <a:pPr lvl="2"/>
            <a:r>
              <a:rPr lang="fr-FR" dirty="0"/>
              <a:t>Descente escaliers pas alternés</a:t>
            </a:r>
          </a:p>
          <a:p>
            <a:pPr lvl="2"/>
            <a:r>
              <a:rPr lang="fr-FR" dirty="0"/>
              <a:t>Pouvoir monter et descendre une pense de 15°</a:t>
            </a:r>
          </a:p>
          <a:p>
            <a:pPr marL="457200" lvl="1" indent="0">
              <a:buFont typeface="Wingdings" panose="05000000000000000000" pitchFamily="2" charset="2"/>
              <a:buNone/>
            </a:pPr>
            <a:r>
              <a:rPr lang="fr-FR" sz="1600" dirty="0"/>
              <a:t>C LEG, RHEO et ORION</a:t>
            </a:r>
          </a:p>
          <a:p>
            <a:endParaRPr lang="fr-FR" dirty="0"/>
          </a:p>
        </p:txBody>
      </p:sp>
      <p:pic>
        <p:nvPicPr>
          <p:cNvPr id="14" name="Image 13">
            <a:extLst>
              <a:ext uri="{FF2B5EF4-FFF2-40B4-BE49-F238E27FC236}">
                <a16:creationId xmlns:a16="http://schemas.microsoft.com/office/drawing/2014/main" id="{A89498EA-F8D6-E6F3-B790-7722F9C4EEF6}"/>
              </a:ext>
            </a:extLst>
          </p:cNvPr>
          <p:cNvPicPr>
            <a:picLocks noChangeAspect="1"/>
          </p:cNvPicPr>
          <p:nvPr/>
        </p:nvPicPr>
        <p:blipFill>
          <a:blip r:embed="rId3"/>
          <a:srcRect l="30006" t="9796" r="35867" b="9762"/>
          <a:stretch>
            <a:fillRect/>
          </a:stretch>
        </p:blipFill>
        <p:spPr>
          <a:xfrm>
            <a:off x="9535370" y="1677621"/>
            <a:ext cx="1792225" cy="4224528"/>
          </a:xfrm>
          <a:prstGeom prst="rect">
            <a:avLst/>
          </a:prstGeom>
        </p:spPr>
      </p:pic>
      <p:sp>
        <p:nvSpPr>
          <p:cNvPr id="16" name="ZoneTexte 15">
            <a:extLst>
              <a:ext uri="{FF2B5EF4-FFF2-40B4-BE49-F238E27FC236}">
                <a16:creationId xmlns:a16="http://schemas.microsoft.com/office/drawing/2014/main" id="{1D014050-FD6F-0694-5977-1523852B6C47}"/>
              </a:ext>
            </a:extLst>
          </p:cNvPr>
          <p:cNvSpPr txBox="1"/>
          <p:nvPr/>
        </p:nvSpPr>
        <p:spPr>
          <a:xfrm>
            <a:off x="750524" y="1115701"/>
            <a:ext cx="3441191" cy="615553"/>
          </a:xfrm>
          <a:prstGeom prst="rect">
            <a:avLst/>
          </a:prstGeom>
          <a:noFill/>
        </p:spPr>
        <p:txBody>
          <a:bodyPr wrap="square">
            <a:spAutoFit/>
          </a:bodyPr>
          <a:lstStyle/>
          <a:p>
            <a:pPr marL="285750" indent="-285750">
              <a:buClr>
                <a:srgbClr val="5F8896"/>
              </a:buClr>
              <a:buFont typeface="Arial" panose="020B0604020202020204" pitchFamily="34" charset="0"/>
              <a:buChar char="•"/>
            </a:pPr>
            <a:r>
              <a:rPr lang="fr-FR" b="1" dirty="0"/>
              <a:t>Réservé</a:t>
            </a:r>
            <a:r>
              <a:rPr lang="fr-FR" sz="1800" dirty="0"/>
              <a:t> </a:t>
            </a:r>
            <a:r>
              <a:rPr lang="fr-FR" sz="1600" dirty="0"/>
              <a:t>au patient avec de bonnes capacités d’apprentissage,</a:t>
            </a:r>
          </a:p>
        </p:txBody>
      </p:sp>
    </p:spTree>
    <p:extLst>
      <p:ext uri="{BB962C8B-B14F-4D97-AF65-F5344CB8AC3E}">
        <p14:creationId xmlns:p14="http://schemas.microsoft.com/office/powerpoint/2010/main" val="365494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AFFD2-265E-2C39-5FF0-A82DCAC968C6}"/>
              </a:ext>
            </a:extLst>
          </p:cNvPr>
          <p:cNvSpPr>
            <a:spLocks noGrp="1"/>
          </p:cNvSpPr>
          <p:nvPr>
            <p:ph type="title"/>
          </p:nvPr>
        </p:nvSpPr>
        <p:spPr>
          <a:xfrm>
            <a:off x="838200" y="365126"/>
            <a:ext cx="5158946" cy="988186"/>
          </a:xfrm>
        </p:spPr>
        <p:txBody>
          <a:bodyPr/>
          <a:lstStyle/>
          <a:p>
            <a:r>
              <a:rPr lang="fr-FR" dirty="0"/>
              <a:t>4. Genou gériatrique </a:t>
            </a:r>
            <a:br>
              <a:rPr lang="fr-FR" dirty="0"/>
            </a:br>
            <a:r>
              <a:rPr lang="fr-FR" dirty="0"/>
              <a:t>à microprocesseur : </a:t>
            </a:r>
            <a:br>
              <a:rPr lang="fr-FR" dirty="0"/>
            </a:br>
            <a:r>
              <a:rPr lang="fr-FR" dirty="0"/>
              <a:t>KENEVO</a:t>
            </a:r>
          </a:p>
        </p:txBody>
      </p:sp>
      <p:sp>
        <p:nvSpPr>
          <p:cNvPr id="3" name="Espace réservé du contenu 2">
            <a:extLst>
              <a:ext uri="{FF2B5EF4-FFF2-40B4-BE49-F238E27FC236}">
                <a16:creationId xmlns:a16="http://schemas.microsoft.com/office/drawing/2014/main" id="{B7359BC3-3AF0-C205-9F66-F15255B4D5D9}"/>
              </a:ext>
            </a:extLst>
          </p:cNvPr>
          <p:cNvSpPr>
            <a:spLocks noGrp="1"/>
          </p:cNvSpPr>
          <p:nvPr>
            <p:ph idx="1"/>
          </p:nvPr>
        </p:nvSpPr>
        <p:spPr>
          <a:xfrm>
            <a:off x="1027176" y="1942007"/>
            <a:ext cx="4450079" cy="1066370"/>
          </a:xfrm>
        </p:spPr>
        <p:txBody>
          <a:bodyPr/>
          <a:lstStyle/>
          <a:p>
            <a:pPr marL="285750" indent="-285750">
              <a:buClr>
                <a:srgbClr val="5F8896"/>
              </a:buClr>
              <a:buFont typeface="Arial" panose="020B0604020202020204" pitchFamily="34" charset="0"/>
              <a:buChar char="•"/>
            </a:pPr>
            <a:r>
              <a:rPr lang="fr-FR" b="1" dirty="0"/>
              <a:t>Population plus âgée </a:t>
            </a:r>
            <a:r>
              <a:rPr lang="fr-FR" sz="1600" dirty="0"/>
              <a:t>mais avec un périmètre de marche &gt; 300 m </a:t>
            </a:r>
          </a:p>
          <a:p>
            <a:pPr marL="285750" indent="-285750" algn="just">
              <a:spcBef>
                <a:spcPts val="100"/>
              </a:spcBef>
              <a:buClr>
                <a:srgbClr val="5F8896"/>
              </a:buClr>
              <a:buFont typeface="Arial" panose="020B0604020202020204" pitchFamily="34" charset="0"/>
              <a:buChar char="•"/>
            </a:pPr>
            <a:endParaRPr lang="fr-FR" sz="800" b="1" u="sng" dirty="0"/>
          </a:p>
          <a:p>
            <a:pPr marL="285750" indent="-285750" algn="just">
              <a:buClr>
                <a:srgbClr val="5F8896"/>
              </a:buClr>
              <a:buFont typeface="Arial" panose="020B0604020202020204" pitchFamily="34" charset="0"/>
              <a:buChar char="•"/>
            </a:pPr>
            <a:r>
              <a:rPr lang="fr-FR" b="1" dirty="0"/>
              <a:t>Risque de chute plus élevé</a:t>
            </a:r>
          </a:p>
        </p:txBody>
      </p:sp>
      <p:pic>
        <p:nvPicPr>
          <p:cNvPr id="4" name="Image 3">
            <a:extLst>
              <a:ext uri="{FF2B5EF4-FFF2-40B4-BE49-F238E27FC236}">
                <a16:creationId xmlns:a16="http://schemas.microsoft.com/office/drawing/2014/main" id="{117AC3E2-8849-701B-6952-06579581CEB2}"/>
              </a:ext>
            </a:extLst>
          </p:cNvPr>
          <p:cNvPicPr>
            <a:picLocks noChangeAspect="1"/>
          </p:cNvPicPr>
          <p:nvPr/>
        </p:nvPicPr>
        <p:blipFill>
          <a:blip r:embed="rId2"/>
          <a:srcRect r="19733"/>
          <a:stretch>
            <a:fillRect/>
          </a:stretch>
        </p:blipFill>
        <p:spPr>
          <a:xfrm>
            <a:off x="1404185" y="3143892"/>
            <a:ext cx="4073070" cy="2847666"/>
          </a:xfrm>
          <a:prstGeom prst="rect">
            <a:avLst/>
          </a:prstGeom>
        </p:spPr>
      </p:pic>
      <p:sp>
        <p:nvSpPr>
          <p:cNvPr id="5" name="Espace réservé du pied de page 4">
            <a:extLst>
              <a:ext uri="{FF2B5EF4-FFF2-40B4-BE49-F238E27FC236}">
                <a16:creationId xmlns:a16="http://schemas.microsoft.com/office/drawing/2014/main" id="{0B5A67A6-DE93-030E-22C1-34B481747EB3}"/>
              </a:ext>
            </a:extLst>
          </p:cNvPr>
          <p:cNvSpPr>
            <a:spLocks noGrp="1"/>
          </p:cNvSpPr>
          <p:nvPr>
            <p:ph type="ftr" sz="quarter" idx="11"/>
          </p:nvPr>
        </p:nvSpPr>
        <p:spPr/>
        <p:txBody>
          <a:bodyPr/>
          <a:lstStyle/>
          <a:p>
            <a:r>
              <a:rPr lang="fr-FR"/>
              <a:t>LES DEPENSES DE SANTE</a:t>
            </a:r>
          </a:p>
        </p:txBody>
      </p:sp>
      <p:sp>
        <p:nvSpPr>
          <p:cNvPr id="6" name="Espace réservé du numéro de diapositive 5">
            <a:extLst>
              <a:ext uri="{FF2B5EF4-FFF2-40B4-BE49-F238E27FC236}">
                <a16:creationId xmlns:a16="http://schemas.microsoft.com/office/drawing/2014/main" id="{3CEF2815-94E4-459A-6536-31668C3E9C4B}"/>
              </a:ext>
            </a:extLst>
          </p:cNvPr>
          <p:cNvSpPr>
            <a:spLocks noGrp="1"/>
          </p:cNvSpPr>
          <p:nvPr>
            <p:ph type="sldNum" sz="quarter" idx="12"/>
          </p:nvPr>
        </p:nvSpPr>
        <p:spPr/>
        <p:txBody>
          <a:bodyPr/>
          <a:lstStyle/>
          <a:p>
            <a:fld id="{8415421A-8635-4166-92D2-5F6D44CB9F91}" type="slidenum">
              <a:rPr lang="fr-FR" smtClean="0"/>
              <a:t>58</a:t>
            </a:fld>
            <a:endParaRPr lang="fr-FR"/>
          </a:p>
        </p:txBody>
      </p:sp>
      <p:sp>
        <p:nvSpPr>
          <p:cNvPr id="7" name="Titre 1">
            <a:extLst>
              <a:ext uri="{FF2B5EF4-FFF2-40B4-BE49-F238E27FC236}">
                <a16:creationId xmlns:a16="http://schemas.microsoft.com/office/drawing/2014/main" id="{3F40C9D9-6E1B-8B9D-32CB-4DEDDB2A370F}"/>
              </a:ext>
            </a:extLst>
          </p:cNvPr>
          <p:cNvSpPr txBox="1">
            <a:spLocks/>
          </p:cNvSpPr>
          <p:nvPr/>
        </p:nvSpPr>
        <p:spPr>
          <a:xfrm>
            <a:off x="6597354" y="502286"/>
            <a:ext cx="3011425" cy="851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pPr algn="ctr"/>
            <a:r>
              <a:rPr lang="fr-FR" dirty="0"/>
              <a:t>5. Et le pied</a:t>
            </a:r>
          </a:p>
        </p:txBody>
      </p:sp>
      <p:sp>
        <p:nvSpPr>
          <p:cNvPr id="8" name="Espace réservé du contenu 2">
            <a:extLst>
              <a:ext uri="{FF2B5EF4-FFF2-40B4-BE49-F238E27FC236}">
                <a16:creationId xmlns:a16="http://schemas.microsoft.com/office/drawing/2014/main" id="{9B06A9E1-1A6C-2FBD-0070-20781A4ABA01}"/>
              </a:ext>
            </a:extLst>
          </p:cNvPr>
          <p:cNvSpPr txBox="1">
            <a:spLocks/>
          </p:cNvSpPr>
          <p:nvPr/>
        </p:nvSpPr>
        <p:spPr>
          <a:xfrm>
            <a:off x="6990956" y="4270298"/>
            <a:ext cx="4315139" cy="171559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500"/>
              </a:spcBef>
              <a:buClr>
                <a:schemeClr val="bg2"/>
              </a:buClr>
              <a:buFont typeface="Arial" panose="020B0604020202020204" pitchFamily="34" charset="0"/>
              <a:buChar char="–"/>
              <a:tabLst>
                <a:tab pos="538163" algn="l"/>
              </a:tabLst>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5F8896"/>
              </a:buClr>
              <a:buFont typeface="Arial" panose="020B0604020202020204" pitchFamily="34" charset="0"/>
              <a:buChar char="•"/>
            </a:pPr>
            <a:r>
              <a:rPr lang="fr-FR" b="1" dirty="0"/>
              <a:t>Classe I</a:t>
            </a:r>
            <a:r>
              <a:rPr lang="fr-FR" dirty="0"/>
              <a:t> : </a:t>
            </a:r>
            <a:r>
              <a:rPr lang="fr-FR" sz="1600" dirty="0"/>
              <a:t>marche intérieure surtout</a:t>
            </a:r>
          </a:p>
          <a:p>
            <a:pPr marL="285750" indent="-285750">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b="1" dirty="0"/>
              <a:t>Classe II </a:t>
            </a:r>
            <a:r>
              <a:rPr lang="fr-FR" dirty="0"/>
              <a:t>: </a:t>
            </a:r>
            <a:r>
              <a:rPr lang="fr-FR" sz="1600" dirty="0"/>
              <a:t>marche habituelle</a:t>
            </a:r>
          </a:p>
          <a:p>
            <a:pPr marL="285750" indent="-285750">
              <a:spcBef>
                <a:spcPts val="100"/>
              </a:spcBef>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b="1" dirty="0"/>
              <a:t>Classe III </a:t>
            </a:r>
            <a:r>
              <a:rPr lang="fr-FR" dirty="0"/>
              <a:t>: </a:t>
            </a:r>
            <a:r>
              <a:rPr lang="fr-FR" sz="1600" dirty="0"/>
              <a:t>marche tout terrain, randonnée, activité sportive…</a:t>
            </a:r>
          </a:p>
          <a:p>
            <a:endParaRPr lang="fr-FR" dirty="0"/>
          </a:p>
          <a:p>
            <a:endParaRPr lang="fr-FR" dirty="0"/>
          </a:p>
        </p:txBody>
      </p:sp>
      <p:pic>
        <p:nvPicPr>
          <p:cNvPr id="9" name="Image 8">
            <a:extLst>
              <a:ext uri="{FF2B5EF4-FFF2-40B4-BE49-F238E27FC236}">
                <a16:creationId xmlns:a16="http://schemas.microsoft.com/office/drawing/2014/main" id="{254723D9-EC3D-CA15-CEE1-0B7D115F3C9D}"/>
              </a:ext>
            </a:extLst>
          </p:cNvPr>
          <p:cNvPicPr>
            <a:picLocks noChangeAspect="1"/>
          </p:cNvPicPr>
          <p:nvPr/>
        </p:nvPicPr>
        <p:blipFill>
          <a:blip r:embed="rId3"/>
          <a:stretch>
            <a:fillRect/>
          </a:stretch>
        </p:blipFill>
        <p:spPr>
          <a:xfrm>
            <a:off x="7132228" y="1347585"/>
            <a:ext cx="4032596" cy="2688397"/>
          </a:xfrm>
          <a:prstGeom prst="rect">
            <a:avLst/>
          </a:prstGeom>
        </p:spPr>
      </p:pic>
    </p:spTree>
    <p:extLst>
      <p:ext uri="{BB962C8B-B14F-4D97-AF65-F5344CB8AC3E}">
        <p14:creationId xmlns:p14="http://schemas.microsoft.com/office/powerpoint/2010/main" val="200829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3AE57-AC13-CF5D-3E06-04D280A4C566}"/>
              </a:ext>
            </a:extLst>
          </p:cNvPr>
          <p:cNvSpPr>
            <a:spLocks noGrp="1"/>
          </p:cNvSpPr>
          <p:nvPr>
            <p:ph type="title"/>
          </p:nvPr>
        </p:nvSpPr>
        <p:spPr>
          <a:xfrm>
            <a:off x="838200" y="365126"/>
            <a:ext cx="10668000" cy="919221"/>
          </a:xfrm>
        </p:spPr>
        <p:txBody>
          <a:bodyPr/>
          <a:lstStyle/>
          <a:p>
            <a:r>
              <a:rPr lang="fr-FR" dirty="0">
                <a:solidFill>
                  <a:schemeClr val="bg2">
                    <a:lumMod val="60000"/>
                    <a:lumOff val="40000"/>
                  </a:schemeClr>
                </a:solidFill>
              </a:rPr>
              <a:t>B-4. Financement</a:t>
            </a:r>
          </a:p>
        </p:txBody>
      </p:sp>
      <p:sp>
        <p:nvSpPr>
          <p:cNvPr id="3" name="Espace réservé du contenu 2">
            <a:extLst>
              <a:ext uri="{FF2B5EF4-FFF2-40B4-BE49-F238E27FC236}">
                <a16:creationId xmlns:a16="http://schemas.microsoft.com/office/drawing/2014/main" id="{2E595F57-A4CB-DFA0-8C09-3496895A9CE5}"/>
              </a:ext>
            </a:extLst>
          </p:cNvPr>
          <p:cNvSpPr>
            <a:spLocks noGrp="1"/>
          </p:cNvSpPr>
          <p:nvPr>
            <p:ph idx="1"/>
          </p:nvPr>
        </p:nvSpPr>
        <p:spPr>
          <a:xfrm>
            <a:off x="847344" y="1106425"/>
            <a:ext cx="5272692" cy="1862112"/>
          </a:xfrm>
        </p:spPr>
        <p:txBody>
          <a:bodyPr/>
          <a:lstStyle/>
          <a:p>
            <a:pPr>
              <a:buClr>
                <a:srgbClr val="5F8896"/>
              </a:buClr>
            </a:pPr>
            <a:r>
              <a:rPr lang="fr-FR" b="1" dirty="0"/>
              <a:t>1. Coût:</a:t>
            </a:r>
          </a:p>
          <a:p>
            <a:pPr marL="285750" indent="-285750">
              <a:buClr>
                <a:srgbClr val="5F8896"/>
              </a:buClr>
              <a:buFont typeface="Arial" panose="020B0604020202020204" pitchFamily="34" charset="0"/>
              <a:buChar char="•"/>
            </a:pPr>
            <a:r>
              <a:rPr lang="fr-FR" b="1" dirty="0"/>
              <a:t>Prothèse prise en charge CPAM </a:t>
            </a:r>
            <a:r>
              <a:rPr lang="fr-FR" dirty="0"/>
              <a:t>:</a:t>
            </a:r>
            <a:r>
              <a:rPr lang="fr-FR" sz="1600" dirty="0"/>
              <a:t> 5000 à 16000 €,</a:t>
            </a:r>
          </a:p>
          <a:p>
            <a:pPr>
              <a:spcBef>
                <a:spcPts val="0"/>
              </a:spcBef>
            </a:pPr>
            <a:endParaRPr lang="fr-FR" sz="800" dirty="0"/>
          </a:p>
          <a:p>
            <a:pPr marL="285750" indent="-285750">
              <a:buClr>
                <a:srgbClr val="5F8896"/>
              </a:buClr>
              <a:buFont typeface="Arial" panose="020B0604020202020204" pitchFamily="34" charset="0"/>
              <a:buChar char="•"/>
            </a:pPr>
            <a:r>
              <a:rPr lang="fr-FR" b="1" dirty="0"/>
              <a:t>Hors CPAM </a:t>
            </a:r>
            <a:r>
              <a:rPr lang="fr-FR" dirty="0"/>
              <a:t>: jusqu’à 130 000 €</a:t>
            </a:r>
          </a:p>
          <a:p>
            <a:pPr lvl="2"/>
            <a:r>
              <a:rPr lang="fr-FR" dirty="0"/>
              <a:t>Genou microprocesseur GENIUM 74 000 €,</a:t>
            </a:r>
          </a:p>
          <a:p>
            <a:pPr lvl="2"/>
            <a:r>
              <a:rPr lang="fr-FR" dirty="0"/>
              <a:t>Cheville pied à microprocesseur 44 500 €,</a:t>
            </a:r>
          </a:p>
        </p:txBody>
      </p:sp>
      <p:sp>
        <p:nvSpPr>
          <p:cNvPr id="4" name="ZoneTexte 3">
            <a:extLst>
              <a:ext uri="{FF2B5EF4-FFF2-40B4-BE49-F238E27FC236}">
                <a16:creationId xmlns:a16="http://schemas.microsoft.com/office/drawing/2014/main" id="{9216918E-4DA7-8F64-10CF-3C8270A4B113}"/>
              </a:ext>
            </a:extLst>
          </p:cNvPr>
          <p:cNvSpPr txBox="1"/>
          <p:nvPr/>
        </p:nvSpPr>
        <p:spPr>
          <a:xfrm>
            <a:off x="847344" y="2931619"/>
            <a:ext cx="8308674" cy="1415772"/>
          </a:xfrm>
          <a:prstGeom prst="rect">
            <a:avLst/>
          </a:prstGeom>
          <a:noFill/>
        </p:spPr>
        <p:txBody>
          <a:bodyPr wrap="square" rtlCol="0">
            <a:spAutoFit/>
          </a:bodyPr>
          <a:lstStyle/>
          <a:p>
            <a:pPr>
              <a:buClr>
                <a:srgbClr val="5F8896"/>
              </a:buClr>
            </a:pPr>
            <a:r>
              <a:rPr lang="fr-FR" b="1" dirty="0"/>
              <a:t>2. Prescription d’une prothèse:</a:t>
            </a:r>
          </a:p>
          <a:p>
            <a:pPr marL="285750" indent="-285750">
              <a:buClr>
                <a:srgbClr val="5F8896"/>
              </a:buClr>
              <a:buFont typeface="Arial" panose="020B0604020202020204" pitchFamily="34" charset="0"/>
              <a:buChar char="•"/>
            </a:pPr>
            <a:endParaRPr lang="fr-FR" sz="800" b="1" dirty="0"/>
          </a:p>
          <a:p>
            <a:pPr marL="285750" indent="-285750">
              <a:buClr>
                <a:srgbClr val="5F8896"/>
              </a:buClr>
              <a:buFont typeface="Arial" panose="020B0604020202020204" pitchFamily="34" charset="0"/>
              <a:buChar char="•"/>
            </a:pPr>
            <a:r>
              <a:rPr lang="fr-FR" b="1" dirty="0"/>
              <a:t>1</a:t>
            </a:r>
            <a:r>
              <a:rPr lang="fr-FR" b="1" baseline="30000" dirty="0"/>
              <a:t>ère</a:t>
            </a:r>
            <a:r>
              <a:rPr lang="fr-FR" b="1" dirty="0"/>
              <a:t> prescription (ou modification) </a:t>
            </a:r>
            <a:r>
              <a:rPr lang="fr-FR" dirty="0"/>
              <a:t>: </a:t>
            </a:r>
            <a:r>
              <a:rPr lang="fr-FR" sz="1600" dirty="0"/>
              <a:t>médecin MPR, rhumato, chirurgiens orthopédistes,</a:t>
            </a:r>
          </a:p>
          <a:p>
            <a:pPr marL="285750" indent="-285750">
              <a:buClr>
                <a:srgbClr val="5F8896"/>
              </a:buClr>
              <a:buFont typeface="Arial" panose="020B0604020202020204" pitchFamily="34" charset="0"/>
              <a:buChar char="•"/>
            </a:pPr>
            <a:endParaRPr lang="fr-FR" sz="800" b="1" dirty="0"/>
          </a:p>
          <a:p>
            <a:pPr marL="285750" indent="-285750">
              <a:buClr>
                <a:srgbClr val="5F8896"/>
              </a:buClr>
              <a:buFont typeface="Arial" panose="020B0604020202020204" pitchFamily="34" charset="0"/>
              <a:buChar char="•"/>
            </a:pPr>
            <a:r>
              <a:rPr lang="fr-FR" b="1" dirty="0"/>
              <a:t>Renouvellement à l’identique </a:t>
            </a:r>
            <a:r>
              <a:rPr lang="fr-FR" dirty="0"/>
              <a:t>: </a:t>
            </a:r>
            <a:r>
              <a:rPr lang="fr-FR" sz="1600" dirty="0"/>
              <a:t>MG,</a:t>
            </a:r>
          </a:p>
        </p:txBody>
      </p:sp>
      <p:sp>
        <p:nvSpPr>
          <p:cNvPr id="5" name="Espace réservé du pied de page 4">
            <a:extLst>
              <a:ext uri="{FF2B5EF4-FFF2-40B4-BE49-F238E27FC236}">
                <a16:creationId xmlns:a16="http://schemas.microsoft.com/office/drawing/2014/main" id="{057DC45E-A469-154E-51A4-12BDB7DD46F3}"/>
              </a:ext>
            </a:extLst>
          </p:cNvPr>
          <p:cNvSpPr>
            <a:spLocks noGrp="1"/>
          </p:cNvSpPr>
          <p:nvPr>
            <p:ph type="ftr" sz="quarter" idx="11"/>
          </p:nvPr>
        </p:nvSpPr>
        <p:spPr/>
        <p:txBody>
          <a:bodyPr/>
          <a:lstStyle/>
          <a:p>
            <a:r>
              <a:rPr lang="fr-FR" dirty="0"/>
              <a:t>LES DEPENSES DE SANTE</a:t>
            </a:r>
          </a:p>
        </p:txBody>
      </p:sp>
      <p:sp>
        <p:nvSpPr>
          <p:cNvPr id="6" name="Espace réservé du numéro de diapositive 5">
            <a:extLst>
              <a:ext uri="{FF2B5EF4-FFF2-40B4-BE49-F238E27FC236}">
                <a16:creationId xmlns:a16="http://schemas.microsoft.com/office/drawing/2014/main" id="{E8F8D5E8-95E4-84A6-F234-014230CF85C1}"/>
              </a:ext>
            </a:extLst>
          </p:cNvPr>
          <p:cNvSpPr>
            <a:spLocks noGrp="1"/>
          </p:cNvSpPr>
          <p:nvPr>
            <p:ph type="sldNum" sz="quarter" idx="12"/>
          </p:nvPr>
        </p:nvSpPr>
        <p:spPr/>
        <p:txBody>
          <a:bodyPr/>
          <a:lstStyle/>
          <a:p>
            <a:fld id="{8415421A-8635-4166-92D2-5F6D44CB9F91}" type="slidenum">
              <a:rPr lang="fr-FR" smtClean="0"/>
              <a:t>59</a:t>
            </a:fld>
            <a:endParaRPr lang="fr-FR"/>
          </a:p>
        </p:txBody>
      </p:sp>
      <p:sp>
        <p:nvSpPr>
          <p:cNvPr id="10" name="ZoneTexte 9">
            <a:extLst>
              <a:ext uri="{FF2B5EF4-FFF2-40B4-BE49-F238E27FC236}">
                <a16:creationId xmlns:a16="http://schemas.microsoft.com/office/drawing/2014/main" id="{52237BE9-E56C-38F0-ECEB-F0CD1D63066D}"/>
              </a:ext>
            </a:extLst>
          </p:cNvPr>
          <p:cNvSpPr txBox="1"/>
          <p:nvPr/>
        </p:nvSpPr>
        <p:spPr>
          <a:xfrm>
            <a:off x="847344" y="4451134"/>
            <a:ext cx="8256510" cy="1692771"/>
          </a:xfrm>
          <a:prstGeom prst="rect">
            <a:avLst/>
          </a:prstGeom>
          <a:noFill/>
        </p:spPr>
        <p:txBody>
          <a:bodyPr wrap="square">
            <a:spAutoFit/>
          </a:bodyPr>
          <a:lstStyle/>
          <a:p>
            <a:pPr>
              <a:buClr>
                <a:srgbClr val="5F8896"/>
              </a:buClr>
            </a:pPr>
            <a:r>
              <a:rPr lang="fr-FR" b="1" dirty="0"/>
              <a:t>3. Renouvellements:</a:t>
            </a:r>
            <a:endParaRPr lang="fr-FR" sz="1800" b="1" dirty="0"/>
          </a:p>
          <a:p>
            <a:pPr marL="285750" indent="-285750">
              <a:buClr>
                <a:srgbClr val="5F8896"/>
              </a:buClr>
              <a:buFont typeface="Arial" panose="020B0604020202020204" pitchFamily="34" charset="0"/>
              <a:buChar char="•"/>
            </a:pPr>
            <a:r>
              <a:rPr lang="fr-FR" sz="1800" b="1" dirty="0"/>
              <a:t>Manchons, gaines</a:t>
            </a:r>
            <a:r>
              <a:rPr lang="fr-FR" sz="1800" dirty="0"/>
              <a:t>: </a:t>
            </a:r>
            <a:r>
              <a:rPr lang="fr-FR" sz="1600" dirty="0"/>
              <a:t>Tous les 6 mois,</a:t>
            </a:r>
          </a:p>
          <a:p>
            <a:pPr marL="285750" indent="-285750">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800" b="1" dirty="0"/>
              <a:t>Emboiture:</a:t>
            </a:r>
            <a:r>
              <a:rPr lang="fr-FR" sz="1800" dirty="0"/>
              <a:t> </a:t>
            </a:r>
            <a:r>
              <a:rPr lang="fr-FR" sz="1600" dirty="0"/>
              <a:t>Autant que de besoin,</a:t>
            </a:r>
          </a:p>
          <a:p>
            <a:pPr marL="285750" indent="-285750">
              <a:buClr>
                <a:srgbClr val="5F8896"/>
              </a:buClr>
              <a:buFont typeface="Arial" panose="020B0604020202020204" pitchFamily="34" charset="0"/>
              <a:buChar char="•"/>
            </a:pPr>
            <a:endParaRPr lang="fr-FR" sz="800" dirty="0"/>
          </a:p>
          <a:p>
            <a:pPr marL="285750" indent="-285750">
              <a:buClr>
                <a:srgbClr val="5F8896"/>
              </a:buClr>
              <a:buFont typeface="Arial" panose="020B0604020202020204" pitchFamily="34" charset="0"/>
              <a:buChar char="•"/>
            </a:pPr>
            <a:r>
              <a:rPr lang="fr-FR" sz="1800" b="1" dirty="0"/>
              <a:t>Prothèse complète</a:t>
            </a:r>
            <a:r>
              <a:rPr lang="fr-FR" sz="1800" dirty="0"/>
              <a:t>: </a:t>
            </a:r>
            <a:r>
              <a:rPr lang="fr-FR" sz="1600" dirty="0"/>
              <a:t>cela dépend du pied. si classe III, renouvellement /3ans, classe I /5ans,</a:t>
            </a:r>
          </a:p>
        </p:txBody>
      </p:sp>
      <p:sp>
        <p:nvSpPr>
          <p:cNvPr id="12" name="TextBox 4">
            <a:extLst>
              <a:ext uri="{FF2B5EF4-FFF2-40B4-BE49-F238E27FC236}">
                <a16:creationId xmlns:a16="http://schemas.microsoft.com/office/drawing/2014/main" id="{C185CBFE-6721-B36F-9B9E-573AD391A66D}"/>
              </a:ext>
            </a:extLst>
          </p:cNvPr>
          <p:cNvSpPr txBox="1"/>
          <p:nvPr/>
        </p:nvSpPr>
        <p:spPr>
          <a:xfrm>
            <a:off x="7244748" y="1115570"/>
            <a:ext cx="3822540" cy="2167260"/>
          </a:xfrm>
          <a:prstGeom prst="rect">
            <a:avLst/>
          </a:prstGeom>
          <a:solidFill>
            <a:schemeClr val="bg2">
              <a:lumMod val="20000"/>
              <a:lumOff val="80000"/>
            </a:schemeClr>
          </a:solidFill>
          <a:ln>
            <a:noFill/>
          </a:ln>
          <a:effectLst/>
        </p:spPr>
        <p:txBody>
          <a:bodyPr wrap="square">
            <a:spAutoFit/>
          </a:bodyPr>
          <a:lstStyle/>
          <a:p>
            <a:pPr>
              <a:spcBef>
                <a:spcPct val="0"/>
              </a:spcBef>
            </a:pPr>
            <a:r>
              <a:rPr lang="fr-FR" sz="1400" b="1" dirty="0">
                <a:solidFill>
                  <a:schemeClr val="bg2"/>
                </a:solidFill>
              </a:rPr>
              <a:t>Quelles sont les différences entre les prothèses à 16 k€ et celles à 130 k€ ?</a:t>
            </a:r>
          </a:p>
          <a:p>
            <a:pPr>
              <a:spcBef>
                <a:spcPts val="100"/>
              </a:spcBef>
            </a:pPr>
            <a:endParaRPr lang="fr-FR" sz="800" dirty="0"/>
          </a:p>
          <a:p>
            <a:pPr marL="285750" indent="-285750">
              <a:buClr>
                <a:srgbClr val="5F8896"/>
              </a:buClr>
              <a:buFont typeface="Arial" panose="020B0604020202020204" pitchFamily="34" charset="0"/>
              <a:buChar char="•"/>
            </a:pPr>
            <a:r>
              <a:rPr lang="fr-FR" sz="1400" dirty="0"/>
              <a:t>La marche de tous les jours est globalement peu modifiée,</a:t>
            </a:r>
          </a:p>
          <a:p>
            <a:pPr marL="285750" indent="-285750">
              <a:buClr>
                <a:srgbClr val="5F8896"/>
              </a:buClr>
              <a:buFont typeface="Arial" panose="020B0604020202020204" pitchFamily="34" charset="0"/>
              <a:buChar char="•"/>
            </a:pPr>
            <a:r>
              <a:rPr lang="fr-FR" sz="1400" dirty="0"/>
              <a:t>Les modèles plus chers sont conçus pour une durabilité maximale, et la possibilité de pratique des sports, une meilleure absorption des chocs, une adaptation à divers terrains et activités.</a:t>
            </a:r>
          </a:p>
        </p:txBody>
      </p:sp>
    </p:spTree>
    <p:extLst>
      <p:ext uri="{BB962C8B-B14F-4D97-AF65-F5344CB8AC3E}">
        <p14:creationId xmlns:p14="http://schemas.microsoft.com/office/powerpoint/2010/main" val="282755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7C9E-690A-E21C-FCD6-9F05055E9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728411-08EF-2E1C-DE2D-891C0E71F6BE}"/>
              </a:ext>
            </a:extLst>
          </p:cNvPr>
          <p:cNvSpPr>
            <a:spLocks noGrp="1"/>
          </p:cNvSpPr>
          <p:nvPr>
            <p:ph type="title"/>
          </p:nvPr>
        </p:nvSpPr>
        <p:spPr>
          <a:xfrm>
            <a:off x="838199" y="365126"/>
            <a:ext cx="9744635" cy="919221"/>
          </a:xfrm>
        </p:spPr>
        <p:txBody>
          <a:bodyPr/>
          <a:lstStyle/>
          <a:p>
            <a:pPr algn="just"/>
            <a:r>
              <a:rPr lang="fr-FR" dirty="0"/>
              <a:t>C. Dépenses de santé futures (après conso.)</a:t>
            </a:r>
          </a:p>
        </p:txBody>
      </p:sp>
      <p:sp>
        <p:nvSpPr>
          <p:cNvPr id="44" name="Content Placeholder 43">
            <a:extLst>
              <a:ext uri="{FF2B5EF4-FFF2-40B4-BE49-F238E27FC236}">
                <a16:creationId xmlns:a16="http://schemas.microsoft.com/office/drawing/2014/main" id="{3C3C911E-77B4-DAE2-77EE-B281B49BED0E}"/>
              </a:ext>
            </a:extLst>
          </p:cNvPr>
          <p:cNvSpPr>
            <a:spLocks noGrp="1"/>
          </p:cNvSpPr>
          <p:nvPr>
            <p:ph idx="1"/>
          </p:nvPr>
        </p:nvSpPr>
        <p:spPr>
          <a:xfrm>
            <a:off x="838199" y="1284346"/>
            <a:ext cx="10668001" cy="3918589"/>
          </a:xfrm>
        </p:spPr>
        <p:txBody>
          <a:bodyPr/>
          <a:lstStyle/>
          <a:p>
            <a:r>
              <a:rPr lang="fr-FR" b="1" dirty="0"/>
              <a:t>1.  Définition de la nomenclature DINTILHAC :</a:t>
            </a:r>
          </a:p>
          <a:p>
            <a:pPr algn="just">
              <a:spcBef>
                <a:spcPts val="100"/>
              </a:spcBef>
            </a:pPr>
            <a:endParaRPr lang="fr-FR" sz="800" i="1" dirty="0"/>
          </a:p>
          <a:p>
            <a:pPr algn="just">
              <a:spcBef>
                <a:spcPts val="100"/>
              </a:spcBef>
            </a:pPr>
            <a:r>
              <a:rPr lang="fr-FR" sz="1600" i="1" dirty="0"/>
              <a:t>« Les dépenses de santé futures sont les </a:t>
            </a:r>
            <a:r>
              <a:rPr lang="fr-FR" sz="1600" b="1" i="1" dirty="0"/>
              <a:t>frais hospitaliers, médicaux, paramédicaux, pharmaceutiques et assimilés, même occasionnels mais médicalement prévisibles, rendus nécessaires par l'état pathologique de la victime après la consolidation</a:t>
            </a:r>
            <a:r>
              <a:rPr lang="fr-FR" sz="1600" i="1" dirty="0"/>
              <a:t>.</a:t>
            </a:r>
          </a:p>
          <a:p>
            <a:pPr algn="just">
              <a:spcBef>
                <a:spcPts val="100"/>
              </a:spcBef>
            </a:pPr>
            <a:r>
              <a:rPr lang="fr-FR" sz="1600" i="1" dirty="0"/>
              <a:t>Ils sont postérieurs à la consolidation de la victime, dès lors qu'ils sont </a:t>
            </a:r>
            <a:r>
              <a:rPr lang="fr-FR" sz="1600" b="1" i="1" dirty="0"/>
              <a:t>médicalement prévisibles, répétitifs et rendus nécessaires par l'état pathologique permanent et chronique </a:t>
            </a:r>
            <a:r>
              <a:rPr lang="fr-FR" sz="1600" i="1" dirty="0"/>
              <a:t>de la victime après sa consolidation définitive (</a:t>
            </a:r>
            <a:r>
              <a:rPr lang="fr-FR" sz="1600" b="1" i="1" dirty="0"/>
              <a:t>frais liés à des hospitalisations périodiques dans un établissement de santé, à un suivi médical assorti d'analyses, à des examens et des actes périodiques, des soins infirmiers, ou autres frais occasionnels</a:t>
            </a:r>
            <a:r>
              <a:rPr lang="fr-FR" sz="1600" i="1" dirty="0"/>
              <a:t>, etc.).</a:t>
            </a:r>
          </a:p>
          <a:p>
            <a:pPr algn="just">
              <a:spcBef>
                <a:spcPts val="100"/>
              </a:spcBef>
            </a:pPr>
            <a:r>
              <a:rPr lang="fr-FR" sz="1600" i="1" dirty="0"/>
              <a:t>Ces frais futurs ne se limitent pas aux frais médicaux au sens strict : ils incluent, en outre, </a:t>
            </a:r>
            <a:r>
              <a:rPr lang="fr-FR" sz="1600" b="1" i="1" dirty="0"/>
              <a:t>les frais liés soit à l'installation de prothèses pour les membres, les dents, les oreilles ou les yeux, soit à la pose d'appareillages spécifiques </a:t>
            </a:r>
            <a:r>
              <a:rPr lang="fr-FR" sz="1600" i="1" dirty="0"/>
              <a:t>qui sont nécessaires afin de suppléer le handicap physiologique permanent qui demeure après la consolidation. »</a:t>
            </a:r>
          </a:p>
          <a:p>
            <a:pPr>
              <a:spcBef>
                <a:spcPts val="100"/>
              </a:spcBef>
            </a:pPr>
            <a:endParaRPr lang="fr-FR" i="1" dirty="0"/>
          </a:p>
          <a:p>
            <a:pPr>
              <a:spcBef>
                <a:spcPts val="100"/>
              </a:spcBef>
            </a:pPr>
            <a:r>
              <a:rPr lang="fr-FR" b="1" dirty="0"/>
              <a:t>2.  Définition dans le Référentiel MORNET 2025 :</a:t>
            </a:r>
          </a:p>
          <a:p>
            <a:pPr algn="just">
              <a:spcBef>
                <a:spcPts val="100"/>
              </a:spcBef>
            </a:pPr>
            <a:endParaRPr lang="fr-FR" sz="1600" i="1" dirty="0"/>
          </a:p>
          <a:p>
            <a:pPr>
              <a:spcBef>
                <a:spcPts val="100"/>
              </a:spcBef>
            </a:pPr>
            <a:endParaRPr lang="fr-FR" i="1" dirty="0"/>
          </a:p>
          <a:p>
            <a:r>
              <a:rPr lang="fr-FR" b="1" u="sng" dirty="0"/>
              <a:t> </a:t>
            </a:r>
            <a:endParaRPr lang="fr-FR" sz="1600" i="1" dirty="0"/>
          </a:p>
        </p:txBody>
      </p:sp>
      <p:sp>
        <p:nvSpPr>
          <p:cNvPr id="4" name="Footer Placeholder 3">
            <a:extLst>
              <a:ext uri="{FF2B5EF4-FFF2-40B4-BE49-F238E27FC236}">
                <a16:creationId xmlns:a16="http://schemas.microsoft.com/office/drawing/2014/main" id="{358AA2BD-90DF-A9A2-FC30-C8DA3E4B1DE9}"/>
              </a:ext>
            </a:extLst>
          </p:cNvPr>
          <p:cNvSpPr>
            <a:spLocks noGrp="1"/>
          </p:cNvSpPr>
          <p:nvPr>
            <p:ph type="ftr" sz="quarter" idx="11"/>
          </p:nvPr>
        </p:nvSpPr>
        <p:spPr>
          <a:xfrm>
            <a:off x="3774017" y="6247648"/>
            <a:ext cx="4643966" cy="365125"/>
          </a:xfrm>
        </p:spPr>
        <p:txBody>
          <a:bodyPr/>
          <a:lstStyle/>
          <a:p>
            <a:r>
              <a:rPr lang="fr-FR" dirty="0"/>
              <a:t>LES DEPENSES DE SANTE</a:t>
            </a:r>
          </a:p>
        </p:txBody>
      </p:sp>
      <p:sp>
        <p:nvSpPr>
          <p:cNvPr id="5" name="Slide Number Placeholder 4">
            <a:extLst>
              <a:ext uri="{FF2B5EF4-FFF2-40B4-BE49-F238E27FC236}">
                <a16:creationId xmlns:a16="http://schemas.microsoft.com/office/drawing/2014/main" id="{F63F065D-C683-E75F-A3A9-30E8532CB728}"/>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6</a:t>
            </a:fld>
            <a:endParaRPr lang="fr-FR"/>
          </a:p>
        </p:txBody>
      </p:sp>
      <p:pic>
        <p:nvPicPr>
          <p:cNvPr id="6" name="Image 5">
            <a:extLst>
              <a:ext uri="{FF2B5EF4-FFF2-40B4-BE49-F238E27FC236}">
                <a16:creationId xmlns:a16="http://schemas.microsoft.com/office/drawing/2014/main" id="{B7FB7EE5-BE69-5A39-6A44-03EC1DFE72B9}"/>
              </a:ext>
            </a:extLst>
          </p:cNvPr>
          <p:cNvPicPr>
            <a:picLocks noChangeAspect="1"/>
          </p:cNvPicPr>
          <p:nvPr/>
        </p:nvPicPr>
        <p:blipFill>
          <a:blip r:embed="rId3"/>
          <a:stretch>
            <a:fillRect/>
          </a:stretch>
        </p:blipFill>
        <p:spPr>
          <a:xfrm>
            <a:off x="1232544" y="4564919"/>
            <a:ext cx="7766305" cy="1203373"/>
          </a:xfrm>
          <a:prstGeom prst="rect">
            <a:avLst/>
          </a:prstGeom>
        </p:spPr>
      </p:pic>
    </p:spTree>
    <p:extLst>
      <p:ext uri="{BB962C8B-B14F-4D97-AF65-F5344CB8AC3E}">
        <p14:creationId xmlns:p14="http://schemas.microsoft.com/office/powerpoint/2010/main" val="228830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4B3D-791D-7FD2-08EF-F1EC33E068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6CA543-30A3-8991-35C7-987A5DA2CEE4}"/>
              </a:ext>
            </a:extLst>
          </p:cNvPr>
          <p:cNvSpPr>
            <a:spLocks noGrp="1"/>
          </p:cNvSpPr>
          <p:nvPr>
            <p:ph type="ctrTitle"/>
          </p:nvPr>
        </p:nvSpPr>
        <p:spPr>
          <a:xfrm>
            <a:off x="756745" y="1844039"/>
            <a:ext cx="5339255" cy="1864079"/>
          </a:xfrm>
        </p:spPr>
        <p:txBody>
          <a:bodyPr/>
          <a:lstStyle/>
          <a:p>
            <a:r>
              <a:rPr lang="fr-FR" dirty="0"/>
              <a:t>V. L’innovation future et ses contraintes</a:t>
            </a:r>
          </a:p>
        </p:txBody>
      </p:sp>
    </p:spTree>
    <p:extLst>
      <p:ext uri="{BB962C8B-B14F-4D97-AF65-F5344CB8AC3E}">
        <p14:creationId xmlns:p14="http://schemas.microsoft.com/office/powerpoint/2010/main" val="1726172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3B35-4052-7FD2-93A4-1191414A7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AA5C0-D340-9F64-3BA1-7CC0C1497D48}"/>
              </a:ext>
            </a:extLst>
          </p:cNvPr>
          <p:cNvSpPr>
            <a:spLocks noGrp="1"/>
          </p:cNvSpPr>
          <p:nvPr>
            <p:ph type="title"/>
          </p:nvPr>
        </p:nvSpPr>
        <p:spPr>
          <a:xfrm>
            <a:off x="838199" y="365126"/>
            <a:ext cx="9744635" cy="919221"/>
          </a:xfrm>
        </p:spPr>
        <p:txBody>
          <a:bodyPr/>
          <a:lstStyle/>
          <a:p>
            <a:r>
              <a:rPr lang="fr-FR" dirty="0"/>
              <a:t>A. Contraintes pour la victime</a:t>
            </a:r>
          </a:p>
        </p:txBody>
      </p:sp>
      <p:sp>
        <p:nvSpPr>
          <p:cNvPr id="4" name="Footer Placeholder 3">
            <a:extLst>
              <a:ext uri="{FF2B5EF4-FFF2-40B4-BE49-F238E27FC236}">
                <a16:creationId xmlns:a16="http://schemas.microsoft.com/office/drawing/2014/main" id="{A35343BC-AE10-D3D0-0901-1DEFB673D7B0}"/>
              </a:ext>
            </a:extLst>
          </p:cNvPr>
          <p:cNvSpPr>
            <a:spLocks noGrp="1"/>
          </p:cNvSpPr>
          <p:nvPr>
            <p:ph type="ftr" sz="quarter" idx="11"/>
          </p:nvPr>
        </p:nvSpPr>
        <p:spPr>
          <a:xfrm>
            <a:off x="3774017" y="6247648"/>
            <a:ext cx="4643966" cy="365125"/>
          </a:xfrm>
        </p:spPr>
        <p:txBody>
          <a:bodyPr/>
          <a:lstStyle/>
          <a:p>
            <a:r>
              <a:rPr lang="fr-FR"/>
              <a:t>LES DEPENSES DE SANTE</a:t>
            </a:r>
            <a:endParaRPr lang="fr-FR" dirty="0"/>
          </a:p>
        </p:txBody>
      </p:sp>
      <p:sp>
        <p:nvSpPr>
          <p:cNvPr id="5" name="Slide Number Placeholder 4">
            <a:extLst>
              <a:ext uri="{FF2B5EF4-FFF2-40B4-BE49-F238E27FC236}">
                <a16:creationId xmlns:a16="http://schemas.microsoft.com/office/drawing/2014/main" id="{05D0CE8F-7B69-14AF-9F7A-0048602375D6}"/>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61</a:t>
            </a:fld>
            <a:endParaRPr lang="fr-FR" dirty="0"/>
          </a:p>
        </p:txBody>
      </p:sp>
      <p:sp>
        <p:nvSpPr>
          <p:cNvPr id="7" name="Hexagon 2">
            <a:extLst>
              <a:ext uri="{FF2B5EF4-FFF2-40B4-BE49-F238E27FC236}">
                <a16:creationId xmlns:a16="http://schemas.microsoft.com/office/drawing/2014/main" id="{D2BA79D6-C330-A05D-48B5-1A5A4B9CDACD}"/>
              </a:ext>
            </a:extLst>
          </p:cNvPr>
          <p:cNvSpPr/>
          <p:nvPr>
            <p:custDataLst>
              <p:tags r:id="rId2"/>
            </p:custDataLst>
          </p:nvPr>
        </p:nvSpPr>
        <p:spPr>
          <a:xfrm rot="5400000">
            <a:off x="758465" y="1334954"/>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8" name="TextBox 4">
            <a:extLst>
              <a:ext uri="{FF2B5EF4-FFF2-40B4-BE49-F238E27FC236}">
                <a16:creationId xmlns:a16="http://schemas.microsoft.com/office/drawing/2014/main" id="{7AA5C304-0448-3B43-7499-BF5E431A0C57}"/>
              </a:ext>
            </a:extLst>
          </p:cNvPr>
          <p:cNvSpPr txBox="1"/>
          <p:nvPr>
            <p:custDataLst>
              <p:tags r:id="rId3"/>
            </p:custDataLst>
          </p:nvPr>
        </p:nvSpPr>
        <p:spPr>
          <a:xfrm>
            <a:off x="191712" y="2577640"/>
            <a:ext cx="2605829" cy="2277547"/>
          </a:xfrm>
          <a:prstGeom prst="rect">
            <a:avLst/>
          </a:prstGeom>
          <a:noFill/>
        </p:spPr>
        <p:txBody>
          <a:bodyPr wrap="square">
            <a:spAutoFit/>
          </a:bodyPr>
          <a:lstStyle/>
          <a:p>
            <a:pPr marL="285750" indent="-285750">
              <a:buFontTx/>
              <a:buChar char="-"/>
            </a:pPr>
            <a:r>
              <a:rPr lang="fr-FR" b="1" u="sng" dirty="0"/>
              <a:t>Evaluation de l’intégralité du dommage</a:t>
            </a:r>
            <a:r>
              <a:rPr lang="fr-FR" b="1" dirty="0"/>
              <a:t> au jour de la liquidation,</a:t>
            </a:r>
          </a:p>
          <a:p>
            <a:endParaRPr lang="fr-FR" sz="1600" b="1" dirty="0"/>
          </a:p>
          <a:p>
            <a:pPr marL="285750" indent="-285750">
              <a:buFontTx/>
              <a:buChar char="-"/>
            </a:pPr>
            <a:r>
              <a:rPr lang="fr-FR" b="1" dirty="0"/>
              <a:t>Respect du principe de </a:t>
            </a:r>
            <a:r>
              <a:rPr lang="fr-FR" b="1" u="sng" dirty="0"/>
              <a:t>la libre disposition des fonds</a:t>
            </a:r>
            <a:r>
              <a:rPr lang="fr-FR" b="1" dirty="0"/>
              <a:t>,</a:t>
            </a:r>
          </a:p>
        </p:txBody>
      </p:sp>
      <p:sp>
        <p:nvSpPr>
          <p:cNvPr id="9" name="Hexagon 5">
            <a:extLst>
              <a:ext uri="{FF2B5EF4-FFF2-40B4-BE49-F238E27FC236}">
                <a16:creationId xmlns:a16="http://schemas.microsoft.com/office/drawing/2014/main" id="{7776452B-AA15-316B-D008-5B9C80335168}"/>
              </a:ext>
            </a:extLst>
          </p:cNvPr>
          <p:cNvSpPr/>
          <p:nvPr>
            <p:custDataLst>
              <p:tags r:id="rId4"/>
            </p:custDataLst>
          </p:nvPr>
        </p:nvSpPr>
        <p:spPr>
          <a:xfrm rot="5400000">
            <a:off x="4325640" y="1334954"/>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10" name="TextBox 6">
            <a:extLst>
              <a:ext uri="{FF2B5EF4-FFF2-40B4-BE49-F238E27FC236}">
                <a16:creationId xmlns:a16="http://schemas.microsoft.com/office/drawing/2014/main" id="{8EE410C4-1934-1443-8AFD-83F8F6D90D9D}"/>
              </a:ext>
            </a:extLst>
          </p:cNvPr>
          <p:cNvSpPr txBox="1"/>
          <p:nvPr>
            <p:custDataLst>
              <p:tags r:id="rId5"/>
            </p:custDataLst>
          </p:nvPr>
        </p:nvSpPr>
        <p:spPr>
          <a:xfrm>
            <a:off x="2847913" y="2605777"/>
            <a:ext cx="4036635" cy="3724096"/>
          </a:xfrm>
          <a:prstGeom prst="rect">
            <a:avLst/>
          </a:prstGeom>
          <a:noFill/>
        </p:spPr>
        <p:txBody>
          <a:bodyPr wrap="square">
            <a:spAutoFit/>
          </a:bodyPr>
          <a:lstStyle/>
          <a:p>
            <a:pPr marL="285750" indent="-285750">
              <a:buFontTx/>
              <a:buChar char="-"/>
            </a:pPr>
            <a:r>
              <a:rPr lang="fr-FR" b="1" u="sng" dirty="0"/>
              <a:t>Autorité de la chose jugée (</a:t>
            </a:r>
            <a:r>
              <a:rPr lang="fr-FR" sz="1600" b="1" i="1" dirty="0"/>
              <a:t>Art. 2044 et 2052 Code civil), </a:t>
            </a:r>
            <a:r>
              <a:rPr lang="fr-FR" sz="1600" dirty="0"/>
              <a:t>not. en l’absence de réserves et en cas de renonciation à tous droits et actions futures </a:t>
            </a:r>
            <a:r>
              <a:rPr lang="fr-FR" sz="1600" i="1" dirty="0"/>
              <a:t>(Cass. 2</a:t>
            </a:r>
            <a:r>
              <a:rPr lang="fr-FR" sz="1600" i="1" baseline="30000" dirty="0"/>
              <a:t>ème</a:t>
            </a:r>
            <a:r>
              <a:rPr lang="fr-FR" sz="1600" i="1" dirty="0"/>
              <a:t> civ. 16 janv. 2020, n°18-17.677) </a:t>
            </a:r>
            <a:r>
              <a:rPr lang="fr-FR" sz="1600" dirty="0"/>
              <a:t>sauf pour des dépenses précises qui n’ont pas déjà été indemnisées par décision de justice (</a:t>
            </a:r>
            <a:r>
              <a:rPr lang="fr-FR" sz="1600" i="1" dirty="0"/>
              <a:t>Cass. 2</a:t>
            </a:r>
            <a:r>
              <a:rPr lang="fr-FR" sz="1600" i="1" baseline="30000" dirty="0"/>
              <a:t>ème</a:t>
            </a:r>
            <a:r>
              <a:rPr lang="fr-FR" sz="1600" i="1" dirty="0"/>
              <a:t> civ. 15 déc. 2022 n°21-16.007</a:t>
            </a:r>
            <a:r>
              <a:rPr lang="fr-FR" sz="1600" dirty="0"/>
              <a:t>: pour des </a:t>
            </a:r>
            <a:r>
              <a:rPr lang="fr-FR" sz="1600" u="sng" dirty="0"/>
              <a:t>prothèses postérieures à une certaine date</a:t>
            </a:r>
            <a:r>
              <a:rPr lang="fr-FR" sz="1600" dirty="0"/>
              <a:t>),</a:t>
            </a:r>
          </a:p>
          <a:p>
            <a:endParaRPr lang="fr-FR" sz="800" b="1" dirty="0"/>
          </a:p>
          <a:p>
            <a:pPr marL="285750" indent="-285750">
              <a:buFontTx/>
              <a:buChar char="-"/>
            </a:pPr>
            <a:r>
              <a:rPr lang="fr-FR" b="1" u="sng" dirty="0"/>
              <a:t>Prescription de l’action </a:t>
            </a:r>
            <a:r>
              <a:rPr lang="fr-FR" sz="1600" b="1" i="1" dirty="0"/>
              <a:t>Art. 2226 Code civil </a:t>
            </a:r>
            <a:r>
              <a:rPr lang="fr-FR" sz="1600" i="1" dirty="0"/>
              <a:t>(Cass. 2</a:t>
            </a:r>
            <a:r>
              <a:rPr lang="fr-FR" sz="1600" i="1" baseline="30000" dirty="0"/>
              <a:t>ème</a:t>
            </a:r>
            <a:r>
              <a:rPr lang="fr-FR" sz="1600" i="1" dirty="0"/>
              <a:t> civ. 30 nov. 2023 n°22-15159, CA VERSAILLES 16 juin 2022 n°21-02273),</a:t>
            </a:r>
          </a:p>
        </p:txBody>
      </p:sp>
      <p:sp>
        <p:nvSpPr>
          <p:cNvPr id="11" name="Hexagon 7">
            <a:extLst>
              <a:ext uri="{FF2B5EF4-FFF2-40B4-BE49-F238E27FC236}">
                <a16:creationId xmlns:a16="http://schemas.microsoft.com/office/drawing/2014/main" id="{39C89832-9D02-E12E-6140-F326C6D37C54}"/>
              </a:ext>
            </a:extLst>
          </p:cNvPr>
          <p:cNvSpPr/>
          <p:nvPr>
            <p:custDataLst>
              <p:tags r:id="rId6"/>
            </p:custDataLst>
          </p:nvPr>
        </p:nvSpPr>
        <p:spPr>
          <a:xfrm rot="5400000">
            <a:off x="7839914" y="1334954"/>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12" name="TextBox 8">
            <a:extLst>
              <a:ext uri="{FF2B5EF4-FFF2-40B4-BE49-F238E27FC236}">
                <a16:creationId xmlns:a16="http://schemas.microsoft.com/office/drawing/2014/main" id="{D9CB05BF-003F-B754-4F0C-270C401B15BF}"/>
              </a:ext>
            </a:extLst>
          </p:cNvPr>
          <p:cNvSpPr txBox="1"/>
          <p:nvPr>
            <p:custDataLst>
              <p:tags r:id="rId7"/>
            </p:custDataLst>
          </p:nvPr>
        </p:nvSpPr>
        <p:spPr>
          <a:xfrm>
            <a:off x="7058131" y="2605777"/>
            <a:ext cx="2852785" cy="3631763"/>
          </a:xfrm>
          <a:prstGeom prst="rect">
            <a:avLst/>
          </a:prstGeom>
          <a:noFill/>
        </p:spPr>
        <p:txBody>
          <a:bodyPr wrap="square">
            <a:spAutoFit/>
          </a:bodyPr>
          <a:lstStyle/>
          <a:p>
            <a:pPr marL="285750" indent="-285750">
              <a:buFontTx/>
              <a:buChar char="-"/>
            </a:pPr>
            <a:r>
              <a:rPr lang="fr-FR" sz="1800" b="1" i="0" u="none" strike="noStrike" baseline="0" dirty="0"/>
              <a:t>L’avancée technologique ne constitue </a:t>
            </a:r>
            <a:r>
              <a:rPr lang="fr-FR" sz="1800" b="1" i="0" u="sng" strike="noStrike" baseline="0" dirty="0"/>
              <a:t>pas une aggravation ni un préjudice nouveau</a:t>
            </a:r>
            <a:r>
              <a:rPr lang="fr-FR" b="1" dirty="0"/>
              <a:t> </a:t>
            </a:r>
            <a:r>
              <a:rPr lang="fr-FR" sz="1600" i="1" dirty="0"/>
              <a:t>(Cass. 2</a:t>
            </a:r>
            <a:r>
              <a:rPr lang="fr-FR" sz="1600" i="1" baseline="30000" dirty="0"/>
              <a:t>ème</a:t>
            </a:r>
            <a:r>
              <a:rPr lang="fr-FR" sz="1600" i="1" dirty="0"/>
              <a:t> civ. 15 juin 2023 n°21-14197, CA VERSAILLES 28 janv. 2021 n°19-01640),</a:t>
            </a:r>
          </a:p>
          <a:p>
            <a:pPr marL="285750" indent="-285750">
              <a:buFontTx/>
              <a:buChar char="-"/>
            </a:pPr>
            <a:endParaRPr lang="fr-FR" sz="800" b="1" dirty="0"/>
          </a:p>
          <a:p>
            <a:pPr marL="285750" indent="-285750">
              <a:buFontTx/>
              <a:buChar char="-"/>
            </a:pPr>
            <a:r>
              <a:rPr lang="fr-FR" sz="1600" b="1" dirty="0"/>
              <a:t>L’amélioration fonctionnelle pouvant être obtenue grâce au nouveau matériel est </a:t>
            </a:r>
            <a:r>
              <a:rPr lang="fr-FR" sz="1600" b="1" u="sng" dirty="0"/>
              <a:t>sans incidence </a:t>
            </a:r>
            <a:r>
              <a:rPr lang="fr-FR" sz="1400" i="1" dirty="0"/>
              <a:t>(Cass. 2</a:t>
            </a:r>
            <a:r>
              <a:rPr lang="fr-FR" sz="1400" i="1" baseline="30000" dirty="0"/>
              <a:t>ème</a:t>
            </a:r>
            <a:r>
              <a:rPr lang="fr-FR" sz="1400" i="1" dirty="0"/>
              <a:t> civ. 28 mai 2025 n°23-14915),</a:t>
            </a:r>
          </a:p>
          <a:p>
            <a:pPr marL="285750" indent="-285750">
              <a:buFontTx/>
              <a:buChar char="-"/>
            </a:pPr>
            <a:endParaRPr lang="fr-FR" sz="1600" i="1" u="none" strike="noStrike" baseline="0" dirty="0"/>
          </a:p>
        </p:txBody>
      </p:sp>
      <p:sp>
        <p:nvSpPr>
          <p:cNvPr id="13" name="Hexagon 9">
            <a:extLst>
              <a:ext uri="{FF2B5EF4-FFF2-40B4-BE49-F238E27FC236}">
                <a16:creationId xmlns:a16="http://schemas.microsoft.com/office/drawing/2014/main" id="{51E8FE48-7CDD-C4BF-4613-3F17C9F2BB0D}"/>
              </a:ext>
            </a:extLst>
          </p:cNvPr>
          <p:cNvSpPr/>
          <p:nvPr>
            <p:custDataLst>
              <p:tags r:id="rId8"/>
            </p:custDataLst>
          </p:nvPr>
        </p:nvSpPr>
        <p:spPr>
          <a:xfrm rot="5400000">
            <a:off x="10526209" y="1334954"/>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4</a:t>
            </a:r>
          </a:p>
        </p:txBody>
      </p:sp>
      <p:sp>
        <p:nvSpPr>
          <p:cNvPr id="14" name="TextBox 10">
            <a:extLst>
              <a:ext uri="{FF2B5EF4-FFF2-40B4-BE49-F238E27FC236}">
                <a16:creationId xmlns:a16="http://schemas.microsoft.com/office/drawing/2014/main" id="{58ACD36D-5067-0303-E3C6-6A8F2BD1D5A4}"/>
              </a:ext>
            </a:extLst>
          </p:cNvPr>
          <p:cNvSpPr txBox="1"/>
          <p:nvPr>
            <p:custDataLst>
              <p:tags r:id="rId9"/>
            </p:custDataLst>
          </p:nvPr>
        </p:nvSpPr>
        <p:spPr>
          <a:xfrm>
            <a:off x="9999407" y="2605777"/>
            <a:ext cx="2000882" cy="3046988"/>
          </a:xfrm>
          <a:prstGeom prst="rect">
            <a:avLst/>
          </a:prstGeom>
          <a:noFill/>
        </p:spPr>
        <p:txBody>
          <a:bodyPr wrap="square">
            <a:spAutoFit/>
          </a:bodyPr>
          <a:lstStyle/>
          <a:p>
            <a:pPr marL="285750" indent="-285750">
              <a:buFontTx/>
              <a:buChar char="-"/>
            </a:pPr>
            <a:r>
              <a:rPr lang="fr-FR" sz="1800" b="1" i="0" u="none" strike="noStrike" baseline="0" dirty="0"/>
              <a:t>Indemnisation inférieure </a:t>
            </a:r>
            <a:r>
              <a:rPr lang="fr-FR" sz="1600" i="0" u="none" strike="noStrike" baseline="0" dirty="0"/>
              <a:t>en raison de la baisse de prix des produits,</a:t>
            </a:r>
          </a:p>
          <a:p>
            <a:endParaRPr lang="fr-FR" sz="800" i="0" u="none" strike="noStrike" baseline="0" dirty="0"/>
          </a:p>
          <a:p>
            <a:pPr marL="285750" indent="-285750">
              <a:buFontTx/>
              <a:buChar char="-"/>
            </a:pPr>
            <a:r>
              <a:rPr lang="fr-FR" b="1" dirty="0"/>
              <a:t>Conséquences psychologiques </a:t>
            </a:r>
            <a:r>
              <a:rPr lang="fr-FR" sz="1600" dirty="0"/>
              <a:t>à long terme en l’absence de clôture définitive du dossier,</a:t>
            </a:r>
            <a:endParaRPr lang="fr-FR" sz="1600" i="1" dirty="0"/>
          </a:p>
        </p:txBody>
      </p:sp>
    </p:spTree>
    <p:extLst>
      <p:ext uri="{BB962C8B-B14F-4D97-AF65-F5344CB8AC3E}">
        <p14:creationId xmlns:p14="http://schemas.microsoft.com/office/powerpoint/2010/main" val="7790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17D7-EC6B-4A8E-EFD9-5BF30185B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38E23-A9B0-1B27-ECDE-E8CF1FDC2AD9}"/>
              </a:ext>
            </a:extLst>
          </p:cNvPr>
          <p:cNvSpPr>
            <a:spLocks noGrp="1"/>
          </p:cNvSpPr>
          <p:nvPr>
            <p:ph type="title"/>
          </p:nvPr>
        </p:nvSpPr>
        <p:spPr>
          <a:xfrm>
            <a:off x="838199" y="365126"/>
            <a:ext cx="9744635" cy="919221"/>
          </a:xfrm>
        </p:spPr>
        <p:txBody>
          <a:bodyPr/>
          <a:lstStyle/>
          <a:p>
            <a:r>
              <a:rPr lang="fr-FR" dirty="0"/>
              <a:t>B. Contraintes pour l’assureur</a:t>
            </a:r>
          </a:p>
        </p:txBody>
      </p:sp>
      <p:sp>
        <p:nvSpPr>
          <p:cNvPr id="5" name="Slide Number Placeholder 4">
            <a:extLst>
              <a:ext uri="{FF2B5EF4-FFF2-40B4-BE49-F238E27FC236}">
                <a16:creationId xmlns:a16="http://schemas.microsoft.com/office/drawing/2014/main" id="{A7D28250-7D95-E062-6EA3-804BD9EC7295}"/>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62</a:t>
            </a:fld>
            <a:endParaRPr lang="fr-FR"/>
          </a:p>
        </p:txBody>
      </p:sp>
      <p:sp>
        <p:nvSpPr>
          <p:cNvPr id="7" name="Footer Placeholder 3">
            <a:extLst>
              <a:ext uri="{FF2B5EF4-FFF2-40B4-BE49-F238E27FC236}">
                <a16:creationId xmlns:a16="http://schemas.microsoft.com/office/drawing/2014/main" id="{D504D4C2-B2FF-9B22-6032-9C56BFF301EC}"/>
              </a:ext>
            </a:extLst>
          </p:cNvPr>
          <p:cNvSpPr txBox="1">
            <a:spLocks/>
          </p:cNvSpPr>
          <p:nvPr/>
        </p:nvSpPr>
        <p:spPr>
          <a:xfrm>
            <a:off x="3774017" y="6247648"/>
            <a:ext cx="4643966"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LES DEPENSES DE SANTE</a:t>
            </a:r>
            <a:endParaRPr lang="fr-FR" dirty="0"/>
          </a:p>
        </p:txBody>
      </p:sp>
      <p:sp>
        <p:nvSpPr>
          <p:cNvPr id="8" name="Hexagon 2">
            <a:extLst>
              <a:ext uri="{FF2B5EF4-FFF2-40B4-BE49-F238E27FC236}">
                <a16:creationId xmlns:a16="http://schemas.microsoft.com/office/drawing/2014/main" id="{02EAD6A2-7E55-EEED-B558-1198D5A1D43F}"/>
              </a:ext>
            </a:extLst>
          </p:cNvPr>
          <p:cNvSpPr/>
          <p:nvPr>
            <p:custDataLst>
              <p:tags r:id="rId2"/>
            </p:custDataLst>
          </p:nvPr>
        </p:nvSpPr>
        <p:spPr>
          <a:xfrm rot="5400000">
            <a:off x="1395969" y="1632508"/>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1</a:t>
            </a:r>
          </a:p>
        </p:txBody>
      </p:sp>
      <p:sp>
        <p:nvSpPr>
          <p:cNvPr id="9" name="Hexagon 5">
            <a:extLst>
              <a:ext uri="{FF2B5EF4-FFF2-40B4-BE49-F238E27FC236}">
                <a16:creationId xmlns:a16="http://schemas.microsoft.com/office/drawing/2014/main" id="{7A8DA232-9306-A5C2-8B17-6ABD9C913DC9}"/>
              </a:ext>
            </a:extLst>
          </p:cNvPr>
          <p:cNvSpPr/>
          <p:nvPr>
            <p:custDataLst>
              <p:tags r:id="rId3"/>
            </p:custDataLst>
          </p:nvPr>
        </p:nvSpPr>
        <p:spPr>
          <a:xfrm rot="5400000">
            <a:off x="4402214" y="1665173"/>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2</a:t>
            </a:r>
          </a:p>
        </p:txBody>
      </p:sp>
      <p:sp>
        <p:nvSpPr>
          <p:cNvPr id="10" name="TextBox 6">
            <a:extLst>
              <a:ext uri="{FF2B5EF4-FFF2-40B4-BE49-F238E27FC236}">
                <a16:creationId xmlns:a16="http://schemas.microsoft.com/office/drawing/2014/main" id="{5FF9DD4C-59A0-3F88-38A1-8B532FF6C6AD}"/>
              </a:ext>
            </a:extLst>
          </p:cNvPr>
          <p:cNvSpPr txBox="1"/>
          <p:nvPr>
            <p:custDataLst>
              <p:tags r:id="rId4"/>
            </p:custDataLst>
          </p:nvPr>
        </p:nvSpPr>
        <p:spPr>
          <a:xfrm>
            <a:off x="3451612" y="3042775"/>
            <a:ext cx="3057343" cy="2769989"/>
          </a:xfrm>
          <a:prstGeom prst="rect">
            <a:avLst/>
          </a:prstGeom>
          <a:noFill/>
        </p:spPr>
        <p:txBody>
          <a:bodyPr wrap="square">
            <a:spAutoFit/>
          </a:bodyPr>
          <a:lstStyle/>
          <a:p>
            <a:pPr marL="285750" indent="-285750">
              <a:buFontTx/>
              <a:buChar char="-"/>
            </a:pPr>
            <a:r>
              <a:rPr lang="fr-FR" b="1" dirty="0"/>
              <a:t>Vérification par l’Autorité de contrôle prudentiel et de résolution </a:t>
            </a:r>
            <a:r>
              <a:rPr lang="fr-FR" sz="1600" b="1" i="1" dirty="0"/>
              <a:t>(Art. L 612-1 du Code mon. et fin.),</a:t>
            </a:r>
          </a:p>
          <a:p>
            <a:endParaRPr lang="fr-FR" sz="1600" b="1" dirty="0"/>
          </a:p>
          <a:p>
            <a:pPr marL="285750" indent="-285750">
              <a:buFontTx/>
              <a:buChar char="-"/>
            </a:pPr>
            <a:r>
              <a:rPr lang="fr-FR" b="1" u="sng" dirty="0"/>
              <a:t>Si manquements</a:t>
            </a:r>
            <a:r>
              <a:rPr lang="fr-FR" b="1" dirty="0"/>
              <a:t> : Sanctions administratives et financières jusqu’au retrait d’agrément </a:t>
            </a:r>
            <a:r>
              <a:rPr lang="fr-FR" sz="1600" b="1" i="1" dirty="0"/>
              <a:t>(Art. L 325-1 Code des </a:t>
            </a:r>
            <a:r>
              <a:rPr lang="fr-FR" sz="1600" b="1" i="1" dirty="0" err="1"/>
              <a:t>ass</a:t>
            </a:r>
            <a:r>
              <a:rPr lang="fr-FR" sz="1600" b="1" i="1" dirty="0"/>
              <a:t>.),</a:t>
            </a:r>
          </a:p>
        </p:txBody>
      </p:sp>
      <p:sp>
        <p:nvSpPr>
          <p:cNvPr id="11" name="Hexagon 7">
            <a:extLst>
              <a:ext uri="{FF2B5EF4-FFF2-40B4-BE49-F238E27FC236}">
                <a16:creationId xmlns:a16="http://schemas.microsoft.com/office/drawing/2014/main" id="{8EBB4B85-6BC5-660B-5E45-6166D3BEA684}"/>
              </a:ext>
            </a:extLst>
          </p:cNvPr>
          <p:cNvSpPr/>
          <p:nvPr>
            <p:custDataLst>
              <p:tags r:id="rId5"/>
            </p:custDataLst>
          </p:nvPr>
        </p:nvSpPr>
        <p:spPr>
          <a:xfrm rot="5400000">
            <a:off x="7100345" y="1665173"/>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3</a:t>
            </a:r>
          </a:p>
        </p:txBody>
      </p:sp>
      <p:sp>
        <p:nvSpPr>
          <p:cNvPr id="12" name="TextBox 8">
            <a:extLst>
              <a:ext uri="{FF2B5EF4-FFF2-40B4-BE49-F238E27FC236}">
                <a16:creationId xmlns:a16="http://schemas.microsoft.com/office/drawing/2014/main" id="{1C30B072-9FB9-1BD2-0E8E-BE41E12C011C}"/>
              </a:ext>
            </a:extLst>
          </p:cNvPr>
          <p:cNvSpPr txBox="1"/>
          <p:nvPr>
            <p:custDataLst>
              <p:tags r:id="rId6"/>
            </p:custDataLst>
          </p:nvPr>
        </p:nvSpPr>
        <p:spPr>
          <a:xfrm>
            <a:off x="6619339" y="3042670"/>
            <a:ext cx="2377966" cy="3354765"/>
          </a:xfrm>
          <a:prstGeom prst="rect">
            <a:avLst/>
          </a:prstGeom>
          <a:noFill/>
        </p:spPr>
        <p:txBody>
          <a:bodyPr wrap="square">
            <a:spAutoFit/>
          </a:bodyPr>
          <a:lstStyle/>
          <a:p>
            <a:pPr marL="285750" indent="-285750">
              <a:buFontTx/>
              <a:buChar char="-"/>
            </a:pPr>
            <a:r>
              <a:rPr lang="fr-FR" b="1" dirty="0"/>
              <a:t>Obligation de présentation du sinistre et du provisionnement à l’organisme de réassurance,</a:t>
            </a:r>
          </a:p>
          <a:p>
            <a:endParaRPr lang="fr-FR" sz="1600" b="1" dirty="0"/>
          </a:p>
          <a:p>
            <a:pPr marL="285750" indent="-285750">
              <a:buFontTx/>
              <a:buChar char="-"/>
            </a:pPr>
            <a:r>
              <a:rPr lang="fr-FR" b="1" dirty="0"/>
              <a:t>A défaut, </a:t>
            </a:r>
            <a:r>
              <a:rPr lang="fr-FR" b="1" u="sng" dirty="0"/>
              <a:t>recours impossible ou limité,</a:t>
            </a:r>
          </a:p>
          <a:p>
            <a:pPr algn="ctr"/>
            <a:r>
              <a:rPr lang="fr-FR" sz="1600" b="1" i="1" dirty="0"/>
              <a:t> </a:t>
            </a:r>
            <a:endParaRPr lang="fr-FR" sz="1600" b="1" i="1" u="none" strike="noStrike" baseline="0" dirty="0"/>
          </a:p>
          <a:p>
            <a:pPr algn="ctr"/>
            <a:endParaRPr lang="fr-FR" dirty="0"/>
          </a:p>
        </p:txBody>
      </p:sp>
      <p:sp>
        <p:nvSpPr>
          <p:cNvPr id="13" name="Hexagon 9">
            <a:extLst>
              <a:ext uri="{FF2B5EF4-FFF2-40B4-BE49-F238E27FC236}">
                <a16:creationId xmlns:a16="http://schemas.microsoft.com/office/drawing/2014/main" id="{FF5CC1A5-7F6E-C2F7-2C68-17CA2BF45B27}"/>
              </a:ext>
            </a:extLst>
          </p:cNvPr>
          <p:cNvSpPr/>
          <p:nvPr>
            <p:custDataLst>
              <p:tags r:id="rId7"/>
            </p:custDataLst>
          </p:nvPr>
        </p:nvSpPr>
        <p:spPr>
          <a:xfrm rot="5400000">
            <a:off x="9858269" y="1665173"/>
            <a:ext cx="1156138" cy="996670"/>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fr-FR" sz="3600" dirty="0">
                <a:latin typeface="+mj-lt"/>
              </a:rPr>
              <a:t>4</a:t>
            </a:r>
          </a:p>
        </p:txBody>
      </p:sp>
      <p:sp>
        <p:nvSpPr>
          <p:cNvPr id="14" name="TextBox 10">
            <a:extLst>
              <a:ext uri="{FF2B5EF4-FFF2-40B4-BE49-F238E27FC236}">
                <a16:creationId xmlns:a16="http://schemas.microsoft.com/office/drawing/2014/main" id="{D82E13A4-3BF2-7E54-A0D3-5C44F4990722}"/>
              </a:ext>
            </a:extLst>
          </p:cNvPr>
          <p:cNvSpPr txBox="1"/>
          <p:nvPr>
            <p:custDataLst>
              <p:tags r:id="rId8"/>
            </p:custDataLst>
          </p:nvPr>
        </p:nvSpPr>
        <p:spPr>
          <a:xfrm>
            <a:off x="8997305" y="3042775"/>
            <a:ext cx="2878067" cy="3046988"/>
          </a:xfrm>
          <a:prstGeom prst="rect">
            <a:avLst/>
          </a:prstGeom>
          <a:noFill/>
        </p:spPr>
        <p:txBody>
          <a:bodyPr wrap="square">
            <a:spAutoFit/>
          </a:bodyPr>
          <a:lstStyle/>
          <a:p>
            <a:pPr marL="285750" indent="-285750">
              <a:buFontTx/>
              <a:buChar char="-"/>
            </a:pPr>
            <a:r>
              <a:rPr lang="fr-FR" sz="1800" b="1" i="0" u="none" strike="noStrike" baseline="0" dirty="0"/>
              <a:t>Obligation de présenter une offre définitive complète et suffisante sur tous les postes de préjudices </a:t>
            </a:r>
            <a:r>
              <a:rPr lang="fr-FR" sz="1600" b="1" i="1" u="none" strike="noStrike" baseline="0" dirty="0"/>
              <a:t>(Art. L 211-19 Code des </a:t>
            </a:r>
            <a:r>
              <a:rPr lang="fr-FR" sz="1600" b="1" i="1" u="none" strike="noStrike" baseline="0" dirty="0" err="1"/>
              <a:t>ass</a:t>
            </a:r>
            <a:r>
              <a:rPr lang="fr-FR" sz="1600" b="1" i="1" u="none" strike="noStrike" baseline="0" dirty="0"/>
              <a:t>.),</a:t>
            </a:r>
          </a:p>
          <a:p>
            <a:endParaRPr lang="fr-FR" sz="1600" b="1" i="1" u="none" strike="noStrike" baseline="0" dirty="0"/>
          </a:p>
          <a:p>
            <a:pPr marL="285750" indent="-285750">
              <a:buFontTx/>
              <a:buChar char="-"/>
            </a:pPr>
            <a:r>
              <a:rPr lang="fr-FR" b="1" dirty="0"/>
              <a:t>A défaut, </a:t>
            </a:r>
            <a:r>
              <a:rPr lang="fr-FR" b="1" u="sng" dirty="0"/>
              <a:t>sanction du doublement des intérêts </a:t>
            </a:r>
          </a:p>
          <a:p>
            <a:r>
              <a:rPr lang="fr-FR" sz="1600" b="1" i="1" dirty="0"/>
              <a:t>       (L 211-13 Code des </a:t>
            </a:r>
            <a:r>
              <a:rPr lang="fr-FR" sz="1600" b="1" i="1" dirty="0" err="1"/>
              <a:t>ass</a:t>
            </a:r>
            <a:r>
              <a:rPr lang="fr-FR" sz="1600" b="1" i="1" dirty="0"/>
              <a:t>.),</a:t>
            </a:r>
            <a:endParaRPr lang="fr-FR" sz="1600" b="1" i="1" u="none" strike="noStrike" baseline="0" dirty="0"/>
          </a:p>
          <a:p>
            <a:pPr marL="285750" indent="-285750" algn="ctr">
              <a:buFontTx/>
              <a:buChar char="-"/>
            </a:pPr>
            <a:endParaRPr lang="fr-FR" sz="1800" b="1" i="0" u="none" strike="noStrike" baseline="0" dirty="0"/>
          </a:p>
        </p:txBody>
      </p:sp>
      <p:sp>
        <p:nvSpPr>
          <p:cNvPr id="18" name="ZoneTexte 17">
            <a:extLst>
              <a:ext uri="{FF2B5EF4-FFF2-40B4-BE49-F238E27FC236}">
                <a16:creationId xmlns:a16="http://schemas.microsoft.com/office/drawing/2014/main" id="{D1B7BFCD-C649-5DF2-2FBF-E45B07549836}"/>
              </a:ext>
            </a:extLst>
          </p:cNvPr>
          <p:cNvSpPr txBox="1"/>
          <p:nvPr/>
        </p:nvSpPr>
        <p:spPr>
          <a:xfrm>
            <a:off x="573546" y="3043412"/>
            <a:ext cx="2800984" cy="2769989"/>
          </a:xfrm>
          <a:prstGeom prst="rect">
            <a:avLst/>
          </a:prstGeom>
          <a:noFill/>
        </p:spPr>
        <p:txBody>
          <a:bodyPr wrap="square">
            <a:spAutoFit/>
          </a:bodyPr>
          <a:lstStyle/>
          <a:p>
            <a:pPr marL="285750" indent="-285750">
              <a:buFontTx/>
              <a:buChar char="-"/>
            </a:pPr>
            <a:r>
              <a:rPr lang="fr-FR" b="1" dirty="0"/>
              <a:t>Obligation de provisionner le sinistre                     </a:t>
            </a:r>
            <a:r>
              <a:rPr lang="fr-FR" sz="1600" b="1" i="1" dirty="0"/>
              <a:t>(Art. R 343-7 4°, R 331-9 à R 331-128 Code des </a:t>
            </a:r>
            <a:r>
              <a:rPr lang="fr-FR" sz="1600" b="1" i="1" dirty="0" err="1"/>
              <a:t>ass</a:t>
            </a:r>
            <a:r>
              <a:rPr lang="fr-FR" sz="1600" b="1" i="1" dirty="0"/>
              <a:t>.),</a:t>
            </a:r>
          </a:p>
          <a:p>
            <a:pPr marL="285750" indent="-285750">
              <a:buFontTx/>
              <a:buChar char="-"/>
            </a:pPr>
            <a:endParaRPr lang="fr-FR" sz="1600" b="1" dirty="0"/>
          </a:p>
          <a:p>
            <a:pPr marL="285750" indent="-285750">
              <a:buFontTx/>
              <a:buChar char="-"/>
            </a:pPr>
            <a:r>
              <a:rPr lang="fr-FR" b="1" dirty="0"/>
              <a:t>Obligation de publier des rapports annuels d’activités avec le provisionnement en cours,</a:t>
            </a:r>
          </a:p>
        </p:txBody>
      </p:sp>
      <p:sp>
        <p:nvSpPr>
          <p:cNvPr id="3" name="Espace réservé du pied de page 2">
            <a:extLst>
              <a:ext uri="{FF2B5EF4-FFF2-40B4-BE49-F238E27FC236}">
                <a16:creationId xmlns:a16="http://schemas.microsoft.com/office/drawing/2014/main" id="{898207C3-F541-A8C6-2EB4-1074427F9CE6}"/>
              </a:ext>
            </a:extLst>
          </p:cNvPr>
          <p:cNvSpPr>
            <a:spLocks noGrp="1"/>
          </p:cNvSpPr>
          <p:nvPr>
            <p:ph type="ftr" sz="quarter" idx="11"/>
          </p:nvPr>
        </p:nvSpPr>
        <p:spPr/>
        <p:txBody>
          <a:bodyPr/>
          <a:lstStyle/>
          <a:p>
            <a:r>
              <a:rPr lang="fr-FR"/>
              <a:t>LES DEPENSES DE SANTE</a:t>
            </a:r>
          </a:p>
        </p:txBody>
      </p:sp>
    </p:spTree>
    <p:extLst>
      <p:ext uri="{BB962C8B-B14F-4D97-AF65-F5344CB8AC3E}">
        <p14:creationId xmlns:p14="http://schemas.microsoft.com/office/powerpoint/2010/main" val="139476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6F0A3-E5B7-CFF6-E605-24166E8703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C73E1E-06E1-5332-2CFA-DB0D79442D4E}"/>
              </a:ext>
            </a:extLst>
          </p:cNvPr>
          <p:cNvSpPr>
            <a:spLocks noGrp="1"/>
          </p:cNvSpPr>
          <p:nvPr>
            <p:ph type="ctrTitle"/>
          </p:nvPr>
        </p:nvSpPr>
        <p:spPr>
          <a:xfrm>
            <a:off x="756745" y="1844039"/>
            <a:ext cx="5339255" cy="1864079"/>
          </a:xfrm>
        </p:spPr>
        <p:txBody>
          <a:bodyPr/>
          <a:lstStyle/>
          <a:p>
            <a:r>
              <a:rPr lang="fr-FR" dirty="0"/>
              <a:t>VI. Pour aller plus loin</a:t>
            </a:r>
          </a:p>
        </p:txBody>
      </p:sp>
    </p:spTree>
    <p:extLst>
      <p:ext uri="{BB962C8B-B14F-4D97-AF65-F5344CB8AC3E}">
        <p14:creationId xmlns:p14="http://schemas.microsoft.com/office/powerpoint/2010/main" val="4098082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76F0AB-6CA0-1AE0-BADA-65BBCBDED3A2}"/>
              </a:ext>
            </a:extLst>
          </p:cNvPr>
          <p:cNvSpPr>
            <a:spLocks noGrp="1"/>
          </p:cNvSpPr>
          <p:nvPr>
            <p:ph type="title"/>
          </p:nvPr>
        </p:nvSpPr>
        <p:spPr>
          <a:xfrm>
            <a:off x="807516" y="458967"/>
            <a:ext cx="9321800" cy="574306"/>
          </a:xfrm>
        </p:spPr>
        <p:txBody>
          <a:bodyPr/>
          <a:lstStyle/>
          <a:p>
            <a:pPr algn="ctr"/>
            <a:r>
              <a:rPr lang="fr-FR" dirty="0"/>
              <a:t>Bibliographie</a:t>
            </a:r>
          </a:p>
        </p:txBody>
      </p:sp>
      <p:sp>
        <p:nvSpPr>
          <p:cNvPr id="3" name="Espace réservé du contenu 2">
            <a:extLst>
              <a:ext uri="{FF2B5EF4-FFF2-40B4-BE49-F238E27FC236}">
                <a16:creationId xmlns:a16="http://schemas.microsoft.com/office/drawing/2014/main" id="{7D4C63DD-E17C-A3A6-4048-31828595DF8D}"/>
              </a:ext>
            </a:extLst>
          </p:cNvPr>
          <p:cNvSpPr>
            <a:spLocks noGrp="1"/>
          </p:cNvSpPr>
          <p:nvPr>
            <p:ph idx="1"/>
          </p:nvPr>
        </p:nvSpPr>
        <p:spPr>
          <a:xfrm>
            <a:off x="807516" y="1033273"/>
            <a:ext cx="10515600" cy="4553711"/>
          </a:xfrm>
        </p:spPr>
        <p:txBody>
          <a:bodyPr/>
          <a:lstStyle/>
          <a:p>
            <a:pPr>
              <a:buClr>
                <a:srgbClr val="5F8896"/>
              </a:buClr>
            </a:pPr>
            <a:r>
              <a:rPr lang="fr-FR" b="1" dirty="0">
                <a:hlinkClick r:id="rId2">
                  <a:extLst>
                    <a:ext uri="{A12FA001-AC4F-418D-AE19-62706E023703}">
                      <ahyp:hlinkClr xmlns:ahyp="http://schemas.microsoft.com/office/drawing/2018/hyperlinkcolor" val="tx"/>
                    </a:ext>
                  </a:extLst>
                </a:hlinkClick>
              </a:rPr>
              <a:t>1.  Sur les médecines alternatives :</a:t>
            </a:r>
          </a:p>
          <a:p>
            <a:pPr>
              <a:buClr>
                <a:srgbClr val="5F8896"/>
              </a:buClr>
            </a:pPr>
            <a:endParaRPr lang="fr-FR" sz="800" b="1" u="sng" dirty="0">
              <a:hlinkClick r:id="rId2">
                <a:extLst>
                  <a:ext uri="{A12FA001-AC4F-418D-AE19-62706E023703}">
                    <ahyp:hlinkClr xmlns:ahyp="http://schemas.microsoft.com/office/drawing/2018/hyperlinkcolor" val="tx"/>
                  </a:ext>
                </a:extLst>
              </a:hlinkClick>
            </a:endParaRPr>
          </a:p>
          <a:p>
            <a:pPr marL="285750" indent="-285750">
              <a:spcBef>
                <a:spcPts val="0"/>
              </a:spcBef>
              <a:buClr>
                <a:srgbClr val="5F8896"/>
              </a:buClr>
              <a:buFont typeface="Arial" panose="020B0604020202020204" pitchFamily="34" charset="0"/>
              <a:buChar char="•"/>
            </a:pPr>
            <a:r>
              <a:rPr lang="fr-FR" sz="1400" dirty="0">
                <a:solidFill>
                  <a:srgbClr val="B39C65"/>
                </a:solidFill>
                <a:hlinkClick r:id="rId2">
                  <a:extLst>
                    <a:ext uri="{A12FA001-AC4F-418D-AE19-62706E023703}">
                      <ahyp:hlinkClr xmlns:ahyp="http://schemas.microsoft.com/office/drawing/2018/hyperlinkcolor" val="tx"/>
                    </a:ext>
                  </a:extLst>
                </a:hlinkClick>
              </a:rPr>
              <a:t>https://www.conseil-national.medecin.fr/sites/default/files/external-package/rapport/4xh6th/cnom_psnc.pdf</a:t>
            </a:r>
            <a:r>
              <a:rPr lang="fr-FR" sz="1400" dirty="0"/>
              <a:t> </a:t>
            </a:r>
          </a:p>
          <a:p>
            <a:pPr marL="285750" indent="-285750">
              <a:spcBef>
                <a:spcPts val="0"/>
              </a:spcBef>
              <a:buClr>
                <a:srgbClr val="5F8896"/>
              </a:buClr>
              <a:buFont typeface="Arial" panose="020B0604020202020204" pitchFamily="34" charset="0"/>
              <a:buChar char="•"/>
            </a:pPr>
            <a:r>
              <a:rPr lang="fr-FR" sz="1400" dirty="0"/>
              <a:t>OMS : </a:t>
            </a:r>
            <a:r>
              <a:rPr lang="fr-FR" sz="1400" dirty="0">
                <a:hlinkClick r:id="rId3"/>
              </a:rPr>
              <a:t>https://www.who.int/fr/news-room/questions-and-answers/item/traditional-medicine</a:t>
            </a:r>
            <a:r>
              <a:rPr lang="fr-FR" sz="1400" dirty="0"/>
              <a:t> </a:t>
            </a:r>
          </a:p>
          <a:p>
            <a:pPr marL="285750" indent="-285750">
              <a:spcBef>
                <a:spcPts val="0"/>
              </a:spcBef>
              <a:buClr>
                <a:srgbClr val="5F8896"/>
              </a:buClr>
              <a:buFont typeface="Arial" panose="020B0604020202020204" pitchFamily="34" charset="0"/>
              <a:buChar char="•"/>
            </a:pPr>
            <a:r>
              <a:rPr lang="fr-FR" sz="1400" dirty="0">
                <a:hlinkClick r:id="rId4"/>
              </a:rPr>
              <a:t>https://www.who.int/teams/who-global-traditional-medicine-centre/overview</a:t>
            </a:r>
            <a:r>
              <a:rPr lang="fr-FR" sz="1400" dirty="0"/>
              <a:t> </a:t>
            </a:r>
          </a:p>
          <a:p>
            <a:pPr marL="285750" indent="-285750">
              <a:spcBef>
                <a:spcPts val="0"/>
              </a:spcBef>
              <a:buClr>
                <a:srgbClr val="5F8896"/>
              </a:buClr>
              <a:buFont typeface="Arial" panose="020B0604020202020204" pitchFamily="34" charset="0"/>
              <a:buChar char="•"/>
            </a:pPr>
            <a:r>
              <a:rPr lang="fr-FR" sz="1400" dirty="0"/>
              <a:t>Légifrance : </a:t>
            </a:r>
            <a:r>
              <a:rPr lang="fr-FR" sz="1400" dirty="0">
                <a:hlinkClick r:id="rId5"/>
              </a:rPr>
              <a:t>https://www.legifrance.gouv.fr/download/pdf/circ?id=41950</a:t>
            </a:r>
            <a:r>
              <a:rPr lang="fr-FR" sz="1400" dirty="0"/>
              <a:t> </a:t>
            </a:r>
          </a:p>
          <a:p>
            <a:pPr marL="285750" indent="-285750">
              <a:spcBef>
                <a:spcPts val="0"/>
              </a:spcBef>
              <a:buClr>
                <a:srgbClr val="5F8896"/>
              </a:buClr>
              <a:buFont typeface="Arial" panose="020B0604020202020204" pitchFamily="34" charset="0"/>
              <a:buChar char="•"/>
            </a:pPr>
            <a:r>
              <a:rPr lang="fr-FR" sz="1400" dirty="0"/>
              <a:t>Inserm : </a:t>
            </a:r>
            <a:r>
              <a:rPr lang="fr-FR" sz="1400" dirty="0">
                <a:hlinkClick r:id="rId6"/>
              </a:rPr>
              <a:t>https://www.inserm.fr/rapport/evaluation-de-lefficacite-de-la-pratique-de-losteopathie-2012/</a:t>
            </a:r>
            <a:r>
              <a:rPr lang="fr-FR" sz="1400" dirty="0"/>
              <a:t> </a:t>
            </a:r>
          </a:p>
          <a:p>
            <a:pPr marL="285750" indent="-285750">
              <a:spcBef>
                <a:spcPts val="0"/>
              </a:spcBef>
              <a:buClr>
                <a:srgbClr val="5F8896"/>
              </a:buClr>
              <a:buFont typeface="Arial" panose="020B0604020202020204" pitchFamily="34" charset="0"/>
              <a:buChar char="•"/>
            </a:pPr>
            <a:r>
              <a:rPr lang="fr-FR" sz="1400" dirty="0">
                <a:hlinkClick r:id="rId7"/>
              </a:rPr>
              <a:t>https://www.inserm.fr/rapport/evaluation-de-lefficacite-et-de-la-securite-de-lacupuncture-2014/</a:t>
            </a:r>
            <a:r>
              <a:rPr lang="fr-FR" sz="1400" dirty="0"/>
              <a:t> </a:t>
            </a:r>
          </a:p>
          <a:p>
            <a:pPr marL="285750" indent="-285750">
              <a:spcBef>
                <a:spcPts val="0"/>
              </a:spcBef>
              <a:buClr>
                <a:srgbClr val="5F8896"/>
              </a:buClr>
              <a:buFont typeface="Arial" panose="020B0604020202020204" pitchFamily="34" charset="0"/>
              <a:buChar char="•"/>
            </a:pPr>
            <a:r>
              <a:rPr lang="fr-FR" sz="1400" dirty="0">
                <a:hlinkClick r:id="rId8"/>
              </a:rPr>
              <a:t>https://www.inserm.fr/rapport/evaluation-de-lefficacite-de-la-pratique-de-lhypnose-2015/</a:t>
            </a:r>
            <a:r>
              <a:rPr lang="fr-FR" sz="1400" dirty="0"/>
              <a:t> </a:t>
            </a:r>
          </a:p>
          <a:p>
            <a:pPr marL="285750" indent="-285750">
              <a:spcBef>
                <a:spcPts val="0"/>
              </a:spcBef>
              <a:buClr>
                <a:srgbClr val="5F8896"/>
              </a:buClr>
              <a:buFont typeface="Arial" panose="020B0604020202020204" pitchFamily="34" charset="0"/>
              <a:buChar char="•"/>
            </a:pPr>
            <a:r>
              <a:rPr lang="fr-FR" sz="1400" dirty="0">
                <a:hlinkClick r:id="rId9"/>
              </a:rPr>
              <a:t>https://www.inserm.fr/rapport/evaluation-de-lefficacite-et-de-la-securite-de-la-sophrologie-2020/</a:t>
            </a:r>
            <a:r>
              <a:rPr lang="fr-FR" sz="1400" dirty="0"/>
              <a:t> </a:t>
            </a:r>
          </a:p>
          <a:p>
            <a:pPr marL="285750" indent="-285750">
              <a:spcBef>
                <a:spcPts val="0"/>
              </a:spcBef>
              <a:buClr>
                <a:srgbClr val="5F8896"/>
              </a:buClr>
              <a:buFont typeface="Arial" panose="020B0604020202020204" pitchFamily="34" charset="0"/>
              <a:buChar char="•"/>
            </a:pPr>
            <a:r>
              <a:rPr lang="fr-FR" sz="1400" dirty="0"/>
              <a:t>Ligue contre le cancer : </a:t>
            </a:r>
            <a:r>
              <a:rPr lang="fr-FR" sz="1400" dirty="0">
                <a:hlinkClick r:id="rId10"/>
              </a:rPr>
              <a:t>https://www.ligue-cancer.net/sites/default/files/brochures/soins-de-support-2021-03_0.pdf</a:t>
            </a:r>
            <a:r>
              <a:rPr lang="fr-FR" sz="1400" dirty="0"/>
              <a:t> </a:t>
            </a:r>
          </a:p>
          <a:p>
            <a:pPr marL="285750" indent="-285750">
              <a:spcBef>
                <a:spcPts val="0"/>
              </a:spcBef>
              <a:buClr>
                <a:srgbClr val="5F8896"/>
              </a:buClr>
              <a:buFont typeface="Arial" panose="020B0604020202020204" pitchFamily="34" charset="0"/>
              <a:buChar char="•"/>
            </a:pPr>
            <a:r>
              <a:rPr lang="fr-FR" sz="1400" dirty="0"/>
              <a:t>Santé publique France : </a:t>
            </a:r>
            <a:r>
              <a:rPr lang="fr-FR" sz="1400" dirty="0">
                <a:hlinkClick r:id="rId11"/>
              </a:rPr>
              <a:t>https://www.santepubliquefrance.fr/les-actualites/2019/empowerment-des-jeunes-le-dossier-de-la-sante-en-action-n-446</a:t>
            </a:r>
            <a:r>
              <a:rPr lang="fr-FR" sz="1400" dirty="0"/>
              <a:t> </a:t>
            </a:r>
          </a:p>
          <a:p>
            <a:pPr>
              <a:spcBef>
                <a:spcPts val="100"/>
              </a:spcBef>
              <a:buClr>
                <a:srgbClr val="5F8896"/>
              </a:buClr>
            </a:pPr>
            <a:endParaRPr lang="fr-FR" sz="800" b="1" u="sng" dirty="0">
              <a:hlinkClick r:id="rId2">
                <a:extLst>
                  <a:ext uri="{A12FA001-AC4F-418D-AE19-62706E023703}">
                    <ahyp:hlinkClr xmlns:ahyp="http://schemas.microsoft.com/office/drawing/2018/hyperlinkcolor" val="tx"/>
                  </a:ext>
                </a:extLst>
              </a:hlinkClick>
            </a:endParaRPr>
          </a:p>
          <a:p>
            <a:pPr>
              <a:buClr>
                <a:srgbClr val="5F8896"/>
              </a:buClr>
            </a:pPr>
            <a:r>
              <a:rPr lang="fr-FR" b="1" u="sng" dirty="0">
                <a:hlinkClick r:id="rId2">
                  <a:extLst>
                    <a:ext uri="{A12FA001-AC4F-418D-AE19-62706E023703}">
                      <ahyp:hlinkClr xmlns:ahyp="http://schemas.microsoft.com/office/drawing/2018/hyperlinkcolor" val="tx"/>
                    </a:ext>
                  </a:extLst>
                </a:hlinkClick>
              </a:rPr>
              <a:t>2.  </a:t>
            </a:r>
            <a:r>
              <a:rPr lang="fr-FR" b="1" dirty="0">
                <a:hlinkClick r:id="rId2">
                  <a:extLst>
                    <a:ext uri="{A12FA001-AC4F-418D-AE19-62706E023703}">
                      <ahyp:hlinkClr xmlns:ahyp="http://schemas.microsoft.com/office/drawing/2018/hyperlinkcolor" val="tx"/>
                    </a:ext>
                  </a:extLst>
                </a:hlinkClick>
              </a:rPr>
              <a:t>Sur les exosquelettes:</a:t>
            </a:r>
          </a:p>
          <a:p>
            <a:pPr>
              <a:spcBef>
                <a:spcPts val="100"/>
              </a:spcBef>
              <a:buClr>
                <a:srgbClr val="5F8896"/>
              </a:buClr>
            </a:pPr>
            <a:endParaRPr lang="fr-FR" sz="800" b="1" u="sng" dirty="0">
              <a:hlinkClick r:id="rId2">
                <a:extLst>
                  <a:ext uri="{A12FA001-AC4F-418D-AE19-62706E023703}">
                    <ahyp:hlinkClr xmlns:ahyp="http://schemas.microsoft.com/office/drawing/2018/hyperlinkcolor" val="tx"/>
                  </a:ext>
                </a:extLst>
              </a:hlinkClick>
            </a:endParaRPr>
          </a:p>
          <a:p>
            <a:pPr marL="285750" indent="-285750" algn="just">
              <a:spcBef>
                <a:spcPts val="0"/>
              </a:spcBef>
              <a:buClr>
                <a:srgbClr val="5F8896"/>
              </a:buClr>
              <a:buFont typeface="Arial" panose="020B0604020202020204" pitchFamily="34" charset="0"/>
              <a:buChar char="•"/>
            </a:pPr>
            <a:r>
              <a:rPr lang="fr-FR" sz="1400" dirty="0"/>
              <a:t>Travail de recherches bibliographiques de Madame Aurélie-Anna DUBOIS, ergothérapeute, </a:t>
            </a:r>
            <a:r>
              <a:rPr lang="fr-FR" sz="1400" dirty="0">
                <a:hlinkClick r:id="rId12"/>
              </a:rPr>
              <a:t>dubois.aurelieanna@gmail.com</a:t>
            </a:r>
            <a:r>
              <a:rPr lang="fr-FR" sz="1400" dirty="0"/>
              <a:t>  </a:t>
            </a:r>
          </a:p>
          <a:p>
            <a:pPr marL="285750" indent="-285750" algn="just">
              <a:spcBef>
                <a:spcPts val="0"/>
              </a:spcBef>
              <a:buClr>
                <a:srgbClr val="5F8896"/>
              </a:buClr>
              <a:buFont typeface="Arial" panose="020B0604020202020204" pitchFamily="34" charset="0"/>
              <a:buChar char="•"/>
            </a:pPr>
            <a:r>
              <a:rPr lang="fr-FR" sz="1400" dirty="0" err="1"/>
              <a:t>Rewalk</a:t>
            </a:r>
            <a:r>
              <a:rPr lang="fr-FR" sz="1400" dirty="0"/>
              <a:t> </a:t>
            </a:r>
            <a:r>
              <a:rPr lang="fr-FR" sz="1400" dirty="0">
                <a:hlinkClick r:id="rId13"/>
              </a:rPr>
              <a:t>https://golifeward.com/</a:t>
            </a:r>
            <a:r>
              <a:rPr lang="fr-FR" sz="1400" dirty="0"/>
              <a:t> </a:t>
            </a:r>
          </a:p>
          <a:p>
            <a:pPr marL="285750" indent="-285750" algn="just">
              <a:spcBef>
                <a:spcPts val="0"/>
              </a:spcBef>
              <a:buClr>
                <a:srgbClr val="5F8896"/>
              </a:buClr>
              <a:buFont typeface="Arial" panose="020B0604020202020204" pitchFamily="34" charset="0"/>
              <a:buChar char="•"/>
            </a:pPr>
            <a:r>
              <a:rPr lang="fr-FR" sz="1400" dirty="0" err="1"/>
              <a:t>Wandercraft</a:t>
            </a:r>
            <a:r>
              <a:rPr lang="fr-FR" sz="1400" dirty="0"/>
              <a:t> </a:t>
            </a:r>
            <a:r>
              <a:rPr lang="fr-FR" sz="1400" dirty="0">
                <a:hlinkClick r:id="rId14"/>
              </a:rPr>
              <a:t>https://www.wandercraft.eu/</a:t>
            </a:r>
            <a:r>
              <a:rPr lang="fr-FR" sz="1400" dirty="0"/>
              <a:t> </a:t>
            </a:r>
          </a:p>
          <a:p>
            <a:pPr marL="285750" indent="-285750" algn="just">
              <a:spcBef>
                <a:spcPts val="0"/>
              </a:spcBef>
              <a:buClr>
                <a:srgbClr val="5F8896"/>
              </a:buClr>
              <a:buFont typeface="Arial" panose="020B0604020202020204" pitchFamily="34" charset="0"/>
              <a:buChar char="•"/>
            </a:pPr>
            <a:r>
              <a:rPr lang="fr-FR" sz="1400" dirty="0" err="1"/>
              <a:t>Esko</a:t>
            </a:r>
            <a:r>
              <a:rPr lang="fr-FR" sz="1400" dirty="0"/>
              <a:t>  </a:t>
            </a:r>
            <a:r>
              <a:rPr lang="fr-FR" sz="1400" dirty="0">
                <a:hlinkClick r:id="rId15"/>
              </a:rPr>
              <a:t>https://eksobionics.com/ekso-indego-therapy/</a:t>
            </a:r>
            <a:r>
              <a:rPr lang="fr-FR" sz="1400" dirty="0"/>
              <a:t> </a:t>
            </a:r>
          </a:p>
          <a:p>
            <a:pPr marL="285750" indent="-285750" algn="just">
              <a:spcBef>
                <a:spcPts val="0"/>
              </a:spcBef>
              <a:buClr>
                <a:srgbClr val="5F8896"/>
              </a:buClr>
              <a:buFont typeface="Arial" panose="020B0604020202020204" pitchFamily="34" charset="0"/>
              <a:buChar char="•"/>
            </a:pPr>
            <a:r>
              <a:rPr lang="fr-FR" sz="1400" dirty="0"/>
              <a:t>Exemple de centre avec Exosquelette : Station Debout à Paris : </a:t>
            </a:r>
            <a:r>
              <a:rPr lang="fr-FR" sz="1400" dirty="0">
                <a:hlinkClick r:id="rId16"/>
              </a:rPr>
              <a:t>https://station-debout.fr/</a:t>
            </a:r>
            <a:r>
              <a:rPr lang="fr-FR" sz="1400" dirty="0"/>
              <a:t> </a:t>
            </a:r>
          </a:p>
          <a:p>
            <a:pPr>
              <a:buClr>
                <a:srgbClr val="5F8896"/>
              </a:buClr>
            </a:pPr>
            <a:endParaRPr lang="fr-FR" b="1" u="sng" dirty="0">
              <a:hlinkClick r:id="rId2">
                <a:extLst>
                  <a:ext uri="{A12FA001-AC4F-418D-AE19-62706E023703}">
                    <ahyp:hlinkClr xmlns:ahyp="http://schemas.microsoft.com/office/drawing/2018/hyperlinkcolor" val="tx"/>
                  </a:ext>
                </a:extLst>
              </a:hlinkClick>
            </a:endParaRPr>
          </a:p>
          <a:p>
            <a:pPr>
              <a:buClr>
                <a:srgbClr val="5F8896"/>
              </a:buClr>
            </a:pPr>
            <a:r>
              <a:rPr lang="fr-FR" b="1" u="sng" dirty="0">
                <a:hlinkClick r:id="rId2">
                  <a:extLst>
                    <a:ext uri="{A12FA001-AC4F-418D-AE19-62706E023703}">
                      <ahyp:hlinkClr xmlns:ahyp="http://schemas.microsoft.com/office/drawing/2018/hyperlinkcolor" val="tx"/>
                    </a:ext>
                  </a:extLst>
                </a:hlinkClick>
              </a:rPr>
              <a:t> </a:t>
            </a:r>
          </a:p>
          <a:p>
            <a:pPr>
              <a:buClr>
                <a:srgbClr val="5F8896"/>
              </a:buClr>
            </a:pPr>
            <a:endParaRPr lang="fr-FR" sz="800" dirty="0"/>
          </a:p>
          <a:p>
            <a:pPr>
              <a:buClr>
                <a:srgbClr val="5F8896"/>
              </a:buClr>
            </a:pPr>
            <a:endParaRPr lang="fr-FR" sz="1600" dirty="0"/>
          </a:p>
        </p:txBody>
      </p:sp>
      <p:sp>
        <p:nvSpPr>
          <p:cNvPr id="4" name="Espace réservé du pied de page 3">
            <a:extLst>
              <a:ext uri="{FF2B5EF4-FFF2-40B4-BE49-F238E27FC236}">
                <a16:creationId xmlns:a16="http://schemas.microsoft.com/office/drawing/2014/main" id="{473945DB-6D9C-C55B-5251-DA4AFE0C321D}"/>
              </a:ext>
            </a:extLst>
          </p:cNvPr>
          <p:cNvSpPr>
            <a:spLocks noGrp="1"/>
          </p:cNvSpPr>
          <p:nvPr>
            <p:ph type="ftr" sz="quarter" idx="11"/>
          </p:nvPr>
        </p:nvSpPr>
        <p:spPr/>
        <p:txBody>
          <a:bodyPr/>
          <a:lstStyle/>
          <a:p>
            <a:r>
              <a:rPr lang="fr-FR"/>
              <a:t>LES DEPENSES DE SANTE</a:t>
            </a:r>
          </a:p>
        </p:txBody>
      </p:sp>
      <p:sp>
        <p:nvSpPr>
          <p:cNvPr id="5" name="Espace réservé du numéro de diapositive 4">
            <a:extLst>
              <a:ext uri="{FF2B5EF4-FFF2-40B4-BE49-F238E27FC236}">
                <a16:creationId xmlns:a16="http://schemas.microsoft.com/office/drawing/2014/main" id="{A5FC0D9D-4559-3377-05A5-33A42192F3CD}"/>
              </a:ext>
            </a:extLst>
          </p:cNvPr>
          <p:cNvSpPr>
            <a:spLocks noGrp="1"/>
          </p:cNvSpPr>
          <p:nvPr>
            <p:ph type="sldNum" sz="quarter" idx="12"/>
          </p:nvPr>
        </p:nvSpPr>
        <p:spPr/>
        <p:txBody>
          <a:bodyPr/>
          <a:lstStyle/>
          <a:p>
            <a:fld id="{8415421A-8635-4166-92D2-5F6D44CB9F91}" type="slidenum">
              <a:rPr lang="fr-FR" smtClean="0"/>
              <a:t>64</a:t>
            </a:fld>
            <a:endParaRPr lang="fr-FR"/>
          </a:p>
        </p:txBody>
      </p:sp>
    </p:spTree>
    <p:extLst>
      <p:ext uri="{BB962C8B-B14F-4D97-AF65-F5344CB8AC3E}">
        <p14:creationId xmlns:p14="http://schemas.microsoft.com/office/powerpoint/2010/main" val="2285427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022D-51A0-ACDE-F609-F34E6ACB8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C571E-45D5-614C-3DA7-A6541B0D7A95}"/>
              </a:ext>
            </a:extLst>
          </p:cNvPr>
          <p:cNvSpPr>
            <a:spLocks noGrp="1"/>
          </p:cNvSpPr>
          <p:nvPr>
            <p:ph type="title"/>
          </p:nvPr>
        </p:nvSpPr>
        <p:spPr>
          <a:xfrm>
            <a:off x="838200" y="365126"/>
            <a:ext cx="9321800" cy="919221"/>
          </a:xfrm>
        </p:spPr>
        <p:txBody>
          <a:bodyPr/>
          <a:lstStyle/>
          <a:p>
            <a:r>
              <a:rPr lang="fr-FR" dirty="0"/>
              <a:t>D. La dépense de santé : complexité</a:t>
            </a:r>
          </a:p>
        </p:txBody>
      </p:sp>
      <p:sp>
        <p:nvSpPr>
          <p:cNvPr id="44" name="Content Placeholder 43">
            <a:extLst>
              <a:ext uri="{FF2B5EF4-FFF2-40B4-BE49-F238E27FC236}">
                <a16:creationId xmlns:a16="http://schemas.microsoft.com/office/drawing/2014/main" id="{2C1A2935-6592-A0D0-FADE-5B6D85E5BCC4}"/>
              </a:ext>
            </a:extLst>
          </p:cNvPr>
          <p:cNvSpPr>
            <a:spLocks noGrp="1"/>
          </p:cNvSpPr>
          <p:nvPr>
            <p:ph idx="1"/>
          </p:nvPr>
        </p:nvSpPr>
        <p:spPr>
          <a:xfrm>
            <a:off x="838200" y="1439862"/>
            <a:ext cx="10515600" cy="3978275"/>
          </a:xfrm>
        </p:spPr>
        <p:txBody>
          <a:bodyPr/>
          <a:lstStyle/>
          <a:p>
            <a:pPr lvl="0"/>
            <a:r>
              <a:rPr lang="fr-FR" b="1" dirty="0"/>
              <a:t>Gestion des droits en conflits (passé)</a:t>
            </a:r>
          </a:p>
          <a:p>
            <a:pPr lvl="1"/>
            <a:r>
              <a:rPr lang="fr-FR" dirty="0"/>
              <a:t>Intérêts de la collectivité et droit au remboursement des dépenses de santé</a:t>
            </a:r>
          </a:p>
          <a:p>
            <a:pPr lvl="1"/>
            <a:r>
              <a:rPr lang="fr-FR" dirty="0"/>
              <a:t>Intérêts de la victime et droit au remboursement du reste à charge</a:t>
            </a:r>
          </a:p>
          <a:p>
            <a:pPr lvl="2"/>
            <a:r>
              <a:rPr lang="fr-FR" dirty="0"/>
              <a:t>Preuve du fait générateur du remboursement (la dépense)</a:t>
            </a:r>
          </a:p>
          <a:p>
            <a:pPr lvl="2"/>
            <a:r>
              <a:rPr lang="fr-FR" dirty="0"/>
              <a:t>Preuve du reste à charge</a:t>
            </a:r>
          </a:p>
          <a:p>
            <a:pPr lvl="3"/>
            <a:r>
              <a:rPr lang="fr-FR" dirty="0"/>
              <a:t>Ticket modérateur et plafond de garantie</a:t>
            </a:r>
          </a:p>
          <a:p>
            <a:pPr lvl="3"/>
            <a:r>
              <a:rPr lang="fr-FR" dirty="0"/>
              <a:t>Franchises et forfaits</a:t>
            </a:r>
          </a:p>
          <a:p>
            <a:pPr lvl="3"/>
            <a:r>
              <a:rPr lang="fr-FR" dirty="0"/>
              <a:t>Dépassements d’honoraires et complémentaire santé</a:t>
            </a:r>
          </a:p>
          <a:p>
            <a:pPr lvl="3"/>
            <a:endParaRPr lang="fr-FR" dirty="0"/>
          </a:p>
          <a:p>
            <a:pPr lvl="0"/>
            <a:r>
              <a:rPr lang="fr-FR" dirty="0"/>
              <a:t>2. </a:t>
            </a:r>
            <a:r>
              <a:rPr lang="fr-FR" b="1" dirty="0"/>
              <a:t>Appréhension des droits en puissance (avenir)</a:t>
            </a:r>
          </a:p>
          <a:p>
            <a:pPr lvl="2"/>
            <a:r>
              <a:rPr lang="fr-FR" dirty="0"/>
              <a:t>Etendue des droits à réparation</a:t>
            </a:r>
          </a:p>
          <a:p>
            <a:pPr lvl="3"/>
            <a:r>
              <a:rPr lang="fr-FR" dirty="0"/>
              <a:t>Distinction de la part indemnisée et de la part indemnisable</a:t>
            </a:r>
          </a:p>
          <a:p>
            <a:pPr lvl="3"/>
            <a:r>
              <a:rPr lang="fr-FR" dirty="0"/>
              <a:t>Anticipation des besoins futurs (nature / fréquence) et base médico-légale réaliste</a:t>
            </a:r>
          </a:p>
          <a:p>
            <a:pPr lvl="3"/>
            <a:r>
              <a:rPr lang="fr-FR" dirty="0"/>
              <a:t>Preuve du lien de causalité entre les dépenses et l’état traumatique</a:t>
            </a:r>
          </a:p>
          <a:p>
            <a:pPr lvl="3"/>
            <a:r>
              <a:rPr lang="fr-FR" dirty="0"/>
              <a:t>Cas particulier de la médecine et des thérapeutique alternatives non conventionnelles</a:t>
            </a:r>
          </a:p>
          <a:p>
            <a:endParaRPr lang="fr-FR" dirty="0"/>
          </a:p>
        </p:txBody>
      </p:sp>
      <p:sp>
        <p:nvSpPr>
          <p:cNvPr id="4" name="Footer Placeholder 3">
            <a:extLst>
              <a:ext uri="{FF2B5EF4-FFF2-40B4-BE49-F238E27FC236}">
                <a16:creationId xmlns:a16="http://schemas.microsoft.com/office/drawing/2014/main" id="{6F925C4E-96D2-0804-3728-5901BA5B7D47}"/>
              </a:ext>
            </a:extLst>
          </p:cNvPr>
          <p:cNvSpPr>
            <a:spLocks noGrp="1"/>
          </p:cNvSpPr>
          <p:nvPr>
            <p:ph type="ftr" sz="quarter" idx="11"/>
          </p:nvPr>
        </p:nvSpPr>
        <p:spPr>
          <a:xfrm>
            <a:off x="3774017" y="6247648"/>
            <a:ext cx="4643966" cy="365125"/>
          </a:xfrm>
        </p:spPr>
        <p:txBody>
          <a:bodyPr/>
          <a:lstStyle/>
          <a:p>
            <a:r>
              <a:rPr lang="fr-FR" dirty="0"/>
              <a:t>LES DEPENSES DE SANTE</a:t>
            </a:r>
          </a:p>
        </p:txBody>
      </p:sp>
      <p:sp>
        <p:nvSpPr>
          <p:cNvPr id="5" name="Slide Number Placeholder 4">
            <a:extLst>
              <a:ext uri="{FF2B5EF4-FFF2-40B4-BE49-F238E27FC236}">
                <a16:creationId xmlns:a16="http://schemas.microsoft.com/office/drawing/2014/main" id="{14495C5E-3091-D0B1-3CA9-ED6C463DB77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7</a:t>
            </a:fld>
            <a:endParaRPr lang="fr-FR"/>
          </a:p>
        </p:txBody>
      </p:sp>
    </p:spTree>
    <p:extLst>
      <p:ext uri="{BB962C8B-B14F-4D97-AF65-F5344CB8AC3E}">
        <p14:creationId xmlns:p14="http://schemas.microsoft.com/office/powerpoint/2010/main" val="75766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022D-51A0-ACDE-F609-F34E6ACB8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C571E-45D5-614C-3DA7-A6541B0D7A95}"/>
              </a:ext>
            </a:extLst>
          </p:cNvPr>
          <p:cNvSpPr>
            <a:spLocks noGrp="1"/>
          </p:cNvSpPr>
          <p:nvPr>
            <p:ph type="title"/>
          </p:nvPr>
        </p:nvSpPr>
        <p:spPr>
          <a:xfrm>
            <a:off x="838200" y="365126"/>
            <a:ext cx="9321800" cy="919221"/>
          </a:xfrm>
        </p:spPr>
        <p:txBody>
          <a:bodyPr/>
          <a:lstStyle/>
          <a:p>
            <a:r>
              <a:rPr lang="fr-FR" dirty="0"/>
              <a:t>D. La dépense de santé : complexité</a:t>
            </a:r>
          </a:p>
        </p:txBody>
      </p:sp>
      <p:sp>
        <p:nvSpPr>
          <p:cNvPr id="44" name="Content Placeholder 43">
            <a:extLst>
              <a:ext uri="{FF2B5EF4-FFF2-40B4-BE49-F238E27FC236}">
                <a16:creationId xmlns:a16="http://schemas.microsoft.com/office/drawing/2014/main" id="{2C1A2935-6592-A0D0-FADE-5B6D85E5BCC4}"/>
              </a:ext>
            </a:extLst>
          </p:cNvPr>
          <p:cNvSpPr>
            <a:spLocks noGrp="1"/>
          </p:cNvSpPr>
          <p:nvPr>
            <p:ph idx="1"/>
          </p:nvPr>
        </p:nvSpPr>
        <p:spPr>
          <a:xfrm>
            <a:off x="838200" y="1216025"/>
            <a:ext cx="10515600" cy="3978275"/>
          </a:xfrm>
        </p:spPr>
        <p:txBody>
          <a:bodyPr/>
          <a:lstStyle/>
          <a:p>
            <a:pPr lvl="0"/>
            <a:r>
              <a:rPr lang="fr-FR" dirty="0"/>
              <a:t>2. </a:t>
            </a:r>
            <a:r>
              <a:rPr lang="fr-FR" b="1" dirty="0"/>
              <a:t>Appréhension des droits en puissance (avenir)</a:t>
            </a:r>
          </a:p>
          <a:p>
            <a:pPr lvl="1"/>
            <a:r>
              <a:rPr lang="fr-FR" dirty="0"/>
              <a:t>Monétisation des droits à réparation</a:t>
            </a:r>
          </a:p>
          <a:p>
            <a:pPr lvl="2"/>
            <a:r>
              <a:rPr lang="fr-FR" dirty="0"/>
              <a:t>Détermination du coût estimatif des soins futurs</a:t>
            </a:r>
          </a:p>
          <a:p>
            <a:pPr lvl="3"/>
            <a:r>
              <a:rPr lang="fr-FR" dirty="0"/>
              <a:t>Réalisation de devis des soins et matériels médicaux</a:t>
            </a:r>
          </a:p>
          <a:p>
            <a:pPr lvl="3"/>
            <a:r>
              <a:rPr lang="fr-FR" dirty="0"/>
              <a:t>Exclusion du contrôle de l’utilisation des fonds alloués </a:t>
            </a:r>
            <a:r>
              <a:rPr lang="fr-FR" i="1" dirty="0"/>
              <a:t>(Civ. 2, 16 déc. 2021, n° 20-12.040 / CE, 13 févr. 2024, n° 463770)</a:t>
            </a:r>
          </a:p>
          <a:p>
            <a:pPr lvl="3"/>
            <a:r>
              <a:rPr lang="fr-FR" dirty="0"/>
              <a:t>Exclusion du renouvellement des matériels sur facture </a:t>
            </a:r>
            <a:r>
              <a:rPr lang="fr-FR" i="1" dirty="0"/>
              <a:t>(Crim., 09 mars 2021, n° 20-81.107 / CE, 13 févr. 2024, n° 463770)</a:t>
            </a:r>
          </a:p>
          <a:p>
            <a:pPr lvl="3"/>
            <a:r>
              <a:rPr lang="fr-FR" dirty="0"/>
              <a:t>Evaluation des frais de réparation</a:t>
            </a:r>
          </a:p>
          <a:p>
            <a:pPr lvl="3"/>
            <a:r>
              <a:rPr lang="fr-FR" dirty="0"/>
              <a:t>Détermination de la durée de vie des matériels et remplacement</a:t>
            </a:r>
          </a:p>
          <a:p>
            <a:pPr lvl="3"/>
            <a:r>
              <a:rPr lang="fr-FR" dirty="0"/>
              <a:t>Corrélation de la liquidation avec la situation médicale évolutive</a:t>
            </a:r>
          </a:p>
          <a:p>
            <a:pPr lvl="2"/>
            <a:r>
              <a:rPr lang="fr-FR" dirty="0"/>
              <a:t>Actualisation des dépenses de santé future au jour de la décision </a:t>
            </a:r>
          </a:p>
          <a:p>
            <a:pPr lvl="3"/>
            <a:r>
              <a:rPr lang="fr-FR" i="1" dirty="0"/>
              <a:t>(Civ. 2, 20 avr. 2023, n° 21-21.490 / </a:t>
            </a:r>
            <a:r>
              <a:rPr lang="fr-FR" i="1" dirty="0" err="1"/>
              <a:t>Civ</a:t>
            </a:r>
            <a:r>
              <a:rPr lang="fr-FR" i="1" dirty="0"/>
              <a:t>. 1, 23 sept. 2020, n° 19-18.582) </a:t>
            </a:r>
            <a:endParaRPr lang="fr-FR" dirty="0"/>
          </a:p>
          <a:p>
            <a:pPr lvl="2"/>
            <a:r>
              <a:rPr lang="fr-FR" dirty="0"/>
              <a:t>Capitalisation des dépenses de santé futures (Crim., 09 mars 2021, n° 20-81.107)</a:t>
            </a:r>
          </a:p>
          <a:p>
            <a:pPr lvl="2"/>
            <a:endParaRPr lang="fr-FR" dirty="0"/>
          </a:p>
          <a:p>
            <a:pPr lvl="1"/>
            <a:r>
              <a:rPr lang="fr-FR" dirty="0"/>
              <a:t>Disposition libre des droits à réparation </a:t>
            </a:r>
          </a:p>
          <a:p>
            <a:pPr lvl="2"/>
            <a:r>
              <a:rPr lang="fr-FR" dirty="0"/>
              <a:t>Principe </a:t>
            </a:r>
            <a:r>
              <a:rPr lang="fr-FR" i="1" dirty="0"/>
              <a:t>(</a:t>
            </a:r>
            <a:r>
              <a:rPr lang="fr-FR" i="1" dirty="0" err="1"/>
              <a:t>Civ</a:t>
            </a:r>
            <a:r>
              <a:rPr lang="fr-FR" i="1" dirty="0"/>
              <a:t>. 2, 16 déc. 2021, n° 20-12.040 / CE, 13 févr. 2024, n° 463770)</a:t>
            </a:r>
          </a:p>
          <a:p>
            <a:pPr lvl="2"/>
            <a:r>
              <a:rPr lang="fr-FR" dirty="0"/>
              <a:t>Tentation</a:t>
            </a:r>
          </a:p>
          <a:p>
            <a:pPr lvl="2"/>
            <a:r>
              <a:rPr lang="fr-FR" dirty="0"/>
              <a:t>Risque</a:t>
            </a:r>
          </a:p>
          <a:p>
            <a:endParaRPr lang="fr-FR" dirty="0"/>
          </a:p>
        </p:txBody>
      </p:sp>
      <p:sp>
        <p:nvSpPr>
          <p:cNvPr id="4" name="Footer Placeholder 3">
            <a:extLst>
              <a:ext uri="{FF2B5EF4-FFF2-40B4-BE49-F238E27FC236}">
                <a16:creationId xmlns:a16="http://schemas.microsoft.com/office/drawing/2014/main" id="{6F925C4E-96D2-0804-3728-5901BA5B7D47}"/>
              </a:ext>
            </a:extLst>
          </p:cNvPr>
          <p:cNvSpPr>
            <a:spLocks noGrp="1"/>
          </p:cNvSpPr>
          <p:nvPr>
            <p:ph type="ftr" sz="quarter" idx="11"/>
          </p:nvPr>
        </p:nvSpPr>
        <p:spPr>
          <a:xfrm>
            <a:off x="3774017" y="6247648"/>
            <a:ext cx="4643966" cy="365125"/>
          </a:xfrm>
        </p:spPr>
        <p:txBody>
          <a:bodyPr/>
          <a:lstStyle/>
          <a:p>
            <a:r>
              <a:rPr lang="fr-FR" dirty="0"/>
              <a:t>LES DEPENSES DE SANTE</a:t>
            </a:r>
          </a:p>
        </p:txBody>
      </p:sp>
      <p:sp>
        <p:nvSpPr>
          <p:cNvPr id="5" name="Slide Number Placeholder 4">
            <a:extLst>
              <a:ext uri="{FF2B5EF4-FFF2-40B4-BE49-F238E27FC236}">
                <a16:creationId xmlns:a16="http://schemas.microsoft.com/office/drawing/2014/main" id="{14495C5E-3091-D0B1-3CA9-ED6C463DB77B}"/>
              </a:ext>
            </a:extLst>
          </p:cNvPr>
          <p:cNvSpPr>
            <a:spLocks noGrp="1"/>
          </p:cNvSpPr>
          <p:nvPr>
            <p:ph type="sldNum" sz="quarter" idx="12"/>
            <p:custDataLst>
              <p:tags r:id="rId1"/>
            </p:custDataLst>
          </p:nvPr>
        </p:nvSpPr>
        <p:spPr>
          <a:xfrm>
            <a:off x="11506200" y="85407"/>
            <a:ext cx="685800" cy="365125"/>
          </a:xfrm>
        </p:spPr>
        <p:txBody>
          <a:bodyPr/>
          <a:lstStyle/>
          <a:p>
            <a:fld id="{8415421A-8635-4166-92D2-5F6D44CB9F91}" type="slidenum">
              <a:rPr lang="fr-FR" smtClean="0"/>
              <a:pPr/>
              <a:t>8</a:t>
            </a:fld>
            <a:endParaRPr lang="fr-FR"/>
          </a:p>
        </p:txBody>
      </p:sp>
    </p:spTree>
    <p:extLst>
      <p:ext uri="{BB962C8B-B14F-4D97-AF65-F5344CB8AC3E}">
        <p14:creationId xmlns:p14="http://schemas.microsoft.com/office/powerpoint/2010/main" val="408515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780F-EF43-CBFA-4F92-627B1B5CCC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3858E1-178C-CA1C-AC13-CCC3F7C07007}"/>
              </a:ext>
            </a:extLst>
          </p:cNvPr>
          <p:cNvSpPr>
            <a:spLocks noGrp="1"/>
          </p:cNvSpPr>
          <p:nvPr>
            <p:ph type="ctrTitle"/>
          </p:nvPr>
        </p:nvSpPr>
        <p:spPr>
          <a:xfrm>
            <a:off x="756745" y="2225040"/>
            <a:ext cx="6040295" cy="1483078"/>
          </a:xfrm>
        </p:spPr>
        <p:txBody>
          <a:bodyPr/>
          <a:lstStyle/>
          <a:p>
            <a:r>
              <a:rPr lang="fr-FR" dirty="0"/>
              <a:t>II. Comment chiffrer les dépenses de santé ?</a:t>
            </a:r>
          </a:p>
        </p:txBody>
      </p:sp>
    </p:spTree>
    <p:extLst>
      <p:ext uri="{BB962C8B-B14F-4D97-AF65-F5344CB8AC3E}">
        <p14:creationId xmlns:p14="http://schemas.microsoft.com/office/powerpoint/2010/main" val="4153742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wUAFgwAAAAAAAAAAAAAIAD///////////////8AAAD///////////////8DAAAAAgD///////////////////////////////////////////////////////////////////////////////////////////////////////////////////////////////////////////////////////////////////////////////////////////////////////////////////////////////////////////////////////////////////////////////////////////////////////////////////////////////////////////////////////////////////////////////////////////////////////////////////////////////////////////////////////////////////////////////////////////////////////////////8BACAA////////////////AAAO////////AwAAAAQA////////////////////////////////////////////////////////////////////////////////////////////////////////////////////////////////////////////////////////////////////////////////////////////////////////////////////////////////////////////////////////////////////////////////////////////////////////////////////////////////////////////////////////////////////////////////////////////////////////////////////////////////////////////////////////////////////////////////////////////////////////////////////////AgABAP///////wUAAAACABAAC1u0TT1dsXNEiG7+CHEP/CwEAAAAAAADAAAAAAADAAAAAwADAAEA////////BQAAAAMAEAALFuiWoMrtVE2OM6L8jf8kMwQAAAABAAMAAAACAAMAAAAEAAQAAQD///////8FAAAABAAQAAsDljbii0uPRoLwAnlQ11E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W7RNPV2xc0SIbv4IcQ/8LANEYXRhABsAAAAETGlua2VkU2hhcGVEYXRhAAUAAAAAAAJOYW1lABkAAABMaW5rZWRTaGFwZXNEYXRhUHJvcGVydHkAEFZlcnNpb24AAAAAAAlMYXN0V3JpdGUAuT90E5kBAAAAAQD/////xgDGAAAABV9pZAAQAAAABBbolqDK7VRNjjOi/I3/JDMDRGF0YQBTAAAACFByZXNlbnRhdGlvblNjYW5uZWRGb3JMaW5rZWRTaGFwZXMAAAJOdW1iZXJGb3JtYXRTZXBhcmF0b3JNb2RlAAoAAABBdXRvbWF0aWMAAAJOYW1lACQAAABMaW5rZWRTaGFwZVByZXNlbnRhdGlvblNldHRpbmdzRGF0YQAQVmVyc2lvbgAAAAAACUxhc3RXcml0ZQDbP3QTmQEAAAACAP////+DAIMAAAAFX2lkABAAAAAEA5Y24otLj0aC8AJ5UNdROQNEYXRhABsAAAAETGlua2VkU2hhcGVEYXRhAAUAAAAAAAJOYW1lABkAAABMaW5rZWRTaGFwZXNEYXRhUHJvcGVydHkAEFZlcnNpb24AAQAAAAlMYXN0V3JpdGUA2z90E5k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tCwAAAAAAAAAAAAAgAf///////////////wAAAP///////////////wUAAAADAP///////////////////////////////////////////////////////////////////////////////////////////////////////////////////////////////////////////////////////////////////////////////////////////////////////////////////////////////////////////////////////////////////////////////////////////////////////////////////////////////////////////////////////////////////////////////////////////////////////////////////////////////////////////////////////////////////////////////////////////////////////////////wEAIAH///////////////8AAA7///////8FAAAABAD///////////////////////////////////////////////////////////////////////////////////////////////////////////////////////////////////////////////////////////////////////////////////////////////////////////////////////////////////////////////////////////////////////////////////////////////////////////////////////////////////////////////////////////////////////////////////////////////////////////////////////////////////////////////////////////////////////////////////////////////////////////////////////8CAAEBAwAAAAIA////////GgAGTGlua2VkU2hhcGVzRGF0YVByb3BlcnR5XzAEAAAAAAAFAAAAAwAFAAAABAADAAEBAwAAAAMA////////JQAGTGlua2VkU2hhcGVQcmVzZW50YXRpb25TZXR0aW5nc0RhdGFfMAQAAAABAAUAAAAAAAUAAAACAAQAAQEDAAAABAD///////8aAAZMaW5rZWRTaGFwZXNEYXRhUHJvcGVydHlfMQQAAAACAAUAAAAC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925648098279675"/>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UBAQEBAQEBAQEBAQEBAQMAAAAAAAAAAwAAAAMAAAAA/////wUA8gsAAAAAAAAAAAAAIAD///////////////8AAAD///////////////8DAAAABAD///////8DAAAABAD///////8DAAAABAD///////////////////////////////////////////////////////////////////////////////////////////////////////////////////////////////////////////////////////////////////////////////////////////////////////////////////////////////////////////////////////////////////////////////////////////////////////////////////////////////////////////////////////////////////////////////////////////////////////////////////////////////////////////////////////////////////////////////8BACAA////////////////AAAO////////AwAAAAMA////////////////////////////////////////////////////////////////////////////////////////////////////////////////////////////////////////////////////////////////////////////////////////////////////////////////////////////////////////////////////////////////////////////////////////////////////////////////////////////////////////////////////////////////////////////////////////////////////////////////////////////////////////////////////////////////////////////////////////////////////////////////////////AgACAP///////wUAAAACABAAC/vKZ9Y9M4NEnnUZw+H/lwkEAAAAAAADAAAABAADAAAAAwADAAAABAD///////8DAAEA////////BQAAAAMAEAALPSuA9ElMXEeLAh+RCsqVAgQAAAABAAMAAAACAAMAAAABAAQAAwD///////8FAAAABAAQAAvdUX4MP4FvSLZNgp1vdAho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pn1j0zg0SedRnD4f+XCQREYXRhAAUAAAAAAk5hbWUADQAAAExpbmtEYXRhTGlzdAAQVmVyc2lvbgAAAAAACUxhc3RXcml0ZQAENUcZmQEAAAABAP////9hAGEAAAAFX2lkABAAAAAEPSuA9ElMXEeLAh+RCsqVAgREYXRhAAUAAAAAAk5hbWUADQAAAExpbmtEYXRhTGlzdAAQVmVyc2lvbgABAAAACUxhc3RXcml0ZQAcNUcZmQEAAAACAP////9wAHAAAAAFX2lkABAAAAAE3VF+DD+Bb0i2TYKdb3QIaANEYXRhABYAAAACUGVyc29uYWxJZAABAAAAAAACTmFtZQALAAAAUGVyc29uYWxJZAAQVmVyc2lvbgAAAAAACUxhc3RXcml0ZQBiNU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EAP///////wUAAAAEAP///////////////////////////////////////////////////////////////////////////////////////////////////////////////////////////////////////////////////////////////////////////////////////////////////////////////////////////////////////////////////////////////////////////////////////////////////////////////////////////////////////////////////////////////////////////////////////////////////////////////////////////////////////////////wEAIAH///////////////8AAA7///////8FAAAABAD///////////////////////////////////////////////////////////////////////////////////////////////////////////////////////////////////////////////////////////////////////////////////////////////////////////////////////////////////////////////////////////////////////////////////////////////////////////////////////////////////////////////////////////////////////////////////////////////////////////////////////////////////////////////////////////////////////////////////////////////////////////////////////8CAAEBAwAAAAIA////////DgAGTGlua0RhdGFMaXN0XzAEAAAAAAAFAAAAAAAFAAAAAwADAAMBAwAAAAMA////////DgAGTGlua0RhdGFMaXN0XzEEAAAAAQAFAAAAAgAFAAAABAAFAAAAAAAFAAAABAAFAAAAAAAFAAAABAAEAAUBAwAAAAQA////////DAAGUGVyc29uYWxJZF8wBAAAAAIABQAAAAMABQAAAAEABQAAAAMA////////BQAAAAM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2040508"/>
  <p:tag name="EMPOWERCHARTSPROPERTIES_B_LENGTH" val="24576"/>
  <p:tag name="DOWN_MIGRATION_INITIAL_LAYOUT_REQUIRED" val="9.2.99"/>
  <p:tag name="RUNTIME_ID" val="ff25f2b4-4df2-4ccf-8c23-170b76b3661a"/>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df0b2ea-9e4b-47e0-b441-6120867f840b"/>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AgD///////8DAAAAAgD///////////////////////////////////////////////////////////////////////////////////////////////////////////////////////////////////////////////////////////////////////////////////////////////////////////////////////////////////////////////////////////////////////////////////////////////////////////////////////////////////////////////////////////////////////////////////////////////////////////////////////////////////////////////////////////////////////////////////////////////8BACAA////////////////AAAO////////AwAAAAQA////////////////////////////////////////////////////////////////////////////////////////////////////////////////////////////////////////////////////////////////////////////////////////////////////////////////////////////////////////////////////////////////////////////////////////////////////////////////////////////////////////////////////////////////////////////////////////////////////////////////////////////////////////////////////////////////////////////////////////////////////////////////////////AgACAP///////wUAAAACABAAC2Jkg1YZFM1PuDagT8ZnZ10EAAAAAAADAAAAAAADAAAAAwADAAAAAAD///////8DAAEA////////BQAAAAMAEAALfB49exrY60OJZ4bSg8mVOAQAAAABAAMAAAACAAMAAAAEAAQAAQD///////8FAAAABAAQAAtuCAahtpqHTrv4PAz/LCM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mSDVhkUzU+4NqBPxmdnXQREYXRhAAUAAAAAAk5hbWUADQAAAExpbmtEYXRhTGlzdAAQVmVyc2lvbgABAAAACUxhc3RXcml0ZQD4NUcZmQEAAAABAP////9hAGEAAAAFX2lkABAAAAAEfB49exrY60OJZ4bSg8mVOAREYXRhAAUAAAAAAk5hbWUADQAAAExpbmtEYXRhTGlzdAAQVmVyc2lvbgAAAAAACUxhc3RXcml0ZQD4NUcZmQEAAAACAP////9wAHAAAAAFX2lkABAAAAAEbggGobaah067+DwM/ywjIgNEYXRhABYAAAACUGVyc29uYWxJZAABAAAAAAACTmFtZQALAAAAUGVyc29uYWxJZAAQVmVyc2lvbgAAAAAACUxhc3RXcml0ZQAM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3742052"/>
  <p:tag name="EMPOWERCHARTSPROPERTIES_B_LENGTH" val="24576"/>
  <p:tag name="DOWN_MIGRATION_INITIAL_LAYOUT_REQUIRED" val="9.2.99"/>
  <p:tag name="RUNTIME_ID" val="bae85acf-10bd-40aa-9dd3-2b72764d2dea"/>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QA////////////////////////////////////////////////////////////////////////////////////////////////////////////////////////////////////////////////////////////////////////////////////////////////////////////////////////////////////////////////////////////////////////////////////////////////////////////////////////////////////////////////////////////////////////////////////////////////////////////////////////////////////////////////////////////////////////////////////////////////////////////////////////AgABAP///////wUAAAACABAAC0LAYAVqKBNOv7kYqGn+/FUEAAAAAAADAAAAAAADAAAAAwADAAIA////////BQAAAAMAEAAL8TCrNKsNtEGPqHDCjPLpVQQAAAABAAMAAAACAAMAAAAEAAMAAAAAAP///////wQAAQD///////8FAAAABAAQAAvovg6Rz2sDRIF/i1VfC2L+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QsBgBWooE06/uRioaf78VQREYXRhAAUAAAAAAk5hbWUADQAAAExpbmtEYXRhTGlzdAAQVmVyc2lvbgAAAAAACUxhc3RXcml0ZQAoNkcZmQEAAAABAP////9hAGEAAAAFX2lkABAAAAAE8TCrNKsNtEGPqHDCjPLpVQREYXRhAAUAAAAAAk5hbWUADQAAAExpbmtEYXRhTGlzdAAQVmVyc2lvbgABAAAACUxhc3RXcml0ZQAoNkcZmQEAAAACAP////9wAHAAAAAFX2lkABAAAAAE6L4Okc9rA0SBf4tVXwti/gNEYXRhABYAAAACUGVyc29uYWxJZAABAAAAAAACTmFtZQALAAAAUGVyc29uYWxJZAAQVmVyc2lvbgAAAAAACUxhc3RXcml0ZQBA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246606"/>
  <p:tag name="EMPOWERCHARTSPROPERTIES_B_LENGTH" val="24576"/>
  <p:tag name="DOWN_MIGRATION_INITIAL_LAYOUT_REQUIRED" val="9.2.99"/>
  <p:tag name="RUNTIME_ID" val="5a1d816b-0d14-42da-b307-f3b615cc6979"/>
</p:tagLst>
</file>

<file path=ppt/tags/tag4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4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4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4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4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b7f6da0-a42f-4e5d-b94c-d008bc690c83"/>
</p:tagLst>
</file>

<file path=ppt/tags/tag4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4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AgD///////////////////////////////////////////////////////////////////////////////////////////////////////////////////////////////////////////////////////////////////////////////////////////////////////////////////////////////////////////////////////////////////////////////////////////////////////////////////////////////////////////////////////////////////////////////////////////////////////////////////////////////////////////////////////////////////////////////////////////////////////////////8BACAA////////////////AAAO////////AwAAAAMA////////////////////////////////////////////////////////////////////////////////////////////////////////////////////////////////////////////////////////////////////////////////////////////////////////////////////////////////////////////////////////////////////////////////////////////////////////////////////////////////////////////////////////////////////////////////////////////////////////////////////////////////////////////////////////////////////////////////////////////////////////////////////////AgABAP///////wUAAAACABAAC09ofgDlgOhItvaJ3K7Auu4EAAAAAAADAAAAAAADAAAABAADAAEA////////BQAAAAMAEAALXsxn1fJWUUya6fXj/+fr7wQAAAABAAMAAAAEAAMAAAABAAQAAQD///////8FAAAABAAQAAvFxz18R3wORZ6FEuhLtkuI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T2h+AOWA6Ei29oncrsC67gREYXRhAAUAAAAAAk5hbWUADQAAAExpbmtEYXRhTGlzdAAQVmVyc2lvbgABAAAACUxhc3RXcml0ZQBaNkcZmQEAAAABAP////9hAGEAAAAFX2lkABAAAAAEXsxn1fJWUUya6fXj/+fr7wREYXRhAAUAAAAAAk5hbWUADQAAAExpbmtEYXRhTGlzdAAQVmVyc2lvbgAAAAAACUxhc3RXcml0ZQBaNkcZmQEAAAACAP////9wAHAAAAAFX2lkABAAAAAExcc9fEd8DkWehRLoS7ZLiANEYXRhABYAAAACUGVyc29uYWxJZAABAAAAAAACTmFtZQALAAAAUGVyc29uYWxJZAAQVmVyc2lvbgAAAAAACUxhc3RXcml0ZQBs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4688988"/>
  <p:tag name="EMPOWERCHARTSPROPERTIES_B_LENGTH" val="24576"/>
  <p:tag name="DOWN_MIGRATION_INITIAL_LAYOUT_REQUIRED" val="9.2.99"/>
  <p:tag name="RUNTIME_ID" val="3fac9fe1-ea51-44a5-aec9-a30fd7d36ae7"/>
</p:tagLst>
</file>

<file path=ppt/tags/tag5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5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5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df0b2ea-9e4b-47e0-b441-6120867f840b"/>
</p:tagLst>
</file>

<file path=ppt/tags/tag5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5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MA////////////////////////////////////////////////////////////////////////////////////////////////////////////////////////////////////////////////////////////////////////////////////////////////////////////////////////////////////////////////////////////////////////////////////////////////////////////////////////////////////////////////////////////////////////////////////////////////////////////////////////////////////////////////////////////////////////////////////////////////////////////////////////AgAEAP///////wUAAAACABAAC9Rvd3PrRnJMtHH5tpltx/MEAAAAAAADAAAAAAADAAAABAADAAAAAAD///////8DAAAAAAD///////8DAAAAAAD///////8DAAEA////////BQAAAAMAEAALDkTAwPSA9UCbdKWq5TyQ3QQAAAABAAMAAAAEAAMAAAABAAQAAQD///////8FAAAABAAQAAvXemejzXz5R4kr79YH0jvd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1G93c+tGcky0cfm2mW3H8wREYXRhAAUAAAAAAk5hbWUADQAAAExpbmtEYXRhTGlzdAAQVmVyc2lvbgABAAAACUxhc3RXcml0ZQB2TEcZmQEAAAABAP////9hAGEAAAAFX2lkABAAAAAEDkTAwPSA9UCbdKWq5TyQ3QREYXRhAAUAAAAAAk5hbWUADQAAAExpbmtEYXRhTGlzdAAQVmVyc2lvbgAAAAAACUxhc3RXcml0ZQBuTEcZmQEAAAACAP////9wAHAAAAAFX2lkABAAAAAE13pno818+UeJK+/WB9I73QNEYXRhABYAAAACUGVyc29uYWxJZAABAAAAAAACTmFtZQALAAAAUGVyc29uYWxJZAAQVmVyc2lvbgAAAAAACUxhc3RXcml0ZQCjTE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71609602"/>
  <p:tag name="EMPOWERCHARTSPROPERTIES_B_LENGTH" val="24576"/>
  <p:tag name="DOWN_MIGRATION_INITIAL_LAYOUT_REQUIRED" val="9.2.99"/>
  <p:tag name="RUNTIME_ID" val="ce2b816e-6cde-4c4b-b5df-2c27304bb918"/>
</p:tagLst>
</file>

<file path=ppt/tags/tag5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5efe7306-4186-4fe0-b0f8-864d69b7e0be"/>
</p:tagLst>
</file>

<file path=ppt/tags/tag5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e355dca-bc9e-41fe-b998-09e62364fbf1"/>
</p:tagLst>
</file>

<file path=ppt/tags/tag5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9e440503-2e17-4901-af14-14069655cf0d"/>
</p:tagLst>
</file>

<file path=ppt/tags/tag5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1b1af587-27fe-4006-a9ad-709c17a34ae0"/>
</p:tagLst>
</file>

<file path=ppt/tags/tag5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45cbf7fc-995c-4045-b23d-a851403513fe"/>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AgD///////8DAAAAAwD///////8DAAAAAwD///////////////////////////////////////////////////////////////////////////////////////////////////////////////////////////////////////////////////////////////////////////////////////////////////////////////////////////////////////////////////////////////////////////////////////////////////////////////////////////////////////////////////////////////////////////////////////////////////////////////////////////////////////////////////////////////8BACAA////////////////AAAO////////AwAAAAMA////////////////////////////////////////////////////////////////////////////////////////////////////////////////////////////////////////////////////////////////////////////////////////////////////////////////////////////////////////////////////////////////////////////////////////////////////////////////////////////////////////////////////////////////////////////////////////////////////////////////////////////////////////////////////////////////////////////////////////////////////////////////////////AgACAP///////wUAAAACABAAC8/JtWaqnUtAi8HeBYYZvgoEAAAAAAADAAAABAADAAAAAwADAAAAAAADAAAAAwADAAQA////////BQAAAAMAEAALfonEoJDOs0yFy6Kw8ZYsNwQAAAABAAMAAAACAAMAAAABAAMAAAACAP///////wMAAAAAAP///////wMAAAAAAP///////wQAAQD///////8FAAAABAAQAAuv0ENQiyHuQqfSwypI7LF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8m1ZqqdS0CLwd4Fhhm+CgREYXRhAAUAAAAAAk5hbWUADQAAAExpbmtEYXRhTGlzdAAQVmVyc2lvbgABAAAACUxhc3RXcml0ZQCKNkcZmQEAAAABAP////9hAGEAAAAFX2lkABAAAAAEfonEoJDOs0yFy6Kw8ZYsNwREYXRhAAUAAAAAAk5hbWUADQAAAExpbmtEYXRhTGlzdAAQVmVyc2lvbgAAAAAACUxhc3RXcml0ZQCKNkcZmQEAAAACAP////9wAHAAAAAFX2lkABAAAAAEr9BDUIsh7kKn0sMqSOyxbANEYXRhABYAAAACUGVyc29uYWxJZAABAAAAAAACTmFtZQALAAAAUGVyc29uYWxJZAAQVmVyc2lvbgAAAAAACUxhc3RXcml0ZQCb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141128"/>
  <p:tag name="EMPOWERCHARTSPROPERTIES_B_LENGTH" val="24576"/>
  <p:tag name="DOWN_MIGRATION_INITIAL_LAYOUT_REQUIRED" val="9.2.99"/>
  <p:tag name="RUNTIME_ID" val="27c9014f-00ed-44c1-a430-7490e416fe5d"/>
</p:tagLst>
</file>

<file path=ppt/tags/tag6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CgwAAAAAAAAAAAAAIAD///////////////8AAAD///////////////8DAAAABAD///////8DAAAAAgD///////////////////////////////////////////////////////////////////////////////////////////////////////////////////////////////////////////////////////////////////////////////////////////////////////////////////////////////////////////////////////////////////////////////////////////////////////////////////////////////////////////////////////////////////////////////////////////////////////////////////////////////////////////////////////////////////////////////////////////////8BACAA////////////////AAAO////////AwAAAAMA////////////////////////////////////////////////////////////////////////////////////////////////////////////////////////////////////////////////////////////////////////////////////////////////////////////////////////////////////////////////////////////////////////////////////////////////////////////////////////////////////////////////////////////////////////////////////////////////////////////////////////////////////////////////////////////////////////////////////////////////////////////////////////AgACAP///////wUAAAACABAAC8bHkWoWwMVMqxO+a0NNTMwEAAAAAAADAAAABAADAAAAAwADAAAAAAD///////8DAAEA////////BQAAAAMAEAALY9PrerTUJUqs75JUfMjsBwQAAAABAAMAAAACAAMAAAABAAQAAQD///////8FAAAABAAQAAtksfs2Z6lIRZ974wLX9Gjs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xseRahbAxUyrE75rQ01MzAREYXRhAAUAAAAAAk5hbWUADQAAAExpbmtEYXRhTGlzdAAQVmVyc2lvbgABAAAACUxhc3RXcml0ZQCCnloZmQEAAAABAP////9hAGEAAAAFX2lkABAAAAAEY9PrerTUJUqs75JUfMjsBwREYXRhAAUAAAAAAk5hbWUADQAAAExpbmtEYXRhTGlzdAAQVmVyc2lvbgAAAAAACUxhc3RXcml0ZQB8nloZmQEAAAACAP////9wAHAAAAAFX2lkABAAAAAEZLH7NmepSEWfe+MC1/Ro7ANEYXRhABYAAAACUGVyc29uYWxJZAABAAAAAAACTmFtZQALAAAAUGVyc29uYWxJZAAQVmVyc2lvbgAAAAAACUxhc3RXcml0ZQCo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EAP///////////////////////////////////////////////////////////////////////////////////////////////////////////////////////////////////////////////////////////////////////////////////////////////////////////////////////////////////////////////////////////////////////////////////////////////////////////////////////////////////////////////////////////////////////////////////////////////////////////////////////////////////////////////////////////////////////////////wEAIAH///////////////8AAA7///////8FAAAABAD///////////////////////////////////////////////////////////////////////////////////////////////////////////////////////////////////////////////////////////////////////////////////////////////////////////////////////////////////////////////////////////////////////////////////////////////////////////////////////////////////////////////////////////////////////////////////////////////////////////////////////////////////////////////////////////////////////////////////////////////////////////////////////8CAAIBAwAAAAIA////////DgAGTGlua0RhdGFMaXN0XzEEAAAAAAAFAAAAAwAFAAAABAAFAAAAAAAFAAAABAADAAEBAwAAAAMA////////DgAGTGlua0RhdGFMaXN0XzAEAAAAAQ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3526369"/>
  <p:tag name="EMPOWERCHARTSPROPERTIES_B_LENGTH" val="24576"/>
  <p:tag name="DOWN_MIGRATION_INITIAL_LAYOUT_REQUIRED" val="9.2.99"/>
  <p:tag name="RUNTIME_ID" val="edf0b2ea-9e4b-47e0-b441-6120867f840b"/>
</p:tagLst>
</file>

<file path=ppt/tags/tag6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IBAQEBAQEBAQEBAQEBAQMAAAAAAAAAAwAAAAMAAAAA/////wUAzgsAAAAAAAAAAAAAIAD///////////////8AAAD///////////////8DAAAAAgD///////8DAAAABAD///////8DAAAABAD///////8DAAAABAD///////8DAAAABAD///////8DAAAABAD///////////////////////////////////////////////////////////////////////////////////////////////////////////////////////////////////////////////////////////////////////////////////////////////////////////////////////////////////////////////////////////////////////////////////////////////////////////////////////////////////////////////////////////////////////////////////////////////////////////////////////////////8BACAA////////////////AAAO////////AwAAAAMA////////////////////////////////////////////////////////////////////////////////////////////////////////////////////////////////////////////////////////////////////////////////////////////////////////////////////////////////////////////////////////////////////////////////////////////////////////////////////////////////////////////////////////////////////////////////////////////////////////////////////////////////////////////////////////////////////////////////////////////////////////////////////////AgABAP///////wUAAAACABAACx0wayDNiPpLgq2xLQPLx3kEAAAAAAADAAAAAAADAAAABAADAAIA////////BQAAAAMAEAALBitt04Ex1EewdtxzVhMP/QQAAAABAAMAAAAEAAMAAAABAAMAAAAEAP///////wQABgD///////8FAAAABAAQAAvHQNDRCEpaQoOLyDhcS7kHBAAAAAIAAwAAAAIAAwAAAAMAAwAAAAAAAwAAAAM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TBrIM2I+kuCrbEtA8vHeQREYXRhAAUAAAAAAk5hbWUADQAAAExpbmtEYXRhTGlzdAAQVmVyc2lvbgABAAAACUxhc3RXcml0ZQBNnloZmQEAAAABAP////9hAGEAAAAFX2lkABAAAAAEBitt04Ex1EewdtxzVhMP/QREYXRhAAUAAAAAAk5hbWUADQAAAExpbmtEYXRhTGlzdAAQVmVyc2lvbgAAAAAACUxhc3RXcml0ZQBNnloZmQEAAAACAP////9wAHAAAAAFX2lkABAAAAAEx0DQ0QhKWkKDi8g4XEu5BwNEYXRhABYAAAACUGVyc29uYWxJZAABAAAAAAACTmFtZQALAAAAUGVyc29uYWxJZAAQVmVyc2lvbgAAAAAACUxhc3RXcml0ZQBknlo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DAP///////////////////////////////////////////////////////////////////////////////////////////////////////////////////////////////////////////////////////////////////////////////////////////////////////////////////////////////////////////////////////////////////////////////////////////////////////////////////////////////////////////////////////////////////////////////////////////////////////////////////////////////////////////////////////////////////////////////////////////////wEAIAH///////////////8AAA7///////8FAAAABAD///////////////////////////////////////////////////////////////////////////////////////////////////////////////////////////////////////////////////////////////////////////////////////////////////////////////////////////////////////////////////////////////////////////////////////////////////////////////////////////////////////////////////////////////////////////////////////////////////////////////////////////////////////////////////////////////////////////////////////////////////////////////////////8CAAEBAwAAAAIA////////DgAGTGlua0RhdGFMaXN0XzEEAAAAAAAFAAAAAwAFAAAABAADAAIBAwAAAAMA////////DgAGTGlua0RhdGFMaXN0XzAEAAAAAQAFAAAAAAAFAAAAAgA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37932608962"/>
  <p:tag name="EMPOWERCHARTSPROPERTIES_B_LENGTH" val="24576"/>
  <p:tag name="DOWN_MIGRATION_INITIAL_LAYOUT_REQUIRED" val="9.2.99"/>
  <p:tag name="RUNTIME_ID" val="5194384a-ad67-462c-a6be-b96c6299f016"/>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1iEYYwQWa5Nj6MI2MyvEn0EAAAAAAADAAAABAADAAAAAwADAAAAAAD///////8DAAAAAAD///////8DAAEA////////BQAAAAMAEAAL9P2Szs9m60yZATBILZ7GmwQAAAABAAMAAAACAAMAAAABAAQAAQD///////8FAAAABAAQAAv8bP8gBFS9Ro0a7sJsp9Q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IRhjBBZrk2PowjYzK8SfQREYXRhAAUAAAAAAk5hbWUADQAAAExpbmtEYXRhTGlzdAAQVmVyc2lvbgABAAAACUxhc3RXcml0ZQCzNkcZmQEAAAABAP////9hAGEAAAAFX2lkABAAAAAE9P2Szs9m60yZATBILZ7GmwREYXRhAAUAAAAAAk5hbWUADQAAAExpbmtEYXRhTGlzdAAQVmVyc2lvbgAAAAAACUxhc3RXcml0ZQCzNkcZmQEAAAACAP////9wAHAAAAAFX2lkABAAAAAE/Gz/IARUvUaNGu7CbKfUCQNEYXRhABYAAAACUGVyc29uYWxJZAABAAAAAAACTmFtZQALAAAAUGVyc29uYWxJZAAQVmVyc2lvbgAAAAAACUxhc3RXcml0ZQDTNkcZ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6625215702387"/>
  <p:tag name="EMPOWERCHARTSPROPERTIES_B_LENGTH" val="24576"/>
  <p:tag name="DOWN_MIGRATION_INITIAL_LAYOUT_REQUIRED" val="9.2.99"/>
  <p:tag name="RUNTIME_ID" val="3640c03f-819d-44ec-a699-c0a443c508e5"/>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AgD///////8DAAAAAgD///////////////////////////////////////////////////////////////////////////////////////////////////////////////////////////////////////////////////////////////////////////////////////////////////////////////////////////////////////////////////////////////////////////////////////////////////////////////////////////////////////////////////////////////////////////////////////////////////////////////////////////////////////////////////////////////////////////////8BACAA////////////////AAAO////////AwAAAAMA////////////////////////////////////////////////////////////////////////////////////////////////////////////////////////////////////////////////////////////////////////////////////////////////////////////////////////////////////////////////////////////////////////////////////////////////////////////////////////////////////////////////////////////////////////////////////////////////////////////////////////////////////////////////////////////////////////////////////////////////////////////////////////AgADAP///////wUAAAACABAAC2xcmzfHdelEo8XYT3zWTEoEAAAAAAADAAAABAADAAAAAwADAAAAAAD///////8DAAAAAAD///////8DAAEA////////BQAAAAMAEAALrOequPer0kOoDjnl9hrZIAQAAAABAAMAAAACAAMAAAABAAQAAQD///////8FAAAABAAQAAsXL5EynDW6SIcsZkRdNSsH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FybN8d16USjxdhPfNZMSgREYXRhAAUAAAAAAk5hbWUADQAAAExpbmtEYXRhTGlzdAAQVmVyc2lvbgAAAAAACUxhc3RXcml0ZQBPk30TmQEAAAABAP////9hAGEAAAAFX2lkABAAAAAErOequPer0kOoDjnl9hrZIAREYXRhAAUAAAAAAk5hbWUADQAAAExpbmtEYXRhTGlzdAAQVmVyc2lvbgABAAAACUxhc3RXcml0ZQBgk30TmQEAAAACAP////9wAHAAAAAFX2lkABAAAAAEFy+RMpw1ukiHLGZEXTUrBwNEYXRhABYAAAACUGVyc29uYWxJZAABAAAAAAACTmFtZQALAAAAUGVyc29uYWxJZAAQVmVyc2lvbgAAAAAACUxhc3RXcml0ZQCYk30T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5654209772712"/>
  <p:tag name="EMPOWERCHARTSPROPERTIES_B_LENGTH" val="24576"/>
  <p:tag name="DOWN_MIGRATION_INITIAL_LAYOUT_REQUIRED" val="9.2.99"/>
  <p:tag name="RUNTIME_ID" val="015d33f8-74f8-45f7-9157-539aef0a42c6"/>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MBAQEBAQEBAQEBAQEBAQMAAAAAAAAAAwAAAAMAAAAA/////wUA2gsAAAAAAAAAAAAAIAD///////////////8AAAD///////////////8DAAAABAD///////8DAAAABAD///////8DAAAABAD///////8DAAAABAD///////8DAAAABAD///////8DAAAABAD///////////////////////////////////////////////////////////////////////////////////////////////////////////////////////////////////////////////////////////////////////////////////////////////////////////////////////////////////////////////////////////////////////////////////////////////////////////////////////////////////////////////////////////////////////////////////////////////////////////////////////////////8BACAA////////////////AAAO////////AwAAAAMA////////////////////////////////////////////////////////////////////////////////////////////////////////////////////////////////////////////////////////////////////////////////////////////////////////////////////////////////////////////////////////////////////////////////////////////////////////////////////////////////////////////////////////////////////////////////////////////////////////////////////////////////////////////////////////////////////////////////////////////////////////////////////////AgABAP///////wUAAAACABAAC4xcuYKdgGpGtS73/egwO3oEAAAAAAADAAAABAADAAAAAwADAAEA////////BQAAAAMAEAALX1qo4qbz7UGJ9i53G5q+egQAAAABAAMAAAACAAMAAAABAAQABgD///////8FAAAABAAQAAslIcQmYplWRoweEFWvblmfBAAAAAIAAwAAAAA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jFy5gp2Aaka1Lvf96DA7egREYXRhAAUAAAAAAk5hbWUADQAAAExpbmtEYXRhTGlzdAAQVmVyc2lvbgAAAAAACUxhc3RXcml0ZQAtlH0TmQEAAAABAP////9hAGEAAAAFX2lkABAAAAAEX1qo4qbz7UGJ9i53G5q+egREYXRhAAUAAAAAAk5hbWUADQAAAExpbmtEYXRhTGlzdAAQVmVyc2lvbgABAAAACUxhc3RXcml0ZQAtlH0TmQEAAAACAP////9wAHAAAAAFX2lkABAAAAAEJSHEJmKZVkaMHhBVr25ZnwNEYXRhABYAAAACUGVyc29uYWxJZAABAAAAAAACTmFtZQALAAAAUGVyc29uYWxJZAAQVmVyc2lvbgAAAAAACUxhc3RXcml0ZQBSlH0Tm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EAP///////wUAAAAEAP///////////////////////////////////////////////////////////////////////////////////////////////////////////////////////////////////////////////////////////////////////////////////////////////////////////////////////////////////////////////////////////////////////////////////////////////////////////////////////////////////////////////////////////////////////////////////////////////////////////////////////////////////////////////////////////////////////////////wEAIAH///////////////8AAA7///////8FAAAABAD///////////////////////////////////////////////////////////////////////////////////////////////////////////////////////////////////////////////////////////////////////////////////////////////////////////////////////////////////////////////////////////////////////////////////////////////////////////////////////////////////////////////////////////////////////////////////////////////////////////////////////////////////////////////////////////////////////////////////////////////////////////////////////8CAAEBAwAAAAIA////////DgAGTGlua0RhdGFMaXN0XzAEAAAAAAAFAAAAAAAFAAAAAwADAAEBAwAAAAMA////////DgAGTGlua0RhdGFMaXN0XzEEAAAAAQAFAAAAAgAFAAAABAAEAAMBAwAAAAQA////////DAAGUGVyc29uYWxJZF8wBAAAAAIABQAAAAM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925654211916532"/>
  <p:tag name="EMPOWERCHARTSPROPERTIES_B_LENGTH" val="24576"/>
  <p:tag name="DOWN_MIGRATION_INITIAL_LAYOUT_REQUIRED" val="9.2.99"/>
  <p:tag name="RUNTIME_ID" val="34dfca8c-f36f-4805-9819-65975a6cab7c"/>
</p:tagLst>
</file>

<file path=ppt/theme/theme1.xml><?xml version="1.0" encoding="utf-8"?>
<a:theme xmlns:a="http://schemas.openxmlformats.org/drawingml/2006/main" name="Office Theme">
  <a:themeElements>
    <a:clrScheme name="CNB Evenement 21/11">
      <a:dk1>
        <a:sysClr val="windowText" lastClr="000000"/>
      </a:dk1>
      <a:lt1>
        <a:sysClr val="window" lastClr="FFFFFF"/>
      </a:lt1>
      <a:dk2>
        <a:srgbClr val="000000"/>
      </a:dk2>
      <a:lt2>
        <a:srgbClr val="2D676D"/>
      </a:lt2>
      <a:accent1>
        <a:srgbClr val="D8B949"/>
      </a:accent1>
      <a:accent2>
        <a:srgbClr val="B39C65"/>
      </a:accent2>
      <a:accent3>
        <a:srgbClr val="535C5E"/>
      </a:accent3>
      <a:accent4>
        <a:srgbClr val="678693"/>
      </a:accent4>
      <a:accent5>
        <a:srgbClr val="5F8896"/>
      </a:accent5>
      <a:accent6>
        <a:srgbClr val="FFFFFF"/>
      </a:accent6>
      <a:hlink>
        <a:srgbClr val="B39C65"/>
      </a:hlink>
      <a:folHlink>
        <a:srgbClr val="678693"/>
      </a:folHlink>
    </a:clrScheme>
    <a:fontScheme name="CNB event">
      <a:majorFont>
        <a:latin typeface="Futura PT Book"/>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D9B2B0B675944B804A582AC2A64061" ma:contentTypeVersion="3" ma:contentTypeDescription="Crée un document." ma:contentTypeScope="" ma:versionID="771b83c8c1eef6e180041f4be9a2678a">
  <xsd:schema xmlns:xsd="http://www.w3.org/2001/XMLSchema" xmlns:xs="http://www.w3.org/2001/XMLSchema" xmlns:p="http://schemas.microsoft.com/office/2006/metadata/properties" xmlns:ns2="059f11b1-9e85-4c06-8f8b-385557af14bd" targetNamespace="http://schemas.microsoft.com/office/2006/metadata/properties" ma:root="true" ma:fieldsID="3b9da10e3b456d04cd063b58ae88619b" ns2:_="">
    <xsd:import namespace="059f11b1-9e85-4c06-8f8b-385557af14b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f11b1-9e85-4c06-8f8b-385557af1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271986-4063-4B4A-9580-F53DBB363BC8}"/>
</file>

<file path=customXml/itemProps2.xml><?xml version="1.0" encoding="utf-8"?>
<ds:datastoreItem xmlns:ds="http://schemas.openxmlformats.org/officeDocument/2006/customXml" ds:itemID="{740F1E86-3DCA-4AF4-A9EA-6AAD9FEACCB9}"/>
</file>

<file path=customXml/itemProps3.xml><?xml version="1.0" encoding="utf-8"?>
<ds:datastoreItem xmlns:ds="http://schemas.openxmlformats.org/officeDocument/2006/customXml" ds:itemID="{0610F5B1-90C4-4D5C-B08E-B0343D2EC6C8}"/>
</file>

<file path=docProps/app.xml><?xml version="1.0" encoding="utf-8"?>
<Properties xmlns="http://schemas.openxmlformats.org/officeDocument/2006/extended-properties" xmlns:vt="http://schemas.openxmlformats.org/officeDocument/2006/docPropsVTypes">
  <TotalTime>354</TotalTime>
  <Words>9815</Words>
  <Application>Microsoft Office PowerPoint</Application>
  <PresentationFormat>Widescreen</PresentationFormat>
  <Paragraphs>802</Paragraphs>
  <Slides>64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Aptos</vt:lpstr>
      <vt:lpstr>Arial</vt:lpstr>
      <vt:lpstr>Calibri</vt:lpstr>
      <vt:lpstr>DIN 2014</vt:lpstr>
      <vt:lpstr>Futura PT Book</vt:lpstr>
      <vt:lpstr>Futura PT Heavy</vt:lpstr>
      <vt:lpstr>Wingdings</vt:lpstr>
      <vt:lpstr>Office Theme</vt:lpstr>
      <vt:lpstr>LES DEPENSES DE SANTE</vt:lpstr>
      <vt:lpstr>Sommaire</vt:lpstr>
      <vt:lpstr>I. Qu’est-ce qu’une                         dépense de santé ?</vt:lpstr>
      <vt:lpstr>A. La dépense de santé : notions</vt:lpstr>
      <vt:lpstr>B. Dépenses de santé actuelles (avant conso.) </vt:lpstr>
      <vt:lpstr>C. Dépenses de santé futures (après conso.)</vt:lpstr>
      <vt:lpstr>D. La dépense de santé : complexité</vt:lpstr>
      <vt:lpstr>D. La dépense de santé : complexité</vt:lpstr>
      <vt:lpstr>II. Comment chiffrer les dépenses de santé ?</vt:lpstr>
      <vt:lpstr>A. Mise en cause préalable des organismes    sociaux (OS)</vt:lpstr>
      <vt:lpstr>B. Principe de l’indemnisation du besoin et de la libre disposition des fonds</vt:lpstr>
      <vt:lpstr>C. Chiffrage au réel : sur justificatifs</vt:lpstr>
      <vt:lpstr>C. Chiffrage au réel : sur justificatifs</vt:lpstr>
      <vt:lpstr>D. Chiffrage par reconstitution</vt:lpstr>
      <vt:lpstr>E. Actualisation au jour de la liquidation</vt:lpstr>
      <vt:lpstr>F. Rente ou capitalisation pour le futur</vt:lpstr>
      <vt:lpstr>Indemnisation sous forme de rente</vt:lpstr>
      <vt:lpstr>Indemnisation sous forme de rente</vt:lpstr>
      <vt:lpstr>Indemnisation sous forme de capital</vt:lpstr>
      <vt:lpstr>Indemnisation sous forme de capital</vt:lpstr>
      <vt:lpstr>Les possibilités de conversion</vt:lpstr>
      <vt:lpstr>G. Cas particulier : Décès de la victime en cours de procédure</vt:lpstr>
      <vt:lpstr>H. Cas particulier : Limitation du droit à                                             indemnisation et Droit de préférence </vt:lpstr>
      <vt:lpstr>III. La réforme en cours de la sécurité sociale</vt:lpstr>
      <vt:lpstr>A. Les apports / Grandes différences à venir</vt:lpstr>
      <vt:lpstr>B. Catégories d’équipement à l’achat</vt:lpstr>
      <vt:lpstr>PowerPoint Presentation</vt:lpstr>
      <vt:lpstr>C. Parcours d’achat d’un équipement neuf</vt:lpstr>
      <vt:lpstr>D. Y a –t-il des perdants?</vt:lpstr>
      <vt:lpstr>IV. L’évolution de la nature des dépenses</vt:lpstr>
      <vt:lpstr>A. Frais et soins à faible enjeu économique : la médecine alternative</vt:lpstr>
      <vt:lpstr>2. Selon l’OMS</vt:lpstr>
      <vt:lpstr>3. Principales catégories </vt:lpstr>
      <vt:lpstr>4. Un constat : recours croissant aux médecines alternatives</vt:lpstr>
      <vt:lpstr>5. Un recours même institutionnel </vt:lpstr>
      <vt:lpstr>5. Un recours même institutionnel </vt:lpstr>
      <vt:lpstr>6. Soins ou effet placebo ?  Le cas de la douleur chronique</vt:lpstr>
      <vt:lpstr>7. Syndrome post traumatique</vt:lpstr>
      <vt:lpstr>8. Qu’en disent les juridictions ? </vt:lpstr>
      <vt:lpstr>8. Qu’en disent les juridictions ? </vt:lpstr>
      <vt:lpstr>8. Qu’en disent les juridictions ? </vt:lpstr>
      <vt:lpstr>9. Qu’en disent les experts/médecins conseils ? </vt:lpstr>
      <vt:lpstr>9. Qu’en disent les experts/médecins conseils ? </vt:lpstr>
      <vt:lpstr>10. Quels reflexes à avoir ?</vt:lpstr>
      <vt:lpstr>B. Frais et soins à grand enjeu économique </vt:lpstr>
      <vt:lpstr>1. Plus d’une dizaine d’exosquelettes sur le marché</vt:lpstr>
      <vt:lpstr>2. Pour quelles victimes ? </vt:lpstr>
      <vt:lpstr>3. Quel usage en France ? Rééducatif et privé</vt:lpstr>
      <vt:lpstr>4. Les bienfaits de l’usage de l’exosquelette </vt:lpstr>
      <vt:lpstr>4. Les bienfaits de l’usage de l’exosquelette </vt:lpstr>
      <vt:lpstr>PowerPoint Presentation</vt:lpstr>
      <vt:lpstr>4. Les bienfaits de l’usage de l’exosquelette </vt:lpstr>
      <vt:lpstr>5. Comment faire indemniser le besoin ? </vt:lpstr>
      <vt:lpstr>6. Qu’en disent les juges ? </vt:lpstr>
      <vt:lpstr>B-2. Les dispositifs de stimulation spinale</vt:lpstr>
      <vt:lpstr>B-3. Appareillage d’un amputé fémoral</vt:lpstr>
      <vt:lpstr>2. Le genou libre</vt:lpstr>
      <vt:lpstr>4. Genou gériatrique  à microprocesseur :  KENEVO</vt:lpstr>
      <vt:lpstr>B-4. Financement</vt:lpstr>
      <vt:lpstr>V. L’innovation future et ses contraintes</vt:lpstr>
      <vt:lpstr>A. Contraintes pour la victime</vt:lpstr>
      <vt:lpstr>B. Contraintes pour l’assureur</vt:lpstr>
      <vt:lpstr>VI. Pour aller plus loin</vt:lpstr>
      <vt:lpstr>Bibliographie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Arlette Simon</dc:creator>
  <cp:lastModifiedBy>Arlette Simon</cp:lastModifiedBy>
  <cp:revision>137</cp:revision>
  <cp:lastPrinted>2025-11-03T18:15:56Z</cp:lastPrinted>
  <dcterms:created xsi:type="dcterms:W3CDTF">2025-09-04T06:40:14Z</dcterms:created>
  <dcterms:modified xsi:type="dcterms:W3CDTF">2025-11-19T16:45:20Z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0x01010038D9B2B0B675944B804A582AC2A64061</vt:lpwstr>
  </property>
</Properties>
</file>