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3.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ppt/tags/tag8.xml" ContentType="application/vnd.openxmlformats-officedocument.presentationml.tags+xml"/>
  <Override PartName="/ppt/tags/tag2.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8"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Lst>
  <p:sldSz cx="12192000" cy="6858000"/>
  <p:notesSz cx="6858000" cy="9144000"/>
  <p:custDataLst>
    <p:tags r:id="rId37"/>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88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94404" autoAdjust="0"/>
  </p:normalViewPr>
  <p:slideViewPr>
    <p:cSldViewPr snapToGrid="0" showGuides="1">
      <p:cViewPr>
        <p:scale>
          <a:sx n="70" d="100"/>
          <a:sy n="70" d="100"/>
        </p:scale>
        <p:origin x="536"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41163-6C24-4CC0-BCCC-5D61B244F3C5}" type="datetimeFigureOut">
              <a:rPr lang="fr-FR" smtClean="0"/>
              <a:t>19/11/2025</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5523A-25F9-4C99-8774-62F4A68F5D34}" type="slidenum">
              <a:rPr lang="fr-FR" smtClean="0"/>
              <a:t>‹N°›</a:t>
            </a:fld>
            <a:endParaRPr lang="fr-FR"/>
          </a:p>
        </p:txBody>
      </p:sp>
    </p:spTree>
    <p:extLst>
      <p:ext uri="{BB962C8B-B14F-4D97-AF65-F5344CB8AC3E}">
        <p14:creationId xmlns:p14="http://schemas.microsoft.com/office/powerpoint/2010/main" val="1147722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5F889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0C69-8499-4075-66A2-AFD3D0451387}"/>
              </a:ext>
            </a:extLst>
          </p:cNvPr>
          <p:cNvSpPr>
            <a:spLocks noGrp="1"/>
          </p:cNvSpPr>
          <p:nvPr>
            <p:ph type="ctrTitle"/>
          </p:nvPr>
        </p:nvSpPr>
        <p:spPr>
          <a:xfrm>
            <a:off x="756745" y="1122363"/>
            <a:ext cx="5339255" cy="2387600"/>
          </a:xfrm>
        </p:spPr>
        <p:txBody>
          <a:bodyPr lIns="0" anchor="b">
            <a:noAutofit/>
          </a:bodyPr>
          <a:lstStyle>
            <a:lvl1pPr algn="l">
              <a:defRPr sz="4000">
                <a:solidFill>
                  <a:schemeClr val="bg1"/>
                </a:solidFill>
                <a:latin typeface="Futura PT Heavy" panose="020B0802020204020303" pitchFamily="34" charset="0"/>
              </a:defRPr>
            </a:lvl1pPr>
          </a:lstStyle>
          <a:p>
            <a:r>
              <a:rPr lang="en-US" dirty="0"/>
              <a:t>Click to edit Master title style</a:t>
            </a:r>
            <a:endParaRPr lang="fr-FR" dirty="0"/>
          </a:p>
        </p:txBody>
      </p:sp>
      <p:sp>
        <p:nvSpPr>
          <p:cNvPr id="3" name="Subtitle 2">
            <a:extLst>
              <a:ext uri="{FF2B5EF4-FFF2-40B4-BE49-F238E27FC236}">
                <a16:creationId xmlns:a16="http://schemas.microsoft.com/office/drawing/2014/main" id="{E2A4A518-DAE8-9CB5-9DB8-C3F32813749C}"/>
              </a:ext>
            </a:extLst>
          </p:cNvPr>
          <p:cNvSpPr>
            <a:spLocks noGrp="1"/>
          </p:cNvSpPr>
          <p:nvPr>
            <p:ph type="subTitle" idx="1"/>
          </p:nvPr>
        </p:nvSpPr>
        <p:spPr>
          <a:xfrm>
            <a:off x="756745" y="3602038"/>
            <a:ext cx="5339255" cy="1655762"/>
          </a:xfrm>
        </p:spPr>
        <p:txBody>
          <a:bodyPr lIns="0">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r-FR" dirty="0"/>
          </a:p>
        </p:txBody>
      </p:sp>
      <p:pic>
        <p:nvPicPr>
          <p:cNvPr id="12" name="Graphic 11">
            <a:extLst>
              <a:ext uri="{FF2B5EF4-FFF2-40B4-BE49-F238E27FC236}">
                <a16:creationId xmlns:a16="http://schemas.microsoft.com/office/drawing/2014/main" id="{742977C6-6DF5-22F9-385D-B5D907F1C23C}"/>
              </a:ext>
            </a:extLst>
          </p:cNvPr>
          <p:cNvPicPr>
            <a:picLocks noChangeAspect="1"/>
          </p:cNvPicPr>
          <p:nvPr userDrawn="1"/>
        </p:nvPicPr>
        <p:blipFill>
          <a:blip r:embed="rId2">
            <a:extLst>
              <a:ext uri="{96DAC541-7B7A-43D3-8B79-37D633B846F1}">
                <asvg:svgBlip xmlns:asvg="http://schemas.microsoft.com/office/drawing/2016/SVG/main" r:embed="rId3"/>
              </a:ext>
            </a:extLst>
          </a:blip>
          <a:srcRect r="52564"/>
          <a:stretch>
            <a:fillRect/>
          </a:stretch>
        </p:blipFill>
        <p:spPr>
          <a:xfrm>
            <a:off x="7027475" y="513557"/>
            <a:ext cx="4787032" cy="5830886"/>
          </a:xfrm>
          <a:prstGeom prst="rect">
            <a:avLst/>
          </a:prstGeom>
        </p:spPr>
      </p:pic>
      <p:cxnSp>
        <p:nvCxnSpPr>
          <p:cNvPr id="16" name="Straight Connector 15">
            <a:extLst>
              <a:ext uri="{FF2B5EF4-FFF2-40B4-BE49-F238E27FC236}">
                <a16:creationId xmlns:a16="http://schemas.microsoft.com/office/drawing/2014/main" id="{017A60DB-83C2-D8FF-A045-A8905BD7A906}"/>
              </a:ext>
            </a:extLst>
          </p:cNvPr>
          <p:cNvCxnSpPr>
            <a:cxnSpLocks/>
          </p:cNvCxnSpPr>
          <p:nvPr userDrawn="1"/>
        </p:nvCxnSpPr>
        <p:spPr>
          <a:xfrm>
            <a:off x="4372924" y="513557"/>
            <a:ext cx="169333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19" name="Graphic 18">
            <a:extLst>
              <a:ext uri="{FF2B5EF4-FFF2-40B4-BE49-F238E27FC236}">
                <a16:creationId xmlns:a16="http://schemas.microsoft.com/office/drawing/2014/main" id="{3887FBF0-B39E-8476-1E2A-FDEDB177F0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503" y="5823961"/>
            <a:ext cx="1459036" cy="753051"/>
          </a:xfrm>
          <a:prstGeom prst="rect">
            <a:avLst/>
          </a:prstGeom>
        </p:spPr>
      </p:pic>
      <p:cxnSp>
        <p:nvCxnSpPr>
          <p:cNvPr id="20" name="Straight Connector 19">
            <a:extLst>
              <a:ext uri="{FF2B5EF4-FFF2-40B4-BE49-F238E27FC236}">
                <a16:creationId xmlns:a16="http://schemas.microsoft.com/office/drawing/2014/main" id="{17FDF8C6-142C-AD1B-6B97-540133A80D41}"/>
              </a:ext>
            </a:extLst>
          </p:cNvPr>
          <p:cNvCxnSpPr>
            <a:cxnSpLocks/>
          </p:cNvCxnSpPr>
          <p:nvPr userDrawn="1"/>
        </p:nvCxnSpPr>
        <p:spPr>
          <a:xfrm>
            <a:off x="2425737" y="6577012"/>
            <a:ext cx="279385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46" name="Graphic 45">
            <a:extLst>
              <a:ext uri="{FF2B5EF4-FFF2-40B4-BE49-F238E27FC236}">
                <a16:creationId xmlns:a16="http://schemas.microsoft.com/office/drawing/2014/main" id="{14200E11-27AA-B558-D4FD-F99DD2BC149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5503" y="346694"/>
            <a:ext cx="3501697" cy="424963"/>
          </a:xfrm>
          <a:prstGeom prst="rect">
            <a:avLst/>
          </a:prstGeom>
        </p:spPr>
      </p:pic>
      <p:pic>
        <p:nvPicPr>
          <p:cNvPr id="50" name="Picture 49" descr="A black background with white text&#10;&#10;AI-generated content may be incorrect.">
            <a:extLst>
              <a:ext uri="{FF2B5EF4-FFF2-40B4-BE49-F238E27FC236}">
                <a16:creationId xmlns:a16="http://schemas.microsoft.com/office/drawing/2014/main" id="{B6465AA7-E92A-1BFC-9C76-7A8A28E1B82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35966" y="6168613"/>
            <a:ext cx="2006652" cy="526536"/>
          </a:xfrm>
          <a:prstGeom prst="rect">
            <a:avLst/>
          </a:prstGeom>
        </p:spPr>
      </p:pic>
    </p:spTree>
    <p:extLst>
      <p:ext uri="{BB962C8B-B14F-4D97-AF65-F5344CB8AC3E}">
        <p14:creationId xmlns:p14="http://schemas.microsoft.com/office/powerpoint/2010/main" val="33300732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age de chapitre">
    <p:bg>
      <p:bgPr>
        <a:solidFill>
          <a:srgbClr val="5F889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0C69-8499-4075-66A2-AFD3D0451387}"/>
              </a:ext>
            </a:extLst>
          </p:cNvPr>
          <p:cNvSpPr>
            <a:spLocks noGrp="1"/>
          </p:cNvSpPr>
          <p:nvPr>
            <p:ph type="ctrTitle"/>
          </p:nvPr>
        </p:nvSpPr>
        <p:spPr>
          <a:xfrm>
            <a:off x="756745" y="1320519"/>
            <a:ext cx="5339255" cy="2387600"/>
          </a:xfrm>
        </p:spPr>
        <p:txBody>
          <a:bodyPr lIns="0" anchor="b">
            <a:noAutofit/>
          </a:bodyPr>
          <a:lstStyle>
            <a:lvl1pPr algn="l">
              <a:defRPr sz="4000">
                <a:solidFill>
                  <a:schemeClr val="bg1"/>
                </a:solidFill>
                <a:latin typeface="Futura PT Heavy" panose="020B0802020204020303" pitchFamily="34" charset="0"/>
              </a:defRPr>
            </a:lvl1pPr>
          </a:lstStyle>
          <a:p>
            <a:r>
              <a:rPr lang="en-US" dirty="0"/>
              <a:t>Click to edit Master title style</a:t>
            </a:r>
            <a:endParaRPr lang="fr-FR" dirty="0"/>
          </a:p>
        </p:txBody>
      </p:sp>
      <p:pic>
        <p:nvPicPr>
          <p:cNvPr id="12" name="Graphic 11">
            <a:extLst>
              <a:ext uri="{FF2B5EF4-FFF2-40B4-BE49-F238E27FC236}">
                <a16:creationId xmlns:a16="http://schemas.microsoft.com/office/drawing/2014/main" id="{742977C6-6DF5-22F9-385D-B5D907F1C23C}"/>
              </a:ext>
            </a:extLst>
          </p:cNvPr>
          <p:cNvPicPr>
            <a:picLocks noChangeAspect="1"/>
          </p:cNvPicPr>
          <p:nvPr userDrawn="1"/>
        </p:nvPicPr>
        <p:blipFill>
          <a:blip r:embed="rId2">
            <a:extLst>
              <a:ext uri="{96DAC541-7B7A-43D3-8B79-37D633B846F1}">
                <asvg:svgBlip xmlns:asvg="http://schemas.microsoft.com/office/drawing/2016/SVG/main" r:embed="rId3"/>
              </a:ext>
            </a:extLst>
          </a:blip>
          <a:srcRect r="52564"/>
          <a:stretch>
            <a:fillRect/>
          </a:stretch>
        </p:blipFill>
        <p:spPr>
          <a:xfrm>
            <a:off x="6952197" y="935421"/>
            <a:ext cx="4552652" cy="5545396"/>
          </a:xfrm>
          <a:prstGeom prst="rect">
            <a:avLst/>
          </a:prstGeom>
        </p:spPr>
      </p:pic>
      <p:pic>
        <p:nvPicPr>
          <p:cNvPr id="19" name="Graphic 18">
            <a:extLst>
              <a:ext uri="{FF2B5EF4-FFF2-40B4-BE49-F238E27FC236}">
                <a16:creationId xmlns:a16="http://schemas.microsoft.com/office/drawing/2014/main" id="{3887FBF0-B39E-8476-1E2A-FDEDB177F0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503" y="5823961"/>
            <a:ext cx="1459036" cy="753051"/>
          </a:xfrm>
          <a:prstGeom prst="rect">
            <a:avLst/>
          </a:prstGeom>
        </p:spPr>
      </p:pic>
      <p:cxnSp>
        <p:nvCxnSpPr>
          <p:cNvPr id="20" name="Straight Connector 19">
            <a:extLst>
              <a:ext uri="{FF2B5EF4-FFF2-40B4-BE49-F238E27FC236}">
                <a16:creationId xmlns:a16="http://schemas.microsoft.com/office/drawing/2014/main" id="{17FDF8C6-142C-AD1B-6B97-540133A80D41}"/>
              </a:ext>
            </a:extLst>
          </p:cNvPr>
          <p:cNvCxnSpPr>
            <a:cxnSpLocks/>
          </p:cNvCxnSpPr>
          <p:nvPr userDrawn="1"/>
        </p:nvCxnSpPr>
        <p:spPr>
          <a:xfrm>
            <a:off x="2425737" y="6577012"/>
            <a:ext cx="279385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08744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1689-4C99-7556-5AC1-5754AB02096D}"/>
              </a:ext>
            </a:extLst>
          </p:cNvPr>
          <p:cNvSpPr>
            <a:spLocks noGrp="1"/>
          </p:cNvSpPr>
          <p:nvPr>
            <p:ph type="title"/>
          </p:nvPr>
        </p:nvSpPr>
        <p:spPr/>
        <p:txBody>
          <a:bodyPr/>
          <a:lstStyle>
            <a:lvl1pPr>
              <a:defRPr sz="3200">
                <a:solidFill>
                  <a:schemeClr val="bg2"/>
                </a:solidFill>
              </a:defRPr>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C3D37DF4-8EF6-3539-E09C-633C85521048}"/>
              </a:ext>
            </a:extLst>
          </p:cNvPr>
          <p:cNvSpPr>
            <a:spLocks noGrp="1"/>
          </p:cNvSpPr>
          <p:nvPr>
            <p:ph idx="1"/>
          </p:nvPr>
        </p:nvSpPr>
        <p:spPr/>
        <p:txBody>
          <a:bodyPr/>
          <a:lstStyle>
            <a:lvl1pPr marL="0" indent="0">
              <a:buNone/>
              <a:defRPr sz="1800"/>
            </a:lvl1pPr>
            <a:lvl2pPr marL="266700" indent="-266700">
              <a:buClr>
                <a:schemeClr val="bg2"/>
              </a:buClr>
              <a:buFont typeface="Wingdings" panose="05000000000000000000" pitchFamily="2" charset="2"/>
              <a:buChar char=""/>
              <a:defRPr/>
            </a:lvl2pPr>
            <a:lvl3pPr marL="538163" indent="-228600">
              <a:buClr>
                <a:schemeClr val="bg2"/>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5" name="Footer Placeholder 4">
            <a:extLst>
              <a:ext uri="{FF2B5EF4-FFF2-40B4-BE49-F238E27FC236}">
                <a16:creationId xmlns:a16="http://schemas.microsoft.com/office/drawing/2014/main" id="{6C912008-BF12-06A8-00E7-31DA91ADE42B}"/>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C37576DE-4C87-E5A3-7177-146975F895A8}"/>
              </a:ext>
            </a:extLst>
          </p:cNvPr>
          <p:cNvSpPr>
            <a:spLocks noGrp="1"/>
          </p:cNvSpPr>
          <p:nvPr>
            <p:ph type="sldNum" sz="quarter" idx="12"/>
          </p:nvPr>
        </p:nvSpPr>
        <p:spPr/>
        <p:txBody>
          <a:bodyPr/>
          <a:lstStyle/>
          <a:p>
            <a:fld id="{8415421A-8635-4166-92D2-5F6D44CB9F91}" type="slidenum">
              <a:rPr lang="fr-FR" smtClean="0"/>
              <a:t>‹N°›</a:t>
            </a:fld>
            <a:endParaRPr lang="fr-FR"/>
          </a:p>
        </p:txBody>
      </p:sp>
    </p:spTree>
    <p:extLst>
      <p:ext uri="{BB962C8B-B14F-4D97-AF65-F5344CB8AC3E}">
        <p14:creationId xmlns:p14="http://schemas.microsoft.com/office/powerpoint/2010/main" val="99264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1689-4C99-7556-5AC1-5754AB02096D}"/>
              </a:ext>
            </a:extLst>
          </p:cNvPr>
          <p:cNvSpPr>
            <a:spLocks noGrp="1"/>
          </p:cNvSpPr>
          <p:nvPr>
            <p:ph type="title"/>
          </p:nvPr>
        </p:nvSpPr>
        <p:spPr/>
        <p:txBody>
          <a:bodyPr/>
          <a:lstStyle>
            <a:lvl1pPr>
              <a:defRPr sz="3200">
                <a:solidFill>
                  <a:schemeClr val="bg2"/>
                </a:solidFill>
              </a:defRPr>
            </a:lvl1pPr>
          </a:lstStyle>
          <a:p>
            <a:r>
              <a:rPr lang="en-US"/>
              <a:t>Click to edit Master title style</a:t>
            </a:r>
            <a:endParaRPr lang="fr-FR"/>
          </a:p>
        </p:txBody>
      </p:sp>
      <p:sp>
        <p:nvSpPr>
          <p:cNvPr id="5" name="Footer Placeholder 4">
            <a:extLst>
              <a:ext uri="{FF2B5EF4-FFF2-40B4-BE49-F238E27FC236}">
                <a16:creationId xmlns:a16="http://schemas.microsoft.com/office/drawing/2014/main" id="{6C912008-BF12-06A8-00E7-31DA91ADE42B}"/>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C37576DE-4C87-E5A3-7177-146975F895A8}"/>
              </a:ext>
            </a:extLst>
          </p:cNvPr>
          <p:cNvSpPr>
            <a:spLocks noGrp="1"/>
          </p:cNvSpPr>
          <p:nvPr>
            <p:ph type="sldNum" sz="quarter" idx="12"/>
          </p:nvPr>
        </p:nvSpPr>
        <p:spPr/>
        <p:txBody>
          <a:bodyPr/>
          <a:lstStyle/>
          <a:p>
            <a:fld id="{8415421A-8635-4166-92D2-5F6D44CB9F91}" type="slidenum">
              <a:rPr lang="fr-FR" smtClean="0"/>
              <a:t>‹N°›</a:t>
            </a:fld>
            <a:endParaRPr lang="fr-FR"/>
          </a:p>
        </p:txBody>
      </p:sp>
    </p:spTree>
    <p:extLst>
      <p:ext uri="{BB962C8B-B14F-4D97-AF65-F5344CB8AC3E}">
        <p14:creationId xmlns:p14="http://schemas.microsoft.com/office/powerpoint/2010/main" val="4185477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Sommaire">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D37DF4-8EF6-3539-E09C-633C85521048}"/>
              </a:ext>
            </a:extLst>
          </p:cNvPr>
          <p:cNvSpPr>
            <a:spLocks noGrp="1"/>
          </p:cNvSpPr>
          <p:nvPr>
            <p:ph idx="1"/>
          </p:nvPr>
        </p:nvSpPr>
        <p:spPr>
          <a:xfrm>
            <a:off x="5055477" y="1845686"/>
            <a:ext cx="6450724" cy="3978275"/>
          </a:xfrm>
        </p:spPr>
        <p:txBody>
          <a:bodyPr/>
          <a:lstStyle>
            <a:lvl1pPr marL="0" indent="0">
              <a:spcBef>
                <a:spcPts val="1800"/>
              </a:spcBef>
              <a:buNone/>
              <a:tabLst>
                <a:tab pos="5024438" algn="r"/>
                <a:tab pos="6011863" algn="r"/>
              </a:tabLst>
              <a:defRPr sz="1800">
                <a:solidFill>
                  <a:schemeClr val="bg1"/>
                </a:solidFill>
              </a:defRPr>
            </a:lvl1pPr>
            <a:lvl2pPr marL="266700" indent="-266700">
              <a:buClr>
                <a:schemeClr val="bg2"/>
              </a:buClr>
              <a:buFont typeface="Wingdings" panose="05000000000000000000" pitchFamily="2" charset="2"/>
              <a:buChar char=""/>
              <a:defRPr>
                <a:solidFill>
                  <a:schemeClr val="bg1"/>
                </a:solidFill>
              </a:defRPr>
            </a:lvl2pPr>
            <a:lvl3pPr marL="538163" indent="-228600">
              <a:buClr>
                <a:schemeClr val="bg2"/>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5" name="Footer Placeholder 4">
            <a:extLst>
              <a:ext uri="{FF2B5EF4-FFF2-40B4-BE49-F238E27FC236}">
                <a16:creationId xmlns:a16="http://schemas.microsoft.com/office/drawing/2014/main" id="{6C912008-BF12-06A8-00E7-31DA91ADE42B}"/>
              </a:ext>
            </a:extLst>
          </p:cNvPr>
          <p:cNvSpPr>
            <a:spLocks noGrp="1"/>
          </p:cNvSpPr>
          <p:nvPr>
            <p:ph type="ftr" sz="quarter" idx="11"/>
          </p:nvPr>
        </p:nvSpPr>
        <p:spPr/>
        <p:txBody>
          <a:bodyPr/>
          <a:lstStyle>
            <a:lvl1pPr>
              <a:defRPr>
                <a:solidFill>
                  <a:schemeClr val="bg1"/>
                </a:solidFill>
              </a:defRPr>
            </a:lvl1pPr>
          </a:lstStyle>
          <a:p>
            <a:endParaRPr lang="fr-FR" dirty="0"/>
          </a:p>
        </p:txBody>
      </p:sp>
      <p:sp>
        <p:nvSpPr>
          <p:cNvPr id="6" name="Slide Number Placeholder 5">
            <a:extLst>
              <a:ext uri="{FF2B5EF4-FFF2-40B4-BE49-F238E27FC236}">
                <a16:creationId xmlns:a16="http://schemas.microsoft.com/office/drawing/2014/main" id="{C37576DE-4C87-E5A3-7177-146975F895A8}"/>
              </a:ext>
            </a:extLst>
          </p:cNvPr>
          <p:cNvSpPr>
            <a:spLocks noGrp="1"/>
          </p:cNvSpPr>
          <p:nvPr>
            <p:ph type="sldNum" sz="quarter" idx="12"/>
          </p:nvPr>
        </p:nvSpPr>
        <p:spPr/>
        <p:txBody>
          <a:bodyPr/>
          <a:lstStyle/>
          <a:p>
            <a:fld id="{8415421A-8635-4166-92D2-5F6D44CB9F91}" type="slidenum">
              <a:rPr lang="fr-FR" smtClean="0"/>
              <a:t>‹N°›</a:t>
            </a:fld>
            <a:endParaRPr lang="fr-FR"/>
          </a:p>
        </p:txBody>
      </p:sp>
      <p:pic>
        <p:nvPicPr>
          <p:cNvPr id="4" name="Graphic 3">
            <a:extLst>
              <a:ext uri="{FF2B5EF4-FFF2-40B4-BE49-F238E27FC236}">
                <a16:creationId xmlns:a16="http://schemas.microsoft.com/office/drawing/2014/main" id="{9C465069-7274-E74A-BEEA-4FD2189E98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5503" y="5823961"/>
            <a:ext cx="1459036" cy="753051"/>
          </a:xfrm>
          <a:prstGeom prst="rect">
            <a:avLst/>
          </a:prstGeom>
        </p:spPr>
      </p:pic>
      <p:cxnSp>
        <p:nvCxnSpPr>
          <p:cNvPr id="7" name="Straight Connector 6">
            <a:extLst>
              <a:ext uri="{FF2B5EF4-FFF2-40B4-BE49-F238E27FC236}">
                <a16:creationId xmlns:a16="http://schemas.microsoft.com/office/drawing/2014/main" id="{5638BB7D-92AD-A1F8-DBDE-456B130AB5F9}"/>
              </a:ext>
            </a:extLst>
          </p:cNvPr>
          <p:cNvCxnSpPr>
            <a:cxnSpLocks/>
          </p:cNvCxnSpPr>
          <p:nvPr userDrawn="1"/>
        </p:nvCxnSpPr>
        <p:spPr>
          <a:xfrm>
            <a:off x="2425737" y="6577012"/>
            <a:ext cx="279385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Graphic 9">
            <a:extLst>
              <a:ext uri="{FF2B5EF4-FFF2-40B4-BE49-F238E27FC236}">
                <a16:creationId xmlns:a16="http://schemas.microsoft.com/office/drawing/2014/main" id="{71FAA7C2-F91D-4C55-61F7-FCEB56D3C617}"/>
              </a:ext>
            </a:extLst>
          </p:cNvPr>
          <p:cNvSpPr/>
          <p:nvPr/>
        </p:nvSpPr>
        <p:spPr>
          <a:xfrm>
            <a:off x="1" y="-1240"/>
            <a:ext cx="3235915" cy="2802542"/>
          </a:xfrm>
          <a:custGeom>
            <a:avLst/>
            <a:gdLst>
              <a:gd name="connsiteX0" fmla="*/ 3235915 w 3235915"/>
              <a:gd name="connsiteY0" fmla="*/ 2802541 h 3736721"/>
              <a:gd name="connsiteX1" fmla="*/ 3235915 w 3235915"/>
              <a:gd name="connsiteY1" fmla="*/ 934180 h 3736721"/>
              <a:gd name="connsiteX2" fmla="*/ 1617958 w 3235915"/>
              <a:gd name="connsiteY2" fmla="*/ 0 h 3736721"/>
              <a:gd name="connsiteX3" fmla="*/ 0 w 3235915"/>
              <a:gd name="connsiteY3" fmla="*/ 934180 h 3736721"/>
              <a:gd name="connsiteX4" fmla="*/ 0 w 3235915"/>
              <a:gd name="connsiteY4" fmla="*/ 2802541 h 3736721"/>
              <a:gd name="connsiteX5" fmla="*/ 1617958 w 3235915"/>
              <a:gd name="connsiteY5" fmla="*/ 3736722 h 3736721"/>
              <a:gd name="connsiteX6" fmla="*/ 3235915 w 3235915"/>
              <a:gd name="connsiteY6" fmla="*/ 2802541 h 3736721"/>
              <a:gd name="connsiteX0" fmla="*/ 3235915 w 3235915"/>
              <a:gd name="connsiteY0" fmla="*/ 1868361 h 2802542"/>
              <a:gd name="connsiteX1" fmla="*/ 3235915 w 3235915"/>
              <a:gd name="connsiteY1" fmla="*/ 0 h 2802542"/>
              <a:gd name="connsiteX2" fmla="*/ 0 w 3235915"/>
              <a:gd name="connsiteY2" fmla="*/ 0 h 2802542"/>
              <a:gd name="connsiteX3" fmla="*/ 0 w 3235915"/>
              <a:gd name="connsiteY3" fmla="*/ 1868361 h 2802542"/>
              <a:gd name="connsiteX4" fmla="*/ 1617958 w 3235915"/>
              <a:gd name="connsiteY4" fmla="*/ 2802542 h 2802542"/>
              <a:gd name="connsiteX5" fmla="*/ 3235915 w 3235915"/>
              <a:gd name="connsiteY5" fmla="*/ 1868361 h 280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5915" h="2802542">
                <a:moveTo>
                  <a:pt x="3235915" y="1868361"/>
                </a:moveTo>
                <a:lnTo>
                  <a:pt x="3235915" y="0"/>
                </a:lnTo>
                <a:lnTo>
                  <a:pt x="0" y="0"/>
                </a:lnTo>
                <a:lnTo>
                  <a:pt x="0" y="1868361"/>
                </a:lnTo>
                <a:lnTo>
                  <a:pt x="1617958" y="2802542"/>
                </a:lnTo>
                <a:lnTo>
                  <a:pt x="3235915" y="1868361"/>
                </a:lnTo>
                <a:close/>
              </a:path>
            </a:pathLst>
          </a:custGeom>
          <a:solidFill>
            <a:srgbClr val="DEB728"/>
          </a:solidFill>
          <a:ln w="44847" cap="flat">
            <a:noFill/>
            <a:prstDash val="solid"/>
            <a:miter/>
          </a:ln>
        </p:spPr>
        <p:txBody>
          <a:bodyPr rtlCol="0" anchor="ctr"/>
          <a:lstStyle/>
          <a:p>
            <a:endParaRPr lang="fr-FR"/>
          </a:p>
        </p:txBody>
      </p:sp>
      <p:sp>
        <p:nvSpPr>
          <p:cNvPr id="2" name="Title 1">
            <a:extLst>
              <a:ext uri="{FF2B5EF4-FFF2-40B4-BE49-F238E27FC236}">
                <a16:creationId xmlns:a16="http://schemas.microsoft.com/office/drawing/2014/main" id="{77FD1689-4C99-7556-5AC1-5754AB02096D}"/>
              </a:ext>
            </a:extLst>
          </p:cNvPr>
          <p:cNvSpPr>
            <a:spLocks noGrp="1"/>
          </p:cNvSpPr>
          <p:nvPr>
            <p:ph type="title"/>
          </p:nvPr>
        </p:nvSpPr>
        <p:spPr>
          <a:xfrm>
            <a:off x="-31530" y="741524"/>
            <a:ext cx="3236815" cy="919221"/>
          </a:xfrm>
        </p:spPr>
        <p:txBody>
          <a:bodyPr/>
          <a:lstStyle>
            <a:lvl1pPr algn="ctr">
              <a:defRPr sz="4000">
                <a:solidFill>
                  <a:schemeClr val="bg1"/>
                </a:solidFill>
              </a:defRPr>
            </a:lvl1pPr>
          </a:lstStyle>
          <a:p>
            <a:r>
              <a:rPr lang="en-US" dirty="0"/>
              <a:t>Click to edit Master title style</a:t>
            </a:r>
            <a:endParaRPr lang="fr-FR" dirty="0"/>
          </a:p>
        </p:txBody>
      </p:sp>
    </p:spTree>
    <p:extLst>
      <p:ext uri="{BB962C8B-B14F-4D97-AF65-F5344CB8AC3E}">
        <p14:creationId xmlns:p14="http://schemas.microsoft.com/office/powerpoint/2010/main" val="3006618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colonnes de tex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FF04-27B5-99A4-54D7-391D641FD39B}"/>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83342EC-4F72-A21B-5733-D7FBF778E2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D816EA55-D0A2-3A48-5823-DAA76F1977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F351D1E9-0E41-24DC-CF2F-D863ABC71ECF}"/>
              </a:ext>
            </a:extLst>
          </p:cNvPr>
          <p:cNvSpPr>
            <a:spLocks noGrp="1"/>
          </p:cNvSpPr>
          <p:nvPr>
            <p:ph type="dt" sz="half" idx="10"/>
          </p:nvPr>
        </p:nvSpPr>
        <p:spPr>
          <a:xfrm>
            <a:off x="838200" y="6356350"/>
            <a:ext cx="2743200" cy="365125"/>
          </a:xfrm>
          <a:prstGeom prst="rect">
            <a:avLst/>
          </a:prstGeom>
        </p:spPr>
        <p:txBody>
          <a:bodyPr/>
          <a:lstStyle/>
          <a:p>
            <a:fld id="{8F32EEE1-1820-4DAF-99C4-C248B13ED030}" type="datetimeFigureOut">
              <a:rPr lang="fr-FR" smtClean="0"/>
              <a:t>19/11/2025</a:t>
            </a:fld>
            <a:endParaRPr lang="fr-FR"/>
          </a:p>
        </p:txBody>
      </p:sp>
      <p:sp>
        <p:nvSpPr>
          <p:cNvPr id="6" name="Footer Placeholder 5">
            <a:extLst>
              <a:ext uri="{FF2B5EF4-FFF2-40B4-BE49-F238E27FC236}">
                <a16:creationId xmlns:a16="http://schemas.microsoft.com/office/drawing/2014/main" id="{B97D4DE2-6460-5E2A-8CDF-0A699300E84B}"/>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BA1DAF26-D2EC-2225-C07C-721BEBB27A9E}"/>
              </a:ext>
            </a:extLst>
          </p:cNvPr>
          <p:cNvSpPr>
            <a:spLocks noGrp="1"/>
          </p:cNvSpPr>
          <p:nvPr>
            <p:ph type="sldNum" sz="quarter" idx="12"/>
          </p:nvPr>
        </p:nvSpPr>
        <p:spPr/>
        <p:txBody>
          <a:bodyPr/>
          <a:lstStyle/>
          <a:p>
            <a:fld id="{8415421A-8635-4166-92D2-5F6D44CB9F91}" type="slidenum">
              <a:rPr lang="fr-FR" smtClean="0"/>
              <a:t>‹N°›</a:t>
            </a:fld>
            <a:endParaRPr lang="fr-FR"/>
          </a:p>
        </p:txBody>
      </p:sp>
    </p:spTree>
    <p:extLst>
      <p:ext uri="{BB962C8B-B14F-4D97-AF65-F5344CB8AC3E}">
        <p14:creationId xmlns:p14="http://schemas.microsoft.com/office/powerpoint/2010/main" val="1852141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tags" Target="../tags/tag6.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tags" Target="../tags/tag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412FCA-B349-FEB3-5FA2-79F10495A1BC}"/>
              </a:ext>
            </a:extLst>
          </p:cNvPr>
          <p:cNvSpPr>
            <a:spLocks noGrp="1"/>
          </p:cNvSpPr>
          <p:nvPr>
            <p:ph type="title"/>
          </p:nvPr>
        </p:nvSpPr>
        <p:spPr>
          <a:xfrm>
            <a:off x="838200" y="365126"/>
            <a:ext cx="9321800" cy="919221"/>
          </a:xfrm>
          <a:prstGeom prst="rect">
            <a:avLst/>
          </a:prstGeom>
        </p:spPr>
        <p:txBody>
          <a:bodyPr vert="horz" lIns="91440" tIns="45720" rIns="91440" bIns="45720" rtlCol="0" anchor="t" anchorCtr="0">
            <a:noAutofit/>
          </a:bodyPr>
          <a:lstStyle/>
          <a:p>
            <a:r>
              <a:rPr lang="en-US" dirty="0"/>
              <a:t>Click to edit Master title style</a:t>
            </a:r>
            <a:endParaRPr lang="fr-FR" dirty="0"/>
          </a:p>
        </p:txBody>
      </p:sp>
      <p:sp>
        <p:nvSpPr>
          <p:cNvPr id="3" name="Text Placeholder 2">
            <a:extLst>
              <a:ext uri="{FF2B5EF4-FFF2-40B4-BE49-F238E27FC236}">
                <a16:creationId xmlns:a16="http://schemas.microsoft.com/office/drawing/2014/main" id="{494FC7A9-F72F-7765-71C5-5743C9DD751A}"/>
              </a:ext>
            </a:extLst>
          </p:cNvPr>
          <p:cNvSpPr>
            <a:spLocks noGrp="1"/>
          </p:cNvSpPr>
          <p:nvPr>
            <p:ph type="body" idx="1"/>
          </p:nvPr>
        </p:nvSpPr>
        <p:spPr>
          <a:xfrm>
            <a:off x="838200" y="1825625"/>
            <a:ext cx="10515600" cy="3978275"/>
          </a:xfrm>
          <a:prstGeom prst="rect">
            <a:avLst/>
          </a:prstGeom>
        </p:spPr>
        <p:txBody>
          <a:bodyPr vert="horz" lIns="91440" tIns="45720" rIns="91440" bIns="4572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5" name="Footer Placeholder 4">
            <a:extLst>
              <a:ext uri="{FF2B5EF4-FFF2-40B4-BE49-F238E27FC236}">
                <a16:creationId xmlns:a16="http://schemas.microsoft.com/office/drawing/2014/main" id="{6602C904-47A6-C127-8A54-344A347F27C4}"/>
              </a:ext>
            </a:extLst>
          </p:cNvPr>
          <p:cNvSpPr>
            <a:spLocks noGrp="1"/>
          </p:cNvSpPr>
          <p:nvPr>
            <p:ph type="ftr" sz="quarter" idx="3"/>
          </p:nvPr>
        </p:nvSpPr>
        <p:spPr>
          <a:xfrm>
            <a:off x="3774017" y="6247648"/>
            <a:ext cx="4643966"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fr-FR" dirty="0"/>
          </a:p>
        </p:txBody>
      </p:sp>
      <p:pic>
        <p:nvPicPr>
          <p:cNvPr id="8" name="Picture 7" descr="A black and yellow logo&#10;&#10;AI-generated content may be incorrect.">
            <a:extLst>
              <a:ext uri="{FF2B5EF4-FFF2-40B4-BE49-F238E27FC236}">
                <a16:creationId xmlns:a16="http://schemas.microsoft.com/office/drawing/2014/main" id="{1047615D-489A-9692-812C-459245A7F31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82364" y="6042064"/>
            <a:ext cx="1193800" cy="635950"/>
          </a:xfrm>
          <a:prstGeom prst="rect">
            <a:avLst/>
          </a:prstGeom>
        </p:spPr>
      </p:pic>
      <p:cxnSp>
        <p:nvCxnSpPr>
          <p:cNvPr id="7" name="Straight Connector 6">
            <a:extLst>
              <a:ext uri="{FF2B5EF4-FFF2-40B4-BE49-F238E27FC236}">
                <a16:creationId xmlns:a16="http://schemas.microsoft.com/office/drawing/2014/main" id="{38529661-8AC7-2D6E-5747-3F895E151846}"/>
              </a:ext>
            </a:extLst>
          </p:cNvPr>
          <p:cNvCxnSpPr>
            <a:cxnSpLocks/>
          </p:cNvCxnSpPr>
          <p:nvPr userDrawn="1"/>
        </p:nvCxnSpPr>
        <p:spPr>
          <a:xfrm>
            <a:off x="2259724" y="6605271"/>
            <a:ext cx="7811376" cy="0"/>
          </a:xfrm>
          <a:prstGeom prst="line">
            <a:avLst/>
          </a:prstGeom>
          <a:ln w="19050">
            <a:solidFill>
              <a:schemeClr val="accent5"/>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2C816230-6EAE-8FA2-A595-3044DEA48E80}"/>
              </a:ext>
            </a:extLst>
          </p:cNvPr>
          <p:cNvPicPr>
            <a:picLocks noChangeAspect="1"/>
          </p:cNvPicPr>
          <p:nvPr userDrawn="1"/>
        </p:nvPicPr>
        <p:blipFill>
          <a:blip r:embed="rId15">
            <a:extLst>
              <a:ext uri="{28A0092B-C50C-407E-A947-70E740481C1C}">
                <a14:useLocalDpi xmlns:a14="http://schemas.microsoft.com/office/drawing/2010/main" val="0"/>
              </a:ext>
            </a:extLst>
          </a:blip>
          <a:srcRect t="9205" b="9205"/>
          <a:stretch/>
        </p:blipFill>
        <p:spPr>
          <a:xfrm>
            <a:off x="10071100" y="6333935"/>
            <a:ext cx="1346501" cy="288267"/>
          </a:xfrm>
          <a:prstGeom prst="rect">
            <a:avLst/>
          </a:prstGeom>
        </p:spPr>
      </p:pic>
      <p:pic>
        <p:nvPicPr>
          <p:cNvPr id="24" name="Graphic 23">
            <a:extLst>
              <a:ext uri="{FF2B5EF4-FFF2-40B4-BE49-F238E27FC236}">
                <a16:creationId xmlns:a16="http://schemas.microsoft.com/office/drawing/2014/main" id="{729BB3FF-1D59-421A-31C3-247E943D60C8}"/>
              </a:ext>
            </a:extLst>
          </p:cNvPr>
          <p:cNvPicPr>
            <a:picLocks noChangeAspect="1"/>
          </p:cNvPicPr>
          <p:nvPr userDrawn="1"/>
        </p:nvPicPr>
        <p:blipFill>
          <a:blip r:embed="rId16">
            <a:extLst>
              <a:ext uri="{96DAC541-7B7A-43D3-8B79-37D633B846F1}">
                <asvg:svgBlip xmlns:asvg="http://schemas.microsoft.com/office/drawing/2016/SVG/main" r:embed="rId17"/>
              </a:ext>
            </a:extLst>
          </a:blip>
          <a:srcRect t="25051"/>
          <a:stretch>
            <a:fillRect/>
          </a:stretch>
        </p:blipFill>
        <p:spPr>
          <a:xfrm>
            <a:off x="11506200" y="0"/>
            <a:ext cx="685800" cy="592530"/>
          </a:xfrm>
          <a:prstGeom prst="rect">
            <a:avLst/>
          </a:prstGeom>
        </p:spPr>
      </p:pic>
      <p:sp>
        <p:nvSpPr>
          <p:cNvPr id="6" name="Slide Number Placeholder 5">
            <a:extLst>
              <a:ext uri="{FF2B5EF4-FFF2-40B4-BE49-F238E27FC236}">
                <a16:creationId xmlns:a16="http://schemas.microsoft.com/office/drawing/2014/main" id="{C9D93A06-9C26-C1CD-121A-F05C6EF3E3C2}"/>
              </a:ext>
            </a:extLst>
          </p:cNvPr>
          <p:cNvSpPr>
            <a:spLocks noGrp="1"/>
          </p:cNvSpPr>
          <p:nvPr>
            <p:ph type="sldNum" sz="quarter" idx="4"/>
          </p:nvPr>
        </p:nvSpPr>
        <p:spPr>
          <a:xfrm>
            <a:off x="11506200" y="85407"/>
            <a:ext cx="685800" cy="365125"/>
          </a:xfrm>
          <a:prstGeom prst="rect">
            <a:avLst/>
          </a:prstGeom>
        </p:spPr>
        <p:txBody>
          <a:bodyPr vert="horz" lIns="91440" tIns="45720" rIns="91440" bIns="45720" rtlCol="0" anchor="ctr"/>
          <a:lstStyle>
            <a:lvl1pPr algn="ctr">
              <a:defRPr sz="1800">
                <a:solidFill>
                  <a:schemeClr val="bg1"/>
                </a:solidFill>
              </a:defRPr>
            </a:lvl1pPr>
          </a:lstStyle>
          <a:p>
            <a:fld id="{8415421A-8635-4166-92D2-5F6D44CB9F91}" type="slidenum">
              <a:rPr lang="fr-FR" smtClean="0"/>
              <a:pPr/>
              <a:t>‹N°›</a:t>
            </a:fld>
            <a:endParaRPr lang="fr-FR" dirty="0"/>
          </a:p>
        </p:txBody>
      </p:sp>
      <p:grpSp>
        <p:nvGrpSpPr>
          <p:cNvPr id="18" name="Group 17">
            <a:extLst>
              <a:ext uri="{FF2B5EF4-FFF2-40B4-BE49-F238E27FC236}">
                <a16:creationId xmlns:a16="http://schemas.microsoft.com/office/drawing/2014/main" id="{275704D7-7566-39C1-D24F-EB9CFFD16300}"/>
              </a:ext>
            </a:extLst>
          </p:cNvPr>
          <p:cNvGrpSpPr/>
          <p:nvPr userDrawn="1"/>
        </p:nvGrpSpPr>
        <p:grpSpPr>
          <a:xfrm>
            <a:off x="10686819" y="-197107"/>
            <a:ext cx="1383377" cy="1392554"/>
            <a:chOff x="10913220" y="14163"/>
            <a:chExt cx="1029975" cy="1036808"/>
          </a:xfrm>
        </p:grpSpPr>
        <p:sp>
          <p:nvSpPr>
            <p:cNvPr id="10" name="Freeform: Shape 9">
              <a:extLst>
                <a:ext uri="{FF2B5EF4-FFF2-40B4-BE49-F238E27FC236}">
                  <a16:creationId xmlns:a16="http://schemas.microsoft.com/office/drawing/2014/main" id="{CE23C45B-EE83-A01C-406B-22541CE7E631}"/>
                </a:ext>
              </a:extLst>
            </p:cNvPr>
            <p:cNvSpPr/>
            <p:nvPr>
              <p:custDataLst>
                <p:tags r:id="rId8"/>
              </p:custDataLst>
            </p:nvPr>
          </p:nvSpPr>
          <p:spPr>
            <a:xfrm>
              <a:off x="11386233" y="775821"/>
              <a:ext cx="299225" cy="116649"/>
            </a:xfrm>
            <a:custGeom>
              <a:avLst/>
              <a:gdLst>
                <a:gd name="connsiteX0" fmla="*/ 0 w 299225"/>
                <a:gd name="connsiteY0" fmla="*/ 64509 h 116649"/>
                <a:gd name="connsiteX1" fmla="*/ 299226 w 299225"/>
                <a:gd name="connsiteY1" fmla="*/ 53690 h 116649"/>
                <a:gd name="connsiteX2" fmla="*/ 0 w 299225"/>
                <a:gd name="connsiteY2" fmla="*/ 64509 h 116649"/>
              </a:gdLst>
              <a:ahLst/>
              <a:cxnLst>
                <a:cxn ang="0">
                  <a:pos x="connsiteX0" y="connsiteY0"/>
                </a:cxn>
                <a:cxn ang="0">
                  <a:pos x="connsiteX1" y="connsiteY1"/>
                </a:cxn>
                <a:cxn ang="0">
                  <a:pos x="connsiteX2" y="connsiteY2"/>
                </a:cxn>
              </a:cxnLst>
              <a:rect l="l" t="t" r="r" b="b"/>
              <a:pathLst>
                <a:path w="299225" h="116649">
                  <a:moveTo>
                    <a:pt x="0" y="64509"/>
                  </a:moveTo>
                  <a:cubicBezTo>
                    <a:pt x="214614" y="187834"/>
                    <a:pt x="299226" y="53690"/>
                    <a:pt x="299226" y="53690"/>
                  </a:cubicBezTo>
                  <a:cubicBezTo>
                    <a:pt x="299226" y="53690"/>
                    <a:pt x="205147" y="-74031"/>
                    <a:pt x="0" y="64509"/>
                  </a:cubicBezTo>
                  <a:close/>
                </a:path>
              </a:pathLst>
            </a:custGeom>
            <a:solidFill>
              <a:srgbClr val="036A6E"/>
            </a:solidFill>
            <a:ln w="8432" cap="flat">
              <a:noFill/>
              <a:prstDash val="solid"/>
              <a:miter/>
            </a:ln>
          </p:spPr>
          <p:txBody>
            <a:bodyPr rtlCol="0" anchor="ctr"/>
            <a:lstStyle/>
            <a:p>
              <a:endParaRPr lang="fr-FR"/>
            </a:p>
          </p:txBody>
        </p:sp>
        <p:sp>
          <p:nvSpPr>
            <p:cNvPr id="11" name="Freeform: Shape 10">
              <a:extLst>
                <a:ext uri="{FF2B5EF4-FFF2-40B4-BE49-F238E27FC236}">
                  <a16:creationId xmlns:a16="http://schemas.microsoft.com/office/drawing/2014/main" id="{5BE3502A-B37B-BC69-B612-99AC25D8BDEC}"/>
                </a:ext>
              </a:extLst>
            </p:cNvPr>
            <p:cNvSpPr/>
            <p:nvPr>
              <p:custDataLst>
                <p:tags r:id="rId9"/>
              </p:custDataLst>
            </p:nvPr>
          </p:nvSpPr>
          <p:spPr>
            <a:xfrm>
              <a:off x="11673709" y="821605"/>
              <a:ext cx="269486" cy="229366"/>
            </a:xfrm>
            <a:custGeom>
              <a:avLst/>
              <a:gdLst>
                <a:gd name="connsiteX0" fmla="*/ 0 w 269486"/>
                <a:gd name="connsiteY0" fmla="*/ 229367 h 229366"/>
                <a:gd name="connsiteX1" fmla="*/ 268881 w 269486"/>
                <a:gd name="connsiteY1" fmla="*/ 5539 h 229366"/>
                <a:gd name="connsiteX2" fmla="*/ 0 w 269486"/>
                <a:gd name="connsiteY2" fmla="*/ 229367 h 229366"/>
              </a:gdLst>
              <a:ahLst/>
              <a:cxnLst>
                <a:cxn ang="0">
                  <a:pos x="connsiteX0" y="connsiteY0"/>
                </a:cxn>
                <a:cxn ang="0">
                  <a:pos x="connsiteX1" y="connsiteY1"/>
                </a:cxn>
                <a:cxn ang="0">
                  <a:pos x="connsiteX2" y="connsiteY2"/>
                </a:cxn>
              </a:cxnLst>
              <a:rect l="l" t="t" r="r" b="b"/>
              <a:pathLst>
                <a:path w="269486" h="229366">
                  <a:moveTo>
                    <a:pt x="0" y="229367"/>
                  </a:moveTo>
                  <a:cubicBezTo>
                    <a:pt x="295253" y="200543"/>
                    <a:pt x="268881" y="5539"/>
                    <a:pt x="268881" y="5539"/>
                  </a:cubicBezTo>
                  <a:cubicBezTo>
                    <a:pt x="268881" y="5539"/>
                    <a:pt x="81907" y="-55743"/>
                    <a:pt x="0" y="229367"/>
                  </a:cubicBezTo>
                  <a:close/>
                </a:path>
              </a:pathLst>
            </a:custGeom>
            <a:solidFill>
              <a:srgbClr val="036A6E"/>
            </a:solidFill>
            <a:ln w="8432" cap="flat">
              <a:noFill/>
              <a:prstDash val="solid"/>
              <a:miter/>
            </a:ln>
          </p:spPr>
          <p:txBody>
            <a:bodyPr rtlCol="0" anchor="ctr"/>
            <a:lstStyle/>
            <a:p>
              <a:endParaRPr lang="fr-FR"/>
            </a:p>
          </p:txBody>
        </p:sp>
        <p:sp>
          <p:nvSpPr>
            <p:cNvPr id="12" name="Freeform: Shape 11">
              <a:extLst>
                <a:ext uri="{FF2B5EF4-FFF2-40B4-BE49-F238E27FC236}">
                  <a16:creationId xmlns:a16="http://schemas.microsoft.com/office/drawing/2014/main" id="{364DDC48-26C8-5FA1-EB66-E130DADE73B2}"/>
                </a:ext>
              </a:extLst>
            </p:cNvPr>
            <p:cNvSpPr/>
            <p:nvPr>
              <p:custDataLst>
                <p:tags r:id="rId10"/>
              </p:custDataLst>
            </p:nvPr>
          </p:nvSpPr>
          <p:spPr>
            <a:xfrm>
              <a:off x="11083711" y="14163"/>
              <a:ext cx="279834" cy="261952"/>
            </a:xfrm>
            <a:custGeom>
              <a:avLst/>
              <a:gdLst>
                <a:gd name="connsiteX0" fmla="*/ 0 w 279834"/>
                <a:gd name="connsiteY0" fmla="*/ 0 h 261952"/>
                <a:gd name="connsiteX1" fmla="*/ 279024 w 279834"/>
                <a:gd name="connsiteY1" fmla="*/ 259667 h 261952"/>
                <a:gd name="connsiteX2" fmla="*/ 0 w 279834"/>
                <a:gd name="connsiteY2" fmla="*/ 0 h 261952"/>
              </a:gdLst>
              <a:ahLst/>
              <a:cxnLst>
                <a:cxn ang="0">
                  <a:pos x="connsiteX0" y="connsiteY0"/>
                </a:cxn>
                <a:cxn ang="0">
                  <a:pos x="connsiteX1" y="connsiteY1"/>
                </a:cxn>
                <a:cxn ang="0">
                  <a:pos x="connsiteX2" y="connsiteY2"/>
                </a:cxn>
              </a:cxnLst>
              <a:rect l="l" t="t" r="r" b="b"/>
              <a:pathLst>
                <a:path w="279834" h="261952">
                  <a:moveTo>
                    <a:pt x="0" y="0"/>
                  </a:moveTo>
                  <a:cubicBezTo>
                    <a:pt x="82160" y="304213"/>
                    <a:pt x="279024" y="259667"/>
                    <a:pt x="279024" y="259667"/>
                  </a:cubicBezTo>
                  <a:cubicBezTo>
                    <a:pt x="279024" y="259667"/>
                    <a:pt x="309284" y="60014"/>
                    <a:pt x="0" y="0"/>
                  </a:cubicBezTo>
                  <a:close/>
                </a:path>
              </a:pathLst>
            </a:custGeom>
            <a:solidFill>
              <a:srgbClr val="036A6E"/>
            </a:solidFill>
            <a:ln w="8432" cap="flat">
              <a:noFill/>
              <a:prstDash val="solid"/>
              <a:miter/>
            </a:ln>
          </p:spPr>
          <p:txBody>
            <a:bodyPr rtlCol="0" anchor="ctr"/>
            <a:lstStyle/>
            <a:p>
              <a:endParaRPr lang="fr-FR"/>
            </a:p>
          </p:txBody>
        </p:sp>
        <p:sp>
          <p:nvSpPr>
            <p:cNvPr id="13" name="Freeform: Shape 12">
              <a:extLst>
                <a:ext uri="{FF2B5EF4-FFF2-40B4-BE49-F238E27FC236}">
                  <a16:creationId xmlns:a16="http://schemas.microsoft.com/office/drawing/2014/main" id="{C94B416F-C747-85D9-9A2B-428633EE0B07}"/>
                </a:ext>
              </a:extLst>
            </p:cNvPr>
            <p:cNvSpPr/>
            <p:nvPr>
              <p:custDataLst>
                <p:tags r:id="rId11"/>
              </p:custDataLst>
            </p:nvPr>
          </p:nvSpPr>
          <p:spPr>
            <a:xfrm>
              <a:off x="10913220" y="203284"/>
              <a:ext cx="250707" cy="164202"/>
            </a:xfrm>
            <a:custGeom>
              <a:avLst/>
              <a:gdLst>
                <a:gd name="connsiteX0" fmla="*/ 0 w 250707"/>
                <a:gd name="connsiteY0" fmla="*/ 12138 h 164202"/>
                <a:gd name="connsiteX1" fmla="*/ 250707 w 250707"/>
                <a:gd name="connsiteY1" fmla="*/ 138083 h 164202"/>
                <a:gd name="connsiteX2" fmla="*/ 0 w 250707"/>
                <a:gd name="connsiteY2" fmla="*/ 12138 h 164202"/>
              </a:gdLst>
              <a:ahLst/>
              <a:cxnLst>
                <a:cxn ang="0">
                  <a:pos x="connsiteX0" y="connsiteY0"/>
                </a:cxn>
                <a:cxn ang="0">
                  <a:pos x="connsiteX1" y="connsiteY1"/>
                </a:cxn>
                <a:cxn ang="0">
                  <a:pos x="connsiteX2" y="connsiteY2"/>
                </a:cxn>
              </a:cxnLst>
              <a:rect l="l" t="t" r="r" b="b"/>
              <a:pathLst>
                <a:path w="250707" h="164202">
                  <a:moveTo>
                    <a:pt x="0" y="12138"/>
                  </a:moveTo>
                  <a:cubicBezTo>
                    <a:pt x="101010" y="249490"/>
                    <a:pt x="250707" y="138083"/>
                    <a:pt x="250707" y="138083"/>
                  </a:cubicBezTo>
                  <a:cubicBezTo>
                    <a:pt x="250707" y="138083"/>
                    <a:pt x="250707" y="-48552"/>
                    <a:pt x="0" y="12138"/>
                  </a:cubicBezTo>
                  <a:close/>
                </a:path>
              </a:pathLst>
            </a:custGeom>
            <a:solidFill>
              <a:srgbClr val="036A6E"/>
            </a:solidFill>
            <a:ln w="8432" cap="flat">
              <a:noFill/>
              <a:prstDash val="solid"/>
              <a:miter/>
            </a:ln>
          </p:spPr>
          <p:txBody>
            <a:bodyPr rtlCol="0" anchor="ctr"/>
            <a:lstStyle/>
            <a:p>
              <a:endParaRPr lang="fr-FR"/>
            </a:p>
          </p:txBody>
        </p:sp>
        <p:sp>
          <p:nvSpPr>
            <p:cNvPr id="14" name="Freeform: Shape 13">
              <a:extLst>
                <a:ext uri="{FF2B5EF4-FFF2-40B4-BE49-F238E27FC236}">
                  <a16:creationId xmlns:a16="http://schemas.microsoft.com/office/drawing/2014/main" id="{A55A747A-722B-576A-144F-712286943AE6}"/>
                </a:ext>
              </a:extLst>
            </p:cNvPr>
            <p:cNvSpPr/>
            <p:nvPr>
              <p:custDataLst>
                <p:tags r:id="rId12"/>
              </p:custDataLst>
            </p:nvPr>
          </p:nvSpPr>
          <p:spPr>
            <a:xfrm>
              <a:off x="10950158" y="465607"/>
              <a:ext cx="299225" cy="116649"/>
            </a:xfrm>
            <a:custGeom>
              <a:avLst/>
              <a:gdLst>
                <a:gd name="connsiteX0" fmla="*/ 0 w 299225"/>
                <a:gd name="connsiteY0" fmla="*/ 64509 h 116649"/>
                <a:gd name="connsiteX1" fmla="*/ 299226 w 299225"/>
                <a:gd name="connsiteY1" fmla="*/ 53690 h 116649"/>
                <a:gd name="connsiteX2" fmla="*/ 0 w 299225"/>
                <a:gd name="connsiteY2" fmla="*/ 64509 h 116649"/>
              </a:gdLst>
              <a:ahLst/>
              <a:cxnLst>
                <a:cxn ang="0">
                  <a:pos x="connsiteX0" y="connsiteY0"/>
                </a:cxn>
                <a:cxn ang="0">
                  <a:pos x="connsiteX1" y="connsiteY1"/>
                </a:cxn>
                <a:cxn ang="0">
                  <a:pos x="connsiteX2" y="connsiteY2"/>
                </a:cxn>
              </a:cxnLst>
              <a:rect l="l" t="t" r="r" b="b"/>
              <a:pathLst>
                <a:path w="299225" h="116649">
                  <a:moveTo>
                    <a:pt x="0" y="64509"/>
                  </a:moveTo>
                  <a:cubicBezTo>
                    <a:pt x="214614" y="187834"/>
                    <a:pt x="299226" y="53690"/>
                    <a:pt x="299226" y="53690"/>
                  </a:cubicBezTo>
                  <a:cubicBezTo>
                    <a:pt x="299226" y="53690"/>
                    <a:pt x="205147" y="-74031"/>
                    <a:pt x="0" y="64509"/>
                  </a:cubicBezTo>
                  <a:close/>
                </a:path>
              </a:pathLst>
            </a:custGeom>
            <a:solidFill>
              <a:srgbClr val="515D5F"/>
            </a:solidFill>
            <a:ln w="8432" cap="flat">
              <a:noFill/>
              <a:prstDash val="solid"/>
              <a:miter/>
            </a:ln>
          </p:spPr>
          <p:txBody>
            <a:bodyPr rtlCol="0" anchor="ctr"/>
            <a:lstStyle/>
            <a:p>
              <a:endParaRPr lang="fr-FR"/>
            </a:p>
          </p:txBody>
        </p:sp>
        <p:sp>
          <p:nvSpPr>
            <p:cNvPr id="15" name="Freeform: Shape 14">
              <a:extLst>
                <a:ext uri="{FF2B5EF4-FFF2-40B4-BE49-F238E27FC236}">
                  <a16:creationId xmlns:a16="http://schemas.microsoft.com/office/drawing/2014/main" id="{19B0A693-C090-E574-7F00-25CEA1765C86}"/>
                </a:ext>
              </a:extLst>
            </p:cNvPr>
            <p:cNvSpPr/>
            <p:nvPr>
              <p:custDataLst>
                <p:tags r:id="rId13"/>
              </p:custDataLst>
            </p:nvPr>
          </p:nvSpPr>
          <p:spPr>
            <a:xfrm>
              <a:off x="11237634" y="511307"/>
              <a:ext cx="269486" cy="229366"/>
            </a:xfrm>
            <a:custGeom>
              <a:avLst/>
              <a:gdLst>
                <a:gd name="connsiteX0" fmla="*/ 0 w 269486"/>
                <a:gd name="connsiteY0" fmla="*/ 229367 h 229366"/>
                <a:gd name="connsiteX1" fmla="*/ 268881 w 269486"/>
                <a:gd name="connsiteY1" fmla="*/ 5539 h 229366"/>
                <a:gd name="connsiteX2" fmla="*/ 0 w 269486"/>
                <a:gd name="connsiteY2" fmla="*/ 229367 h 229366"/>
              </a:gdLst>
              <a:ahLst/>
              <a:cxnLst>
                <a:cxn ang="0">
                  <a:pos x="connsiteX0" y="connsiteY0"/>
                </a:cxn>
                <a:cxn ang="0">
                  <a:pos x="connsiteX1" y="connsiteY1"/>
                </a:cxn>
                <a:cxn ang="0">
                  <a:pos x="connsiteX2" y="connsiteY2"/>
                </a:cxn>
              </a:cxnLst>
              <a:rect l="l" t="t" r="r" b="b"/>
              <a:pathLst>
                <a:path w="269486" h="229366">
                  <a:moveTo>
                    <a:pt x="0" y="229367"/>
                  </a:moveTo>
                  <a:cubicBezTo>
                    <a:pt x="295253" y="200543"/>
                    <a:pt x="268881" y="5539"/>
                    <a:pt x="268881" y="5539"/>
                  </a:cubicBezTo>
                  <a:cubicBezTo>
                    <a:pt x="268881" y="5539"/>
                    <a:pt x="81907" y="-55743"/>
                    <a:pt x="0" y="229367"/>
                  </a:cubicBezTo>
                  <a:close/>
                </a:path>
              </a:pathLst>
            </a:custGeom>
            <a:solidFill>
              <a:srgbClr val="515D5F"/>
            </a:solidFill>
            <a:ln w="8432" cap="flat">
              <a:noFill/>
              <a:prstDash val="solid"/>
              <a:miter/>
            </a:ln>
          </p:spPr>
          <p:txBody>
            <a:bodyPr rtlCol="0" anchor="ctr"/>
            <a:lstStyle/>
            <a:p>
              <a:endParaRPr lang="fr-FR"/>
            </a:p>
          </p:txBody>
        </p:sp>
      </p:grpSp>
    </p:spTree>
    <p:extLst>
      <p:ext uri="{BB962C8B-B14F-4D97-AF65-F5344CB8AC3E}">
        <p14:creationId xmlns:p14="http://schemas.microsoft.com/office/powerpoint/2010/main" val="379000467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2" r:id="rId4"/>
    <p:sldLayoutId id="2147483661" r:id="rId5"/>
    <p:sldLayoutId id="2147483652" r:id="rId6"/>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266700" indent="-2667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tx1"/>
          </a:solidFill>
          <a:latin typeface="+mn-lt"/>
          <a:ea typeface="+mn-ea"/>
          <a:cs typeface="+mn-cs"/>
        </a:defRPr>
      </a:lvl2pPr>
      <a:lvl3pPr marL="538163" indent="-228600" algn="l" defTabSz="914400" rtl="0" eaLnBrk="1" latinLnBrk="0" hangingPunct="1">
        <a:lnSpc>
          <a:spcPct val="90000"/>
        </a:lnSpc>
        <a:spcBef>
          <a:spcPts val="500"/>
        </a:spcBef>
        <a:buClr>
          <a:schemeClr val="bg2"/>
        </a:buClr>
        <a:buFont typeface="Arial" panose="020B0604020202020204" pitchFamily="34" charset="0"/>
        <a:buChar char="–"/>
        <a:tabLst>
          <a:tab pos="538163" algn="l"/>
        </a:tabLst>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pn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6" Type="http://schemas.openxmlformats.org/officeDocument/2006/relationships/image" Target="../media/image42.sv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sv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2FBE2-C18A-BE0E-F69F-3A8FC1522847}"/>
              </a:ext>
            </a:extLst>
          </p:cNvPr>
          <p:cNvSpPr>
            <a:spLocks noGrp="1"/>
          </p:cNvSpPr>
          <p:nvPr>
            <p:ph type="ctrTitle"/>
            <p:custDataLst>
              <p:tags r:id="rId1"/>
            </p:custDataLst>
          </p:nvPr>
        </p:nvSpPr>
        <p:spPr/>
        <p:txBody>
          <a:bodyPr/>
          <a:lstStyle/>
          <a:p>
            <a:pPr algn="l"/>
            <a:r>
              <a:rPr lang="fr-FR" dirty="0"/>
              <a:t>Les Troubles Spécifiques dans les Conditions d'Existence</a:t>
            </a:r>
          </a:p>
        </p:txBody>
      </p:sp>
      <p:sp>
        <p:nvSpPr>
          <p:cNvPr id="3" name="Subtitle 2">
            <a:extLst>
              <a:ext uri="{FF2B5EF4-FFF2-40B4-BE49-F238E27FC236}">
                <a16:creationId xmlns:a16="http://schemas.microsoft.com/office/drawing/2014/main" id="{FB778E2D-E506-A68D-9419-76A1D6BADCC1}"/>
              </a:ext>
            </a:extLst>
          </p:cNvPr>
          <p:cNvSpPr>
            <a:spLocks noGrp="1"/>
          </p:cNvSpPr>
          <p:nvPr>
            <p:ph type="subTitle" idx="1"/>
            <p:custDataLst>
              <p:tags r:id="rId2"/>
            </p:custDataLst>
          </p:nvPr>
        </p:nvSpPr>
        <p:spPr/>
        <p:txBody>
          <a:bodyPr/>
          <a:lstStyle/>
          <a:p>
            <a:r>
              <a:rPr lang="en-US" dirty="0">
                <a:latin typeface="Inter" pitchFamily="34" charset="0"/>
                <a:ea typeface="Inter" pitchFamily="34" charset="-122"/>
                <a:cs typeface="Inter" pitchFamily="34" charset="-120"/>
              </a:rPr>
              <a:t>Proposition pour un </a:t>
            </a:r>
            <a:r>
              <a:rPr lang="en-US" dirty="0" err="1">
                <a:latin typeface="Inter" pitchFamily="34" charset="0"/>
                <a:ea typeface="Inter" pitchFamily="34" charset="-122"/>
                <a:cs typeface="Inter" pitchFamily="34" charset="-120"/>
              </a:rPr>
              <a:t>outil</a:t>
            </a:r>
            <a:r>
              <a:rPr lang="en-US" dirty="0">
                <a:latin typeface="Inter" pitchFamily="34" charset="0"/>
                <a:ea typeface="Inter" pitchFamily="34" charset="-122"/>
                <a:cs typeface="Inter" pitchFamily="34" charset="-120"/>
              </a:rPr>
              <a:t> </a:t>
            </a:r>
            <a:r>
              <a:rPr lang="en-US" dirty="0" err="1">
                <a:latin typeface="Inter" pitchFamily="34" charset="0"/>
                <a:ea typeface="Inter" pitchFamily="34" charset="-122"/>
                <a:cs typeface="Inter" pitchFamily="34" charset="-120"/>
              </a:rPr>
              <a:t>d'évaluation</a:t>
            </a:r>
            <a:r>
              <a:rPr lang="en-US" dirty="0">
                <a:latin typeface="Inter" pitchFamily="34" charset="0"/>
                <a:ea typeface="Inter" pitchFamily="34" charset="-122"/>
                <a:cs typeface="Inter" pitchFamily="34" charset="-120"/>
              </a:rPr>
              <a:t> </a:t>
            </a:r>
            <a:r>
              <a:rPr lang="en-US" dirty="0" err="1">
                <a:latin typeface="Inter" pitchFamily="34" charset="0"/>
                <a:ea typeface="Inter" pitchFamily="34" charset="-122"/>
                <a:cs typeface="Inter" pitchFamily="34" charset="-120"/>
              </a:rPr>
              <a:t>médico-légale</a:t>
            </a:r>
            <a:r>
              <a:rPr lang="en-US" dirty="0">
                <a:latin typeface="Inter" pitchFamily="34" charset="0"/>
                <a:ea typeface="Inter" pitchFamily="34" charset="-122"/>
                <a:cs typeface="Inter" pitchFamily="34" charset="-120"/>
              </a:rPr>
              <a:t> </a:t>
            </a:r>
            <a:r>
              <a:rPr lang="en-US" dirty="0" err="1">
                <a:latin typeface="Inter" pitchFamily="34" charset="0"/>
                <a:ea typeface="Inter" pitchFamily="34" charset="-122"/>
                <a:cs typeface="Inter" pitchFamily="34" charset="-120"/>
              </a:rPr>
              <a:t>moderne</a:t>
            </a:r>
            <a:r>
              <a:rPr lang="en-US" dirty="0">
                <a:latin typeface="Inter" pitchFamily="34" charset="0"/>
                <a:ea typeface="Inter" pitchFamily="34" charset="-122"/>
                <a:cs typeface="Inter" pitchFamily="34" charset="-120"/>
              </a:rPr>
              <a:t> </a:t>
            </a:r>
            <a:r>
              <a:rPr lang="en-US" dirty="0" err="1">
                <a:latin typeface="Inter" pitchFamily="34" charset="0"/>
                <a:ea typeface="Inter" pitchFamily="34" charset="-122"/>
                <a:cs typeface="Inter" pitchFamily="34" charset="-120"/>
              </a:rPr>
              <a:t>adapté</a:t>
            </a:r>
            <a:r>
              <a:rPr lang="en-US" dirty="0">
                <a:latin typeface="Inter" pitchFamily="34" charset="0"/>
                <a:ea typeface="Inter" pitchFamily="34" charset="-122"/>
                <a:cs typeface="Inter" pitchFamily="34" charset="-120"/>
              </a:rPr>
              <a:t> aux </a:t>
            </a:r>
            <a:r>
              <a:rPr lang="en-US" dirty="0" err="1">
                <a:latin typeface="Inter" pitchFamily="34" charset="0"/>
                <a:ea typeface="Inter" pitchFamily="34" charset="-122"/>
                <a:cs typeface="Inter" pitchFamily="34" charset="-120"/>
              </a:rPr>
              <a:t>enjeux</a:t>
            </a:r>
            <a:r>
              <a:rPr lang="en-US" dirty="0">
                <a:latin typeface="Inter" pitchFamily="34" charset="0"/>
                <a:ea typeface="Inter" pitchFamily="34" charset="-122"/>
                <a:cs typeface="Inter" pitchFamily="34" charset="-120"/>
              </a:rPr>
              <a:t> </a:t>
            </a:r>
            <a:r>
              <a:rPr lang="en-US" dirty="0" err="1">
                <a:latin typeface="Inter" pitchFamily="34" charset="0"/>
                <a:ea typeface="Inter" pitchFamily="34" charset="-122"/>
                <a:cs typeface="Inter" pitchFamily="34" charset="-120"/>
              </a:rPr>
              <a:t>contemporains</a:t>
            </a:r>
            <a:r>
              <a:rPr lang="en-US" dirty="0">
                <a:latin typeface="Inter" pitchFamily="34" charset="0"/>
                <a:ea typeface="Inter" pitchFamily="34" charset="-122"/>
                <a:cs typeface="Inter" pitchFamily="34" charset="-120"/>
              </a:rPr>
              <a:t> de </a:t>
            </a:r>
            <a:r>
              <a:rPr lang="en-US" dirty="0" err="1">
                <a:latin typeface="Inter" pitchFamily="34" charset="0"/>
                <a:ea typeface="Inter" pitchFamily="34" charset="-122"/>
                <a:cs typeface="Inter" pitchFamily="34" charset="-120"/>
              </a:rPr>
              <a:t>l'indemnisation</a:t>
            </a:r>
            <a:r>
              <a:rPr lang="en-US" dirty="0">
                <a:latin typeface="Inter" pitchFamily="34" charset="0"/>
                <a:ea typeface="Inter" pitchFamily="34" charset="-122"/>
                <a:cs typeface="Inter" pitchFamily="34" charset="-120"/>
              </a:rPr>
              <a:t> </a:t>
            </a:r>
            <a:r>
              <a:rPr lang="en-US" dirty="0" err="1">
                <a:latin typeface="Inter" pitchFamily="34" charset="0"/>
                <a:ea typeface="Inter" pitchFamily="34" charset="-122"/>
                <a:cs typeface="Inter" pitchFamily="34" charset="-120"/>
              </a:rPr>
              <a:t>intégrale</a:t>
            </a:r>
            <a:endParaRPr lang="en-US" dirty="0">
              <a:latin typeface="Inter" pitchFamily="34" charset="0"/>
              <a:ea typeface="Inter" pitchFamily="34" charset="-122"/>
              <a:cs typeface="Inter" pitchFamily="34" charset="-120"/>
            </a:endParaRPr>
          </a:p>
          <a:p>
            <a:endParaRPr lang="en-US" dirty="0">
              <a:latin typeface="Inter" pitchFamily="34" charset="0"/>
              <a:ea typeface="Inter" pitchFamily="34" charset="-122"/>
              <a:cs typeface="Inter" pitchFamily="34" charset="-120"/>
            </a:endParaRPr>
          </a:p>
          <a:p>
            <a:r>
              <a:rPr lang="en-US" b="1" dirty="0">
                <a:latin typeface="Inter" pitchFamily="34" charset="0"/>
                <a:ea typeface="Inter" pitchFamily="34" charset="-122"/>
                <a:cs typeface="Inter" pitchFamily="34" charset="-120"/>
              </a:rPr>
              <a:t>Dr Eric </a:t>
            </a:r>
            <a:r>
              <a:rPr lang="en-US" b="1" dirty="0" err="1">
                <a:latin typeface="Inter" pitchFamily="34" charset="0"/>
                <a:ea typeface="Inter" pitchFamily="34" charset="-122"/>
                <a:cs typeface="Inter" pitchFamily="34" charset="-120"/>
              </a:rPr>
              <a:t>Péan</a:t>
            </a:r>
            <a:r>
              <a:rPr lang="en-US" b="1" dirty="0">
                <a:latin typeface="Inter" pitchFamily="34" charset="0"/>
                <a:ea typeface="Inter" pitchFamily="34" charset="-122"/>
                <a:cs typeface="Inter" pitchFamily="34" charset="-120"/>
              </a:rPr>
              <a:t>, co-president ANADOC, vice president ANAMEVA</a:t>
            </a:r>
          </a:p>
        </p:txBody>
      </p:sp>
    </p:spTree>
    <p:extLst>
      <p:ext uri="{BB962C8B-B14F-4D97-AF65-F5344CB8AC3E}">
        <p14:creationId xmlns:p14="http://schemas.microsoft.com/office/powerpoint/2010/main" val="2935408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07C510-DD3F-A3D0-D320-382731DF48E3}"/>
              </a:ext>
            </a:extLst>
          </p:cNvPr>
          <p:cNvSpPr>
            <a:spLocks noGrp="1"/>
          </p:cNvSpPr>
          <p:nvPr>
            <p:ph type="title"/>
          </p:nvPr>
        </p:nvSpPr>
        <p:spPr>
          <a:xfrm>
            <a:off x="333375" y="1060451"/>
            <a:ext cx="9321800" cy="919221"/>
          </a:xfrm>
        </p:spPr>
        <p:txBody>
          <a:bodyPr/>
          <a:lstStyle/>
          <a:p>
            <a:r>
              <a:rPr lang="fr-FR" dirty="0"/>
              <a:t>Les Fourchettes Barémiques : Une Solution Insuffisante</a:t>
            </a:r>
            <a:br>
              <a:rPr lang="fr-FR" dirty="0"/>
            </a:br>
            <a:endParaRPr lang="fr-FR" dirty="0"/>
          </a:p>
        </p:txBody>
      </p:sp>
      <p:sp>
        <p:nvSpPr>
          <p:cNvPr id="4" name="Text 1">
            <a:extLst>
              <a:ext uri="{FF2B5EF4-FFF2-40B4-BE49-F238E27FC236}">
                <a16:creationId xmlns:a16="http://schemas.microsoft.com/office/drawing/2014/main" id="{9685FC76-E88C-151D-BA4D-C7F4458AE086}"/>
              </a:ext>
            </a:extLst>
          </p:cNvPr>
          <p:cNvSpPr/>
          <p:nvPr/>
        </p:nvSpPr>
        <p:spPr>
          <a:xfrm>
            <a:off x="263009" y="2914650"/>
            <a:ext cx="10947916" cy="51435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Les fourchettes des barèmes, telles que 5-8% ou 10-15%, </a:t>
            </a:r>
            <a:r>
              <a:rPr lang="en-US" sz="1700" dirty="0">
                <a:solidFill>
                  <a:srgbClr val="384653"/>
                </a:solidFill>
                <a:highlight>
                  <a:srgbClr val="FFFF00"/>
                </a:highlight>
                <a:latin typeface="Montserrat" pitchFamily="34" charset="0"/>
                <a:ea typeface="Montserrat" pitchFamily="34" charset="-122"/>
                <a:cs typeface="Montserrat" pitchFamily="34" charset="-120"/>
              </a:rPr>
              <a:t>ne permettent pas d'intégrer</a:t>
            </a:r>
            <a:r>
              <a:rPr lang="en-US" sz="1700" dirty="0">
                <a:solidFill>
                  <a:srgbClr val="384653"/>
                </a:solidFill>
                <a:latin typeface="Montserrat" pitchFamily="34" charset="0"/>
                <a:ea typeface="Montserrat" pitchFamily="34" charset="-122"/>
                <a:cs typeface="Montserrat" pitchFamily="34" charset="-120"/>
              </a:rPr>
              <a:t> véritablement les troubles dans les conditions d'existence des victimes.</a:t>
            </a:r>
            <a:endParaRPr lang="en-US" sz="1700" dirty="0"/>
          </a:p>
        </p:txBody>
      </p:sp>
      <p:sp>
        <p:nvSpPr>
          <p:cNvPr id="5" name="Text 2">
            <a:extLst>
              <a:ext uri="{FF2B5EF4-FFF2-40B4-BE49-F238E27FC236}">
                <a16:creationId xmlns:a16="http://schemas.microsoft.com/office/drawing/2014/main" id="{EACEE659-B6BD-254D-4CA0-C4B2DCA6BD5E}"/>
              </a:ext>
            </a:extLst>
          </p:cNvPr>
          <p:cNvSpPr/>
          <p:nvPr/>
        </p:nvSpPr>
        <p:spPr>
          <a:xfrm>
            <a:off x="263009" y="3851791"/>
            <a:ext cx="10947916" cy="51435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Leur approche reste principalement axée sur une logique d'</a:t>
            </a:r>
            <a:r>
              <a:rPr lang="en-US" sz="1700" dirty="0">
                <a:solidFill>
                  <a:srgbClr val="384653"/>
                </a:solidFill>
                <a:highlight>
                  <a:srgbClr val="FFFF00"/>
                </a:highlight>
                <a:latin typeface="Montserrat" pitchFamily="34" charset="0"/>
                <a:ea typeface="Montserrat" pitchFamily="34" charset="-122"/>
                <a:cs typeface="Montserrat" pitchFamily="34" charset="-120"/>
              </a:rPr>
              <a:t>évaluation objective de l'AIPP</a:t>
            </a:r>
            <a:r>
              <a:rPr lang="en-US" sz="1700" dirty="0">
                <a:solidFill>
                  <a:srgbClr val="384653"/>
                </a:solidFill>
                <a:latin typeface="Montserrat" pitchFamily="34" charset="0"/>
                <a:ea typeface="Montserrat" pitchFamily="34" charset="-122"/>
                <a:cs typeface="Montserrat" pitchFamily="34" charset="-120"/>
              </a:rPr>
              <a:t>, ne laissant pas suffisamment de place pour la prise en compte des répercussions subjectives et quotidiennes des dommages subis.</a:t>
            </a:r>
            <a:endParaRPr lang="en-US" sz="1700" dirty="0"/>
          </a:p>
        </p:txBody>
      </p:sp>
    </p:spTree>
    <p:extLst>
      <p:ext uri="{BB962C8B-B14F-4D97-AF65-F5344CB8AC3E}">
        <p14:creationId xmlns:p14="http://schemas.microsoft.com/office/powerpoint/2010/main" val="2003297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005D09-D404-89D3-7926-AED93C32024C}"/>
              </a:ext>
            </a:extLst>
          </p:cNvPr>
          <p:cNvSpPr>
            <a:spLocks noGrp="1"/>
          </p:cNvSpPr>
          <p:nvPr>
            <p:ph type="title"/>
          </p:nvPr>
        </p:nvSpPr>
        <p:spPr>
          <a:xfrm>
            <a:off x="677799" y="1910843"/>
            <a:ext cx="9321800" cy="919221"/>
          </a:xfrm>
        </p:spPr>
        <p:txBody>
          <a:bodyPr/>
          <a:lstStyle/>
          <a:p>
            <a:r>
              <a:rPr lang="fr-FR" dirty="0"/>
              <a:t>AIPP vs DFP : Une Distinction Fondamentale</a:t>
            </a:r>
            <a:br>
              <a:rPr lang="fr-FR" dirty="0"/>
            </a:br>
            <a:endParaRPr lang="fr-FR" dirty="0"/>
          </a:p>
        </p:txBody>
      </p:sp>
      <p:pic>
        <p:nvPicPr>
          <p:cNvPr id="4" name="Image 0" descr="preencoded.png">
            <a:extLst>
              <a:ext uri="{FF2B5EF4-FFF2-40B4-BE49-F238E27FC236}">
                <a16:creationId xmlns:a16="http://schemas.microsoft.com/office/drawing/2014/main" id="{DF596738-3127-98DB-ADBD-1E90C509711D}"/>
              </a:ext>
            </a:extLst>
          </p:cNvPr>
          <p:cNvPicPr>
            <a:picLocks noChangeAspect="1"/>
          </p:cNvPicPr>
          <p:nvPr/>
        </p:nvPicPr>
        <p:blipFill>
          <a:blip r:embed="rId2"/>
          <a:stretch>
            <a:fillRect/>
          </a:stretch>
        </p:blipFill>
        <p:spPr>
          <a:xfrm>
            <a:off x="582549" y="0"/>
            <a:ext cx="9058275" cy="1760570"/>
          </a:xfrm>
          <a:prstGeom prst="rect">
            <a:avLst/>
          </a:prstGeom>
        </p:spPr>
      </p:pic>
      <p:pic>
        <p:nvPicPr>
          <p:cNvPr id="6" name="Image 1" descr="preencoded.png">
            <a:extLst>
              <a:ext uri="{FF2B5EF4-FFF2-40B4-BE49-F238E27FC236}">
                <a16:creationId xmlns:a16="http://schemas.microsoft.com/office/drawing/2014/main" id="{F30096F7-22D5-E316-B213-4A156401A9CD}"/>
              </a:ext>
            </a:extLst>
          </p:cNvPr>
          <p:cNvPicPr>
            <a:picLocks noChangeAspect="1"/>
          </p:cNvPicPr>
          <p:nvPr/>
        </p:nvPicPr>
        <p:blipFill>
          <a:blip r:embed="rId3"/>
          <a:stretch>
            <a:fillRect/>
          </a:stretch>
        </p:blipFill>
        <p:spPr>
          <a:xfrm>
            <a:off x="282059" y="2830064"/>
            <a:ext cx="4347091" cy="874752"/>
          </a:xfrm>
          <a:prstGeom prst="rect">
            <a:avLst/>
          </a:prstGeom>
        </p:spPr>
      </p:pic>
      <p:sp>
        <p:nvSpPr>
          <p:cNvPr id="7" name="Text 1">
            <a:extLst>
              <a:ext uri="{FF2B5EF4-FFF2-40B4-BE49-F238E27FC236}">
                <a16:creationId xmlns:a16="http://schemas.microsoft.com/office/drawing/2014/main" id="{129FAB1F-8F1D-107C-FBC6-05F54DF4F543}"/>
              </a:ext>
            </a:extLst>
          </p:cNvPr>
          <p:cNvSpPr/>
          <p:nvPr/>
        </p:nvSpPr>
        <p:spPr>
          <a:xfrm>
            <a:off x="412098" y="3899558"/>
            <a:ext cx="2073605" cy="427553"/>
          </a:xfrm>
          <a:prstGeom prst="rect">
            <a:avLst/>
          </a:prstGeom>
          <a:noFill/>
          <a:ln/>
        </p:spPr>
        <p:txBody>
          <a:bodyPr wrap="none" lIns="0" tIns="0" rIns="0" bIns="0" rtlCol="0" anchor="t"/>
          <a:lstStyle/>
          <a:p>
            <a:pPr marL="0" indent="0" algn="l">
              <a:lnSpc>
                <a:spcPts val="3350"/>
              </a:lnSpc>
              <a:buNone/>
            </a:pPr>
            <a:r>
              <a:rPr lang="en-US" sz="2650" b="1" dirty="0">
                <a:solidFill>
                  <a:srgbClr val="2E3C4E"/>
                </a:solidFill>
                <a:latin typeface="Barlow Bold" pitchFamily="34" charset="0"/>
                <a:ea typeface="Barlow Bold" pitchFamily="34" charset="-122"/>
                <a:cs typeface="Barlow Bold" pitchFamily="34" charset="-120"/>
              </a:rPr>
              <a:t>AIPP</a:t>
            </a:r>
            <a:endParaRPr lang="en-US" sz="2650" dirty="0"/>
          </a:p>
        </p:txBody>
      </p:sp>
      <p:sp>
        <p:nvSpPr>
          <p:cNvPr id="8" name="Text 2">
            <a:extLst>
              <a:ext uri="{FF2B5EF4-FFF2-40B4-BE49-F238E27FC236}">
                <a16:creationId xmlns:a16="http://schemas.microsoft.com/office/drawing/2014/main" id="{960E1B0A-BCC6-13CB-CB22-FB141D4E1CF7}"/>
              </a:ext>
            </a:extLst>
          </p:cNvPr>
          <p:cNvSpPr/>
          <p:nvPr/>
        </p:nvSpPr>
        <p:spPr>
          <a:xfrm>
            <a:off x="282059" y="4376090"/>
            <a:ext cx="3814286"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Composante "prêt-à-porter" du DFP. Évaluation objective par barème des conséquences habituelles et normales.</a:t>
            </a:r>
            <a:endParaRPr lang="en-US" sz="1700" dirty="0"/>
          </a:p>
        </p:txBody>
      </p:sp>
      <p:pic>
        <p:nvPicPr>
          <p:cNvPr id="9" name="Image 2" descr="preencoded.png">
            <a:extLst>
              <a:ext uri="{FF2B5EF4-FFF2-40B4-BE49-F238E27FC236}">
                <a16:creationId xmlns:a16="http://schemas.microsoft.com/office/drawing/2014/main" id="{704D1DED-09E7-730A-32AA-4596BDF0BFCA}"/>
              </a:ext>
            </a:extLst>
          </p:cNvPr>
          <p:cNvPicPr>
            <a:picLocks noChangeAspect="1"/>
          </p:cNvPicPr>
          <p:nvPr/>
        </p:nvPicPr>
        <p:blipFill>
          <a:blip r:embed="rId4"/>
          <a:stretch>
            <a:fillRect/>
          </a:stretch>
        </p:blipFill>
        <p:spPr>
          <a:xfrm>
            <a:off x="7061121" y="2830064"/>
            <a:ext cx="4721304" cy="874752"/>
          </a:xfrm>
          <a:prstGeom prst="rect">
            <a:avLst/>
          </a:prstGeom>
        </p:spPr>
      </p:pic>
      <p:sp>
        <p:nvSpPr>
          <p:cNvPr id="10" name="Text 3">
            <a:extLst>
              <a:ext uri="{FF2B5EF4-FFF2-40B4-BE49-F238E27FC236}">
                <a16:creationId xmlns:a16="http://schemas.microsoft.com/office/drawing/2014/main" id="{06F9577E-ECFD-2F75-504B-A3AEA62B7D4D}"/>
              </a:ext>
            </a:extLst>
          </p:cNvPr>
          <p:cNvSpPr/>
          <p:nvPr/>
        </p:nvSpPr>
        <p:spPr>
          <a:xfrm>
            <a:off x="7110889" y="3948537"/>
            <a:ext cx="2073605" cy="427553"/>
          </a:xfrm>
          <a:prstGeom prst="rect">
            <a:avLst/>
          </a:prstGeom>
          <a:noFill/>
          <a:ln/>
        </p:spPr>
        <p:txBody>
          <a:bodyPr wrap="none" lIns="0" tIns="0" rIns="0" bIns="0" rtlCol="0" anchor="t"/>
          <a:lstStyle/>
          <a:p>
            <a:pPr marL="0" indent="0" algn="l">
              <a:lnSpc>
                <a:spcPts val="3350"/>
              </a:lnSpc>
              <a:buNone/>
            </a:pPr>
            <a:r>
              <a:rPr lang="en-US" sz="2650" b="1" dirty="0">
                <a:solidFill>
                  <a:srgbClr val="2E3C4E"/>
                </a:solidFill>
                <a:latin typeface="Barlow Bold" pitchFamily="34" charset="0"/>
                <a:ea typeface="Barlow Bold" pitchFamily="34" charset="-122"/>
                <a:cs typeface="Barlow Bold" pitchFamily="34" charset="-120"/>
              </a:rPr>
              <a:t>DFP Complet</a:t>
            </a:r>
            <a:endParaRPr lang="en-US" sz="2650" dirty="0"/>
          </a:p>
        </p:txBody>
      </p:sp>
      <p:sp>
        <p:nvSpPr>
          <p:cNvPr id="11" name="Text 4">
            <a:extLst>
              <a:ext uri="{FF2B5EF4-FFF2-40B4-BE49-F238E27FC236}">
                <a16:creationId xmlns:a16="http://schemas.microsoft.com/office/drawing/2014/main" id="{FC6CED60-E1B6-EEDC-118D-EB491C50F03C}"/>
              </a:ext>
            </a:extLst>
          </p:cNvPr>
          <p:cNvSpPr/>
          <p:nvPr/>
        </p:nvSpPr>
        <p:spPr>
          <a:xfrm>
            <a:off x="7015639" y="4376090"/>
            <a:ext cx="3814286"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Approche "sur-mesure" incluant souffrances imprévisibles et troubles spécifiques </a:t>
            </a:r>
            <a:r>
              <a:rPr lang="en-US" sz="1700" b="1" dirty="0">
                <a:solidFill>
                  <a:srgbClr val="384653"/>
                </a:solidFill>
                <a:latin typeface="Montserrat" pitchFamily="34" charset="0"/>
                <a:ea typeface="Montserrat" pitchFamily="34" charset="-122"/>
                <a:cs typeface="Montserrat" pitchFamily="34" charset="-120"/>
              </a:rPr>
              <a:t>altérant la qualité de vie</a:t>
            </a:r>
            <a:r>
              <a:rPr lang="en-US" sz="1700" dirty="0">
                <a:solidFill>
                  <a:srgbClr val="384653"/>
                </a:solidFill>
                <a:latin typeface="Montserrat" pitchFamily="34" charset="0"/>
                <a:ea typeface="Montserrat" pitchFamily="34" charset="-122"/>
                <a:cs typeface="Montserrat" pitchFamily="34" charset="-120"/>
              </a:rPr>
              <a:t>.</a:t>
            </a:r>
            <a:endParaRPr lang="en-US" sz="1700" dirty="0"/>
          </a:p>
        </p:txBody>
      </p:sp>
    </p:spTree>
    <p:extLst>
      <p:ext uri="{BB962C8B-B14F-4D97-AF65-F5344CB8AC3E}">
        <p14:creationId xmlns:p14="http://schemas.microsoft.com/office/powerpoint/2010/main" val="64569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91CE0E-930C-A7F5-BBED-C094EADDC3C7}"/>
              </a:ext>
            </a:extLst>
          </p:cNvPr>
          <p:cNvSpPr>
            <a:spLocks noGrp="1"/>
          </p:cNvSpPr>
          <p:nvPr>
            <p:ph type="title"/>
          </p:nvPr>
        </p:nvSpPr>
        <p:spPr>
          <a:xfrm>
            <a:off x="266700" y="540961"/>
            <a:ext cx="9321800" cy="919221"/>
          </a:xfrm>
        </p:spPr>
        <p:txBody>
          <a:bodyPr/>
          <a:lstStyle/>
          <a:p>
            <a:r>
              <a:rPr lang="fr-FR" dirty="0"/>
              <a:t>Définition OMS de la Qualité de Vie</a:t>
            </a:r>
            <a:br>
              <a:rPr lang="fr-FR" dirty="0"/>
            </a:br>
            <a:endParaRPr lang="fr-FR" dirty="0"/>
          </a:p>
        </p:txBody>
      </p:sp>
      <p:sp>
        <p:nvSpPr>
          <p:cNvPr id="6" name="Text 1">
            <a:extLst>
              <a:ext uri="{FF2B5EF4-FFF2-40B4-BE49-F238E27FC236}">
                <a16:creationId xmlns:a16="http://schemas.microsoft.com/office/drawing/2014/main" id="{8D1501D6-DC62-2676-3566-A34680C30C8E}"/>
              </a:ext>
            </a:extLst>
          </p:cNvPr>
          <p:cNvSpPr/>
          <p:nvPr/>
        </p:nvSpPr>
        <p:spPr>
          <a:xfrm>
            <a:off x="367784" y="1618178"/>
            <a:ext cx="7627382" cy="138684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La qualité de vie est la perception qu'a un individu de sa place dans l'existence, dans le contexte de la culture et du système de valeurs dans lesquels il vit, en relation avec ses objectifs, ses attentes, ses normes et ses inquiétudes.</a:t>
            </a:r>
            <a:endParaRPr lang="en-US" sz="1700" dirty="0"/>
          </a:p>
        </p:txBody>
      </p:sp>
      <p:sp>
        <p:nvSpPr>
          <p:cNvPr id="7" name="Text 2">
            <a:extLst>
              <a:ext uri="{FF2B5EF4-FFF2-40B4-BE49-F238E27FC236}">
                <a16:creationId xmlns:a16="http://schemas.microsoft.com/office/drawing/2014/main" id="{8986E566-3410-05F3-FA97-34E984B5532A}"/>
              </a:ext>
            </a:extLst>
          </p:cNvPr>
          <p:cNvSpPr/>
          <p:nvPr/>
        </p:nvSpPr>
        <p:spPr>
          <a:xfrm>
            <a:off x="367784" y="3248739"/>
            <a:ext cx="7627382"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Concept large influencé par la santé physique, l'état psychologique, le niveau d'indépendance, les relations sociales et l'environnement.</a:t>
            </a:r>
            <a:endParaRPr lang="en-US" sz="1700" dirty="0"/>
          </a:p>
        </p:txBody>
      </p:sp>
      <p:pic>
        <p:nvPicPr>
          <p:cNvPr id="8" name="Image 0" descr="preencoded.png">
            <a:extLst>
              <a:ext uri="{FF2B5EF4-FFF2-40B4-BE49-F238E27FC236}">
                <a16:creationId xmlns:a16="http://schemas.microsoft.com/office/drawing/2014/main" id="{9EF365AE-80AC-A4ED-2D99-5A4B26DC03BF}"/>
              </a:ext>
            </a:extLst>
          </p:cNvPr>
          <p:cNvPicPr>
            <a:picLocks noChangeAspect="1"/>
          </p:cNvPicPr>
          <p:nvPr/>
        </p:nvPicPr>
        <p:blipFill>
          <a:blip r:embed="rId2"/>
          <a:stretch>
            <a:fillRect/>
          </a:stretch>
        </p:blipFill>
        <p:spPr>
          <a:xfrm>
            <a:off x="8473834" y="1618178"/>
            <a:ext cx="3013394" cy="4304850"/>
          </a:xfrm>
          <a:prstGeom prst="rect">
            <a:avLst/>
          </a:prstGeom>
        </p:spPr>
      </p:pic>
    </p:spTree>
    <p:extLst>
      <p:ext uri="{BB962C8B-B14F-4D97-AF65-F5344CB8AC3E}">
        <p14:creationId xmlns:p14="http://schemas.microsoft.com/office/powerpoint/2010/main" val="4279486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FB8C10-F859-C449-173A-81AFDA358304}"/>
              </a:ext>
            </a:extLst>
          </p:cNvPr>
          <p:cNvSpPr>
            <a:spLocks noGrp="1"/>
          </p:cNvSpPr>
          <p:nvPr>
            <p:ph type="title"/>
          </p:nvPr>
        </p:nvSpPr>
        <p:spPr>
          <a:xfrm>
            <a:off x="355973" y="659519"/>
            <a:ext cx="9321800" cy="919221"/>
          </a:xfrm>
        </p:spPr>
        <p:txBody>
          <a:bodyPr/>
          <a:lstStyle/>
          <a:p>
            <a:r>
              <a:rPr lang="fr-FR" dirty="0"/>
              <a:t>Définition des TCE selon la Cour de Cassation</a:t>
            </a:r>
            <a:br>
              <a:rPr lang="fr-FR" dirty="0"/>
            </a:br>
            <a:endParaRPr lang="fr-FR" dirty="0"/>
          </a:p>
        </p:txBody>
      </p:sp>
      <p:sp>
        <p:nvSpPr>
          <p:cNvPr id="4" name="Text 0">
            <a:extLst>
              <a:ext uri="{FF2B5EF4-FFF2-40B4-BE49-F238E27FC236}">
                <a16:creationId xmlns:a16="http://schemas.microsoft.com/office/drawing/2014/main" id="{CF28BE4E-085B-EEB5-05EA-AA5B9912EC1A}"/>
              </a:ext>
            </a:extLst>
          </p:cNvPr>
          <p:cNvSpPr/>
          <p:nvPr/>
        </p:nvSpPr>
        <p:spPr>
          <a:xfrm>
            <a:off x="758309" y="2726531"/>
            <a:ext cx="11314271" cy="712708"/>
          </a:xfrm>
          <a:prstGeom prst="rect">
            <a:avLst/>
          </a:prstGeom>
          <a:noFill/>
          <a:ln/>
        </p:spPr>
        <p:txBody>
          <a:bodyPr wrap="none" lIns="0" tIns="0" rIns="0" bIns="0" rtlCol="0" anchor="t"/>
          <a:lstStyle/>
          <a:p>
            <a:pPr marL="0" indent="0" algn="l">
              <a:lnSpc>
                <a:spcPts val="5600"/>
              </a:lnSpc>
              <a:buNone/>
            </a:pPr>
            <a:endParaRPr lang="en-US" sz="4450" dirty="0"/>
          </a:p>
        </p:txBody>
      </p:sp>
      <p:sp>
        <p:nvSpPr>
          <p:cNvPr id="5" name="Text 1">
            <a:extLst>
              <a:ext uri="{FF2B5EF4-FFF2-40B4-BE49-F238E27FC236}">
                <a16:creationId xmlns:a16="http://schemas.microsoft.com/office/drawing/2014/main" id="{5A0CDA2F-A7D1-A622-EC6F-900C449D7482}"/>
              </a:ext>
            </a:extLst>
          </p:cNvPr>
          <p:cNvSpPr/>
          <p:nvPr/>
        </p:nvSpPr>
        <p:spPr>
          <a:xfrm>
            <a:off x="355973" y="1961337"/>
            <a:ext cx="9437251"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La Cour de cassation précise cette définition en indiquant que le déficit fonctionnel permanent inclut </a:t>
            </a:r>
            <a:r>
              <a:rPr lang="en-US" sz="1700" i="1" dirty="0">
                <a:solidFill>
                  <a:srgbClr val="384653"/>
                </a:solidFill>
                <a:latin typeface="Montserrat" pitchFamily="34" charset="0"/>
                <a:ea typeface="Montserrat" pitchFamily="34" charset="-122"/>
                <a:cs typeface="Montserrat" pitchFamily="34" charset="-120"/>
              </a:rPr>
              <a:t>« pour la période postérieure à la consolidation, les atteintes aux fonctions physiologiques, la perte de la qualité de vie et les troubles ressentis par la victime dans ses conditions d'existence </a:t>
            </a:r>
            <a:r>
              <a:rPr lang="en-US" sz="1700" b="1" i="1" u="sng" dirty="0">
                <a:solidFill>
                  <a:srgbClr val="384653"/>
                </a:solidFill>
                <a:latin typeface="Montserrat" pitchFamily="34" charset="0"/>
                <a:ea typeface="Montserrat" pitchFamily="34" charset="-122"/>
                <a:cs typeface="Montserrat" pitchFamily="34" charset="-120"/>
              </a:rPr>
              <a:t>personnelles, familiales et sociales </a:t>
            </a:r>
            <a:r>
              <a:rPr lang="en-US" sz="1700" i="1" dirty="0">
                <a:solidFill>
                  <a:srgbClr val="384653"/>
                </a:solidFill>
                <a:latin typeface="Montserrat" pitchFamily="34" charset="0"/>
                <a:ea typeface="Montserrat" pitchFamily="34" charset="-122"/>
                <a:cs typeface="Montserrat" pitchFamily="34" charset="-120"/>
              </a:rPr>
              <a:t>»</a:t>
            </a:r>
            <a:r>
              <a:rPr lang="en-US" sz="1700" dirty="0">
                <a:solidFill>
                  <a:srgbClr val="384653"/>
                </a:solidFill>
                <a:latin typeface="Montserrat" pitchFamily="34" charset="0"/>
                <a:ea typeface="Montserrat" pitchFamily="34" charset="-122"/>
                <a:cs typeface="Montserrat" pitchFamily="34" charset="-120"/>
              </a:rPr>
              <a:t>[1]</a:t>
            </a:r>
            <a:endParaRPr lang="en-US" sz="1700" dirty="0"/>
          </a:p>
        </p:txBody>
      </p:sp>
      <p:sp>
        <p:nvSpPr>
          <p:cNvPr id="6" name="Text 2">
            <a:extLst>
              <a:ext uri="{FF2B5EF4-FFF2-40B4-BE49-F238E27FC236}">
                <a16:creationId xmlns:a16="http://schemas.microsoft.com/office/drawing/2014/main" id="{D6DD9941-A8AF-5BE8-1A01-2E3D9D2C708E}"/>
              </a:ext>
            </a:extLst>
          </p:cNvPr>
          <p:cNvSpPr/>
          <p:nvPr/>
        </p:nvSpPr>
        <p:spPr>
          <a:xfrm>
            <a:off x="355973" y="3766661"/>
            <a:ext cx="6611755" cy="611127"/>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[1] 2ème Civ., 28 mai 2009, n° 08-16.829</a:t>
            </a:r>
            <a:endParaRPr lang="en-US" sz="1700" dirty="0"/>
          </a:p>
        </p:txBody>
      </p:sp>
    </p:spTree>
    <p:extLst>
      <p:ext uri="{BB962C8B-B14F-4D97-AF65-F5344CB8AC3E}">
        <p14:creationId xmlns:p14="http://schemas.microsoft.com/office/powerpoint/2010/main" val="1942734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0ED71C-7E5F-2EB1-82DC-060F1506EC71}"/>
              </a:ext>
            </a:extLst>
          </p:cNvPr>
          <p:cNvSpPr>
            <a:spLocks noGrp="1"/>
          </p:cNvSpPr>
          <p:nvPr>
            <p:ph type="title"/>
          </p:nvPr>
        </p:nvSpPr>
        <p:spPr>
          <a:xfrm>
            <a:off x="392549" y="286910"/>
            <a:ext cx="9321800" cy="919221"/>
          </a:xfrm>
        </p:spPr>
        <p:txBody>
          <a:bodyPr/>
          <a:lstStyle/>
          <a:p>
            <a:r>
              <a:rPr lang="fr-FR" dirty="0"/>
              <a:t>Enjeux de l'Évaluation Médico-Légale</a:t>
            </a:r>
            <a:br>
              <a:rPr lang="fr-FR" dirty="0"/>
            </a:br>
            <a:endParaRPr lang="fr-FR" dirty="0"/>
          </a:p>
        </p:txBody>
      </p:sp>
      <p:sp>
        <p:nvSpPr>
          <p:cNvPr id="4" name="Text 0">
            <a:extLst>
              <a:ext uri="{FF2B5EF4-FFF2-40B4-BE49-F238E27FC236}">
                <a16:creationId xmlns:a16="http://schemas.microsoft.com/office/drawing/2014/main" id="{F67C3200-6C46-42CD-20DD-C0610F7FB722}"/>
              </a:ext>
            </a:extLst>
          </p:cNvPr>
          <p:cNvSpPr/>
          <p:nvPr/>
        </p:nvSpPr>
        <p:spPr>
          <a:xfrm>
            <a:off x="758309" y="2372439"/>
            <a:ext cx="9323546" cy="712708"/>
          </a:xfrm>
          <a:prstGeom prst="rect">
            <a:avLst/>
          </a:prstGeom>
          <a:noFill/>
          <a:ln/>
        </p:spPr>
        <p:txBody>
          <a:bodyPr wrap="none" lIns="0" tIns="0" rIns="0" bIns="0" rtlCol="0" anchor="t"/>
          <a:lstStyle/>
          <a:p>
            <a:pPr marL="0" indent="0" algn="l">
              <a:lnSpc>
                <a:spcPts val="5600"/>
              </a:lnSpc>
              <a:buNone/>
            </a:pPr>
            <a:endParaRPr lang="en-US" sz="4450" dirty="0"/>
          </a:p>
        </p:txBody>
      </p:sp>
      <p:pic>
        <p:nvPicPr>
          <p:cNvPr id="5" name="Image 0" descr="preencoded.png">
            <a:extLst>
              <a:ext uri="{FF2B5EF4-FFF2-40B4-BE49-F238E27FC236}">
                <a16:creationId xmlns:a16="http://schemas.microsoft.com/office/drawing/2014/main" id="{ED5E4529-7F1C-6A9D-833F-A1375352110C}"/>
              </a:ext>
            </a:extLst>
          </p:cNvPr>
          <p:cNvPicPr>
            <a:picLocks noChangeAspect="1"/>
          </p:cNvPicPr>
          <p:nvPr/>
        </p:nvPicPr>
        <p:blipFill>
          <a:blip r:embed="rId2"/>
          <a:stretch>
            <a:fillRect/>
          </a:stretch>
        </p:blipFill>
        <p:spPr>
          <a:xfrm>
            <a:off x="392549" y="1662184"/>
            <a:ext cx="541615" cy="541615"/>
          </a:xfrm>
          <a:prstGeom prst="rect">
            <a:avLst/>
          </a:prstGeom>
        </p:spPr>
      </p:pic>
      <p:sp>
        <p:nvSpPr>
          <p:cNvPr id="6" name="Text 1">
            <a:extLst>
              <a:ext uri="{FF2B5EF4-FFF2-40B4-BE49-F238E27FC236}">
                <a16:creationId xmlns:a16="http://schemas.microsoft.com/office/drawing/2014/main" id="{3B51D3EC-4ED0-DD5D-0F41-71287323508A}"/>
              </a:ext>
            </a:extLst>
          </p:cNvPr>
          <p:cNvSpPr/>
          <p:nvPr/>
        </p:nvSpPr>
        <p:spPr>
          <a:xfrm>
            <a:off x="392549" y="2474547"/>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Compétence Médicale</a:t>
            </a:r>
            <a:endParaRPr lang="en-US" sz="2200" dirty="0"/>
          </a:p>
        </p:txBody>
      </p:sp>
      <p:sp>
        <p:nvSpPr>
          <p:cNvPr id="7" name="Text 2">
            <a:extLst>
              <a:ext uri="{FF2B5EF4-FFF2-40B4-BE49-F238E27FC236}">
                <a16:creationId xmlns:a16="http://schemas.microsoft.com/office/drawing/2014/main" id="{EA151C1E-2744-A911-07B5-B7856F163B94}"/>
              </a:ext>
            </a:extLst>
          </p:cNvPr>
          <p:cNvSpPr/>
          <p:nvPr/>
        </p:nvSpPr>
        <p:spPr>
          <a:xfrm>
            <a:off x="392549" y="2960680"/>
            <a:ext cx="3356491"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L'expertise médicale doit identifier les éléments subjectifs, déterminer leur imputabilité et évaluer leur intensité.</a:t>
            </a:r>
            <a:endParaRPr lang="en-US" sz="1700" dirty="0"/>
          </a:p>
        </p:txBody>
      </p:sp>
      <p:pic>
        <p:nvPicPr>
          <p:cNvPr id="8" name="Image 1" descr="preencoded.png">
            <a:extLst>
              <a:ext uri="{FF2B5EF4-FFF2-40B4-BE49-F238E27FC236}">
                <a16:creationId xmlns:a16="http://schemas.microsoft.com/office/drawing/2014/main" id="{52C6F9D5-60FB-045D-D541-2796AFC8A9BC}"/>
              </a:ext>
            </a:extLst>
          </p:cNvPr>
          <p:cNvPicPr>
            <a:picLocks noChangeAspect="1"/>
          </p:cNvPicPr>
          <p:nvPr/>
        </p:nvPicPr>
        <p:blipFill>
          <a:blip r:embed="rId3"/>
          <a:stretch>
            <a:fillRect/>
          </a:stretch>
        </p:blipFill>
        <p:spPr>
          <a:xfrm>
            <a:off x="4854059" y="1662184"/>
            <a:ext cx="541615" cy="541615"/>
          </a:xfrm>
          <a:prstGeom prst="rect">
            <a:avLst/>
          </a:prstGeom>
        </p:spPr>
      </p:pic>
      <p:sp>
        <p:nvSpPr>
          <p:cNvPr id="9" name="Text 3">
            <a:extLst>
              <a:ext uri="{FF2B5EF4-FFF2-40B4-BE49-F238E27FC236}">
                <a16:creationId xmlns:a16="http://schemas.microsoft.com/office/drawing/2014/main" id="{F6928F00-8CB0-B06B-E40E-18A6E729630C}"/>
              </a:ext>
            </a:extLst>
          </p:cNvPr>
          <p:cNvSpPr/>
          <p:nvPr/>
        </p:nvSpPr>
        <p:spPr>
          <a:xfrm>
            <a:off x="4854059" y="2474547"/>
            <a:ext cx="3058478"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Indemnisation Équitable</a:t>
            </a:r>
            <a:endParaRPr lang="en-US" sz="2200" dirty="0"/>
          </a:p>
        </p:txBody>
      </p:sp>
      <p:sp>
        <p:nvSpPr>
          <p:cNvPr id="10" name="Text 4">
            <a:extLst>
              <a:ext uri="{FF2B5EF4-FFF2-40B4-BE49-F238E27FC236}">
                <a16:creationId xmlns:a16="http://schemas.microsoft.com/office/drawing/2014/main" id="{DADE50BC-634D-875A-891D-01DC07FF5506}"/>
              </a:ext>
            </a:extLst>
          </p:cNvPr>
          <p:cNvSpPr/>
          <p:nvPr/>
        </p:nvSpPr>
        <p:spPr>
          <a:xfrm>
            <a:off x="4854059" y="2960680"/>
            <a:ext cx="3058478"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Éviter la sous-évaluation par une approche purement barémique inadaptée aux troubles spécifiques.</a:t>
            </a:r>
            <a:endParaRPr lang="en-US" sz="1700" dirty="0"/>
          </a:p>
        </p:txBody>
      </p:sp>
      <p:pic>
        <p:nvPicPr>
          <p:cNvPr id="11" name="Image 2" descr="preencoded.png">
            <a:extLst>
              <a:ext uri="{FF2B5EF4-FFF2-40B4-BE49-F238E27FC236}">
                <a16:creationId xmlns:a16="http://schemas.microsoft.com/office/drawing/2014/main" id="{59132D86-FE21-03C7-7F13-734730560BED}"/>
              </a:ext>
            </a:extLst>
          </p:cNvPr>
          <p:cNvPicPr>
            <a:picLocks noChangeAspect="1"/>
          </p:cNvPicPr>
          <p:nvPr/>
        </p:nvPicPr>
        <p:blipFill>
          <a:blip r:embed="rId4"/>
          <a:stretch>
            <a:fillRect/>
          </a:stretch>
        </p:blipFill>
        <p:spPr>
          <a:xfrm>
            <a:off x="8693777" y="1662184"/>
            <a:ext cx="541615" cy="541615"/>
          </a:xfrm>
          <a:prstGeom prst="rect">
            <a:avLst/>
          </a:prstGeom>
        </p:spPr>
      </p:pic>
      <p:sp>
        <p:nvSpPr>
          <p:cNvPr id="12" name="Text 5">
            <a:extLst>
              <a:ext uri="{FF2B5EF4-FFF2-40B4-BE49-F238E27FC236}">
                <a16:creationId xmlns:a16="http://schemas.microsoft.com/office/drawing/2014/main" id="{D3B3CA75-B29C-2CFA-A80E-6C599EDFE69E}"/>
              </a:ext>
            </a:extLst>
          </p:cNvPr>
          <p:cNvSpPr/>
          <p:nvPr/>
        </p:nvSpPr>
        <p:spPr>
          <a:xfrm>
            <a:off x="8849225" y="2435805"/>
            <a:ext cx="3048238"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Approche Individualisée</a:t>
            </a:r>
            <a:endParaRPr lang="en-US" sz="2200" dirty="0"/>
          </a:p>
        </p:txBody>
      </p:sp>
      <p:sp>
        <p:nvSpPr>
          <p:cNvPr id="13" name="Text 6">
            <a:extLst>
              <a:ext uri="{FF2B5EF4-FFF2-40B4-BE49-F238E27FC236}">
                <a16:creationId xmlns:a16="http://schemas.microsoft.com/office/drawing/2014/main" id="{46220A32-770E-CC17-EB86-060CD22B2DA8}"/>
              </a:ext>
            </a:extLst>
          </p:cNvPr>
          <p:cNvSpPr/>
          <p:nvPr/>
        </p:nvSpPr>
        <p:spPr>
          <a:xfrm>
            <a:off x="8880121" y="2958704"/>
            <a:ext cx="2772799"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Parce que l'incapacité ne rend pas compte du handicap réel vécu par la victime au quotidien.</a:t>
            </a:r>
            <a:endParaRPr lang="en-US" sz="1700" dirty="0"/>
          </a:p>
        </p:txBody>
      </p:sp>
    </p:spTree>
    <p:extLst>
      <p:ext uri="{BB962C8B-B14F-4D97-AF65-F5344CB8AC3E}">
        <p14:creationId xmlns:p14="http://schemas.microsoft.com/office/powerpoint/2010/main" val="2942050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33413B-8C6D-DE51-622A-CB856E156CED}"/>
              </a:ext>
            </a:extLst>
          </p:cNvPr>
          <p:cNvSpPr>
            <a:spLocks noGrp="1"/>
          </p:cNvSpPr>
          <p:nvPr>
            <p:ph type="title"/>
          </p:nvPr>
        </p:nvSpPr>
        <p:spPr>
          <a:xfrm>
            <a:off x="758952" y="379088"/>
            <a:ext cx="9321800" cy="919221"/>
          </a:xfrm>
        </p:spPr>
        <p:txBody>
          <a:bodyPr/>
          <a:lstStyle/>
          <a:p>
            <a:r>
              <a:rPr lang="fr-FR" dirty="0"/>
              <a:t>Vers un Outil d'Évaluation Modernisé</a:t>
            </a:r>
            <a:br>
              <a:rPr lang="fr-FR" dirty="0"/>
            </a:br>
            <a:endParaRPr lang="fr-FR" dirty="0"/>
          </a:p>
        </p:txBody>
      </p:sp>
      <p:sp>
        <p:nvSpPr>
          <p:cNvPr id="17" name="Text 1">
            <a:extLst>
              <a:ext uri="{FF2B5EF4-FFF2-40B4-BE49-F238E27FC236}">
                <a16:creationId xmlns:a16="http://schemas.microsoft.com/office/drawing/2014/main" id="{5B3C8DB7-3A2B-BB63-41C1-AFF500162472}"/>
              </a:ext>
            </a:extLst>
          </p:cNvPr>
          <p:cNvSpPr/>
          <p:nvPr/>
        </p:nvSpPr>
        <p:spPr>
          <a:xfrm>
            <a:off x="758952" y="1461601"/>
            <a:ext cx="9401048" cy="987981"/>
          </a:xfrm>
          <a:prstGeom prst="rect">
            <a:avLst/>
          </a:prstGeom>
          <a:noFill/>
          <a:ln/>
        </p:spPr>
        <p:txBody>
          <a:bodyPr wrap="squar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La nécessité d'un outil méthodologique permettant l'identification </a:t>
            </a:r>
            <a:r>
              <a:rPr lang="en-US" sz="1600" b="1" dirty="0">
                <a:solidFill>
                  <a:srgbClr val="384653"/>
                </a:solidFill>
                <a:latin typeface="Montserrat" pitchFamily="34" charset="0"/>
                <a:ea typeface="Montserrat" pitchFamily="34" charset="-122"/>
                <a:cs typeface="Montserrat" pitchFamily="34" charset="-120"/>
              </a:rPr>
              <a:t>systématique</a:t>
            </a:r>
            <a:r>
              <a:rPr lang="en-US" sz="1600" dirty="0">
                <a:solidFill>
                  <a:srgbClr val="384653"/>
                </a:solidFill>
                <a:latin typeface="Montserrat" pitchFamily="34" charset="0"/>
                <a:ea typeface="Montserrat" pitchFamily="34" charset="-122"/>
                <a:cs typeface="Montserrat" pitchFamily="34" charset="-120"/>
              </a:rPr>
              <a:t> des troubles spécifiques dans les conditions d'existence et l'évaluation de leurs répercussions sur la qualité de vie.</a:t>
            </a:r>
            <a:endParaRPr lang="en-US" sz="1600" dirty="0"/>
          </a:p>
        </p:txBody>
      </p:sp>
      <p:sp>
        <p:nvSpPr>
          <p:cNvPr id="18" name="Text 2">
            <a:extLst>
              <a:ext uri="{FF2B5EF4-FFF2-40B4-BE49-F238E27FC236}">
                <a16:creationId xmlns:a16="http://schemas.microsoft.com/office/drawing/2014/main" id="{7584B4BD-6F84-B72A-483F-4DB5D2B4B4EF}"/>
              </a:ext>
            </a:extLst>
          </p:cNvPr>
          <p:cNvSpPr/>
          <p:nvPr/>
        </p:nvSpPr>
        <p:spPr>
          <a:xfrm>
            <a:off x="758952" y="2626836"/>
            <a:ext cx="205740" cy="257175"/>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Barlow Light" pitchFamily="34" charset="0"/>
                <a:ea typeface="Barlow Light" pitchFamily="34" charset="-122"/>
                <a:cs typeface="Barlow Light" pitchFamily="34" charset="-120"/>
              </a:rPr>
              <a:t>01</a:t>
            </a:r>
            <a:endParaRPr lang="en-US" sz="1600" dirty="0"/>
          </a:p>
        </p:txBody>
      </p:sp>
      <p:pic>
        <p:nvPicPr>
          <p:cNvPr id="19" name="Image 1" descr="preencoded.png">
            <a:extLst>
              <a:ext uri="{FF2B5EF4-FFF2-40B4-BE49-F238E27FC236}">
                <a16:creationId xmlns:a16="http://schemas.microsoft.com/office/drawing/2014/main" id="{C80B8B36-30C8-16A6-ACE4-597BD24C0003}"/>
              </a:ext>
            </a:extLst>
          </p:cNvPr>
          <p:cNvPicPr>
            <a:picLocks noChangeAspect="1"/>
          </p:cNvPicPr>
          <p:nvPr/>
        </p:nvPicPr>
        <p:blipFill>
          <a:blip r:embed="rId2"/>
          <a:stretch>
            <a:fillRect/>
          </a:stretch>
        </p:blipFill>
        <p:spPr>
          <a:xfrm>
            <a:off x="758952" y="2953663"/>
            <a:ext cx="3710821" cy="22860"/>
          </a:xfrm>
          <a:prstGeom prst="rect">
            <a:avLst/>
          </a:prstGeom>
        </p:spPr>
      </p:pic>
      <p:sp>
        <p:nvSpPr>
          <p:cNvPr id="20" name="Text 3">
            <a:extLst>
              <a:ext uri="{FF2B5EF4-FFF2-40B4-BE49-F238E27FC236}">
                <a16:creationId xmlns:a16="http://schemas.microsoft.com/office/drawing/2014/main" id="{90B096EC-9AE3-20FB-2246-332B9BAD259E}"/>
              </a:ext>
            </a:extLst>
          </p:cNvPr>
          <p:cNvSpPr/>
          <p:nvPr/>
        </p:nvSpPr>
        <p:spPr>
          <a:xfrm>
            <a:off x="758952" y="3102253"/>
            <a:ext cx="3710821" cy="676989"/>
          </a:xfrm>
          <a:prstGeom prst="rect">
            <a:avLst/>
          </a:prstGeom>
          <a:noFill/>
          <a:ln/>
        </p:spPr>
        <p:txBody>
          <a:bodyPr wrap="square" lIns="0" tIns="0" rIns="0" bIns="0" rtlCol="0" anchor="t"/>
          <a:lstStyle/>
          <a:p>
            <a:pPr marL="0" indent="0" algn="l">
              <a:lnSpc>
                <a:spcPts val="2650"/>
              </a:lnSpc>
              <a:buNone/>
            </a:pPr>
            <a:r>
              <a:rPr lang="en-US" sz="2100" b="1" dirty="0">
                <a:solidFill>
                  <a:srgbClr val="384653"/>
                </a:solidFill>
                <a:latin typeface="Barlow Bold" pitchFamily="34" charset="0"/>
                <a:ea typeface="Barlow Bold" pitchFamily="34" charset="-122"/>
                <a:cs typeface="Barlow Bold" pitchFamily="34" charset="-120"/>
              </a:rPr>
              <a:t>Identification des troubles spécifiques</a:t>
            </a:r>
            <a:endParaRPr lang="en-US" sz="2100" dirty="0"/>
          </a:p>
        </p:txBody>
      </p:sp>
      <p:sp>
        <p:nvSpPr>
          <p:cNvPr id="21" name="Text 4">
            <a:extLst>
              <a:ext uri="{FF2B5EF4-FFF2-40B4-BE49-F238E27FC236}">
                <a16:creationId xmlns:a16="http://schemas.microsoft.com/office/drawing/2014/main" id="{0FCC57FD-F44C-3BEF-F026-87123E18A9F0}"/>
              </a:ext>
            </a:extLst>
          </p:cNvPr>
          <p:cNvSpPr/>
          <p:nvPr/>
        </p:nvSpPr>
        <p:spPr>
          <a:xfrm>
            <a:off x="758952" y="3902710"/>
            <a:ext cx="3710821" cy="658654"/>
          </a:xfrm>
          <a:prstGeom prst="rect">
            <a:avLst/>
          </a:prstGeom>
          <a:noFill/>
          <a:ln/>
        </p:spPr>
        <p:txBody>
          <a:bodyPr wrap="squar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Méthodologie structurée d'analyse des conditions d'existence</a:t>
            </a:r>
            <a:endParaRPr lang="en-US" sz="1600" dirty="0"/>
          </a:p>
        </p:txBody>
      </p:sp>
      <p:sp>
        <p:nvSpPr>
          <p:cNvPr id="22" name="Text 5">
            <a:extLst>
              <a:ext uri="{FF2B5EF4-FFF2-40B4-BE49-F238E27FC236}">
                <a16:creationId xmlns:a16="http://schemas.microsoft.com/office/drawing/2014/main" id="{23979C47-9058-DF53-835B-E861032E74B7}"/>
              </a:ext>
            </a:extLst>
          </p:cNvPr>
          <p:cNvSpPr/>
          <p:nvPr/>
        </p:nvSpPr>
        <p:spPr>
          <a:xfrm>
            <a:off x="4675513" y="2626836"/>
            <a:ext cx="205740" cy="257175"/>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Barlow Light" pitchFamily="34" charset="0"/>
                <a:ea typeface="Barlow Light" pitchFamily="34" charset="-122"/>
                <a:cs typeface="Barlow Light" pitchFamily="34" charset="-120"/>
              </a:rPr>
              <a:t>02</a:t>
            </a:r>
            <a:endParaRPr lang="en-US" sz="1600" dirty="0"/>
          </a:p>
        </p:txBody>
      </p:sp>
      <p:pic>
        <p:nvPicPr>
          <p:cNvPr id="23" name="Image 2" descr="preencoded.png">
            <a:extLst>
              <a:ext uri="{FF2B5EF4-FFF2-40B4-BE49-F238E27FC236}">
                <a16:creationId xmlns:a16="http://schemas.microsoft.com/office/drawing/2014/main" id="{CBC11EF9-F92E-B4F4-93A2-1B7F3672583D}"/>
              </a:ext>
            </a:extLst>
          </p:cNvPr>
          <p:cNvPicPr>
            <a:picLocks noChangeAspect="1"/>
          </p:cNvPicPr>
          <p:nvPr/>
        </p:nvPicPr>
        <p:blipFill>
          <a:blip r:embed="rId2"/>
          <a:stretch>
            <a:fillRect/>
          </a:stretch>
        </p:blipFill>
        <p:spPr>
          <a:xfrm>
            <a:off x="4675513" y="2974142"/>
            <a:ext cx="3710821" cy="22860"/>
          </a:xfrm>
          <a:prstGeom prst="rect">
            <a:avLst/>
          </a:prstGeom>
        </p:spPr>
      </p:pic>
      <p:sp>
        <p:nvSpPr>
          <p:cNvPr id="24" name="Text 6">
            <a:extLst>
              <a:ext uri="{FF2B5EF4-FFF2-40B4-BE49-F238E27FC236}">
                <a16:creationId xmlns:a16="http://schemas.microsoft.com/office/drawing/2014/main" id="{DACB61D3-E3AA-1781-C844-FB24435F56D4}"/>
              </a:ext>
            </a:extLst>
          </p:cNvPr>
          <p:cNvSpPr/>
          <p:nvPr/>
        </p:nvSpPr>
        <p:spPr>
          <a:xfrm>
            <a:off x="4675513" y="3102253"/>
            <a:ext cx="2847261" cy="338495"/>
          </a:xfrm>
          <a:prstGeom prst="rect">
            <a:avLst/>
          </a:prstGeom>
          <a:noFill/>
          <a:ln/>
        </p:spPr>
        <p:txBody>
          <a:bodyPr wrap="none" lIns="0" tIns="0" rIns="0" bIns="0" rtlCol="0" anchor="t"/>
          <a:lstStyle/>
          <a:p>
            <a:pPr marL="0" indent="0" algn="l">
              <a:lnSpc>
                <a:spcPts val="2650"/>
              </a:lnSpc>
              <a:buNone/>
            </a:pPr>
            <a:r>
              <a:rPr lang="en-US" sz="2100" b="1" dirty="0">
                <a:solidFill>
                  <a:srgbClr val="384653"/>
                </a:solidFill>
                <a:latin typeface="Barlow Bold" pitchFamily="34" charset="0"/>
                <a:ea typeface="Barlow Bold" pitchFamily="34" charset="-122"/>
                <a:cs typeface="Barlow Bold" pitchFamily="34" charset="-120"/>
              </a:rPr>
              <a:t>Évaluation de l'intensité</a:t>
            </a:r>
            <a:endParaRPr lang="en-US" sz="2100" dirty="0"/>
          </a:p>
        </p:txBody>
      </p:sp>
      <p:sp>
        <p:nvSpPr>
          <p:cNvPr id="25" name="Text 7">
            <a:extLst>
              <a:ext uri="{FF2B5EF4-FFF2-40B4-BE49-F238E27FC236}">
                <a16:creationId xmlns:a16="http://schemas.microsoft.com/office/drawing/2014/main" id="{DC3CF968-5441-96E7-C2D2-6F5D951F7F58}"/>
              </a:ext>
            </a:extLst>
          </p:cNvPr>
          <p:cNvSpPr/>
          <p:nvPr/>
        </p:nvSpPr>
        <p:spPr>
          <a:xfrm>
            <a:off x="4675513" y="3564215"/>
            <a:ext cx="3710821" cy="658654"/>
          </a:xfrm>
          <a:prstGeom prst="rect">
            <a:avLst/>
          </a:prstGeom>
          <a:noFill/>
          <a:ln/>
        </p:spPr>
        <p:txBody>
          <a:bodyPr wrap="squar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Gradation des répercussions sur la qualité de vie</a:t>
            </a:r>
            <a:endParaRPr lang="en-US" sz="1600" dirty="0"/>
          </a:p>
        </p:txBody>
      </p:sp>
      <p:sp>
        <p:nvSpPr>
          <p:cNvPr id="26" name="Text 8">
            <a:extLst>
              <a:ext uri="{FF2B5EF4-FFF2-40B4-BE49-F238E27FC236}">
                <a16:creationId xmlns:a16="http://schemas.microsoft.com/office/drawing/2014/main" id="{72C5E414-6B29-D8E8-00D8-5BD9734E2D16}"/>
              </a:ext>
            </a:extLst>
          </p:cNvPr>
          <p:cNvSpPr/>
          <p:nvPr/>
        </p:nvSpPr>
        <p:spPr>
          <a:xfrm>
            <a:off x="758952" y="4561364"/>
            <a:ext cx="205740" cy="257175"/>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Barlow Light" pitchFamily="34" charset="0"/>
                <a:ea typeface="Barlow Light" pitchFamily="34" charset="-122"/>
                <a:cs typeface="Barlow Light" pitchFamily="34" charset="-120"/>
              </a:rPr>
              <a:t>03</a:t>
            </a:r>
            <a:endParaRPr lang="en-US" sz="1600" dirty="0"/>
          </a:p>
        </p:txBody>
      </p:sp>
      <p:pic>
        <p:nvPicPr>
          <p:cNvPr id="27" name="Image 3" descr="preencoded.png">
            <a:extLst>
              <a:ext uri="{FF2B5EF4-FFF2-40B4-BE49-F238E27FC236}">
                <a16:creationId xmlns:a16="http://schemas.microsoft.com/office/drawing/2014/main" id="{95296600-9FDF-C39A-1096-730A3CAE01C5}"/>
              </a:ext>
            </a:extLst>
          </p:cNvPr>
          <p:cNvPicPr>
            <a:picLocks noChangeAspect="1"/>
          </p:cNvPicPr>
          <p:nvPr/>
        </p:nvPicPr>
        <p:blipFill>
          <a:blip r:embed="rId3"/>
          <a:stretch>
            <a:fillRect/>
          </a:stretch>
        </p:blipFill>
        <p:spPr>
          <a:xfrm>
            <a:off x="2453370" y="5316457"/>
            <a:ext cx="7627382" cy="22860"/>
          </a:xfrm>
          <a:prstGeom prst="rect">
            <a:avLst/>
          </a:prstGeom>
        </p:spPr>
      </p:pic>
      <p:sp>
        <p:nvSpPr>
          <p:cNvPr id="28" name="Text 9">
            <a:extLst>
              <a:ext uri="{FF2B5EF4-FFF2-40B4-BE49-F238E27FC236}">
                <a16:creationId xmlns:a16="http://schemas.microsoft.com/office/drawing/2014/main" id="{52C66046-9A67-568B-A486-DA7AAD9DF036}"/>
              </a:ext>
            </a:extLst>
          </p:cNvPr>
          <p:cNvSpPr/>
          <p:nvPr/>
        </p:nvSpPr>
        <p:spPr>
          <a:xfrm>
            <a:off x="758952" y="5036780"/>
            <a:ext cx="3857387" cy="338495"/>
          </a:xfrm>
          <a:prstGeom prst="rect">
            <a:avLst/>
          </a:prstGeom>
          <a:noFill/>
          <a:ln/>
        </p:spPr>
        <p:txBody>
          <a:bodyPr wrap="none" lIns="0" tIns="0" rIns="0" bIns="0" rtlCol="0" anchor="t"/>
          <a:lstStyle/>
          <a:p>
            <a:pPr marL="0" indent="0" algn="l">
              <a:lnSpc>
                <a:spcPts val="2650"/>
              </a:lnSpc>
              <a:buNone/>
            </a:pPr>
            <a:r>
              <a:rPr lang="en-US" sz="2100" b="1" dirty="0">
                <a:solidFill>
                  <a:srgbClr val="384653"/>
                </a:solidFill>
                <a:latin typeface="Barlow Bold" pitchFamily="34" charset="0"/>
                <a:ea typeface="Barlow Bold" pitchFamily="34" charset="-122"/>
                <a:cs typeface="Barlow Bold" pitchFamily="34" charset="-120"/>
              </a:rPr>
              <a:t>Pour une indemnisation adaptée</a:t>
            </a:r>
            <a:endParaRPr lang="en-US" sz="2100" dirty="0"/>
          </a:p>
        </p:txBody>
      </p:sp>
      <p:sp>
        <p:nvSpPr>
          <p:cNvPr id="29" name="Text 10">
            <a:extLst>
              <a:ext uri="{FF2B5EF4-FFF2-40B4-BE49-F238E27FC236}">
                <a16:creationId xmlns:a16="http://schemas.microsoft.com/office/drawing/2014/main" id="{148B1D8C-BB61-8290-8766-4CDD79D2B0E9}"/>
              </a:ext>
            </a:extLst>
          </p:cNvPr>
          <p:cNvSpPr/>
          <p:nvPr/>
        </p:nvSpPr>
        <p:spPr>
          <a:xfrm>
            <a:off x="758952" y="5498743"/>
            <a:ext cx="7627382" cy="329327"/>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Prise en compte intégrale et individualisée du préjudice</a:t>
            </a:r>
            <a:endParaRPr lang="en-US" sz="1600" dirty="0"/>
          </a:p>
        </p:txBody>
      </p:sp>
      <p:pic>
        <p:nvPicPr>
          <p:cNvPr id="30" name="Image 0" descr="preencoded.png">
            <a:extLst>
              <a:ext uri="{FF2B5EF4-FFF2-40B4-BE49-F238E27FC236}">
                <a16:creationId xmlns:a16="http://schemas.microsoft.com/office/drawing/2014/main" id="{2C7F2888-954B-A7E0-D49F-BF3915E5E47B}"/>
              </a:ext>
            </a:extLst>
          </p:cNvPr>
          <p:cNvPicPr>
            <a:picLocks noChangeAspect="1"/>
          </p:cNvPicPr>
          <p:nvPr/>
        </p:nvPicPr>
        <p:blipFill>
          <a:blip r:embed="rId4"/>
          <a:stretch>
            <a:fillRect/>
          </a:stretch>
        </p:blipFill>
        <p:spPr>
          <a:xfrm>
            <a:off x="9030295" y="2185789"/>
            <a:ext cx="2670889" cy="3815556"/>
          </a:xfrm>
          <a:prstGeom prst="rect">
            <a:avLst/>
          </a:prstGeom>
        </p:spPr>
      </p:pic>
    </p:spTree>
    <p:extLst>
      <p:ext uri="{BB962C8B-B14F-4D97-AF65-F5344CB8AC3E}">
        <p14:creationId xmlns:p14="http://schemas.microsoft.com/office/powerpoint/2010/main" val="1742005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792514E7-B053-18F1-FF29-A387B296E356}"/>
              </a:ext>
            </a:extLst>
          </p:cNvPr>
          <p:cNvSpPr/>
          <p:nvPr/>
        </p:nvSpPr>
        <p:spPr>
          <a:xfrm>
            <a:off x="4711184" y="2758797"/>
            <a:ext cx="7627382" cy="855107"/>
          </a:xfrm>
          <a:prstGeom prst="rect">
            <a:avLst/>
          </a:prstGeom>
          <a:noFill/>
          <a:ln/>
        </p:spPr>
        <p:txBody>
          <a:bodyPr wrap="square" lIns="0" tIns="0" rIns="0" bIns="0" rtlCol="0" anchor="t"/>
          <a:lstStyle/>
          <a:p>
            <a:pPr marL="0" indent="0" algn="l">
              <a:lnSpc>
                <a:spcPts val="3350"/>
              </a:lnSpc>
              <a:buNone/>
            </a:pPr>
            <a:r>
              <a:rPr lang="en-US" sz="2650" b="1" dirty="0">
                <a:solidFill>
                  <a:srgbClr val="2E3C4E"/>
                </a:solidFill>
                <a:latin typeface="Barlow Bold" pitchFamily="34" charset="0"/>
                <a:ea typeface="Barlow Bold" pitchFamily="34" charset="-122"/>
                <a:cs typeface="Barlow Bold" pitchFamily="34" charset="-120"/>
              </a:rPr>
              <a:t>Évaluation des Troubles Spécifiques dans les Conditions d'Existence (TSCE)</a:t>
            </a:r>
            <a:endParaRPr lang="en-US" sz="2650" dirty="0"/>
          </a:p>
        </p:txBody>
      </p:sp>
      <p:sp>
        <p:nvSpPr>
          <p:cNvPr id="5" name="Text 1">
            <a:extLst>
              <a:ext uri="{FF2B5EF4-FFF2-40B4-BE49-F238E27FC236}">
                <a16:creationId xmlns:a16="http://schemas.microsoft.com/office/drawing/2014/main" id="{4AABA466-09FA-C9B4-6F60-B93E53BFEFC2}"/>
              </a:ext>
            </a:extLst>
          </p:cNvPr>
          <p:cNvSpPr/>
          <p:nvPr/>
        </p:nvSpPr>
        <p:spPr>
          <a:xfrm>
            <a:off x="4711184" y="3700463"/>
            <a:ext cx="4561284" cy="570071"/>
          </a:xfrm>
          <a:prstGeom prst="rect">
            <a:avLst/>
          </a:prstGeom>
          <a:noFill/>
          <a:ln/>
        </p:spPr>
        <p:txBody>
          <a:bodyPr wrap="none" lIns="0" tIns="0" rIns="0" bIns="0" rtlCol="0" anchor="t"/>
          <a:lstStyle/>
          <a:p>
            <a:pPr marL="0" indent="0" algn="l">
              <a:lnSpc>
                <a:spcPts val="4450"/>
              </a:lnSpc>
              <a:buNone/>
            </a:pPr>
            <a:r>
              <a:rPr lang="en-US" sz="3550" b="1" dirty="0">
                <a:solidFill>
                  <a:srgbClr val="2E3C4E"/>
                </a:solidFill>
                <a:latin typeface="Barlow Bold" pitchFamily="34" charset="0"/>
                <a:ea typeface="Barlow Bold" pitchFamily="34" charset="-122"/>
                <a:cs typeface="Barlow Bold" pitchFamily="34" charset="-120"/>
              </a:rPr>
              <a:t>L'outil ALQAVI</a:t>
            </a:r>
            <a:endParaRPr lang="en-US" sz="3550" dirty="0"/>
          </a:p>
        </p:txBody>
      </p:sp>
      <p:pic>
        <p:nvPicPr>
          <p:cNvPr id="6" name="Image 0" descr="preencoded.png">
            <a:extLst>
              <a:ext uri="{FF2B5EF4-FFF2-40B4-BE49-F238E27FC236}">
                <a16:creationId xmlns:a16="http://schemas.microsoft.com/office/drawing/2014/main" id="{D76882D0-DFA6-C120-417E-463D268880B6}"/>
              </a:ext>
            </a:extLst>
          </p:cNvPr>
          <p:cNvPicPr>
            <a:picLocks noChangeAspect="1"/>
          </p:cNvPicPr>
          <p:nvPr/>
        </p:nvPicPr>
        <p:blipFill>
          <a:blip r:embed="rId2"/>
          <a:stretch>
            <a:fillRect/>
          </a:stretch>
        </p:blipFill>
        <p:spPr>
          <a:xfrm>
            <a:off x="652582" y="561975"/>
            <a:ext cx="3547110" cy="5067300"/>
          </a:xfrm>
          <a:prstGeom prst="rect">
            <a:avLst/>
          </a:prstGeom>
        </p:spPr>
      </p:pic>
    </p:spTree>
    <p:extLst>
      <p:ext uri="{BB962C8B-B14F-4D97-AF65-F5344CB8AC3E}">
        <p14:creationId xmlns:p14="http://schemas.microsoft.com/office/powerpoint/2010/main" val="3057416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F140AC-B0A7-0AB5-EC9F-C7276B2F40BE}"/>
              </a:ext>
            </a:extLst>
          </p:cNvPr>
          <p:cNvSpPr>
            <a:spLocks noGrp="1"/>
          </p:cNvSpPr>
          <p:nvPr>
            <p:ph type="title"/>
          </p:nvPr>
        </p:nvSpPr>
        <p:spPr>
          <a:xfrm>
            <a:off x="248380" y="911335"/>
            <a:ext cx="9321800" cy="919221"/>
          </a:xfrm>
        </p:spPr>
        <p:txBody>
          <a:bodyPr/>
          <a:lstStyle/>
          <a:p>
            <a:r>
              <a:rPr lang="fr-FR" dirty="0"/>
              <a:t>TSCE et DFP – principes généraux</a:t>
            </a:r>
            <a:br>
              <a:rPr lang="fr-FR" dirty="0"/>
            </a:br>
            <a:endParaRPr lang="fr-FR" dirty="0"/>
          </a:p>
        </p:txBody>
      </p:sp>
      <p:sp>
        <p:nvSpPr>
          <p:cNvPr id="4" name="Text 0">
            <a:extLst>
              <a:ext uri="{FF2B5EF4-FFF2-40B4-BE49-F238E27FC236}">
                <a16:creationId xmlns:a16="http://schemas.microsoft.com/office/drawing/2014/main" id="{EBC9D516-854B-6999-92E1-1B1E43C8FED8}"/>
              </a:ext>
            </a:extLst>
          </p:cNvPr>
          <p:cNvSpPr/>
          <p:nvPr/>
        </p:nvSpPr>
        <p:spPr>
          <a:xfrm>
            <a:off x="127373" y="1494473"/>
            <a:ext cx="8468439" cy="712708"/>
          </a:xfrm>
          <a:prstGeom prst="rect">
            <a:avLst/>
          </a:prstGeom>
          <a:noFill/>
          <a:ln/>
        </p:spPr>
        <p:txBody>
          <a:bodyPr wrap="none" lIns="0" tIns="0" rIns="0" bIns="0" rtlCol="0" anchor="t"/>
          <a:lstStyle/>
          <a:p>
            <a:pPr marL="0" indent="0" algn="l">
              <a:lnSpc>
                <a:spcPts val="5600"/>
              </a:lnSpc>
              <a:buNone/>
            </a:pPr>
            <a:endParaRPr lang="en-US" sz="4450" dirty="0"/>
          </a:p>
        </p:txBody>
      </p:sp>
      <p:sp>
        <p:nvSpPr>
          <p:cNvPr id="5" name="Shape 1">
            <a:extLst>
              <a:ext uri="{FF2B5EF4-FFF2-40B4-BE49-F238E27FC236}">
                <a16:creationId xmlns:a16="http://schemas.microsoft.com/office/drawing/2014/main" id="{EDF92F9A-04CD-5F15-D585-716D25AD121D}"/>
              </a:ext>
            </a:extLst>
          </p:cNvPr>
          <p:cNvSpPr/>
          <p:nvPr/>
        </p:nvSpPr>
        <p:spPr>
          <a:xfrm>
            <a:off x="127373" y="2640449"/>
            <a:ext cx="3859411" cy="2010371"/>
          </a:xfrm>
          <a:prstGeom prst="roundRect">
            <a:avLst>
              <a:gd name="adj" fmla="val 9536"/>
            </a:avLst>
          </a:prstGeom>
          <a:solidFill>
            <a:srgbClr val="FFFFFF"/>
          </a:solidFill>
          <a:ln w="30480">
            <a:solidFill>
              <a:srgbClr val="DA1B2E"/>
            </a:solidFill>
            <a:prstDash val="solid"/>
          </a:ln>
        </p:spPr>
        <p:txBody>
          <a:bodyPr/>
          <a:lstStyle/>
          <a:p>
            <a:endParaRPr lang="fr-FR"/>
          </a:p>
        </p:txBody>
      </p:sp>
      <p:sp>
        <p:nvSpPr>
          <p:cNvPr id="6" name="Shape 2">
            <a:extLst>
              <a:ext uri="{FF2B5EF4-FFF2-40B4-BE49-F238E27FC236}">
                <a16:creationId xmlns:a16="http://schemas.microsoft.com/office/drawing/2014/main" id="{FD85C536-D567-28F3-BA48-AFA0FA950745}"/>
              </a:ext>
            </a:extLst>
          </p:cNvPr>
          <p:cNvSpPr/>
          <p:nvPr/>
        </p:nvSpPr>
        <p:spPr>
          <a:xfrm>
            <a:off x="96893" y="2640449"/>
            <a:ext cx="121920" cy="1534239"/>
          </a:xfrm>
          <a:prstGeom prst="roundRect">
            <a:avLst>
              <a:gd name="adj" fmla="val 266563"/>
            </a:avLst>
          </a:prstGeom>
          <a:solidFill>
            <a:srgbClr val="DA1B2E"/>
          </a:solidFill>
          <a:ln/>
        </p:spPr>
        <p:txBody>
          <a:bodyPr/>
          <a:lstStyle/>
          <a:p>
            <a:endParaRPr lang="fr-FR"/>
          </a:p>
        </p:txBody>
      </p:sp>
      <p:sp>
        <p:nvSpPr>
          <p:cNvPr id="7" name="Text 3">
            <a:extLst>
              <a:ext uri="{FF2B5EF4-FFF2-40B4-BE49-F238E27FC236}">
                <a16:creationId xmlns:a16="http://schemas.microsoft.com/office/drawing/2014/main" id="{FA92670E-9476-4893-79EC-097D8EAB7907}"/>
              </a:ext>
            </a:extLst>
          </p:cNvPr>
          <p:cNvSpPr/>
          <p:nvPr/>
        </p:nvSpPr>
        <p:spPr>
          <a:xfrm>
            <a:off x="465868" y="2887504"/>
            <a:ext cx="3008852"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Le taux d'AIPP n'inclut pas les troubles spécifiques dans les conditions d'existence.</a:t>
            </a:r>
            <a:endParaRPr lang="en-US" sz="1700" dirty="0"/>
          </a:p>
        </p:txBody>
      </p:sp>
      <p:sp>
        <p:nvSpPr>
          <p:cNvPr id="8" name="Shape 4">
            <a:extLst>
              <a:ext uri="{FF2B5EF4-FFF2-40B4-BE49-F238E27FC236}">
                <a16:creationId xmlns:a16="http://schemas.microsoft.com/office/drawing/2014/main" id="{81934465-CDA5-989A-A208-AC84AE5C3B58}"/>
              </a:ext>
            </a:extLst>
          </p:cNvPr>
          <p:cNvSpPr/>
          <p:nvPr/>
        </p:nvSpPr>
        <p:spPr>
          <a:xfrm>
            <a:off x="4570786" y="2640449"/>
            <a:ext cx="4025026" cy="2010371"/>
          </a:xfrm>
          <a:prstGeom prst="roundRect">
            <a:avLst>
              <a:gd name="adj" fmla="val 9536"/>
            </a:avLst>
          </a:prstGeom>
          <a:solidFill>
            <a:srgbClr val="FFFFFF"/>
          </a:solidFill>
          <a:ln w="30480">
            <a:solidFill>
              <a:srgbClr val="DA1B2E"/>
            </a:solidFill>
            <a:prstDash val="solid"/>
          </a:ln>
        </p:spPr>
        <p:txBody>
          <a:bodyPr/>
          <a:lstStyle/>
          <a:p>
            <a:endParaRPr lang="fr-FR"/>
          </a:p>
        </p:txBody>
      </p:sp>
      <p:sp>
        <p:nvSpPr>
          <p:cNvPr id="9" name="Shape 5">
            <a:extLst>
              <a:ext uri="{FF2B5EF4-FFF2-40B4-BE49-F238E27FC236}">
                <a16:creationId xmlns:a16="http://schemas.microsoft.com/office/drawing/2014/main" id="{0775A896-6D7B-1BEA-4CCD-B69277A52164}"/>
              </a:ext>
            </a:extLst>
          </p:cNvPr>
          <p:cNvSpPr/>
          <p:nvPr/>
        </p:nvSpPr>
        <p:spPr>
          <a:xfrm>
            <a:off x="4540306" y="2640449"/>
            <a:ext cx="121920" cy="1534239"/>
          </a:xfrm>
          <a:prstGeom prst="roundRect">
            <a:avLst>
              <a:gd name="adj" fmla="val 266563"/>
            </a:avLst>
          </a:prstGeom>
          <a:solidFill>
            <a:srgbClr val="DA1B2E"/>
          </a:solidFill>
          <a:ln/>
        </p:spPr>
        <p:txBody>
          <a:bodyPr/>
          <a:lstStyle/>
          <a:p>
            <a:endParaRPr lang="fr-FR"/>
          </a:p>
        </p:txBody>
      </p:sp>
      <p:sp>
        <p:nvSpPr>
          <p:cNvPr id="10" name="Text 6">
            <a:extLst>
              <a:ext uri="{FF2B5EF4-FFF2-40B4-BE49-F238E27FC236}">
                <a16:creationId xmlns:a16="http://schemas.microsoft.com/office/drawing/2014/main" id="{25CC5D13-0226-333A-69CC-7DF05A5219F0}"/>
              </a:ext>
            </a:extLst>
          </p:cNvPr>
          <p:cNvSpPr/>
          <p:nvPr/>
        </p:nvSpPr>
        <p:spPr>
          <a:xfrm>
            <a:off x="4909280" y="2887504"/>
            <a:ext cx="2899696"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Le DFP va au-delà de l'AIPP : il inclut douleurs, perte de qualité de vie, souffrances permanentes.</a:t>
            </a:r>
            <a:endParaRPr lang="en-US" sz="1700" dirty="0"/>
          </a:p>
        </p:txBody>
      </p:sp>
      <p:sp>
        <p:nvSpPr>
          <p:cNvPr id="11" name="Shape 7">
            <a:extLst>
              <a:ext uri="{FF2B5EF4-FFF2-40B4-BE49-F238E27FC236}">
                <a16:creationId xmlns:a16="http://schemas.microsoft.com/office/drawing/2014/main" id="{7344EAB7-ACB4-B252-66DB-828BFF5A02AF}"/>
              </a:ext>
            </a:extLst>
          </p:cNvPr>
          <p:cNvSpPr/>
          <p:nvPr/>
        </p:nvSpPr>
        <p:spPr>
          <a:xfrm>
            <a:off x="9014199" y="2640449"/>
            <a:ext cx="2937009" cy="2010371"/>
          </a:xfrm>
          <a:prstGeom prst="roundRect">
            <a:avLst>
              <a:gd name="adj" fmla="val 9536"/>
            </a:avLst>
          </a:prstGeom>
          <a:solidFill>
            <a:srgbClr val="FFFFFF"/>
          </a:solidFill>
          <a:ln w="30480">
            <a:solidFill>
              <a:srgbClr val="DA1B2E"/>
            </a:solidFill>
            <a:prstDash val="solid"/>
          </a:ln>
        </p:spPr>
        <p:txBody>
          <a:bodyPr/>
          <a:lstStyle/>
          <a:p>
            <a:endParaRPr lang="fr-FR"/>
          </a:p>
        </p:txBody>
      </p:sp>
      <p:sp>
        <p:nvSpPr>
          <p:cNvPr id="12" name="Shape 8">
            <a:extLst>
              <a:ext uri="{FF2B5EF4-FFF2-40B4-BE49-F238E27FC236}">
                <a16:creationId xmlns:a16="http://schemas.microsoft.com/office/drawing/2014/main" id="{C345B9B4-E8C8-36F8-A4B9-106601F13482}"/>
              </a:ext>
            </a:extLst>
          </p:cNvPr>
          <p:cNvSpPr/>
          <p:nvPr/>
        </p:nvSpPr>
        <p:spPr>
          <a:xfrm>
            <a:off x="8983718" y="2640449"/>
            <a:ext cx="121920" cy="1534239"/>
          </a:xfrm>
          <a:prstGeom prst="roundRect">
            <a:avLst>
              <a:gd name="adj" fmla="val 266563"/>
            </a:avLst>
          </a:prstGeom>
          <a:solidFill>
            <a:srgbClr val="DA1B2E"/>
          </a:solidFill>
          <a:ln/>
        </p:spPr>
        <p:txBody>
          <a:bodyPr/>
          <a:lstStyle/>
          <a:p>
            <a:endParaRPr lang="fr-FR"/>
          </a:p>
        </p:txBody>
      </p:sp>
      <p:sp>
        <p:nvSpPr>
          <p:cNvPr id="13" name="Text 9">
            <a:extLst>
              <a:ext uri="{FF2B5EF4-FFF2-40B4-BE49-F238E27FC236}">
                <a16:creationId xmlns:a16="http://schemas.microsoft.com/office/drawing/2014/main" id="{071C4968-41B4-7D14-2216-CB26D1E96F90}"/>
              </a:ext>
            </a:extLst>
          </p:cNvPr>
          <p:cNvSpPr/>
          <p:nvPr/>
        </p:nvSpPr>
        <p:spPr>
          <a:xfrm>
            <a:off x="9352693" y="2887504"/>
            <a:ext cx="2123027"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Les TSCE relèvent d'une approche individualisée </a:t>
            </a:r>
            <a:r>
              <a:rPr lang="en-US" sz="1700" i="1" dirty="0">
                <a:solidFill>
                  <a:srgbClr val="384653"/>
                </a:solidFill>
                <a:latin typeface="Montserrat" pitchFamily="34" charset="0"/>
                <a:ea typeface="Montserrat" pitchFamily="34" charset="-122"/>
                <a:cs typeface="Montserrat" pitchFamily="34" charset="-120"/>
              </a:rPr>
              <a:t>in concreto</a:t>
            </a:r>
            <a:r>
              <a:rPr lang="en-US" sz="1700" dirty="0">
                <a:solidFill>
                  <a:srgbClr val="384653"/>
                </a:solidFill>
                <a:latin typeface="Montserrat" pitchFamily="34" charset="0"/>
                <a:ea typeface="Montserrat" pitchFamily="34" charset="-122"/>
                <a:cs typeface="Montserrat" pitchFamily="34" charset="-120"/>
              </a:rPr>
              <a:t>.</a:t>
            </a:r>
            <a:endParaRPr lang="en-US" sz="1700" dirty="0"/>
          </a:p>
        </p:txBody>
      </p:sp>
    </p:spTree>
    <p:extLst>
      <p:ext uri="{BB962C8B-B14F-4D97-AF65-F5344CB8AC3E}">
        <p14:creationId xmlns:p14="http://schemas.microsoft.com/office/powerpoint/2010/main" val="2590260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4F25A-34D7-70B8-9378-D30A13D9DE2B}"/>
              </a:ext>
            </a:extLst>
          </p:cNvPr>
          <p:cNvSpPr>
            <a:spLocks noGrp="1"/>
          </p:cNvSpPr>
          <p:nvPr>
            <p:ph type="title"/>
          </p:nvPr>
        </p:nvSpPr>
        <p:spPr>
          <a:xfrm>
            <a:off x="629031" y="401702"/>
            <a:ext cx="9321800" cy="919221"/>
          </a:xfrm>
        </p:spPr>
        <p:txBody>
          <a:bodyPr/>
          <a:lstStyle/>
          <a:p>
            <a:r>
              <a:rPr lang="fr-FR" dirty="0"/>
              <a:t>Grille ALQAVI – objectifs</a:t>
            </a:r>
            <a:br>
              <a:rPr lang="fr-FR" dirty="0"/>
            </a:br>
            <a:endParaRPr lang="fr-FR" dirty="0"/>
          </a:p>
        </p:txBody>
      </p:sp>
      <p:pic>
        <p:nvPicPr>
          <p:cNvPr id="4" name="Image 0" descr="preencoded.png">
            <a:extLst>
              <a:ext uri="{FF2B5EF4-FFF2-40B4-BE49-F238E27FC236}">
                <a16:creationId xmlns:a16="http://schemas.microsoft.com/office/drawing/2014/main" id="{098DB761-FD98-8D95-B951-343A15B690E8}"/>
              </a:ext>
            </a:extLst>
          </p:cNvPr>
          <p:cNvPicPr>
            <a:picLocks noChangeAspect="1"/>
          </p:cNvPicPr>
          <p:nvPr/>
        </p:nvPicPr>
        <p:blipFill>
          <a:blip r:embed="rId2"/>
          <a:stretch>
            <a:fillRect/>
          </a:stretch>
        </p:blipFill>
        <p:spPr>
          <a:xfrm>
            <a:off x="629031" y="1444752"/>
            <a:ext cx="4293870" cy="4293870"/>
          </a:xfrm>
          <a:prstGeom prst="rect">
            <a:avLst/>
          </a:prstGeom>
        </p:spPr>
      </p:pic>
      <p:sp>
        <p:nvSpPr>
          <p:cNvPr id="5" name="Text 1">
            <a:extLst>
              <a:ext uri="{FF2B5EF4-FFF2-40B4-BE49-F238E27FC236}">
                <a16:creationId xmlns:a16="http://schemas.microsoft.com/office/drawing/2014/main" id="{D6C9AC79-A592-E9D3-0364-8395D627B499}"/>
              </a:ext>
            </a:extLst>
          </p:cNvPr>
          <p:cNvSpPr/>
          <p:nvPr/>
        </p:nvSpPr>
        <p:spPr>
          <a:xfrm>
            <a:off x="5424368" y="2229779"/>
            <a:ext cx="6308646" cy="656749"/>
          </a:xfrm>
          <a:prstGeom prst="rect">
            <a:avLst/>
          </a:prstGeom>
          <a:noFill/>
          <a:ln/>
        </p:spPr>
        <p:txBody>
          <a:bodyPr wrap="squar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Objectiver les altérations de la qualité de vie après consolidation.</a:t>
            </a:r>
            <a:endParaRPr lang="en-US" sz="1600" dirty="0"/>
          </a:p>
        </p:txBody>
      </p:sp>
      <p:sp>
        <p:nvSpPr>
          <p:cNvPr id="6" name="Text 2">
            <a:extLst>
              <a:ext uri="{FF2B5EF4-FFF2-40B4-BE49-F238E27FC236}">
                <a16:creationId xmlns:a16="http://schemas.microsoft.com/office/drawing/2014/main" id="{DB6D60A3-88BF-013B-39E6-2A2900FAC71D}"/>
              </a:ext>
            </a:extLst>
          </p:cNvPr>
          <p:cNvSpPr/>
          <p:nvPr/>
        </p:nvSpPr>
        <p:spPr>
          <a:xfrm>
            <a:off x="5424368" y="3071193"/>
            <a:ext cx="6308646" cy="656749"/>
          </a:xfrm>
          <a:prstGeom prst="rect">
            <a:avLst/>
          </a:prstGeom>
          <a:noFill/>
          <a:ln/>
        </p:spPr>
        <p:txBody>
          <a:bodyPr wrap="squar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Ne pas dupliquer d'autres postes indemnitaires (agrément, esthétique, professionnel…).</a:t>
            </a:r>
            <a:endParaRPr lang="en-US" sz="1600" dirty="0"/>
          </a:p>
        </p:txBody>
      </p:sp>
      <p:sp>
        <p:nvSpPr>
          <p:cNvPr id="7" name="Text 3">
            <a:extLst>
              <a:ext uri="{FF2B5EF4-FFF2-40B4-BE49-F238E27FC236}">
                <a16:creationId xmlns:a16="http://schemas.microsoft.com/office/drawing/2014/main" id="{B97E997C-51C3-7D9A-D920-EDAB2F6D04B2}"/>
              </a:ext>
            </a:extLst>
          </p:cNvPr>
          <p:cNvSpPr/>
          <p:nvPr/>
        </p:nvSpPr>
        <p:spPr>
          <a:xfrm>
            <a:off x="5424368" y="3912608"/>
            <a:ext cx="6308646" cy="328374"/>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Apprécier les répercussions personnelles, familiales, sociales.</a:t>
            </a:r>
            <a:endParaRPr lang="en-US" sz="1600" dirty="0"/>
          </a:p>
        </p:txBody>
      </p:sp>
    </p:spTree>
    <p:extLst>
      <p:ext uri="{BB962C8B-B14F-4D97-AF65-F5344CB8AC3E}">
        <p14:creationId xmlns:p14="http://schemas.microsoft.com/office/powerpoint/2010/main" val="2827643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E2DB01-2D0D-F4ED-9DA4-B45BD6311D07}"/>
              </a:ext>
            </a:extLst>
          </p:cNvPr>
          <p:cNvSpPr>
            <a:spLocks noGrp="1"/>
          </p:cNvSpPr>
          <p:nvPr>
            <p:ph type="title"/>
          </p:nvPr>
        </p:nvSpPr>
        <p:spPr/>
        <p:txBody>
          <a:bodyPr/>
          <a:lstStyle/>
          <a:p>
            <a:r>
              <a:rPr lang="fr-FR" dirty="0"/>
              <a:t>Grille ALQAVI – 5 dimensions</a:t>
            </a:r>
            <a:br>
              <a:rPr lang="fr-FR" dirty="0"/>
            </a:br>
            <a:endParaRPr lang="fr-FR" dirty="0"/>
          </a:p>
        </p:txBody>
      </p:sp>
      <p:sp>
        <p:nvSpPr>
          <p:cNvPr id="4" name="Text 1">
            <a:extLst>
              <a:ext uri="{FF2B5EF4-FFF2-40B4-BE49-F238E27FC236}">
                <a16:creationId xmlns:a16="http://schemas.microsoft.com/office/drawing/2014/main" id="{B3C981C8-A015-A733-5F47-CF48AD816B9E}"/>
              </a:ext>
            </a:extLst>
          </p:cNvPr>
          <p:cNvSpPr/>
          <p:nvPr/>
        </p:nvSpPr>
        <p:spPr>
          <a:xfrm>
            <a:off x="215527" y="1934071"/>
            <a:ext cx="3053358" cy="356235"/>
          </a:xfrm>
          <a:prstGeom prst="rect">
            <a:avLst/>
          </a:prstGeom>
          <a:noFill/>
          <a:ln/>
        </p:spPr>
        <p:txBody>
          <a:bodyPr wrap="none" lIns="0" tIns="0" rIns="0" bIns="0" rtlCol="0" anchor="t"/>
          <a:lstStyle/>
          <a:p>
            <a:pPr marL="0" indent="0" algn="r">
              <a:lnSpc>
                <a:spcPts val="2800"/>
              </a:lnSpc>
              <a:buNone/>
            </a:pPr>
            <a:r>
              <a:rPr lang="en-US" sz="2200" b="1" dirty="0">
                <a:solidFill>
                  <a:srgbClr val="384653"/>
                </a:solidFill>
                <a:latin typeface="Barlow Bold" pitchFamily="34" charset="0"/>
                <a:ea typeface="Barlow Bold" pitchFamily="34" charset="-122"/>
                <a:cs typeface="Barlow Bold" pitchFamily="34" charset="-120"/>
              </a:rPr>
              <a:t>Astreinte thérapeutique</a:t>
            </a:r>
            <a:endParaRPr lang="en-US" sz="2200" dirty="0"/>
          </a:p>
        </p:txBody>
      </p:sp>
      <p:sp>
        <p:nvSpPr>
          <p:cNvPr id="5" name="Text 2">
            <a:extLst>
              <a:ext uri="{FF2B5EF4-FFF2-40B4-BE49-F238E27FC236}">
                <a16:creationId xmlns:a16="http://schemas.microsoft.com/office/drawing/2014/main" id="{4C1AE76A-1B5D-1AB6-5D32-4A75680073EA}"/>
              </a:ext>
            </a:extLst>
          </p:cNvPr>
          <p:cNvSpPr/>
          <p:nvPr/>
        </p:nvSpPr>
        <p:spPr>
          <a:xfrm>
            <a:off x="-668155" y="2420203"/>
            <a:ext cx="3937040" cy="346710"/>
          </a:xfrm>
          <a:prstGeom prst="rect">
            <a:avLst/>
          </a:prstGeom>
          <a:noFill/>
          <a:ln/>
        </p:spPr>
        <p:txBody>
          <a:bodyPr wrap="none" lIns="0" tIns="0" rIns="0" bIns="0" rtlCol="0" anchor="t"/>
          <a:lstStyle/>
          <a:p>
            <a:pPr marL="0" indent="0" algn="r">
              <a:lnSpc>
                <a:spcPts val="2700"/>
              </a:lnSpc>
              <a:buNone/>
            </a:pPr>
            <a:r>
              <a:rPr lang="en-US" sz="1700" dirty="0">
                <a:solidFill>
                  <a:srgbClr val="384653"/>
                </a:solidFill>
                <a:latin typeface="Montserrat" pitchFamily="34" charset="0"/>
                <a:ea typeface="Montserrat" pitchFamily="34" charset="-122"/>
                <a:cs typeface="Montserrat" pitchFamily="34" charset="-120"/>
              </a:rPr>
              <a:t>Soins permanents</a:t>
            </a:r>
            <a:endParaRPr lang="en-US" sz="1700" dirty="0"/>
          </a:p>
        </p:txBody>
      </p:sp>
      <p:pic>
        <p:nvPicPr>
          <p:cNvPr id="6" name="Image 0" descr="preencoded.png">
            <a:extLst>
              <a:ext uri="{FF2B5EF4-FFF2-40B4-BE49-F238E27FC236}">
                <a16:creationId xmlns:a16="http://schemas.microsoft.com/office/drawing/2014/main" id="{E86EB438-9A06-55AE-DE84-B4F88E96F990}"/>
              </a:ext>
            </a:extLst>
          </p:cNvPr>
          <p:cNvPicPr>
            <a:picLocks noChangeAspect="1"/>
          </p:cNvPicPr>
          <p:nvPr/>
        </p:nvPicPr>
        <p:blipFill>
          <a:blip r:embed="rId2"/>
          <a:stretch>
            <a:fillRect/>
          </a:stretch>
        </p:blipFill>
        <p:spPr>
          <a:xfrm>
            <a:off x="3593806" y="1284347"/>
            <a:ext cx="4589740" cy="4589740"/>
          </a:xfrm>
          <a:prstGeom prst="rect">
            <a:avLst/>
          </a:prstGeom>
        </p:spPr>
      </p:pic>
      <p:pic>
        <p:nvPicPr>
          <p:cNvPr id="7" name="Image 1" descr="preencoded.png">
            <a:extLst>
              <a:ext uri="{FF2B5EF4-FFF2-40B4-BE49-F238E27FC236}">
                <a16:creationId xmlns:a16="http://schemas.microsoft.com/office/drawing/2014/main" id="{EFBD7DA7-1221-2851-DCD2-A58F9725C8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6946" y="2472889"/>
            <a:ext cx="324088" cy="324088"/>
          </a:xfrm>
          <a:prstGeom prst="rect">
            <a:avLst/>
          </a:prstGeom>
        </p:spPr>
      </p:pic>
      <p:sp>
        <p:nvSpPr>
          <p:cNvPr id="8" name="Text 3">
            <a:extLst>
              <a:ext uri="{FF2B5EF4-FFF2-40B4-BE49-F238E27FC236}">
                <a16:creationId xmlns:a16="http://schemas.microsoft.com/office/drawing/2014/main" id="{8AC4C887-CF86-8289-20F4-573BCD89C639}"/>
              </a:ext>
            </a:extLst>
          </p:cNvPr>
          <p:cNvSpPr/>
          <p:nvPr/>
        </p:nvSpPr>
        <p:spPr>
          <a:xfrm>
            <a:off x="8508468" y="1524496"/>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Autonomie</a:t>
            </a:r>
            <a:endParaRPr lang="en-US" sz="2200" dirty="0"/>
          </a:p>
        </p:txBody>
      </p:sp>
      <p:sp>
        <p:nvSpPr>
          <p:cNvPr id="9" name="Text 4">
            <a:extLst>
              <a:ext uri="{FF2B5EF4-FFF2-40B4-BE49-F238E27FC236}">
                <a16:creationId xmlns:a16="http://schemas.microsoft.com/office/drawing/2014/main" id="{5CB9FD2C-9927-35A1-D937-E79079A5B295}"/>
              </a:ext>
            </a:extLst>
          </p:cNvPr>
          <p:cNvSpPr/>
          <p:nvPr/>
        </p:nvSpPr>
        <p:spPr>
          <a:xfrm>
            <a:off x="8508468" y="2010628"/>
            <a:ext cx="3937159"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Vie quotidienne</a:t>
            </a:r>
            <a:endParaRPr lang="en-US" sz="1700" dirty="0"/>
          </a:p>
        </p:txBody>
      </p:sp>
      <p:pic>
        <p:nvPicPr>
          <p:cNvPr id="10" name="Image 2" descr="preencoded.png">
            <a:extLst>
              <a:ext uri="{FF2B5EF4-FFF2-40B4-BE49-F238E27FC236}">
                <a16:creationId xmlns:a16="http://schemas.microsoft.com/office/drawing/2014/main" id="{1ED1D0DB-8929-1D3B-D453-831DC9ACF1FA}"/>
              </a:ext>
            </a:extLst>
          </p:cNvPr>
          <p:cNvPicPr>
            <a:picLocks noChangeAspect="1"/>
          </p:cNvPicPr>
          <p:nvPr/>
        </p:nvPicPr>
        <p:blipFill>
          <a:blip r:embed="rId5"/>
          <a:stretch>
            <a:fillRect/>
          </a:stretch>
        </p:blipFill>
        <p:spPr>
          <a:xfrm>
            <a:off x="3593806" y="1284347"/>
            <a:ext cx="4589740" cy="4589740"/>
          </a:xfrm>
          <a:prstGeom prst="rect">
            <a:avLst/>
          </a:prstGeom>
        </p:spPr>
      </p:pic>
      <p:pic>
        <p:nvPicPr>
          <p:cNvPr id="11" name="Image 3" descr="preencoded.png">
            <a:extLst>
              <a:ext uri="{FF2B5EF4-FFF2-40B4-BE49-F238E27FC236}">
                <a16:creationId xmlns:a16="http://schemas.microsoft.com/office/drawing/2014/main" id="{34CE3F65-E168-816E-AF36-D8CA76168E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2885" y="1889244"/>
            <a:ext cx="324088" cy="324088"/>
          </a:xfrm>
          <a:prstGeom prst="rect">
            <a:avLst/>
          </a:prstGeom>
        </p:spPr>
      </p:pic>
      <p:sp>
        <p:nvSpPr>
          <p:cNvPr id="12" name="Text 5">
            <a:extLst>
              <a:ext uri="{FF2B5EF4-FFF2-40B4-BE49-F238E27FC236}">
                <a16:creationId xmlns:a16="http://schemas.microsoft.com/office/drawing/2014/main" id="{70D53424-724D-87A8-5979-E9885AE2127C}"/>
              </a:ext>
            </a:extLst>
          </p:cNvPr>
          <p:cNvSpPr/>
          <p:nvPr/>
        </p:nvSpPr>
        <p:spPr>
          <a:xfrm>
            <a:off x="8616815" y="3162677"/>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Vie personnelle</a:t>
            </a:r>
            <a:endParaRPr lang="en-US" sz="2200" dirty="0"/>
          </a:p>
        </p:txBody>
      </p:sp>
      <p:sp>
        <p:nvSpPr>
          <p:cNvPr id="13" name="Text 6">
            <a:extLst>
              <a:ext uri="{FF2B5EF4-FFF2-40B4-BE49-F238E27FC236}">
                <a16:creationId xmlns:a16="http://schemas.microsoft.com/office/drawing/2014/main" id="{85D629CA-D0A0-5438-A35F-51DFA961D39D}"/>
              </a:ext>
            </a:extLst>
          </p:cNvPr>
          <p:cNvSpPr/>
          <p:nvPr/>
        </p:nvSpPr>
        <p:spPr>
          <a:xfrm>
            <a:off x="8616815" y="3648809"/>
            <a:ext cx="3828812"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Projet de vie, identité</a:t>
            </a:r>
            <a:endParaRPr lang="en-US" sz="1700" dirty="0"/>
          </a:p>
        </p:txBody>
      </p:sp>
      <p:pic>
        <p:nvPicPr>
          <p:cNvPr id="14" name="Image 4" descr="preencoded.png">
            <a:extLst>
              <a:ext uri="{FF2B5EF4-FFF2-40B4-BE49-F238E27FC236}">
                <a16:creationId xmlns:a16="http://schemas.microsoft.com/office/drawing/2014/main" id="{56707F1B-AA4E-1076-358A-E3FB0461FC1A}"/>
              </a:ext>
            </a:extLst>
          </p:cNvPr>
          <p:cNvPicPr>
            <a:picLocks noChangeAspect="1"/>
          </p:cNvPicPr>
          <p:nvPr/>
        </p:nvPicPr>
        <p:blipFill>
          <a:blip r:embed="rId8"/>
          <a:stretch>
            <a:fillRect/>
          </a:stretch>
        </p:blipFill>
        <p:spPr>
          <a:xfrm>
            <a:off x="3593806" y="1284347"/>
            <a:ext cx="4589740" cy="4589740"/>
          </a:xfrm>
          <a:prstGeom prst="rect">
            <a:avLst/>
          </a:prstGeom>
        </p:spPr>
      </p:pic>
      <p:pic>
        <p:nvPicPr>
          <p:cNvPr id="15" name="Image 5" descr="preencoded.png">
            <a:extLst>
              <a:ext uri="{FF2B5EF4-FFF2-40B4-BE49-F238E27FC236}">
                <a16:creationId xmlns:a16="http://schemas.microsoft.com/office/drawing/2014/main" id="{CF7070AC-3ACD-84A3-1EA1-1B82E43AAE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32905" y="3417054"/>
            <a:ext cx="324088" cy="324088"/>
          </a:xfrm>
          <a:prstGeom prst="rect">
            <a:avLst/>
          </a:prstGeom>
        </p:spPr>
      </p:pic>
      <p:sp>
        <p:nvSpPr>
          <p:cNvPr id="16" name="Text 7">
            <a:extLst>
              <a:ext uri="{FF2B5EF4-FFF2-40B4-BE49-F238E27FC236}">
                <a16:creationId xmlns:a16="http://schemas.microsoft.com/office/drawing/2014/main" id="{6D12B19E-F93C-C5E2-B4F8-4E52648A00DC}"/>
              </a:ext>
            </a:extLst>
          </p:cNvPr>
          <p:cNvSpPr/>
          <p:nvPr/>
        </p:nvSpPr>
        <p:spPr>
          <a:xfrm>
            <a:off x="8508468" y="4800977"/>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Vie relationnelle</a:t>
            </a:r>
            <a:endParaRPr lang="en-US" sz="2200" dirty="0"/>
          </a:p>
        </p:txBody>
      </p:sp>
      <p:sp>
        <p:nvSpPr>
          <p:cNvPr id="17" name="Text 8">
            <a:extLst>
              <a:ext uri="{FF2B5EF4-FFF2-40B4-BE49-F238E27FC236}">
                <a16:creationId xmlns:a16="http://schemas.microsoft.com/office/drawing/2014/main" id="{B40779ED-C267-E862-B04F-1D3728AA1E48}"/>
              </a:ext>
            </a:extLst>
          </p:cNvPr>
          <p:cNvSpPr/>
          <p:nvPr/>
        </p:nvSpPr>
        <p:spPr>
          <a:xfrm>
            <a:off x="8508468" y="5287109"/>
            <a:ext cx="3937159"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Sphère familiale et sociale</a:t>
            </a:r>
            <a:endParaRPr lang="en-US" sz="1700" dirty="0"/>
          </a:p>
        </p:txBody>
      </p:sp>
      <p:pic>
        <p:nvPicPr>
          <p:cNvPr id="18" name="Image 6" descr="preencoded.png">
            <a:extLst>
              <a:ext uri="{FF2B5EF4-FFF2-40B4-BE49-F238E27FC236}">
                <a16:creationId xmlns:a16="http://schemas.microsoft.com/office/drawing/2014/main" id="{D4E7AC16-F804-0514-29BD-8253F53B4A86}"/>
              </a:ext>
            </a:extLst>
          </p:cNvPr>
          <p:cNvPicPr>
            <a:picLocks noChangeAspect="1"/>
          </p:cNvPicPr>
          <p:nvPr/>
        </p:nvPicPr>
        <p:blipFill>
          <a:blip r:embed="rId11"/>
          <a:stretch>
            <a:fillRect/>
          </a:stretch>
        </p:blipFill>
        <p:spPr>
          <a:xfrm>
            <a:off x="3593806" y="1284347"/>
            <a:ext cx="4589740" cy="4589740"/>
          </a:xfrm>
          <a:prstGeom prst="rect">
            <a:avLst/>
          </a:prstGeom>
        </p:spPr>
      </p:pic>
      <p:pic>
        <p:nvPicPr>
          <p:cNvPr id="19" name="Image 7" descr="preencoded.png">
            <a:extLst>
              <a:ext uri="{FF2B5EF4-FFF2-40B4-BE49-F238E27FC236}">
                <a16:creationId xmlns:a16="http://schemas.microsoft.com/office/drawing/2014/main" id="{E3582B52-695F-FF4C-506B-956A03B660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22885" y="4944864"/>
            <a:ext cx="324088" cy="324088"/>
          </a:xfrm>
          <a:prstGeom prst="rect">
            <a:avLst/>
          </a:prstGeom>
        </p:spPr>
      </p:pic>
      <p:sp>
        <p:nvSpPr>
          <p:cNvPr id="20" name="Text 9">
            <a:extLst>
              <a:ext uri="{FF2B5EF4-FFF2-40B4-BE49-F238E27FC236}">
                <a16:creationId xmlns:a16="http://schemas.microsoft.com/office/drawing/2014/main" id="{C6B181E4-5586-C8C1-7FA5-5E3805B91F8C}"/>
              </a:ext>
            </a:extLst>
          </p:cNvPr>
          <p:cNvSpPr/>
          <p:nvPr/>
        </p:nvSpPr>
        <p:spPr>
          <a:xfrm>
            <a:off x="418171" y="4391402"/>
            <a:ext cx="2850713" cy="356235"/>
          </a:xfrm>
          <a:prstGeom prst="rect">
            <a:avLst/>
          </a:prstGeom>
          <a:noFill/>
          <a:ln/>
        </p:spPr>
        <p:txBody>
          <a:bodyPr wrap="none" lIns="0" tIns="0" rIns="0" bIns="0" rtlCol="0" anchor="t"/>
          <a:lstStyle/>
          <a:p>
            <a:pPr marL="0" indent="0" algn="r">
              <a:lnSpc>
                <a:spcPts val="2800"/>
              </a:lnSpc>
              <a:buNone/>
            </a:pPr>
            <a:r>
              <a:rPr lang="en-US" sz="2200" b="1" dirty="0">
                <a:solidFill>
                  <a:srgbClr val="384653"/>
                </a:solidFill>
                <a:latin typeface="Barlow Bold" pitchFamily="34" charset="0"/>
                <a:ea typeface="Barlow Bold" pitchFamily="34" charset="-122"/>
                <a:cs typeface="Barlow Bold" pitchFamily="34" charset="-120"/>
              </a:rPr>
              <a:t>Expérience corporelle</a:t>
            </a:r>
            <a:endParaRPr lang="en-US" sz="2200" dirty="0"/>
          </a:p>
        </p:txBody>
      </p:sp>
      <p:sp>
        <p:nvSpPr>
          <p:cNvPr id="21" name="Text 10">
            <a:extLst>
              <a:ext uri="{FF2B5EF4-FFF2-40B4-BE49-F238E27FC236}">
                <a16:creationId xmlns:a16="http://schemas.microsoft.com/office/drawing/2014/main" id="{DEC96BA3-030E-3372-0972-562786371C9C}"/>
              </a:ext>
            </a:extLst>
          </p:cNvPr>
          <p:cNvSpPr/>
          <p:nvPr/>
        </p:nvSpPr>
        <p:spPr>
          <a:xfrm>
            <a:off x="-668155" y="4877534"/>
            <a:ext cx="3937040" cy="346710"/>
          </a:xfrm>
          <a:prstGeom prst="rect">
            <a:avLst/>
          </a:prstGeom>
          <a:noFill/>
          <a:ln/>
        </p:spPr>
        <p:txBody>
          <a:bodyPr wrap="none" lIns="0" tIns="0" rIns="0" bIns="0" rtlCol="0" anchor="t"/>
          <a:lstStyle/>
          <a:p>
            <a:pPr marL="0" indent="0" algn="r">
              <a:lnSpc>
                <a:spcPts val="2700"/>
              </a:lnSpc>
              <a:buNone/>
            </a:pPr>
            <a:r>
              <a:rPr lang="en-US" sz="1700" dirty="0">
                <a:solidFill>
                  <a:srgbClr val="384653"/>
                </a:solidFill>
                <a:latin typeface="Montserrat" pitchFamily="34" charset="0"/>
                <a:ea typeface="Montserrat" pitchFamily="34" charset="-122"/>
                <a:cs typeface="Montserrat" pitchFamily="34" charset="-120"/>
              </a:rPr>
              <a:t>Confiance corporelle</a:t>
            </a:r>
            <a:endParaRPr lang="en-US" sz="1700" dirty="0"/>
          </a:p>
        </p:txBody>
      </p:sp>
      <p:pic>
        <p:nvPicPr>
          <p:cNvPr id="22" name="Image 8" descr="preencoded.png">
            <a:extLst>
              <a:ext uri="{FF2B5EF4-FFF2-40B4-BE49-F238E27FC236}">
                <a16:creationId xmlns:a16="http://schemas.microsoft.com/office/drawing/2014/main" id="{567AA16B-6A4B-5EF6-2C7B-23B49D1C67DF}"/>
              </a:ext>
            </a:extLst>
          </p:cNvPr>
          <p:cNvPicPr>
            <a:picLocks noChangeAspect="1"/>
          </p:cNvPicPr>
          <p:nvPr/>
        </p:nvPicPr>
        <p:blipFill>
          <a:blip r:embed="rId14"/>
          <a:stretch>
            <a:fillRect/>
          </a:stretch>
        </p:blipFill>
        <p:spPr>
          <a:xfrm>
            <a:off x="3593806" y="1284347"/>
            <a:ext cx="4589740" cy="4589740"/>
          </a:xfrm>
          <a:prstGeom prst="rect">
            <a:avLst/>
          </a:prstGeom>
        </p:spPr>
      </p:pic>
      <p:pic>
        <p:nvPicPr>
          <p:cNvPr id="23" name="Image 9" descr="preencoded.png">
            <a:extLst>
              <a:ext uri="{FF2B5EF4-FFF2-40B4-BE49-F238E27FC236}">
                <a16:creationId xmlns:a16="http://schemas.microsoft.com/office/drawing/2014/main" id="{9C4F5582-BDA5-D171-5941-C07219ED53F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26946" y="4361220"/>
            <a:ext cx="324088" cy="324088"/>
          </a:xfrm>
          <a:prstGeom prst="rect">
            <a:avLst/>
          </a:prstGeom>
        </p:spPr>
      </p:pic>
    </p:spTree>
    <p:extLst>
      <p:ext uri="{BB962C8B-B14F-4D97-AF65-F5344CB8AC3E}">
        <p14:creationId xmlns:p14="http://schemas.microsoft.com/office/powerpoint/2010/main" val="2971034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C9EA2-D563-5E07-179D-68A12A28DA6A}"/>
              </a:ext>
            </a:extLst>
          </p:cNvPr>
          <p:cNvSpPr>
            <a:spLocks noGrp="1"/>
          </p:cNvSpPr>
          <p:nvPr>
            <p:ph type="title"/>
          </p:nvPr>
        </p:nvSpPr>
        <p:spPr>
          <a:xfrm>
            <a:off x="531998" y="547696"/>
            <a:ext cx="9647936" cy="919221"/>
          </a:xfrm>
        </p:spPr>
        <p:txBody>
          <a:bodyPr/>
          <a:lstStyle/>
          <a:p>
            <a:r>
              <a:rPr lang="fr-FR" sz="2800" dirty="0"/>
              <a:t>Le Déficit Fonctionnel Permanent : Au-delà du Taux</a:t>
            </a:r>
          </a:p>
        </p:txBody>
      </p:sp>
      <p:sp>
        <p:nvSpPr>
          <p:cNvPr id="4" name="Footer Placeholder 3">
            <a:extLst>
              <a:ext uri="{FF2B5EF4-FFF2-40B4-BE49-F238E27FC236}">
                <a16:creationId xmlns:a16="http://schemas.microsoft.com/office/drawing/2014/main" id="{B58E04FE-E74E-C5A2-F06B-FA7CFDB552DE}"/>
              </a:ext>
            </a:extLst>
          </p:cNvPr>
          <p:cNvSpPr>
            <a:spLocks noGrp="1"/>
          </p:cNvSpPr>
          <p:nvPr>
            <p:ph type="ftr" sz="quarter" idx="11"/>
          </p:nvPr>
        </p:nvSpPr>
        <p:spPr>
          <a:xfrm>
            <a:off x="3774017" y="6247648"/>
            <a:ext cx="4643966" cy="365125"/>
          </a:xfrm>
        </p:spPr>
        <p:txBody>
          <a:bodyPr/>
          <a:lstStyle/>
          <a:p>
            <a:r>
              <a:rPr lang="fr-FR"/>
              <a:t>Titre de la présentation</a:t>
            </a:r>
          </a:p>
        </p:txBody>
      </p:sp>
      <p:sp>
        <p:nvSpPr>
          <p:cNvPr id="5" name="Slide Number Placeholder 4">
            <a:extLst>
              <a:ext uri="{FF2B5EF4-FFF2-40B4-BE49-F238E27FC236}">
                <a16:creationId xmlns:a16="http://schemas.microsoft.com/office/drawing/2014/main" id="{0AA18A08-F3CA-0F2C-937D-E9909BA409DC}"/>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2</a:t>
            </a:fld>
            <a:endParaRPr lang="fr-FR"/>
          </a:p>
        </p:txBody>
      </p:sp>
      <p:sp>
        <p:nvSpPr>
          <p:cNvPr id="9" name="Text 1">
            <a:extLst>
              <a:ext uri="{FF2B5EF4-FFF2-40B4-BE49-F238E27FC236}">
                <a16:creationId xmlns:a16="http://schemas.microsoft.com/office/drawing/2014/main" id="{EC617B73-A95B-BA48-D6E8-DF8640BC7D89}"/>
              </a:ext>
            </a:extLst>
          </p:cNvPr>
          <p:cNvSpPr/>
          <p:nvPr/>
        </p:nvSpPr>
        <p:spPr>
          <a:xfrm>
            <a:off x="758309" y="2045732"/>
            <a:ext cx="6292572"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Le Déficit Fonctionnel Permanent inclut les souffrances permanentes et les troubles dans les conditions d'existence.</a:t>
            </a:r>
            <a:endParaRPr lang="en-US" sz="1700" dirty="0"/>
          </a:p>
        </p:txBody>
      </p:sp>
      <p:sp>
        <p:nvSpPr>
          <p:cNvPr id="10" name="Text 2">
            <a:extLst>
              <a:ext uri="{FF2B5EF4-FFF2-40B4-BE49-F238E27FC236}">
                <a16:creationId xmlns:a16="http://schemas.microsoft.com/office/drawing/2014/main" id="{2C2D690E-E593-35EA-270A-EA6C90187FA0}"/>
              </a:ext>
            </a:extLst>
          </p:cNvPr>
          <p:cNvSpPr/>
          <p:nvPr/>
        </p:nvSpPr>
        <p:spPr>
          <a:xfrm>
            <a:off x="758309" y="3280767"/>
            <a:ext cx="6292572"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Le taux d'incapacité seul ne reflète pas l'ensemble des répercussions personnelles, familiales et sociales.</a:t>
            </a:r>
            <a:endParaRPr lang="en-US" sz="1700" dirty="0"/>
          </a:p>
        </p:txBody>
      </p:sp>
      <p:sp>
        <p:nvSpPr>
          <p:cNvPr id="11" name="Text 3">
            <a:extLst>
              <a:ext uri="{FF2B5EF4-FFF2-40B4-BE49-F238E27FC236}">
                <a16:creationId xmlns:a16="http://schemas.microsoft.com/office/drawing/2014/main" id="{83CE564A-42A5-A3D7-4458-54069DA14C98}"/>
              </a:ext>
            </a:extLst>
          </p:cNvPr>
          <p:cNvSpPr/>
          <p:nvPr/>
        </p:nvSpPr>
        <p:spPr>
          <a:xfrm>
            <a:off x="758309" y="4169093"/>
            <a:ext cx="6292572"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Le principe d'indemnisation intégrale exige la prise en compte de la dégradation de la qualité de vie induite par ces troubles spécifiques.</a:t>
            </a:r>
            <a:endParaRPr lang="en-US" sz="1700" dirty="0"/>
          </a:p>
        </p:txBody>
      </p:sp>
      <p:pic>
        <p:nvPicPr>
          <p:cNvPr id="12" name="Image 0" descr="preencoded.png">
            <a:extLst>
              <a:ext uri="{FF2B5EF4-FFF2-40B4-BE49-F238E27FC236}">
                <a16:creationId xmlns:a16="http://schemas.microsoft.com/office/drawing/2014/main" id="{9474966F-0AA3-621C-BDE0-EC5F625B475C}"/>
              </a:ext>
            </a:extLst>
          </p:cNvPr>
          <p:cNvPicPr>
            <a:picLocks noChangeAspect="1"/>
          </p:cNvPicPr>
          <p:nvPr/>
        </p:nvPicPr>
        <p:blipFill>
          <a:blip r:embed="rId3"/>
          <a:stretch>
            <a:fillRect/>
          </a:stretch>
        </p:blipFill>
        <p:spPr>
          <a:xfrm>
            <a:off x="6937915" y="1173966"/>
            <a:ext cx="5078016" cy="5078016"/>
          </a:xfrm>
          <a:prstGeom prst="rect">
            <a:avLst/>
          </a:prstGeom>
        </p:spPr>
      </p:pic>
    </p:spTree>
    <p:extLst>
      <p:ext uri="{BB962C8B-B14F-4D97-AF65-F5344CB8AC3E}">
        <p14:creationId xmlns:p14="http://schemas.microsoft.com/office/powerpoint/2010/main" val="2612826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85F19B-DB5F-8CBA-D557-D60066259DB4}"/>
              </a:ext>
            </a:extLst>
          </p:cNvPr>
          <p:cNvSpPr>
            <a:spLocks noGrp="1"/>
          </p:cNvSpPr>
          <p:nvPr>
            <p:ph type="title"/>
          </p:nvPr>
        </p:nvSpPr>
        <p:spPr>
          <a:xfrm>
            <a:off x="246245" y="654696"/>
            <a:ext cx="9321800" cy="919221"/>
          </a:xfrm>
        </p:spPr>
        <p:txBody>
          <a:bodyPr/>
          <a:lstStyle/>
          <a:p>
            <a:r>
              <a:rPr lang="fr-FR" dirty="0"/>
              <a:t>ALQAVI – Item 1 : Expérience corporelle</a:t>
            </a:r>
            <a:br>
              <a:rPr lang="fr-FR" dirty="0"/>
            </a:br>
            <a:endParaRPr lang="fr-FR" dirty="0"/>
          </a:p>
        </p:txBody>
      </p:sp>
      <p:sp>
        <p:nvSpPr>
          <p:cNvPr id="4" name="Shape 1">
            <a:extLst>
              <a:ext uri="{FF2B5EF4-FFF2-40B4-BE49-F238E27FC236}">
                <a16:creationId xmlns:a16="http://schemas.microsoft.com/office/drawing/2014/main" id="{B13C1F2C-5F22-64E8-9170-BFDB8A8FC11F}"/>
              </a:ext>
            </a:extLst>
          </p:cNvPr>
          <p:cNvSpPr/>
          <p:nvPr/>
        </p:nvSpPr>
        <p:spPr>
          <a:xfrm>
            <a:off x="154805" y="1894761"/>
            <a:ext cx="3641288" cy="1534239"/>
          </a:xfrm>
          <a:prstGeom prst="roundRect">
            <a:avLst>
              <a:gd name="adj" fmla="val 9536"/>
            </a:avLst>
          </a:prstGeom>
          <a:solidFill>
            <a:srgbClr val="FFFFFF"/>
          </a:solidFill>
          <a:ln w="30480">
            <a:solidFill>
              <a:srgbClr val="BACFDD"/>
            </a:solidFill>
            <a:prstDash val="solid"/>
          </a:ln>
        </p:spPr>
        <p:txBody>
          <a:bodyPr/>
          <a:lstStyle/>
          <a:p>
            <a:endParaRPr lang="fr-FR"/>
          </a:p>
        </p:txBody>
      </p:sp>
      <p:pic>
        <p:nvPicPr>
          <p:cNvPr id="5" name="Image 0" descr="preencoded.png">
            <a:extLst>
              <a:ext uri="{FF2B5EF4-FFF2-40B4-BE49-F238E27FC236}">
                <a16:creationId xmlns:a16="http://schemas.microsoft.com/office/drawing/2014/main" id="{FF441353-7490-658B-07E9-0853DEDBC29B}"/>
              </a:ext>
            </a:extLst>
          </p:cNvPr>
          <p:cNvPicPr>
            <a:picLocks noChangeAspect="1"/>
          </p:cNvPicPr>
          <p:nvPr/>
        </p:nvPicPr>
        <p:blipFill>
          <a:blip r:embed="rId2"/>
          <a:stretch>
            <a:fillRect/>
          </a:stretch>
        </p:blipFill>
        <p:spPr>
          <a:xfrm>
            <a:off x="124325" y="1894761"/>
            <a:ext cx="121920" cy="1534239"/>
          </a:xfrm>
          <a:prstGeom prst="rect">
            <a:avLst/>
          </a:prstGeom>
        </p:spPr>
      </p:pic>
      <p:sp>
        <p:nvSpPr>
          <p:cNvPr id="6" name="Text 2">
            <a:extLst>
              <a:ext uri="{FF2B5EF4-FFF2-40B4-BE49-F238E27FC236}">
                <a16:creationId xmlns:a16="http://schemas.microsoft.com/office/drawing/2014/main" id="{0FBF9D66-C658-BC96-1EA6-2D959A74C162}"/>
              </a:ext>
            </a:extLst>
          </p:cNvPr>
          <p:cNvSpPr/>
          <p:nvPr/>
        </p:nvSpPr>
        <p:spPr>
          <a:xfrm>
            <a:off x="493300" y="2141815"/>
            <a:ext cx="3641288" cy="10401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Perte de confiance dans son corps (peur de tomber, se blesser)</a:t>
            </a:r>
            <a:endParaRPr lang="en-US" sz="1700" dirty="0"/>
          </a:p>
        </p:txBody>
      </p:sp>
      <p:sp>
        <p:nvSpPr>
          <p:cNvPr id="7" name="Shape 3">
            <a:extLst>
              <a:ext uri="{FF2B5EF4-FFF2-40B4-BE49-F238E27FC236}">
                <a16:creationId xmlns:a16="http://schemas.microsoft.com/office/drawing/2014/main" id="{88BE4F2F-9F00-530A-D343-CE4E89487143}"/>
              </a:ext>
            </a:extLst>
          </p:cNvPr>
          <p:cNvSpPr/>
          <p:nvPr/>
        </p:nvSpPr>
        <p:spPr>
          <a:xfrm>
            <a:off x="4598218" y="1894761"/>
            <a:ext cx="3397449" cy="1534239"/>
          </a:xfrm>
          <a:prstGeom prst="roundRect">
            <a:avLst>
              <a:gd name="adj" fmla="val 9536"/>
            </a:avLst>
          </a:prstGeom>
          <a:solidFill>
            <a:srgbClr val="FFFFFF"/>
          </a:solidFill>
          <a:ln w="30480">
            <a:solidFill>
              <a:srgbClr val="BACFDD"/>
            </a:solidFill>
            <a:prstDash val="solid"/>
          </a:ln>
        </p:spPr>
        <p:txBody>
          <a:bodyPr/>
          <a:lstStyle/>
          <a:p>
            <a:endParaRPr lang="fr-FR"/>
          </a:p>
        </p:txBody>
      </p:sp>
      <p:pic>
        <p:nvPicPr>
          <p:cNvPr id="8" name="Image 1" descr="preencoded.png">
            <a:extLst>
              <a:ext uri="{FF2B5EF4-FFF2-40B4-BE49-F238E27FC236}">
                <a16:creationId xmlns:a16="http://schemas.microsoft.com/office/drawing/2014/main" id="{B9ED9917-4CF6-87DC-E398-4E1DBE499A35}"/>
              </a:ext>
            </a:extLst>
          </p:cNvPr>
          <p:cNvPicPr>
            <a:picLocks noChangeAspect="1"/>
          </p:cNvPicPr>
          <p:nvPr/>
        </p:nvPicPr>
        <p:blipFill>
          <a:blip r:embed="rId2"/>
          <a:stretch>
            <a:fillRect/>
          </a:stretch>
        </p:blipFill>
        <p:spPr>
          <a:xfrm>
            <a:off x="4567738" y="1894761"/>
            <a:ext cx="121920" cy="1534239"/>
          </a:xfrm>
          <a:prstGeom prst="rect">
            <a:avLst/>
          </a:prstGeom>
        </p:spPr>
      </p:pic>
      <p:sp>
        <p:nvSpPr>
          <p:cNvPr id="9" name="Text 4">
            <a:extLst>
              <a:ext uri="{FF2B5EF4-FFF2-40B4-BE49-F238E27FC236}">
                <a16:creationId xmlns:a16="http://schemas.microsoft.com/office/drawing/2014/main" id="{CD21298E-D037-692F-8A54-8503873D86F0}"/>
              </a:ext>
            </a:extLst>
          </p:cNvPr>
          <p:cNvSpPr/>
          <p:nvPr/>
        </p:nvSpPr>
        <p:spPr>
          <a:xfrm>
            <a:off x="4936712" y="2141815"/>
            <a:ext cx="2744248" cy="104013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Sentiment de </a:t>
            </a:r>
            <a:r>
              <a:rPr lang="en-US" sz="1700" dirty="0" err="1">
                <a:solidFill>
                  <a:srgbClr val="384653"/>
                </a:solidFill>
                <a:latin typeface="Montserrat" pitchFamily="34" charset="0"/>
                <a:ea typeface="Montserrat" pitchFamily="34" charset="-122"/>
                <a:cs typeface="Montserrat" pitchFamily="34" charset="-120"/>
              </a:rPr>
              <a:t>fragilité</a:t>
            </a:r>
            <a:r>
              <a:rPr lang="en-US" sz="1700" dirty="0">
                <a:solidFill>
                  <a:srgbClr val="384653"/>
                </a:solidFill>
                <a:latin typeface="Montserrat" pitchFamily="34" charset="0"/>
                <a:ea typeface="Montserrat" pitchFamily="34" charset="-122"/>
                <a:cs typeface="Montserrat" pitchFamily="34" charset="-120"/>
              </a:rPr>
              <a:t> </a:t>
            </a:r>
          </a:p>
          <a:p>
            <a:pPr marL="0" indent="0" algn="l">
              <a:lnSpc>
                <a:spcPts val="2700"/>
              </a:lnSpc>
              <a:buNone/>
            </a:pPr>
            <a:r>
              <a:rPr lang="en-US" sz="1700" dirty="0" err="1">
                <a:solidFill>
                  <a:srgbClr val="384653"/>
                </a:solidFill>
                <a:latin typeface="Montserrat" pitchFamily="34" charset="0"/>
                <a:ea typeface="Montserrat" pitchFamily="34" charset="-122"/>
                <a:cs typeface="Montserrat" pitchFamily="34" charset="-120"/>
              </a:rPr>
              <a:t>corporelle</a:t>
            </a:r>
            <a:endParaRPr lang="en-US" sz="1700" dirty="0"/>
          </a:p>
        </p:txBody>
      </p:sp>
      <p:sp>
        <p:nvSpPr>
          <p:cNvPr id="10" name="Shape 5">
            <a:extLst>
              <a:ext uri="{FF2B5EF4-FFF2-40B4-BE49-F238E27FC236}">
                <a16:creationId xmlns:a16="http://schemas.microsoft.com/office/drawing/2014/main" id="{76E26931-C501-8B9D-268C-D1FD7CA65009}"/>
              </a:ext>
            </a:extLst>
          </p:cNvPr>
          <p:cNvSpPr/>
          <p:nvPr/>
        </p:nvSpPr>
        <p:spPr>
          <a:xfrm>
            <a:off x="9041631" y="1894761"/>
            <a:ext cx="2995564" cy="1534239"/>
          </a:xfrm>
          <a:prstGeom prst="roundRect">
            <a:avLst>
              <a:gd name="adj" fmla="val 9536"/>
            </a:avLst>
          </a:prstGeom>
          <a:solidFill>
            <a:srgbClr val="FFFFFF"/>
          </a:solidFill>
          <a:ln w="30480">
            <a:solidFill>
              <a:srgbClr val="BACFDD"/>
            </a:solidFill>
            <a:prstDash val="solid"/>
          </a:ln>
        </p:spPr>
        <p:txBody>
          <a:bodyPr/>
          <a:lstStyle/>
          <a:p>
            <a:endParaRPr lang="fr-FR"/>
          </a:p>
        </p:txBody>
      </p:sp>
      <p:pic>
        <p:nvPicPr>
          <p:cNvPr id="11" name="Image 2" descr="preencoded.png">
            <a:extLst>
              <a:ext uri="{FF2B5EF4-FFF2-40B4-BE49-F238E27FC236}">
                <a16:creationId xmlns:a16="http://schemas.microsoft.com/office/drawing/2014/main" id="{8230E2D2-FD46-61F7-A2D4-41BB7AF7D381}"/>
              </a:ext>
            </a:extLst>
          </p:cNvPr>
          <p:cNvPicPr>
            <a:picLocks noChangeAspect="1"/>
          </p:cNvPicPr>
          <p:nvPr/>
        </p:nvPicPr>
        <p:blipFill>
          <a:blip r:embed="rId2"/>
          <a:stretch>
            <a:fillRect/>
          </a:stretch>
        </p:blipFill>
        <p:spPr>
          <a:xfrm>
            <a:off x="9011150" y="1894761"/>
            <a:ext cx="121920" cy="1534239"/>
          </a:xfrm>
          <a:prstGeom prst="rect">
            <a:avLst/>
          </a:prstGeom>
        </p:spPr>
      </p:pic>
      <p:sp>
        <p:nvSpPr>
          <p:cNvPr id="12" name="Text 6">
            <a:extLst>
              <a:ext uri="{FF2B5EF4-FFF2-40B4-BE49-F238E27FC236}">
                <a16:creationId xmlns:a16="http://schemas.microsoft.com/office/drawing/2014/main" id="{845C5F25-AE77-1DC2-86C2-7FBF3E475BB0}"/>
              </a:ext>
            </a:extLst>
          </p:cNvPr>
          <p:cNvSpPr/>
          <p:nvPr/>
        </p:nvSpPr>
        <p:spPr>
          <a:xfrm>
            <a:off x="9380125" y="2141815"/>
            <a:ext cx="2519269"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Évitement de certains mouvements ou postures</a:t>
            </a:r>
            <a:endParaRPr lang="en-US" sz="1700" dirty="0"/>
          </a:p>
        </p:txBody>
      </p:sp>
      <p:sp>
        <p:nvSpPr>
          <p:cNvPr id="13" name="Shape 7">
            <a:extLst>
              <a:ext uri="{FF2B5EF4-FFF2-40B4-BE49-F238E27FC236}">
                <a16:creationId xmlns:a16="http://schemas.microsoft.com/office/drawing/2014/main" id="{1CE06C86-3AC8-3B10-0083-4748C2A8E8C9}"/>
              </a:ext>
            </a:extLst>
          </p:cNvPr>
          <p:cNvSpPr/>
          <p:nvPr/>
        </p:nvSpPr>
        <p:spPr>
          <a:xfrm>
            <a:off x="154805" y="3645575"/>
            <a:ext cx="3641288" cy="1648801"/>
          </a:xfrm>
          <a:prstGeom prst="roundRect">
            <a:avLst>
              <a:gd name="adj" fmla="val 12320"/>
            </a:avLst>
          </a:prstGeom>
          <a:solidFill>
            <a:srgbClr val="FFFFFF"/>
          </a:solidFill>
          <a:ln w="30480">
            <a:solidFill>
              <a:srgbClr val="BACFDD"/>
            </a:solidFill>
            <a:prstDash val="solid"/>
          </a:ln>
        </p:spPr>
        <p:txBody>
          <a:bodyPr/>
          <a:lstStyle/>
          <a:p>
            <a:endParaRPr lang="fr-FR"/>
          </a:p>
        </p:txBody>
      </p:sp>
      <p:pic>
        <p:nvPicPr>
          <p:cNvPr id="14" name="Image 3" descr="preencoded.png">
            <a:extLst>
              <a:ext uri="{FF2B5EF4-FFF2-40B4-BE49-F238E27FC236}">
                <a16:creationId xmlns:a16="http://schemas.microsoft.com/office/drawing/2014/main" id="{4B8FB736-AF14-5A64-BDA5-3CCF17157263}"/>
              </a:ext>
            </a:extLst>
          </p:cNvPr>
          <p:cNvPicPr>
            <a:picLocks noChangeAspect="1"/>
          </p:cNvPicPr>
          <p:nvPr/>
        </p:nvPicPr>
        <p:blipFill>
          <a:blip r:embed="rId3"/>
          <a:stretch>
            <a:fillRect/>
          </a:stretch>
        </p:blipFill>
        <p:spPr>
          <a:xfrm>
            <a:off x="124325" y="3645575"/>
            <a:ext cx="121920" cy="1187529"/>
          </a:xfrm>
          <a:prstGeom prst="rect">
            <a:avLst/>
          </a:prstGeom>
        </p:spPr>
      </p:pic>
      <p:sp>
        <p:nvSpPr>
          <p:cNvPr id="15" name="Text 8">
            <a:extLst>
              <a:ext uri="{FF2B5EF4-FFF2-40B4-BE49-F238E27FC236}">
                <a16:creationId xmlns:a16="http://schemas.microsoft.com/office/drawing/2014/main" id="{5D2BD060-F1B3-49E6-4E46-A10CC0D16975}"/>
              </a:ext>
            </a:extLst>
          </p:cNvPr>
          <p:cNvSpPr/>
          <p:nvPr/>
        </p:nvSpPr>
        <p:spPr>
          <a:xfrm>
            <a:off x="493300" y="3892629"/>
            <a:ext cx="3641288"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Hypervigilance corporelle, inconfort</a:t>
            </a:r>
            <a:endParaRPr lang="en-US" sz="1700" dirty="0"/>
          </a:p>
        </p:txBody>
      </p:sp>
      <p:sp>
        <p:nvSpPr>
          <p:cNvPr id="16" name="Shape 9">
            <a:extLst>
              <a:ext uri="{FF2B5EF4-FFF2-40B4-BE49-F238E27FC236}">
                <a16:creationId xmlns:a16="http://schemas.microsoft.com/office/drawing/2014/main" id="{A917CBE5-3498-A3AD-6A1B-2B5B816B4B22}"/>
              </a:ext>
            </a:extLst>
          </p:cNvPr>
          <p:cNvSpPr/>
          <p:nvPr/>
        </p:nvSpPr>
        <p:spPr>
          <a:xfrm>
            <a:off x="4598218" y="3645575"/>
            <a:ext cx="3397449" cy="1648801"/>
          </a:xfrm>
          <a:prstGeom prst="roundRect">
            <a:avLst>
              <a:gd name="adj" fmla="val 12320"/>
            </a:avLst>
          </a:prstGeom>
          <a:solidFill>
            <a:srgbClr val="FFFFFF"/>
          </a:solidFill>
          <a:ln w="30480">
            <a:solidFill>
              <a:srgbClr val="BACFDD"/>
            </a:solidFill>
            <a:prstDash val="solid"/>
          </a:ln>
        </p:spPr>
        <p:txBody>
          <a:bodyPr/>
          <a:lstStyle/>
          <a:p>
            <a:endParaRPr lang="fr-FR"/>
          </a:p>
        </p:txBody>
      </p:sp>
      <p:pic>
        <p:nvPicPr>
          <p:cNvPr id="17" name="Image 4" descr="preencoded.png">
            <a:extLst>
              <a:ext uri="{FF2B5EF4-FFF2-40B4-BE49-F238E27FC236}">
                <a16:creationId xmlns:a16="http://schemas.microsoft.com/office/drawing/2014/main" id="{DF1300DF-B032-57EA-58B8-D1C3BB56A4D1}"/>
              </a:ext>
            </a:extLst>
          </p:cNvPr>
          <p:cNvPicPr>
            <a:picLocks noChangeAspect="1"/>
          </p:cNvPicPr>
          <p:nvPr/>
        </p:nvPicPr>
        <p:blipFill>
          <a:blip r:embed="rId3"/>
          <a:stretch>
            <a:fillRect/>
          </a:stretch>
        </p:blipFill>
        <p:spPr>
          <a:xfrm>
            <a:off x="4628698" y="3645575"/>
            <a:ext cx="121920" cy="1187529"/>
          </a:xfrm>
          <a:prstGeom prst="rect">
            <a:avLst/>
          </a:prstGeom>
        </p:spPr>
      </p:pic>
      <p:sp>
        <p:nvSpPr>
          <p:cNvPr id="18" name="Text 10">
            <a:extLst>
              <a:ext uri="{FF2B5EF4-FFF2-40B4-BE49-F238E27FC236}">
                <a16:creationId xmlns:a16="http://schemas.microsoft.com/office/drawing/2014/main" id="{0EE10B84-F3F4-B80B-66D0-2CA9ED5D1461}"/>
              </a:ext>
            </a:extLst>
          </p:cNvPr>
          <p:cNvSpPr/>
          <p:nvPr/>
        </p:nvSpPr>
        <p:spPr>
          <a:xfrm>
            <a:off x="4936712" y="3892628"/>
            <a:ext cx="2744248" cy="1301163"/>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Fatigue chronique, troubles du sommeil</a:t>
            </a:r>
            <a:endParaRPr lang="en-US" sz="1700" dirty="0"/>
          </a:p>
        </p:txBody>
      </p:sp>
    </p:spTree>
    <p:extLst>
      <p:ext uri="{BB962C8B-B14F-4D97-AF65-F5344CB8AC3E}">
        <p14:creationId xmlns:p14="http://schemas.microsoft.com/office/powerpoint/2010/main" val="4009303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B984BA-87AD-83C3-706A-DFED906E7043}"/>
              </a:ext>
            </a:extLst>
          </p:cNvPr>
          <p:cNvSpPr>
            <a:spLocks noGrp="1"/>
          </p:cNvSpPr>
          <p:nvPr>
            <p:ph type="title"/>
          </p:nvPr>
        </p:nvSpPr>
        <p:spPr/>
        <p:txBody>
          <a:bodyPr/>
          <a:lstStyle/>
          <a:p>
            <a:r>
              <a:rPr lang="fr-FR" dirty="0"/>
              <a:t>ALQAVI – Item 2 : Astreinte thérapeutique et soins permanents</a:t>
            </a:r>
            <a:br>
              <a:rPr lang="fr-FR" dirty="0"/>
            </a:br>
            <a:endParaRPr lang="fr-FR" dirty="0"/>
          </a:p>
        </p:txBody>
      </p:sp>
      <p:pic>
        <p:nvPicPr>
          <p:cNvPr id="4" name="Image 0" descr="preencoded.png">
            <a:extLst>
              <a:ext uri="{FF2B5EF4-FFF2-40B4-BE49-F238E27FC236}">
                <a16:creationId xmlns:a16="http://schemas.microsoft.com/office/drawing/2014/main" id="{D3141F65-8847-651D-C457-FF22E94D3FFC}"/>
              </a:ext>
            </a:extLst>
          </p:cNvPr>
          <p:cNvPicPr>
            <a:picLocks noChangeAspect="1"/>
          </p:cNvPicPr>
          <p:nvPr/>
        </p:nvPicPr>
        <p:blipFill>
          <a:blip r:embed="rId2"/>
          <a:stretch>
            <a:fillRect/>
          </a:stretch>
        </p:blipFill>
        <p:spPr>
          <a:xfrm>
            <a:off x="716788" y="1586235"/>
            <a:ext cx="4133088" cy="4133088"/>
          </a:xfrm>
          <a:prstGeom prst="rect">
            <a:avLst/>
          </a:prstGeom>
        </p:spPr>
      </p:pic>
      <p:sp>
        <p:nvSpPr>
          <p:cNvPr id="5" name="Text 1">
            <a:extLst>
              <a:ext uri="{FF2B5EF4-FFF2-40B4-BE49-F238E27FC236}">
                <a16:creationId xmlns:a16="http://schemas.microsoft.com/office/drawing/2014/main" id="{E673E263-BE5C-C96D-E549-DBE1A818E112}"/>
              </a:ext>
            </a:extLst>
          </p:cNvPr>
          <p:cNvSpPr/>
          <p:nvPr/>
        </p:nvSpPr>
        <p:spPr>
          <a:xfrm>
            <a:off x="5822347" y="1248693"/>
            <a:ext cx="216575" cy="270748"/>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Barlow Light" pitchFamily="34" charset="0"/>
                <a:ea typeface="Barlow Light" pitchFamily="34" charset="-122"/>
                <a:cs typeface="Barlow Light" pitchFamily="34" charset="-120"/>
              </a:rPr>
              <a:t>01</a:t>
            </a:r>
            <a:endParaRPr lang="en-US" sz="1700" dirty="0"/>
          </a:p>
        </p:txBody>
      </p:sp>
      <p:pic>
        <p:nvPicPr>
          <p:cNvPr id="6" name="Image 1" descr="preencoded.png">
            <a:extLst>
              <a:ext uri="{FF2B5EF4-FFF2-40B4-BE49-F238E27FC236}">
                <a16:creationId xmlns:a16="http://schemas.microsoft.com/office/drawing/2014/main" id="{98E49698-F12C-ABBC-7E66-0808F4718838}"/>
              </a:ext>
            </a:extLst>
          </p:cNvPr>
          <p:cNvPicPr>
            <a:picLocks noChangeAspect="1"/>
          </p:cNvPicPr>
          <p:nvPr/>
        </p:nvPicPr>
        <p:blipFill>
          <a:blip r:embed="rId3"/>
          <a:stretch>
            <a:fillRect/>
          </a:stretch>
        </p:blipFill>
        <p:spPr>
          <a:xfrm>
            <a:off x="5822347" y="1586235"/>
            <a:ext cx="6292572" cy="30480"/>
          </a:xfrm>
          <a:prstGeom prst="rect">
            <a:avLst/>
          </a:prstGeom>
        </p:spPr>
      </p:pic>
      <p:sp>
        <p:nvSpPr>
          <p:cNvPr id="7" name="Text 2">
            <a:extLst>
              <a:ext uri="{FF2B5EF4-FFF2-40B4-BE49-F238E27FC236}">
                <a16:creationId xmlns:a16="http://schemas.microsoft.com/office/drawing/2014/main" id="{BF759256-CB3D-9972-F9E0-A1B7687135D7}"/>
              </a:ext>
            </a:extLst>
          </p:cNvPr>
          <p:cNvSpPr/>
          <p:nvPr/>
        </p:nvSpPr>
        <p:spPr>
          <a:xfrm>
            <a:off x="5822347" y="1755423"/>
            <a:ext cx="6292572"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Suivi médical contraignant</a:t>
            </a:r>
            <a:endParaRPr lang="en-US" sz="1700" dirty="0"/>
          </a:p>
        </p:txBody>
      </p:sp>
      <p:sp>
        <p:nvSpPr>
          <p:cNvPr id="8" name="Text 3">
            <a:extLst>
              <a:ext uri="{FF2B5EF4-FFF2-40B4-BE49-F238E27FC236}">
                <a16:creationId xmlns:a16="http://schemas.microsoft.com/office/drawing/2014/main" id="{A52D6DB8-8E5A-B7AA-5640-C9E1EECB286D}"/>
              </a:ext>
            </a:extLst>
          </p:cNvPr>
          <p:cNvSpPr/>
          <p:nvPr/>
        </p:nvSpPr>
        <p:spPr>
          <a:xfrm>
            <a:off x="5822347" y="2481109"/>
            <a:ext cx="216575" cy="270748"/>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Barlow Light" pitchFamily="34" charset="0"/>
                <a:ea typeface="Barlow Light" pitchFamily="34" charset="-122"/>
                <a:cs typeface="Barlow Light" pitchFamily="34" charset="-120"/>
              </a:rPr>
              <a:t>02</a:t>
            </a:r>
            <a:endParaRPr lang="en-US" sz="1700" dirty="0"/>
          </a:p>
        </p:txBody>
      </p:sp>
      <p:pic>
        <p:nvPicPr>
          <p:cNvPr id="9" name="Image 2" descr="preencoded.png">
            <a:extLst>
              <a:ext uri="{FF2B5EF4-FFF2-40B4-BE49-F238E27FC236}">
                <a16:creationId xmlns:a16="http://schemas.microsoft.com/office/drawing/2014/main" id="{07EDB84B-638B-0DF7-9992-D8E39FE3DDF7}"/>
              </a:ext>
            </a:extLst>
          </p:cNvPr>
          <p:cNvPicPr>
            <a:picLocks noChangeAspect="1"/>
          </p:cNvPicPr>
          <p:nvPr/>
        </p:nvPicPr>
        <p:blipFill>
          <a:blip r:embed="rId3"/>
          <a:stretch>
            <a:fillRect/>
          </a:stretch>
        </p:blipFill>
        <p:spPr>
          <a:xfrm>
            <a:off x="5822347" y="2775432"/>
            <a:ext cx="6292572" cy="30480"/>
          </a:xfrm>
          <a:prstGeom prst="rect">
            <a:avLst/>
          </a:prstGeom>
        </p:spPr>
      </p:pic>
      <p:sp>
        <p:nvSpPr>
          <p:cNvPr id="10" name="Text 4">
            <a:extLst>
              <a:ext uri="{FF2B5EF4-FFF2-40B4-BE49-F238E27FC236}">
                <a16:creationId xmlns:a16="http://schemas.microsoft.com/office/drawing/2014/main" id="{D1A271D3-A619-387C-FFEC-3657A582D8AA}"/>
              </a:ext>
            </a:extLst>
          </p:cNvPr>
          <p:cNvSpPr/>
          <p:nvPr/>
        </p:nvSpPr>
        <p:spPr>
          <a:xfrm>
            <a:off x="5822347" y="2987839"/>
            <a:ext cx="6292572"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Traitement médicamenteux chronique</a:t>
            </a:r>
            <a:endParaRPr lang="en-US" sz="1700" dirty="0"/>
          </a:p>
        </p:txBody>
      </p:sp>
      <p:sp>
        <p:nvSpPr>
          <p:cNvPr id="11" name="Text 5">
            <a:extLst>
              <a:ext uri="{FF2B5EF4-FFF2-40B4-BE49-F238E27FC236}">
                <a16:creationId xmlns:a16="http://schemas.microsoft.com/office/drawing/2014/main" id="{479FBA8D-3A0B-500E-9DBB-D6263459502D}"/>
              </a:ext>
            </a:extLst>
          </p:cNvPr>
          <p:cNvSpPr/>
          <p:nvPr/>
        </p:nvSpPr>
        <p:spPr>
          <a:xfrm>
            <a:off x="5822347" y="3713525"/>
            <a:ext cx="216575" cy="270748"/>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Barlow Light" pitchFamily="34" charset="0"/>
                <a:ea typeface="Barlow Light" pitchFamily="34" charset="-122"/>
                <a:cs typeface="Barlow Light" pitchFamily="34" charset="-120"/>
              </a:rPr>
              <a:t>03</a:t>
            </a:r>
            <a:endParaRPr lang="en-US" sz="1700" dirty="0"/>
          </a:p>
        </p:txBody>
      </p:sp>
      <p:pic>
        <p:nvPicPr>
          <p:cNvPr id="12" name="Image 3" descr="preencoded.png">
            <a:extLst>
              <a:ext uri="{FF2B5EF4-FFF2-40B4-BE49-F238E27FC236}">
                <a16:creationId xmlns:a16="http://schemas.microsoft.com/office/drawing/2014/main" id="{09D87951-3D52-9764-0E28-8ACDFBA51C9D}"/>
              </a:ext>
            </a:extLst>
          </p:cNvPr>
          <p:cNvPicPr>
            <a:picLocks noChangeAspect="1"/>
          </p:cNvPicPr>
          <p:nvPr/>
        </p:nvPicPr>
        <p:blipFill>
          <a:blip r:embed="rId3"/>
          <a:stretch>
            <a:fillRect/>
          </a:stretch>
        </p:blipFill>
        <p:spPr>
          <a:xfrm>
            <a:off x="5822347" y="3964628"/>
            <a:ext cx="6292572" cy="30480"/>
          </a:xfrm>
          <a:prstGeom prst="rect">
            <a:avLst/>
          </a:prstGeom>
        </p:spPr>
      </p:pic>
      <p:sp>
        <p:nvSpPr>
          <p:cNvPr id="13" name="Text 6">
            <a:extLst>
              <a:ext uri="{FF2B5EF4-FFF2-40B4-BE49-F238E27FC236}">
                <a16:creationId xmlns:a16="http://schemas.microsoft.com/office/drawing/2014/main" id="{D79974FB-439C-C944-E72E-DEEB983C9898}"/>
              </a:ext>
            </a:extLst>
          </p:cNvPr>
          <p:cNvSpPr/>
          <p:nvPr/>
        </p:nvSpPr>
        <p:spPr>
          <a:xfrm>
            <a:off x="5822347" y="4220255"/>
            <a:ext cx="6292572"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Soins personnels réguliers</a:t>
            </a:r>
            <a:endParaRPr lang="en-US" sz="1700" dirty="0"/>
          </a:p>
        </p:txBody>
      </p:sp>
      <p:sp>
        <p:nvSpPr>
          <p:cNvPr id="14" name="Text 7">
            <a:extLst>
              <a:ext uri="{FF2B5EF4-FFF2-40B4-BE49-F238E27FC236}">
                <a16:creationId xmlns:a16="http://schemas.microsoft.com/office/drawing/2014/main" id="{D1D58DED-7BC1-7EAF-1D7D-FA921D37A160}"/>
              </a:ext>
            </a:extLst>
          </p:cNvPr>
          <p:cNvSpPr/>
          <p:nvPr/>
        </p:nvSpPr>
        <p:spPr>
          <a:xfrm>
            <a:off x="5822347" y="4945941"/>
            <a:ext cx="216575" cy="270748"/>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Barlow Light" pitchFamily="34" charset="0"/>
                <a:ea typeface="Barlow Light" pitchFamily="34" charset="-122"/>
                <a:cs typeface="Barlow Light" pitchFamily="34" charset="-120"/>
              </a:rPr>
              <a:t>04</a:t>
            </a:r>
            <a:endParaRPr lang="en-US" sz="1700" dirty="0"/>
          </a:p>
        </p:txBody>
      </p:sp>
      <p:pic>
        <p:nvPicPr>
          <p:cNvPr id="15" name="Image 4" descr="preencoded.png">
            <a:extLst>
              <a:ext uri="{FF2B5EF4-FFF2-40B4-BE49-F238E27FC236}">
                <a16:creationId xmlns:a16="http://schemas.microsoft.com/office/drawing/2014/main" id="{9D9C79B8-67E0-D579-4B15-F2523D0D0371}"/>
              </a:ext>
            </a:extLst>
          </p:cNvPr>
          <p:cNvPicPr>
            <a:picLocks noChangeAspect="1"/>
          </p:cNvPicPr>
          <p:nvPr/>
        </p:nvPicPr>
        <p:blipFill>
          <a:blip r:embed="rId3"/>
          <a:stretch>
            <a:fillRect/>
          </a:stretch>
        </p:blipFill>
        <p:spPr>
          <a:xfrm>
            <a:off x="5822347" y="5153824"/>
            <a:ext cx="6292572" cy="30480"/>
          </a:xfrm>
          <a:prstGeom prst="rect">
            <a:avLst/>
          </a:prstGeom>
        </p:spPr>
      </p:pic>
      <p:sp>
        <p:nvSpPr>
          <p:cNvPr id="16" name="Text 8">
            <a:extLst>
              <a:ext uri="{FF2B5EF4-FFF2-40B4-BE49-F238E27FC236}">
                <a16:creationId xmlns:a16="http://schemas.microsoft.com/office/drawing/2014/main" id="{AAFFE458-2F41-DD41-EC54-00FC76F62EE5}"/>
              </a:ext>
            </a:extLst>
          </p:cNvPr>
          <p:cNvSpPr/>
          <p:nvPr/>
        </p:nvSpPr>
        <p:spPr>
          <a:xfrm>
            <a:off x="5822347" y="5452671"/>
            <a:ext cx="6292572"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Organisation quotidienne contrainte par les soins</a:t>
            </a:r>
            <a:endParaRPr lang="en-US" sz="1700" dirty="0"/>
          </a:p>
        </p:txBody>
      </p:sp>
    </p:spTree>
    <p:extLst>
      <p:ext uri="{BB962C8B-B14F-4D97-AF65-F5344CB8AC3E}">
        <p14:creationId xmlns:p14="http://schemas.microsoft.com/office/powerpoint/2010/main" val="2982870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30B342-E66A-443B-227B-629912B1C97C}"/>
              </a:ext>
            </a:extLst>
          </p:cNvPr>
          <p:cNvSpPr>
            <a:spLocks noGrp="1"/>
          </p:cNvSpPr>
          <p:nvPr>
            <p:ph type="title"/>
          </p:nvPr>
        </p:nvSpPr>
        <p:spPr>
          <a:xfrm>
            <a:off x="499551" y="643914"/>
            <a:ext cx="11192898" cy="919221"/>
          </a:xfrm>
        </p:spPr>
        <p:txBody>
          <a:bodyPr/>
          <a:lstStyle/>
          <a:p>
            <a:r>
              <a:rPr lang="fr-FR" dirty="0"/>
              <a:t>ALQAVI – Item 3 : Autonomie et charge temporelle</a:t>
            </a:r>
            <a:br>
              <a:rPr lang="fr-FR" dirty="0"/>
            </a:br>
            <a:endParaRPr lang="fr-FR" dirty="0"/>
          </a:p>
        </p:txBody>
      </p:sp>
      <p:pic>
        <p:nvPicPr>
          <p:cNvPr id="4" name="Image 0" descr="preencoded.png">
            <a:extLst>
              <a:ext uri="{FF2B5EF4-FFF2-40B4-BE49-F238E27FC236}">
                <a16:creationId xmlns:a16="http://schemas.microsoft.com/office/drawing/2014/main" id="{EBB80DE0-5949-7820-FC27-D1BACB0B8D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3717" y="1628084"/>
            <a:ext cx="541615" cy="541615"/>
          </a:xfrm>
          <a:prstGeom prst="rect">
            <a:avLst/>
          </a:prstGeom>
        </p:spPr>
      </p:pic>
      <p:sp>
        <p:nvSpPr>
          <p:cNvPr id="5" name="Text 1">
            <a:extLst>
              <a:ext uri="{FF2B5EF4-FFF2-40B4-BE49-F238E27FC236}">
                <a16:creationId xmlns:a16="http://schemas.microsoft.com/office/drawing/2014/main" id="{503B4335-C835-2E74-299E-CF38C7FE2089}"/>
              </a:ext>
            </a:extLst>
          </p:cNvPr>
          <p:cNvSpPr/>
          <p:nvPr/>
        </p:nvSpPr>
        <p:spPr>
          <a:xfrm>
            <a:off x="593717" y="2440448"/>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Temps allongé</a:t>
            </a:r>
            <a:endParaRPr lang="en-US" sz="2200" dirty="0"/>
          </a:p>
        </p:txBody>
      </p:sp>
      <p:sp>
        <p:nvSpPr>
          <p:cNvPr id="6" name="Text 2">
            <a:extLst>
              <a:ext uri="{FF2B5EF4-FFF2-40B4-BE49-F238E27FC236}">
                <a16:creationId xmlns:a16="http://schemas.microsoft.com/office/drawing/2014/main" id="{506C9EF4-C948-6EB7-A6A4-269EC918F8A2}"/>
              </a:ext>
            </a:extLst>
          </p:cNvPr>
          <p:cNvSpPr/>
          <p:nvPr/>
        </p:nvSpPr>
        <p:spPr>
          <a:xfrm>
            <a:off x="593717" y="2926580"/>
            <a:ext cx="6421517"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Allongement du temps pour les actes quotidiens</a:t>
            </a:r>
            <a:endParaRPr lang="en-US" sz="1700" dirty="0"/>
          </a:p>
        </p:txBody>
      </p:sp>
      <p:pic>
        <p:nvPicPr>
          <p:cNvPr id="7" name="Image 1" descr="preencoded.png">
            <a:extLst>
              <a:ext uri="{FF2B5EF4-FFF2-40B4-BE49-F238E27FC236}">
                <a16:creationId xmlns:a16="http://schemas.microsoft.com/office/drawing/2014/main" id="{D8D4881B-E43D-D27F-22E2-B71710058C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44734" y="1628084"/>
            <a:ext cx="541615" cy="541615"/>
          </a:xfrm>
          <a:prstGeom prst="rect">
            <a:avLst/>
          </a:prstGeom>
        </p:spPr>
      </p:pic>
      <p:sp>
        <p:nvSpPr>
          <p:cNvPr id="8" name="Text 3">
            <a:extLst>
              <a:ext uri="{FF2B5EF4-FFF2-40B4-BE49-F238E27FC236}">
                <a16:creationId xmlns:a16="http://schemas.microsoft.com/office/drawing/2014/main" id="{02CE719C-50F1-D626-0944-324D5E3A0421}"/>
              </a:ext>
            </a:extLst>
          </p:cNvPr>
          <p:cNvSpPr/>
          <p:nvPr/>
        </p:nvSpPr>
        <p:spPr>
          <a:xfrm>
            <a:off x="6444734" y="2440448"/>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Planification</a:t>
            </a:r>
            <a:endParaRPr lang="en-US" sz="2200" dirty="0"/>
          </a:p>
        </p:txBody>
      </p:sp>
      <p:sp>
        <p:nvSpPr>
          <p:cNvPr id="9" name="Text 4">
            <a:extLst>
              <a:ext uri="{FF2B5EF4-FFF2-40B4-BE49-F238E27FC236}">
                <a16:creationId xmlns:a16="http://schemas.microsoft.com/office/drawing/2014/main" id="{527652AB-C9D3-AC9A-234C-149B87DE2DD0}"/>
              </a:ext>
            </a:extLst>
          </p:cNvPr>
          <p:cNvSpPr/>
          <p:nvPr/>
        </p:nvSpPr>
        <p:spPr>
          <a:xfrm>
            <a:off x="6444734" y="3006586"/>
            <a:ext cx="5341881" cy="885352"/>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Nécessité de planification accrue (fatigue, lenteur)</a:t>
            </a:r>
            <a:endParaRPr lang="en-US" sz="1700" dirty="0"/>
          </a:p>
        </p:txBody>
      </p:sp>
      <p:pic>
        <p:nvPicPr>
          <p:cNvPr id="10" name="Image 2" descr="preencoded.png">
            <a:extLst>
              <a:ext uri="{FF2B5EF4-FFF2-40B4-BE49-F238E27FC236}">
                <a16:creationId xmlns:a16="http://schemas.microsoft.com/office/drawing/2014/main" id="{918AE091-46E7-DD2C-BE18-273D931F56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3717" y="3706559"/>
            <a:ext cx="541615" cy="541615"/>
          </a:xfrm>
          <a:prstGeom prst="rect">
            <a:avLst/>
          </a:prstGeom>
        </p:spPr>
      </p:pic>
      <p:sp>
        <p:nvSpPr>
          <p:cNvPr id="11" name="Text 5">
            <a:extLst>
              <a:ext uri="{FF2B5EF4-FFF2-40B4-BE49-F238E27FC236}">
                <a16:creationId xmlns:a16="http://schemas.microsoft.com/office/drawing/2014/main" id="{06EE08DB-0F40-FDEF-1534-DFF4774CAE44}"/>
              </a:ext>
            </a:extLst>
          </p:cNvPr>
          <p:cNvSpPr/>
          <p:nvPr/>
        </p:nvSpPr>
        <p:spPr>
          <a:xfrm>
            <a:off x="593717" y="4518922"/>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Évitement</a:t>
            </a:r>
            <a:endParaRPr lang="en-US" sz="2200" dirty="0"/>
          </a:p>
        </p:txBody>
      </p:sp>
      <p:sp>
        <p:nvSpPr>
          <p:cNvPr id="12" name="Text 6">
            <a:extLst>
              <a:ext uri="{FF2B5EF4-FFF2-40B4-BE49-F238E27FC236}">
                <a16:creationId xmlns:a16="http://schemas.microsoft.com/office/drawing/2014/main" id="{480D082D-1875-F9D7-1328-B3197B099B89}"/>
              </a:ext>
            </a:extLst>
          </p:cNvPr>
          <p:cNvSpPr/>
          <p:nvPr/>
        </p:nvSpPr>
        <p:spPr>
          <a:xfrm>
            <a:off x="593717" y="5005054"/>
            <a:ext cx="6421517"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Évitement ou abandon de tâches courantes</a:t>
            </a:r>
            <a:endParaRPr lang="en-US" sz="1700" dirty="0"/>
          </a:p>
        </p:txBody>
      </p:sp>
      <p:pic>
        <p:nvPicPr>
          <p:cNvPr id="13" name="Image 3" descr="preencoded.png">
            <a:extLst>
              <a:ext uri="{FF2B5EF4-FFF2-40B4-BE49-F238E27FC236}">
                <a16:creationId xmlns:a16="http://schemas.microsoft.com/office/drawing/2014/main" id="{2543EFBD-9F6B-8D3A-E624-1B8E7F05AB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44734" y="3706559"/>
            <a:ext cx="541615" cy="541615"/>
          </a:xfrm>
          <a:prstGeom prst="rect">
            <a:avLst/>
          </a:prstGeom>
        </p:spPr>
      </p:pic>
      <p:sp>
        <p:nvSpPr>
          <p:cNvPr id="14" name="Text 7">
            <a:extLst>
              <a:ext uri="{FF2B5EF4-FFF2-40B4-BE49-F238E27FC236}">
                <a16:creationId xmlns:a16="http://schemas.microsoft.com/office/drawing/2014/main" id="{0FA32C22-5D28-E33A-A806-7D393259644B}"/>
              </a:ext>
            </a:extLst>
          </p:cNvPr>
          <p:cNvSpPr/>
          <p:nvPr/>
        </p:nvSpPr>
        <p:spPr>
          <a:xfrm>
            <a:off x="6444734" y="4518922"/>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Perte d'autonomie</a:t>
            </a:r>
            <a:endParaRPr lang="en-US" sz="2200" dirty="0"/>
          </a:p>
        </p:txBody>
      </p:sp>
      <p:sp>
        <p:nvSpPr>
          <p:cNvPr id="15" name="Text 8">
            <a:extLst>
              <a:ext uri="{FF2B5EF4-FFF2-40B4-BE49-F238E27FC236}">
                <a16:creationId xmlns:a16="http://schemas.microsoft.com/office/drawing/2014/main" id="{23473536-C482-F499-0F53-BC66349B9251}"/>
              </a:ext>
            </a:extLst>
          </p:cNvPr>
          <p:cNvSpPr/>
          <p:nvPr/>
        </p:nvSpPr>
        <p:spPr>
          <a:xfrm>
            <a:off x="6444734" y="5005054"/>
            <a:ext cx="6421517"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Perte partielle ou globale d'autonomie</a:t>
            </a:r>
            <a:endParaRPr lang="en-US" sz="1700" dirty="0"/>
          </a:p>
        </p:txBody>
      </p:sp>
    </p:spTree>
    <p:extLst>
      <p:ext uri="{BB962C8B-B14F-4D97-AF65-F5344CB8AC3E}">
        <p14:creationId xmlns:p14="http://schemas.microsoft.com/office/powerpoint/2010/main" val="2881063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5996C4-042F-B23B-B674-E504CB9440FC}"/>
              </a:ext>
            </a:extLst>
          </p:cNvPr>
          <p:cNvSpPr>
            <a:spLocks noGrp="1"/>
          </p:cNvSpPr>
          <p:nvPr>
            <p:ph type="title"/>
          </p:nvPr>
        </p:nvSpPr>
        <p:spPr/>
        <p:txBody>
          <a:bodyPr/>
          <a:lstStyle/>
          <a:p>
            <a:r>
              <a:rPr lang="fr-FR" dirty="0"/>
              <a:t>ALQAVI – Item 4 : Vie personnelle et identité</a:t>
            </a:r>
            <a:br>
              <a:rPr lang="fr-FR" dirty="0"/>
            </a:br>
            <a:endParaRPr lang="fr-FR" dirty="0"/>
          </a:p>
        </p:txBody>
      </p:sp>
      <p:pic>
        <p:nvPicPr>
          <p:cNvPr id="4" name="Image 0" descr="preencoded.png">
            <a:extLst>
              <a:ext uri="{FF2B5EF4-FFF2-40B4-BE49-F238E27FC236}">
                <a16:creationId xmlns:a16="http://schemas.microsoft.com/office/drawing/2014/main" id="{BB405E53-5BDF-F860-6CB0-30FA00EA25C2}"/>
              </a:ext>
            </a:extLst>
          </p:cNvPr>
          <p:cNvPicPr>
            <a:picLocks noChangeAspect="1"/>
          </p:cNvPicPr>
          <p:nvPr/>
        </p:nvPicPr>
        <p:blipFill>
          <a:blip r:embed="rId2"/>
          <a:stretch>
            <a:fillRect/>
          </a:stretch>
        </p:blipFill>
        <p:spPr>
          <a:xfrm>
            <a:off x="431978" y="1483268"/>
            <a:ext cx="3891464" cy="3891464"/>
          </a:xfrm>
          <a:prstGeom prst="rect">
            <a:avLst/>
          </a:prstGeom>
        </p:spPr>
      </p:pic>
      <p:sp>
        <p:nvSpPr>
          <p:cNvPr id="5" name="Text 1">
            <a:extLst>
              <a:ext uri="{FF2B5EF4-FFF2-40B4-BE49-F238E27FC236}">
                <a16:creationId xmlns:a16="http://schemas.microsoft.com/office/drawing/2014/main" id="{B1C1A473-9A54-D6FB-2021-6DA3EBC6F890}"/>
              </a:ext>
            </a:extLst>
          </p:cNvPr>
          <p:cNvSpPr/>
          <p:nvPr/>
        </p:nvSpPr>
        <p:spPr>
          <a:xfrm>
            <a:off x="5170510" y="2064936"/>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Perte de projets personnels (affectif, professionnel…)</a:t>
            </a:r>
            <a:endParaRPr lang="en-US" sz="1700" dirty="0"/>
          </a:p>
        </p:txBody>
      </p:sp>
      <p:sp>
        <p:nvSpPr>
          <p:cNvPr id="6" name="Text 2">
            <a:extLst>
              <a:ext uri="{FF2B5EF4-FFF2-40B4-BE49-F238E27FC236}">
                <a16:creationId xmlns:a16="http://schemas.microsoft.com/office/drawing/2014/main" id="{F1ED8ACF-B848-8723-E9EA-9D1195E4B615}"/>
              </a:ext>
            </a:extLst>
          </p:cNvPr>
          <p:cNvSpPr/>
          <p:nvPr/>
        </p:nvSpPr>
        <p:spPr>
          <a:xfrm>
            <a:off x="5170510" y="2487370"/>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Sentiment d'absurdité ou de rupture existentielle</a:t>
            </a:r>
            <a:endParaRPr lang="en-US" sz="1700" dirty="0"/>
          </a:p>
        </p:txBody>
      </p:sp>
      <p:sp>
        <p:nvSpPr>
          <p:cNvPr id="7" name="Text 3">
            <a:extLst>
              <a:ext uri="{FF2B5EF4-FFF2-40B4-BE49-F238E27FC236}">
                <a16:creationId xmlns:a16="http://schemas.microsoft.com/office/drawing/2014/main" id="{26A2F378-0E4A-A606-27F9-AF55E71B9BAE}"/>
              </a:ext>
            </a:extLst>
          </p:cNvPr>
          <p:cNvSpPr/>
          <p:nvPr/>
        </p:nvSpPr>
        <p:spPr>
          <a:xfrm>
            <a:off x="5170510" y="2909803"/>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Inquiétude majeure sur l'avenir</a:t>
            </a:r>
            <a:endParaRPr lang="en-US" sz="1700" dirty="0"/>
          </a:p>
        </p:txBody>
      </p:sp>
      <p:sp>
        <p:nvSpPr>
          <p:cNvPr id="8" name="Text 4">
            <a:extLst>
              <a:ext uri="{FF2B5EF4-FFF2-40B4-BE49-F238E27FC236}">
                <a16:creationId xmlns:a16="http://schemas.microsoft.com/office/drawing/2014/main" id="{4A490082-BE9E-C2E5-7AA7-6B0A4B14DFA0}"/>
              </a:ext>
            </a:extLst>
          </p:cNvPr>
          <p:cNvSpPr/>
          <p:nvPr/>
        </p:nvSpPr>
        <p:spPr>
          <a:xfrm>
            <a:off x="5170510" y="3332237"/>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Baisse de l'estime de soi</a:t>
            </a:r>
            <a:endParaRPr lang="en-US" sz="1700" dirty="0"/>
          </a:p>
        </p:txBody>
      </p:sp>
    </p:spTree>
    <p:extLst>
      <p:ext uri="{BB962C8B-B14F-4D97-AF65-F5344CB8AC3E}">
        <p14:creationId xmlns:p14="http://schemas.microsoft.com/office/powerpoint/2010/main" val="4015481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AC1E3A-6249-C309-8A64-4ED23C8C277E}"/>
              </a:ext>
            </a:extLst>
          </p:cNvPr>
          <p:cNvSpPr>
            <a:spLocks noGrp="1"/>
          </p:cNvSpPr>
          <p:nvPr>
            <p:ph type="title"/>
          </p:nvPr>
        </p:nvSpPr>
        <p:spPr/>
        <p:txBody>
          <a:bodyPr/>
          <a:lstStyle/>
          <a:p>
            <a:r>
              <a:rPr lang="fr-FR" dirty="0"/>
              <a:t>ALQAVI – Item 5 : Vie relationnelle</a:t>
            </a:r>
            <a:br>
              <a:rPr lang="fr-FR" dirty="0"/>
            </a:br>
            <a:endParaRPr lang="fr-FR" dirty="0"/>
          </a:p>
        </p:txBody>
      </p:sp>
      <p:sp>
        <p:nvSpPr>
          <p:cNvPr id="4" name="Shape 1">
            <a:extLst>
              <a:ext uri="{FF2B5EF4-FFF2-40B4-BE49-F238E27FC236}">
                <a16:creationId xmlns:a16="http://schemas.microsoft.com/office/drawing/2014/main" id="{94F9DA4D-16DE-3457-F917-17CDD2933D08}"/>
              </a:ext>
            </a:extLst>
          </p:cNvPr>
          <p:cNvSpPr/>
          <p:nvPr/>
        </p:nvSpPr>
        <p:spPr>
          <a:xfrm>
            <a:off x="237101" y="1734574"/>
            <a:ext cx="3732728" cy="1482090"/>
          </a:xfrm>
          <a:prstGeom prst="roundRect">
            <a:avLst>
              <a:gd name="adj" fmla="val 9871"/>
            </a:avLst>
          </a:prstGeom>
          <a:solidFill>
            <a:srgbClr val="FFFFFF"/>
          </a:solidFill>
          <a:ln/>
        </p:spPr>
        <p:txBody>
          <a:bodyPr/>
          <a:lstStyle/>
          <a:p>
            <a:endParaRPr lang="fr-FR"/>
          </a:p>
        </p:txBody>
      </p:sp>
      <p:pic>
        <p:nvPicPr>
          <p:cNvPr id="6" name="Image 1" descr="preencoded.png">
            <a:extLst>
              <a:ext uri="{FF2B5EF4-FFF2-40B4-BE49-F238E27FC236}">
                <a16:creationId xmlns:a16="http://schemas.microsoft.com/office/drawing/2014/main" id="{2CF7F185-6193-BDDF-8421-6E6FEFDB8D21}"/>
              </a:ext>
            </a:extLst>
          </p:cNvPr>
          <p:cNvPicPr>
            <a:picLocks noChangeAspect="1"/>
          </p:cNvPicPr>
          <p:nvPr/>
        </p:nvPicPr>
        <p:blipFill>
          <a:blip r:embed="rId2"/>
          <a:stretch>
            <a:fillRect/>
          </a:stretch>
        </p:blipFill>
        <p:spPr>
          <a:xfrm>
            <a:off x="2025479" y="1409652"/>
            <a:ext cx="649962" cy="649962"/>
          </a:xfrm>
          <a:prstGeom prst="rect">
            <a:avLst/>
          </a:prstGeom>
        </p:spPr>
      </p:pic>
      <p:pic>
        <p:nvPicPr>
          <p:cNvPr id="7" name="Image 2" descr="preencoded.png">
            <a:extLst>
              <a:ext uri="{FF2B5EF4-FFF2-40B4-BE49-F238E27FC236}">
                <a16:creationId xmlns:a16="http://schemas.microsoft.com/office/drawing/2014/main" id="{839B6B4F-D657-B605-F2C7-5E945AFEEF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0504" y="1604677"/>
            <a:ext cx="259913" cy="259913"/>
          </a:xfrm>
          <a:prstGeom prst="rect">
            <a:avLst/>
          </a:prstGeom>
        </p:spPr>
      </p:pic>
      <p:sp>
        <p:nvSpPr>
          <p:cNvPr id="8" name="Text 2">
            <a:extLst>
              <a:ext uri="{FF2B5EF4-FFF2-40B4-BE49-F238E27FC236}">
                <a16:creationId xmlns:a16="http://schemas.microsoft.com/office/drawing/2014/main" id="{E1DE7C72-D14B-5707-D8B0-6B64A6BD734B}"/>
              </a:ext>
            </a:extLst>
          </p:cNvPr>
          <p:cNvSpPr/>
          <p:nvPr/>
        </p:nvSpPr>
        <p:spPr>
          <a:xfrm>
            <a:off x="484156" y="2276189"/>
            <a:ext cx="3732728"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Altération des relations familiales ou de couple</a:t>
            </a:r>
            <a:endParaRPr lang="en-US" sz="1700" dirty="0"/>
          </a:p>
        </p:txBody>
      </p:sp>
      <p:sp>
        <p:nvSpPr>
          <p:cNvPr id="9" name="Shape 3">
            <a:extLst>
              <a:ext uri="{FF2B5EF4-FFF2-40B4-BE49-F238E27FC236}">
                <a16:creationId xmlns:a16="http://schemas.microsoft.com/office/drawing/2014/main" id="{F56A61C4-2016-DF4F-D05A-FE8F929324EF}"/>
              </a:ext>
            </a:extLst>
          </p:cNvPr>
          <p:cNvSpPr/>
          <p:nvPr/>
        </p:nvSpPr>
        <p:spPr>
          <a:xfrm>
            <a:off x="4680514" y="1734574"/>
            <a:ext cx="4226838" cy="1482090"/>
          </a:xfrm>
          <a:prstGeom prst="roundRect">
            <a:avLst>
              <a:gd name="adj" fmla="val 9871"/>
            </a:avLst>
          </a:prstGeom>
          <a:solidFill>
            <a:srgbClr val="FFFFFF"/>
          </a:solidFill>
          <a:ln/>
        </p:spPr>
        <p:txBody>
          <a:bodyPr/>
          <a:lstStyle/>
          <a:p>
            <a:endParaRPr lang="fr-FR"/>
          </a:p>
        </p:txBody>
      </p:sp>
      <p:pic>
        <p:nvPicPr>
          <p:cNvPr id="11" name="Image 4" descr="preencoded.png">
            <a:extLst>
              <a:ext uri="{FF2B5EF4-FFF2-40B4-BE49-F238E27FC236}">
                <a16:creationId xmlns:a16="http://schemas.microsoft.com/office/drawing/2014/main" id="{A4F1FF8F-2B25-209B-8957-2EE58F191354}"/>
              </a:ext>
            </a:extLst>
          </p:cNvPr>
          <p:cNvPicPr>
            <a:picLocks noChangeAspect="1"/>
          </p:cNvPicPr>
          <p:nvPr/>
        </p:nvPicPr>
        <p:blipFill>
          <a:blip r:embed="rId2"/>
          <a:stretch>
            <a:fillRect/>
          </a:stretch>
        </p:blipFill>
        <p:spPr>
          <a:xfrm>
            <a:off x="6468892" y="1409652"/>
            <a:ext cx="649962" cy="649962"/>
          </a:xfrm>
          <a:prstGeom prst="rect">
            <a:avLst/>
          </a:prstGeom>
        </p:spPr>
      </p:pic>
      <p:pic>
        <p:nvPicPr>
          <p:cNvPr id="12" name="Image 5" descr="preencoded.png">
            <a:extLst>
              <a:ext uri="{FF2B5EF4-FFF2-40B4-BE49-F238E27FC236}">
                <a16:creationId xmlns:a16="http://schemas.microsoft.com/office/drawing/2014/main" id="{57456B70-EFB1-84C1-DADC-3117816EC6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3916" y="1604677"/>
            <a:ext cx="259913" cy="259913"/>
          </a:xfrm>
          <a:prstGeom prst="rect">
            <a:avLst/>
          </a:prstGeom>
        </p:spPr>
      </p:pic>
      <p:sp>
        <p:nvSpPr>
          <p:cNvPr id="13" name="Text 4">
            <a:extLst>
              <a:ext uri="{FF2B5EF4-FFF2-40B4-BE49-F238E27FC236}">
                <a16:creationId xmlns:a16="http://schemas.microsoft.com/office/drawing/2014/main" id="{B6DE4630-F59F-F6CC-4340-26BD4194FA68}"/>
              </a:ext>
            </a:extLst>
          </p:cNvPr>
          <p:cNvSpPr/>
          <p:nvPr/>
        </p:nvSpPr>
        <p:spPr>
          <a:xfrm>
            <a:off x="4927568" y="2276189"/>
            <a:ext cx="3732728"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Isolement social partiel ou complet</a:t>
            </a:r>
            <a:endParaRPr lang="en-US" sz="1700" dirty="0"/>
          </a:p>
        </p:txBody>
      </p:sp>
      <p:sp>
        <p:nvSpPr>
          <p:cNvPr id="14" name="Shape 5">
            <a:extLst>
              <a:ext uri="{FF2B5EF4-FFF2-40B4-BE49-F238E27FC236}">
                <a16:creationId xmlns:a16="http://schemas.microsoft.com/office/drawing/2014/main" id="{58BCECB6-890F-149E-1A0B-1440100F4283}"/>
              </a:ext>
            </a:extLst>
          </p:cNvPr>
          <p:cNvSpPr/>
          <p:nvPr/>
        </p:nvSpPr>
        <p:spPr>
          <a:xfrm>
            <a:off x="9123926" y="1734574"/>
            <a:ext cx="2830973" cy="1482090"/>
          </a:xfrm>
          <a:prstGeom prst="roundRect">
            <a:avLst>
              <a:gd name="adj" fmla="val 9871"/>
            </a:avLst>
          </a:prstGeom>
          <a:solidFill>
            <a:srgbClr val="FFFFFF"/>
          </a:solidFill>
          <a:ln/>
        </p:spPr>
        <p:txBody>
          <a:bodyPr/>
          <a:lstStyle/>
          <a:p>
            <a:endParaRPr lang="fr-FR"/>
          </a:p>
        </p:txBody>
      </p:sp>
      <p:pic>
        <p:nvPicPr>
          <p:cNvPr id="16" name="Image 7" descr="preencoded.png">
            <a:extLst>
              <a:ext uri="{FF2B5EF4-FFF2-40B4-BE49-F238E27FC236}">
                <a16:creationId xmlns:a16="http://schemas.microsoft.com/office/drawing/2014/main" id="{A4443B8F-4E53-5519-9C8E-C9C590BDE8A6}"/>
              </a:ext>
            </a:extLst>
          </p:cNvPr>
          <p:cNvPicPr>
            <a:picLocks noChangeAspect="1"/>
          </p:cNvPicPr>
          <p:nvPr/>
        </p:nvPicPr>
        <p:blipFill>
          <a:blip r:embed="rId2"/>
          <a:stretch>
            <a:fillRect/>
          </a:stretch>
        </p:blipFill>
        <p:spPr>
          <a:xfrm>
            <a:off x="9790706" y="1539609"/>
            <a:ext cx="649962" cy="649962"/>
          </a:xfrm>
          <a:prstGeom prst="rect">
            <a:avLst/>
          </a:prstGeom>
        </p:spPr>
      </p:pic>
      <p:pic>
        <p:nvPicPr>
          <p:cNvPr id="17" name="Image 8" descr="preencoded.png">
            <a:extLst>
              <a:ext uri="{FF2B5EF4-FFF2-40B4-BE49-F238E27FC236}">
                <a16:creationId xmlns:a16="http://schemas.microsoft.com/office/drawing/2014/main" id="{CEC474C9-C0E1-20EE-ADEA-B192F5D093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06479" y="1639205"/>
            <a:ext cx="259913" cy="259913"/>
          </a:xfrm>
          <a:prstGeom prst="rect">
            <a:avLst/>
          </a:prstGeom>
        </p:spPr>
      </p:pic>
      <p:sp>
        <p:nvSpPr>
          <p:cNvPr id="18" name="Text 6">
            <a:extLst>
              <a:ext uri="{FF2B5EF4-FFF2-40B4-BE49-F238E27FC236}">
                <a16:creationId xmlns:a16="http://schemas.microsoft.com/office/drawing/2014/main" id="{673238A9-24EA-C71B-8044-4554A7E313C8}"/>
              </a:ext>
            </a:extLst>
          </p:cNvPr>
          <p:cNvSpPr/>
          <p:nvPr/>
        </p:nvSpPr>
        <p:spPr>
          <a:xfrm>
            <a:off x="8907350" y="2384536"/>
            <a:ext cx="3732848"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Rupture des liens amicaux</a:t>
            </a:r>
            <a:endParaRPr lang="en-US" sz="1700" dirty="0"/>
          </a:p>
        </p:txBody>
      </p:sp>
      <p:sp>
        <p:nvSpPr>
          <p:cNvPr id="19" name="Shape 7">
            <a:extLst>
              <a:ext uri="{FF2B5EF4-FFF2-40B4-BE49-F238E27FC236}">
                <a16:creationId xmlns:a16="http://schemas.microsoft.com/office/drawing/2014/main" id="{F0F6EC6B-9198-BB0E-3327-6B3C9ECFD109}"/>
              </a:ext>
            </a:extLst>
          </p:cNvPr>
          <p:cNvSpPr/>
          <p:nvPr/>
        </p:nvSpPr>
        <p:spPr>
          <a:xfrm>
            <a:off x="215372" y="3758160"/>
            <a:ext cx="6448544" cy="1135380"/>
          </a:xfrm>
          <a:prstGeom prst="roundRect">
            <a:avLst>
              <a:gd name="adj" fmla="val 12886"/>
            </a:avLst>
          </a:prstGeom>
          <a:solidFill>
            <a:srgbClr val="FFFFFF"/>
          </a:solidFill>
          <a:ln/>
        </p:spPr>
        <p:txBody>
          <a:bodyPr/>
          <a:lstStyle/>
          <a:p>
            <a:endParaRPr lang="fr-FR"/>
          </a:p>
        </p:txBody>
      </p:sp>
      <p:pic>
        <p:nvPicPr>
          <p:cNvPr id="21" name="Image 10" descr="preencoded.png">
            <a:extLst>
              <a:ext uri="{FF2B5EF4-FFF2-40B4-BE49-F238E27FC236}">
                <a16:creationId xmlns:a16="http://schemas.microsoft.com/office/drawing/2014/main" id="{2275F4C4-A7F8-99F2-DEE5-3D89292BF9D5}"/>
              </a:ext>
            </a:extLst>
          </p:cNvPr>
          <p:cNvPicPr>
            <a:picLocks noChangeAspect="1"/>
          </p:cNvPicPr>
          <p:nvPr/>
        </p:nvPicPr>
        <p:blipFill>
          <a:blip r:embed="rId2"/>
          <a:stretch>
            <a:fillRect/>
          </a:stretch>
        </p:blipFill>
        <p:spPr>
          <a:xfrm>
            <a:off x="3136332" y="3433239"/>
            <a:ext cx="649962" cy="649962"/>
          </a:xfrm>
          <a:prstGeom prst="rect">
            <a:avLst/>
          </a:prstGeom>
        </p:spPr>
      </p:pic>
      <p:pic>
        <p:nvPicPr>
          <p:cNvPr id="22" name="Image 11" descr="preencoded.png">
            <a:extLst>
              <a:ext uri="{FF2B5EF4-FFF2-40B4-BE49-F238E27FC236}">
                <a16:creationId xmlns:a16="http://schemas.microsoft.com/office/drawing/2014/main" id="{6FD2D50A-DA7D-34B6-0C93-E08C07165A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31357" y="3628263"/>
            <a:ext cx="259913" cy="259913"/>
          </a:xfrm>
          <a:prstGeom prst="rect">
            <a:avLst/>
          </a:prstGeom>
        </p:spPr>
      </p:pic>
      <p:sp>
        <p:nvSpPr>
          <p:cNvPr id="23" name="Text 8">
            <a:extLst>
              <a:ext uri="{FF2B5EF4-FFF2-40B4-BE49-F238E27FC236}">
                <a16:creationId xmlns:a16="http://schemas.microsoft.com/office/drawing/2014/main" id="{BDEE0CE5-9CE7-6B9B-4F5C-499B5E1C2A30}"/>
              </a:ext>
            </a:extLst>
          </p:cNvPr>
          <p:cNvSpPr/>
          <p:nvPr/>
        </p:nvSpPr>
        <p:spPr>
          <a:xfrm>
            <a:off x="484156" y="4299775"/>
            <a:ext cx="5954435"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Retrait des activités collectives ou sociales</a:t>
            </a:r>
            <a:endParaRPr lang="en-US" sz="1700" dirty="0"/>
          </a:p>
        </p:txBody>
      </p:sp>
      <p:sp>
        <p:nvSpPr>
          <p:cNvPr id="24" name="Shape 9">
            <a:extLst>
              <a:ext uri="{FF2B5EF4-FFF2-40B4-BE49-F238E27FC236}">
                <a16:creationId xmlns:a16="http://schemas.microsoft.com/office/drawing/2014/main" id="{C22F5D38-AE16-3B9E-5481-7C1A4FC335CE}"/>
              </a:ext>
            </a:extLst>
          </p:cNvPr>
          <p:cNvSpPr/>
          <p:nvPr/>
        </p:nvSpPr>
        <p:spPr>
          <a:xfrm>
            <a:off x="6772264" y="3758160"/>
            <a:ext cx="4675668" cy="1135380"/>
          </a:xfrm>
          <a:prstGeom prst="roundRect">
            <a:avLst>
              <a:gd name="adj" fmla="val 12886"/>
            </a:avLst>
          </a:prstGeom>
          <a:solidFill>
            <a:srgbClr val="FFFFFF"/>
          </a:solidFill>
          <a:ln/>
        </p:spPr>
        <p:txBody>
          <a:bodyPr/>
          <a:lstStyle/>
          <a:p>
            <a:endParaRPr lang="fr-FR"/>
          </a:p>
        </p:txBody>
      </p:sp>
      <p:pic>
        <p:nvPicPr>
          <p:cNvPr id="26" name="Image 13" descr="preencoded.png">
            <a:extLst>
              <a:ext uri="{FF2B5EF4-FFF2-40B4-BE49-F238E27FC236}">
                <a16:creationId xmlns:a16="http://schemas.microsoft.com/office/drawing/2014/main" id="{D8C8BC05-9193-97B5-CDD3-26C79A94D6DE}"/>
              </a:ext>
            </a:extLst>
          </p:cNvPr>
          <p:cNvPicPr>
            <a:picLocks noChangeAspect="1"/>
          </p:cNvPicPr>
          <p:nvPr/>
        </p:nvPicPr>
        <p:blipFill>
          <a:blip r:embed="rId2"/>
          <a:stretch>
            <a:fillRect/>
          </a:stretch>
        </p:blipFill>
        <p:spPr>
          <a:xfrm>
            <a:off x="8815852" y="3429000"/>
            <a:ext cx="649962" cy="649962"/>
          </a:xfrm>
          <a:prstGeom prst="rect">
            <a:avLst/>
          </a:prstGeom>
        </p:spPr>
      </p:pic>
      <p:pic>
        <p:nvPicPr>
          <p:cNvPr id="27" name="Image 14" descr="preencoded.png">
            <a:extLst>
              <a:ext uri="{FF2B5EF4-FFF2-40B4-BE49-F238E27FC236}">
                <a16:creationId xmlns:a16="http://schemas.microsoft.com/office/drawing/2014/main" id="{A11167CC-B155-BEE2-12C6-43CCC19A21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99276" y="3704109"/>
            <a:ext cx="259913" cy="259913"/>
          </a:xfrm>
          <a:prstGeom prst="rect">
            <a:avLst/>
          </a:prstGeom>
        </p:spPr>
      </p:pic>
      <p:sp>
        <p:nvSpPr>
          <p:cNvPr id="28" name="Text 10">
            <a:extLst>
              <a:ext uri="{FF2B5EF4-FFF2-40B4-BE49-F238E27FC236}">
                <a16:creationId xmlns:a16="http://schemas.microsoft.com/office/drawing/2014/main" id="{092FF10D-5C37-B263-E94A-51B2B0FB3C79}"/>
              </a:ext>
            </a:extLst>
          </p:cNvPr>
          <p:cNvSpPr/>
          <p:nvPr/>
        </p:nvSpPr>
        <p:spPr>
          <a:xfrm>
            <a:off x="6438591" y="4212982"/>
            <a:ext cx="4097845" cy="36826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Difficultés accrues dans les interactions sociales</a:t>
            </a:r>
            <a:endParaRPr lang="en-US" sz="1700" dirty="0"/>
          </a:p>
        </p:txBody>
      </p:sp>
    </p:spTree>
    <p:extLst>
      <p:ext uri="{BB962C8B-B14F-4D97-AF65-F5344CB8AC3E}">
        <p14:creationId xmlns:p14="http://schemas.microsoft.com/office/powerpoint/2010/main" val="4127271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2E479C-A623-06AE-837D-04225D2D4FA0}"/>
              </a:ext>
            </a:extLst>
          </p:cNvPr>
          <p:cNvSpPr>
            <a:spLocks noGrp="1"/>
          </p:cNvSpPr>
          <p:nvPr>
            <p:ph type="title"/>
          </p:nvPr>
        </p:nvSpPr>
        <p:spPr>
          <a:xfrm>
            <a:off x="426720" y="615119"/>
            <a:ext cx="9321800" cy="919221"/>
          </a:xfrm>
        </p:spPr>
        <p:txBody>
          <a:bodyPr/>
          <a:lstStyle/>
          <a:p>
            <a:r>
              <a:rPr lang="fr-FR" dirty="0"/>
              <a:t>Exemple clinique – Paul, 53 ans</a:t>
            </a:r>
            <a:br>
              <a:rPr lang="fr-FR" dirty="0"/>
            </a:br>
            <a:endParaRPr lang="fr-FR" dirty="0"/>
          </a:p>
        </p:txBody>
      </p:sp>
      <p:pic>
        <p:nvPicPr>
          <p:cNvPr id="4" name="Image 0" descr="preencoded.png">
            <a:extLst>
              <a:ext uri="{FF2B5EF4-FFF2-40B4-BE49-F238E27FC236}">
                <a16:creationId xmlns:a16="http://schemas.microsoft.com/office/drawing/2014/main" id="{5A8B7E48-FCCF-81AE-01B7-888EBF3EBE7A}"/>
              </a:ext>
            </a:extLst>
          </p:cNvPr>
          <p:cNvPicPr>
            <a:picLocks noChangeAspect="1"/>
          </p:cNvPicPr>
          <p:nvPr/>
        </p:nvPicPr>
        <p:blipFill>
          <a:blip r:embed="rId2"/>
          <a:stretch>
            <a:fillRect/>
          </a:stretch>
        </p:blipFill>
        <p:spPr>
          <a:xfrm>
            <a:off x="513325" y="2029967"/>
            <a:ext cx="3677507" cy="3677507"/>
          </a:xfrm>
          <a:prstGeom prst="rect">
            <a:avLst/>
          </a:prstGeom>
        </p:spPr>
      </p:pic>
      <p:sp>
        <p:nvSpPr>
          <p:cNvPr id="5" name="Text 1">
            <a:extLst>
              <a:ext uri="{FF2B5EF4-FFF2-40B4-BE49-F238E27FC236}">
                <a16:creationId xmlns:a16="http://schemas.microsoft.com/office/drawing/2014/main" id="{5339BE5E-1F7B-A46A-3132-35FF6D073FB3}"/>
              </a:ext>
            </a:extLst>
          </p:cNvPr>
          <p:cNvSpPr/>
          <p:nvPr/>
        </p:nvSpPr>
        <p:spPr>
          <a:xfrm>
            <a:off x="4922163" y="2137196"/>
            <a:ext cx="6305788" cy="329327"/>
          </a:xfrm>
          <a:prstGeom prst="rect">
            <a:avLst/>
          </a:prstGeom>
          <a:noFill/>
          <a:ln/>
        </p:spPr>
        <p:txBody>
          <a:bodyPr wrap="none" lIns="0" tIns="0" rIns="0" bIns="0" rtlCol="0" anchor="t"/>
          <a:lstStyle/>
          <a:p>
            <a:pPr marL="342900" indent="-342900" algn="l">
              <a:lnSpc>
                <a:spcPts val="2550"/>
              </a:lnSpc>
              <a:buSzPct val="100000"/>
              <a:buChar char="•"/>
            </a:pPr>
            <a:r>
              <a:rPr lang="en-US" sz="1600" dirty="0">
                <a:solidFill>
                  <a:srgbClr val="384653"/>
                </a:solidFill>
                <a:latin typeface="Montserrat" pitchFamily="34" charset="0"/>
                <a:ea typeface="Montserrat" pitchFamily="34" charset="-122"/>
                <a:cs typeface="Montserrat" pitchFamily="34" charset="-120"/>
              </a:rPr>
              <a:t>Traumatisme crânien léger, CGS 15, IRM normale</a:t>
            </a:r>
            <a:endParaRPr lang="en-US" sz="1600" dirty="0"/>
          </a:p>
        </p:txBody>
      </p:sp>
      <p:sp>
        <p:nvSpPr>
          <p:cNvPr id="6" name="Text 2">
            <a:extLst>
              <a:ext uri="{FF2B5EF4-FFF2-40B4-BE49-F238E27FC236}">
                <a16:creationId xmlns:a16="http://schemas.microsoft.com/office/drawing/2014/main" id="{0AE33B4C-8D7A-50A6-81DD-2332FC217B40}"/>
              </a:ext>
            </a:extLst>
          </p:cNvPr>
          <p:cNvSpPr/>
          <p:nvPr/>
        </p:nvSpPr>
        <p:spPr>
          <a:xfrm>
            <a:off x="4922163" y="2538555"/>
            <a:ext cx="6305788" cy="658654"/>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384653"/>
                </a:solidFill>
                <a:latin typeface="Montserrat" pitchFamily="34" charset="0"/>
                <a:ea typeface="Montserrat" pitchFamily="34" charset="-122"/>
                <a:cs typeface="Montserrat" pitchFamily="34" charset="-120"/>
              </a:rPr>
              <a:t>Syndrome post-commotionnel et état de stress post-traumatique</a:t>
            </a:r>
            <a:endParaRPr lang="en-US" sz="1600" dirty="0"/>
          </a:p>
        </p:txBody>
      </p:sp>
      <p:sp>
        <p:nvSpPr>
          <p:cNvPr id="7" name="Text 3">
            <a:extLst>
              <a:ext uri="{FF2B5EF4-FFF2-40B4-BE49-F238E27FC236}">
                <a16:creationId xmlns:a16="http://schemas.microsoft.com/office/drawing/2014/main" id="{1508737D-4986-7F4D-D54C-12B6D0EA2D7D}"/>
              </a:ext>
            </a:extLst>
          </p:cNvPr>
          <p:cNvSpPr/>
          <p:nvPr/>
        </p:nvSpPr>
        <p:spPr>
          <a:xfrm>
            <a:off x="4922163" y="3269242"/>
            <a:ext cx="6305788" cy="658654"/>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384653"/>
                </a:solidFill>
                <a:latin typeface="Montserrat" pitchFamily="34" charset="0"/>
                <a:ea typeface="Montserrat" pitchFamily="34" charset="-122"/>
                <a:cs typeface="Montserrat" pitchFamily="34" charset="-120"/>
              </a:rPr>
              <a:t>Séquelles neuropsychologiques, isolement social, rupture existentielle</a:t>
            </a:r>
            <a:endParaRPr lang="en-US" sz="1600" dirty="0"/>
          </a:p>
        </p:txBody>
      </p:sp>
      <p:sp>
        <p:nvSpPr>
          <p:cNvPr id="8" name="Text 4">
            <a:extLst>
              <a:ext uri="{FF2B5EF4-FFF2-40B4-BE49-F238E27FC236}">
                <a16:creationId xmlns:a16="http://schemas.microsoft.com/office/drawing/2014/main" id="{4ED04348-CDBD-ED79-67C3-F57E395EDB9E}"/>
              </a:ext>
            </a:extLst>
          </p:cNvPr>
          <p:cNvSpPr/>
          <p:nvPr/>
        </p:nvSpPr>
        <p:spPr>
          <a:xfrm>
            <a:off x="4922163" y="4113038"/>
            <a:ext cx="6305788" cy="329327"/>
          </a:xfrm>
          <a:prstGeom prst="rect">
            <a:avLst/>
          </a:prstGeom>
          <a:noFill/>
          <a:ln/>
        </p:spPr>
        <p:txBody>
          <a:bodyPr wrap="none" lIns="0" tIns="0" rIns="0" bIns="0" rtlCol="0" anchor="t"/>
          <a:lstStyle/>
          <a:p>
            <a:pPr marL="0" indent="0" algn="l">
              <a:lnSpc>
                <a:spcPts val="2550"/>
              </a:lnSpc>
              <a:buNone/>
            </a:pPr>
            <a:r>
              <a:rPr lang="en-US" sz="1600" dirty="0">
                <a:solidFill>
                  <a:srgbClr val="384653"/>
                </a:solidFill>
                <a:latin typeface="Montserrat" pitchFamily="34" charset="0"/>
                <a:ea typeface="Montserrat" pitchFamily="34" charset="-122"/>
                <a:cs typeface="Montserrat" pitchFamily="34" charset="-120"/>
              </a:rPr>
              <a:t>Avis sapiteur psychiatrique :</a:t>
            </a:r>
            <a:endParaRPr lang="en-US" sz="1600" dirty="0"/>
          </a:p>
        </p:txBody>
      </p:sp>
      <p:sp>
        <p:nvSpPr>
          <p:cNvPr id="9" name="Text 5">
            <a:extLst>
              <a:ext uri="{FF2B5EF4-FFF2-40B4-BE49-F238E27FC236}">
                <a16:creationId xmlns:a16="http://schemas.microsoft.com/office/drawing/2014/main" id="{7C9EA5EC-034F-53AC-4439-CD55C87EBDBA}"/>
              </a:ext>
            </a:extLst>
          </p:cNvPr>
          <p:cNvSpPr/>
          <p:nvPr/>
        </p:nvSpPr>
        <p:spPr>
          <a:xfrm>
            <a:off x="4922163" y="4627507"/>
            <a:ext cx="6305788" cy="329327"/>
          </a:xfrm>
          <a:prstGeom prst="rect">
            <a:avLst/>
          </a:prstGeom>
          <a:noFill/>
          <a:ln/>
        </p:spPr>
        <p:txBody>
          <a:bodyPr wrap="none" lIns="0" tIns="0" rIns="0" bIns="0" rtlCol="0" anchor="t"/>
          <a:lstStyle/>
          <a:p>
            <a:pPr marL="342900" indent="-342900" algn="l">
              <a:lnSpc>
                <a:spcPts val="2550"/>
              </a:lnSpc>
              <a:buSzPct val="100000"/>
              <a:buChar char="•"/>
            </a:pPr>
            <a:r>
              <a:rPr lang="en-US" sz="1600" dirty="0">
                <a:solidFill>
                  <a:srgbClr val="384653"/>
                </a:solidFill>
                <a:highlight>
                  <a:srgbClr val="FFFF00"/>
                </a:highlight>
                <a:latin typeface="Montserrat" pitchFamily="34" charset="0"/>
                <a:ea typeface="Montserrat" pitchFamily="34" charset="-122"/>
                <a:cs typeface="Montserrat" pitchFamily="34" charset="-120"/>
              </a:rPr>
              <a:t>Rupture de l'habitus relationnel</a:t>
            </a:r>
            <a:endParaRPr lang="en-US" sz="1600" dirty="0"/>
          </a:p>
        </p:txBody>
      </p:sp>
      <p:sp>
        <p:nvSpPr>
          <p:cNvPr id="10" name="Text 6">
            <a:extLst>
              <a:ext uri="{FF2B5EF4-FFF2-40B4-BE49-F238E27FC236}">
                <a16:creationId xmlns:a16="http://schemas.microsoft.com/office/drawing/2014/main" id="{3C936B05-D4F0-1937-DC02-49EACC7B81AF}"/>
              </a:ext>
            </a:extLst>
          </p:cNvPr>
          <p:cNvSpPr/>
          <p:nvPr/>
        </p:nvSpPr>
        <p:spPr>
          <a:xfrm>
            <a:off x="4922163" y="5028867"/>
            <a:ext cx="6305788" cy="329327"/>
          </a:xfrm>
          <a:prstGeom prst="rect">
            <a:avLst/>
          </a:prstGeom>
          <a:noFill/>
          <a:ln/>
        </p:spPr>
        <p:txBody>
          <a:bodyPr wrap="none" lIns="0" tIns="0" rIns="0" bIns="0" rtlCol="0" anchor="t"/>
          <a:lstStyle/>
          <a:p>
            <a:pPr marL="342900" indent="-342900" algn="l">
              <a:lnSpc>
                <a:spcPts val="2550"/>
              </a:lnSpc>
              <a:buSzPct val="100000"/>
              <a:buChar char="•"/>
            </a:pPr>
            <a:r>
              <a:rPr lang="en-US" sz="1600" dirty="0">
                <a:solidFill>
                  <a:srgbClr val="384653"/>
                </a:solidFill>
                <a:highlight>
                  <a:srgbClr val="FFFF00"/>
                </a:highlight>
                <a:latin typeface="Montserrat" pitchFamily="34" charset="0"/>
                <a:ea typeface="Montserrat" pitchFamily="34" charset="-122"/>
                <a:cs typeface="Montserrat" pitchFamily="34" charset="-120"/>
              </a:rPr>
              <a:t>Rupture existentielle</a:t>
            </a:r>
            <a:endParaRPr lang="en-US" sz="1600" dirty="0"/>
          </a:p>
        </p:txBody>
      </p:sp>
    </p:spTree>
    <p:extLst>
      <p:ext uri="{BB962C8B-B14F-4D97-AF65-F5344CB8AC3E}">
        <p14:creationId xmlns:p14="http://schemas.microsoft.com/office/powerpoint/2010/main" val="2843982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B85E8C-A32E-0EFE-7742-82937DC423D8}"/>
              </a:ext>
            </a:extLst>
          </p:cNvPr>
          <p:cNvSpPr>
            <a:spLocks noGrp="1"/>
          </p:cNvSpPr>
          <p:nvPr>
            <p:ph type="title"/>
          </p:nvPr>
        </p:nvSpPr>
        <p:spPr/>
        <p:txBody>
          <a:bodyPr/>
          <a:lstStyle/>
          <a:p>
            <a:r>
              <a:rPr lang="fr-FR" dirty="0"/>
              <a:t>Éléments exclus du taux d'AIPP (15%)</a:t>
            </a:r>
            <a:br>
              <a:rPr lang="fr-FR" dirty="0"/>
            </a:br>
            <a:endParaRPr lang="fr-FR" dirty="0"/>
          </a:p>
        </p:txBody>
      </p:sp>
      <p:sp>
        <p:nvSpPr>
          <p:cNvPr id="4" name="Text 1">
            <a:extLst>
              <a:ext uri="{FF2B5EF4-FFF2-40B4-BE49-F238E27FC236}">
                <a16:creationId xmlns:a16="http://schemas.microsoft.com/office/drawing/2014/main" id="{B1BE33C2-0E34-3300-2CAE-1A8FA265423F}"/>
              </a:ext>
            </a:extLst>
          </p:cNvPr>
          <p:cNvSpPr/>
          <p:nvPr/>
        </p:nvSpPr>
        <p:spPr>
          <a:xfrm>
            <a:off x="2065901" y="1811084"/>
            <a:ext cx="3420904" cy="427553"/>
          </a:xfrm>
          <a:prstGeom prst="rect">
            <a:avLst/>
          </a:prstGeom>
          <a:noFill/>
          <a:ln/>
        </p:spPr>
        <p:txBody>
          <a:bodyPr wrap="none" lIns="0" tIns="0" rIns="0" bIns="0" rtlCol="0" anchor="t"/>
          <a:lstStyle/>
          <a:p>
            <a:pPr marL="0" indent="0" algn="l">
              <a:lnSpc>
                <a:spcPts val="3350"/>
              </a:lnSpc>
              <a:buNone/>
            </a:pPr>
            <a:r>
              <a:rPr lang="en-US" sz="2650" b="1" dirty="0">
                <a:solidFill>
                  <a:srgbClr val="2E3C4E"/>
                </a:solidFill>
                <a:latin typeface="Barlow Bold" pitchFamily="34" charset="0"/>
                <a:ea typeface="Barlow Bold" pitchFamily="34" charset="-122"/>
                <a:cs typeface="Barlow Bold" pitchFamily="34" charset="-120"/>
              </a:rPr>
              <a:t>Inclus dans l'AIPP</a:t>
            </a:r>
            <a:endParaRPr lang="en-US" sz="2650" dirty="0"/>
          </a:p>
        </p:txBody>
      </p:sp>
      <p:sp>
        <p:nvSpPr>
          <p:cNvPr id="5" name="Text 2">
            <a:extLst>
              <a:ext uri="{FF2B5EF4-FFF2-40B4-BE49-F238E27FC236}">
                <a16:creationId xmlns:a16="http://schemas.microsoft.com/office/drawing/2014/main" id="{B8E2C42F-4427-9EA5-80D0-BD743BCA5562}"/>
              </a:ext>
            </a:extLst>
          </p:cNvPr>
          <p:cNvSpPr/>
          <p:nvPr/>
        </p:nvSpPr>
        <p:spPr>
          <a:xfrm>
            <a:off x="2065901" y="2455212"/>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Fatigabilité</a:t>
            </a:r>
            <a:endParaRPr lang="en-US" sz="1700" dirty="0"/>
          </a:p>
        </p:txBody>
      </p:sp>
      <p:sp>
        <p:nvSpPr>
          <p:cNvPr id="6" name="Text 3">
            <a:extLst>
              <a:ext uri="{FF2B5EF4-FFF2-40B4-BE49-F238E27FC236}">
                <a16:creationId xmlns:a16="http://schemas.microsoft.com/office/drawing/2014/main" id="{AD300BFC-1AC0-92F3-AE39-7C1D7112819D}"/>
              </a:ext>
            </a:extLst>
          </p:cNvPr>
          <p:cNvSpPr/>
          <p:nvPr/>
        </p:nvSpPr>
        <p:spPr>
          <a:xfrm>
            <a:off x="2065901" y="2877645"/>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Peurs</a:t>
            </a:r>
            <a:endParaRPr lang="en-US" sz="1700" dirty="0"/>
          </a:p>
        </p:txBody>
      </p:sp>
      <p:sp>
        <p:nvSpPr>
          <p:cNvPr id="7" name="Text 4">
            <a:extLst>
              <a:ext uri="{FF2B5EF4-FFF2-40B4-BE49-F238E27FC236}">
                <a16:creationId xmlns:a16="http://schemas.microsoft.com/office/drawing/2014/main" id="{CFE3D781-CB4E-AD0C-540C-5ABA8BCA4A32}"/>
              </a:ext>
            </a:extLst>
          </p:cNvPr>
          <p:cNvSpPr/>
          <p:nvPr/>
        </p:nvSpPr>
        <p:spPr>
          <a:xfrm>
            <a:off x="2065901" y="3300079"/>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Ralentissement</a:t>
            </a:r>
            <a:endParaRPr lang="en-US" sz="1700" dirty="0"/>
          </a:p>
        </p:txBody>
      </p:sp>
      <p:sp>
        <p:nvSpPr>
          <p:cNvPr id="8" name="Text 5">
            <a:extLst>
              <a:ext uri="{FF2B5EF4-FFF2-40B4-BE49-F238E27FC236}">
                <a16:creationId xmlns:a16="http://schemas.microsoft.com/office/drawing/2014/main" id="{84BA89D3-D597-B092-88E7-FC8797733CE1}"/>
              </a:ext>
            </a:extLst>
          </p:cNvPr>
          <p:cNvSpPr/>
          <p:nvPr/>
        </p:nvSpPr>
        <p:spPr>
          <a:xfrm>
            <a:off x="6544723" y="1811084"/>
            <a:ext cx="3420904" cy="427553"/>
          </a:xfrm>
          <a:prstGeom prst="rect">
            <a:avLst/>
          </a:prstGeom>
          <a:noFill/>
          <a:ln/>
        </p:spPr>
        <p:txBody>
          <a:bodyPr wrap="none" lIns="0" tIns="0" rIns="0" bIns="0" rtlCol="0" anchor="t"/>
          <a:lstStyle/>
          <a:p>
            <a:pPr marL="0" indent="0" algn="l">
              <a:lnSpc>
                <a:spcPts val="3350"/>
              </a:lnSpc>
              <a:buNone/>
            </a:pPr>
            <a:r>
              <a:rPr lang="en-US" sz="2650" b="1" dirty="0">
                <a:solidFill>
                  <a:srgbClr val="2E3C4E"/>
                </a:solidFill>
                <a:latin typeface="Barlow Bold" pitchFamily="34" charset="0"/>
                <a:ea typeface="Barlow Bold" pitchFamily="34" charset="-122"/>
                <a:cs typeface="Barlow Bold" pitchFamily="34" charset="-120"/>
              </a:rPr>
              <a:t>TSCE à part entière</a:t>
            </a:r>
            <a:endParaRPr lang="en-US" sz="2650" dirty="0"/>
          </a:p>
        </p:txBody>
      </p:sp>
      <p:sp>
        <p:nvSpPr>
          <p:cNvPr id="9" name="Text 6">
            <a:extLst>
              <a:ext uri="{FF2B5EF4-FFF2-40B4-BE49-F238E27FC236}">
                <a16:creationId xmlns:a16="http://schemas.microsoft.com/office/drawing/2014/main" id="{A2D63C19-CDF5-F734-F816-E5FFA7789803}"/>
              </a:ext>
            </a:extLst>
          </p:cNvPr>
          <p:cNvSpPr/>
          <p:nvPr/>
        </p:nvSpPr>
        <p:spPr>
          <a:xfrm>
            <a:off x="6544723" y="2455212"/>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Rupture de l'habitus relationnel</a:t>
            </a:r>
            <a:endParaRPr lang="en-US" sz="1700" dirty="0"/>
          </a:p>
        </p:txBody>
      </p:sp>
      <p:sp>
        <p:nvSpPr>
          <p:cNvPr id="10" name="Text 7">
            <a:extLst>
              <a:ext uri="{FF2B5EF4-FFF2-40B4-BE49-F238E27FC236}">
                <a16:creationId xmlns:a16="http://schemas.microsoft.com/office/drawing/2014/main" id="{EFC98D56-4939-F673-77E5-301C735CDB95}"/>
              </a:ext>
            </a:extLst>
          </p:cNvPr>
          <p:cNvSpPr/>
          <p:nvPr/>
        </p:nvSpPr>
        <p:spPr>
          <a:xfrm>
            <a:off x="6544723" y="2877645"/>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Isolement social</a:t>
            </a:r>
            <a:endParaRPr lang="en-US" sz="1700" dirty="0"/>
          </a:p>
        </p:txBody>
      </p:sp>
      <p:sp>
        <p:nvSpPr>
          <p:cNvPr id="11" name="Text 8">
            <a:extLst>
              <a:ext uri="{FF2B5EF4-FFF2-40B4-BE49-F238E27FC236}">
                <a16:creationId xmlns:a16="http://schemas.microsoft.com/office/drawing/2014/main" id="{98237528-FF8D-0599-0863-107195012334}"/>
              </a:ext>
            </a:extLst>
          </p:cNvPr>
          <p:cNvSpPr/>
          <p:nvPr/>
        </p:nvSpPr>
        <p:spPr>
          <a:xfrm>
            <a:off x="6544723" y="3300079"/>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Rupture existentielle</a:t>
            </a:r>
            <a:endParaRPr lang="en-US" sz="1700" dirty="0"/>
          </a:p>
        </p:txBody>
      </p:sp>
    </p:spTree>
    <p:extLst>
      <p:ext uri="{BB962C8B-B14F-4D97-AF65-F5344CB8AC3E}">
        <p14:creationId xmlns:p14="http://schemas.microsoft.com/office/powerpoint/2010/main" val="4220639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A62D22-0A0A-9DA6-8F7F-8C8E0EAEFF1D}"/>
              </a:ext>
            </a:extLst>
          </p:cNvPr>
          <p:cNvSpPr>
            <a:spLocks noGrp="1"/>
          </p:cNvSpPr>
          <p:nvPr>
            <p:ph type="title"/>
          </p:nvPr>
        </p:nvSpPr>
        <p:spPr/>
        <p:txBody>
          <a:bodyPr/>
          <a:lstStyle/>
          <a:p>
            <a:r>
              <a:rPr lang="fr-FR" dirty="0"/>
              <a:t>Grille ALQAVI – Résultats pour Paul</a:t>
            </a:r>
            <a:br>
              <a:rPr lang="fr-FR" dirty="0"/>
            </a:br>
            <a:endParaRPr lang="fr-FR" dirty="0"/>
          </a:p>
        </p:txBody>
      </p:sp>
      <p:sp>
        <p:nvSpPr>
          <p:cNvPr id="4" name="Text 1">
            <a:extLst>
              <a:ext uri="{FF2B5EF4-FFF2-40B4-BE49-F238E27FC236}">
                <a16:creationId xmlns:a16="http://schemas.microsoft.com/office/drawing/2014/main" id="{AD7E3B0F-4D4E-D686-5312-6403DAB7702B}"/>
              </a:ext>
            </a:extLst>
          </p:cNvPr>
          <p:cNvSpPr/>
          <p:nvPr/>
        </p:nvSpPr>
        <p:spPr>
          <a:xfrm>
            <a:off x="200525" y="2348984"/>
            <a:ext cx="4018359"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Expérience corporelle: 15/20</a:t>
            </a:r>
            <a:endParaRPr lang="en-US" sz="1700" dirty="0"/>
          </a:p>
        </p:txBody>
      </p:sp>
      <p:sp>
        <p:nvSpPr>
          <p:cNvPr id="5" name="Text 2">
            <a:extLst>
              <a:ext uri="{FF2B5EF4-FFF2-40B4-BE49-F238E27FC236}">
                <a16:creationId xmlns:a16="http://schemas.microsoft.com/office/drawing/2014/main" id="{C142B056-1ABA-AD70-603C-1F7F4BD8A0B7}"/>
              </a:ext>
            </a:extLst>
          </p:cNvPr>
          <p:cNvSpPr/>
          <p:nvPr/>
        </p:nvSpPr>
        <p:spPr>
          <a:xfrm>
            <a:off x="4218884" y="2403062"/>
            <a:ext cx="4018359"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Astreinte thérapeutique: 5/20</a:t>
            </a:r>
            <a:endParaRPr lang="en-US" sz="1700" dirty="0"/>
          </a:p>
        </p:txBody>
      </p:sp>
      <p:sp>
        <p:nvSpPr>
          <p:cNvPr id="6" name="Text 3">
            <a:extLst>
              <a:ext uri="{FF2B5EF4-FFF2-40B4-BE49-F238E27FC236}">
                <a16:creationId xmlns:a16="http://schemas.microsoft.com/office/drawing/2014/main" id="{4F80F0EC-BDFD-C4E5-8CA4-06FA5E979567}"/>
              </a:ext>
            </a:extLst>
          </p:cNvPr>
          <p:cNvSpPr/>
          <p:nvPr/>
        </p:nvSpPr>
        <p:spPr>
          <a:xfrm>
            <a:off x="8569095" y="2403062"/>
            <a:ext cx="4018359"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Autonomie quotidienne: 10/20</a:t>
            </a:r>
            <a:endParaRPr lang="en-US" sz="1700" dirty="0"/>
          </a:p>
        </p:txBody>
      </p:sp>
      <p:sp>
        <p:nvSpPr>
          <p:cNvPr id="7" name="Text 4">
            <a:extLst>
              <a:ext uri="{FF2B5EF4-FFF2-40B4-BE49-F238E27FC236}">
                <a16:creationId xmlns:a16="http://schemas.microsoft.com/office/drawing/2014/main" id="{DB0AFE92-5DA7-EB08-35FA-45483DC9B9A8}"/>
              </a:ext>
            </a:extLst>
          </p:cNvPr>
          <p:cNvSpPr/>
          <p:nvPr/>
        </p:nvSpPr>
        <p:spPr>
          <a:xfrm>
            <a:off x="200525" y="3329226"/>
            <a:ext cx="6292572"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Vie personnelle: 15/20</a:t>
            </a:r>
            <a:endParaRPr lang="en-US" sz="1700" dirty="0"/>
          </a:p>
        </p:txBody>
      </p:sp>
      <p:sp>
        <p:nvSpPr>
          <p:cNvPr id="8" name="Text 5">
            <a:extLst>
              <a:ext uri="{FF2B5EF4-FFF2-40B4-BE49-F238E27FC236}">
                <a16:creationId xmlns:a16="http://schemas.microsoft.com/office/drawing/2014/main" id="{671DCC21-A1C5-807C-6FEF-DCEDBD05D474}"/>
              </a:ext>
            </a:extLst>
          </p:cNvPr>
          <p:cNvSpPr/>
          <p:nvPr/>
        </p:nvSpPr>
        <p:spPr>
          <a:xfrm>
            <a:off x="7029355" y="3329226"/>
            <a:ext cx="6292572"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Vie relationnelle: 15/20</a:t>
            </a:r>
            <a:endParaRPr lang="en-US" sz="1700" dirty="0"/>
          </a:p>
        </p:txBody>
      </p:sp>
      <p:sp>
        <p:nvSpPr>
          <p:cNvPr id="9" name="Text 6">
            <a:extLst>
              <a:ext uri="{FF2B5EF4-FFF2-40B4-BE49-F238E27FC236}">
                <a16:creationId xmlns:a16="http://schemas.microsoft.com/office/drawing/2014/main" id="{58F081C3-B813-59C6-6649-D22E2A6BC33E}"/>
              </a:ext>
            </a:extLst>
          </p:cNvPr>
          <p:cNvSpPr/>
          <p:nvPr/>
        </p:nvSpPr>
        <p:spPr>
          <a:xfrm>
            <a:off x="200525" y="4114562"/>
            <a:ext cx="13113782" cy="346710"/>
          </a:xfrm>
          <a:prstGeom prst="rect">
            <a:avLst/>
          </a:prstGeom>
          <a:noFill/>
          <a:ln/>
        </p:spPr>
        <p:txBody>
          <a:bodyPr wrap="none" lIns="0" tIns="0" rIns="0" bIns="0" rtlCol="0" anchor="t"/>
          <a:lstStyle/>
          <a:p>
            <a:pPr marL="0" indent="0" algn="ctr">
              <a:lnSpc>
                <a:spcPts val="2700"/>
              </a:lnSpc>
              <a:buNone/>
            </a:pPr>
            <a:r>
              <a:rPr lang="en-US" sz="1700" b="1" dirty="0">
                <a:solidFill>
                  <a:srgbClr val="384653"/>
                </a:solidFill>
                <a:latin typeface="Montserrat" pitchFamily="34" charset="0"/>
                <a:ea typeface="Montserrat" pitchFamily="34" charset="-122"/>
                <a:cs typeface="Montserrat" pitchFamily="34" charset="-120"/>
              </a:rPr>
              <a:t>Score total : </a:t>
            </a:r>
            <a:r>
              <a:rPr lang="en-US" sz="1700" b="1" dirty="0">
                <a:solidFill>
                  <a:srgbClr val="DA1B2E"/>
                </a:solidFill>
                <a:latin typeface="Montserrat" pitchFamily="34" charset="0"/>
                <a:ea typeface="Montserrat" pitchFamily="34" charset="-122"/>
                <a:cs typeface="Montserrat" pitchFamily="34" charset="-120"/>
              </a:rPr>
              <a:t>60 / 100</a:t>
            </a:r>
            <a:r>
              <a:rPr lang="en-US" sz="1700" dirty="0">
                <a:solidFill>
                  <a:srgbClr val="384653"/>
                </a:solidFill>
                <a:latin typeface="Montserrat" pitchFamily="34" charset="0"/>
                <a:ea typeface="Montserrat" pitchFamily="34" charset="-122"/>
                <a:cs typeface="Montserrat" pitchFamily="34" charset="-120"/>
              </a:rPr>
              <a:t> → Indice 3 : Atteinte importante</a:t>
            </a:r>
            <a:endParaRPr lang="en-US" sz="1700" dirty="0"/>
          </a:p>
        </p:txBody>
      </p:sp>
    </p:spTree>
    <p:extLst>
      <p:ext uri="{BB962C8B-B14F-4D97-AF65-F5344CB8AC3E}">
        <p14:creationId xmlns:p14="http://schemas.microsoft.com/office/powerpoint/2010/main" val="4227977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3D9948-BEC1-A8A6-F9BA-EA129E4CB5AB}"/>
              </a:ext>
            </a:extLst>
          </p:cNvPr>
          <p:cNvSpPr>
            <a:spLocks noGrp="1"/>
          </p:cNvSpPr>
          <p:nvPr>
            <p:ph type="title"/>
          </p:nvPr>
        </p:nvSpPr>
        <p:spPr/>
        <p:txBody>
          <a:bodyPr/>
          <a:lstStyle/>
          <a:p>
            <a:r>
              <a:rPr lang="fr-FR" dirty="0"/>
              <a:t>Indice de gravité – Interprétation</a:t>
            </a:r>
            <a:br>
              <a:rPr lang="fr-FR" dirty="0"/>
            </a:br>
            <a:endParaRPr lang="fr-FR" dirty="0"/>
          </a:p>
        </p:txBody>
      </p:sp>
      <p:pic>
        <p:nvPicPr>
          <p:cNvPr id="4" name="Image 0" descr="preencoded.png">
            <a:extLst>
              <a:ext uri="{FF2B5EF4-FFF2-40B4-BE49-F238E27FC236}">
                <a16:creationId xmlns:a16="http://schemas.microsoft.com/office/drawing/2014/main" id="{9AC8F83A-C559-7CC4-0168-7B5FFAFF4D35}"/>
              </a:ext>
            </a:extLst>
          </p:cNvPr>
          <p:cNvPicPr>
            <a:picLocks noChangeAspect="1"/>
          </p:cNvPicPr>
          <p:nvPr/>
        </p:nvPicPr>
        <p:blipFill>
          <a:blip r:embed="rId2"/>
          <a:stretch>
            <a:fillRect/>
          </a:stretch>
        </p:blipFill>
        <p:spPr>
          <a:xfrm>
            <a:off x="750722" y="1975104"/>
            <a:ext cx="2605125" cy="3721608"/>
          </a:xfrm>
          <a:prstGeom prst="rect">
            <a:avLst/>
          </a:prstGeom>
        </p:spPr>
      </p:pic>
      <p:pic>
        <p:nvPicPr>
          <p:cNvPr id="5" name="Image 1" descr="preencoded.png">
            <a:extLst>
              <a:ext uri="{FF2B5EF4-FFF2-40B4-BE49-F238E27FC236}">
                <a16:creationId xmlns:a16="http://schemas.microsoft.com/office/drawing/2014/main" id="{0A142FFF-E08D-E980-F56E-A9E91D12EA62}"/>
              </a:ext>
            </a:extLst>
          </p:cNvPr>
          <p:cNvPicPr>
            <a:picLocks noChangeAspect="1"/>
          </p:cNvPicPr>
          <p:nvPr/>
        </p:nvPicPr>
        <p:blipFill>
          <a:blip r:embed="rId3"/>
          <a:stretch>
            <a:fillRect/>
          </a:stretch>
        </p:blipFill>
        <p:spPr>
          <a:xfrm>
            <a:off x="4379333" y="1618869"/>
            <a:ext cx="1083231" cy="1083350"/>
          </a:xfrm>
          <a:prstGeom prst="rect">
            <a:avLst/>
          </a:prstGeom>
        </p:spPr>
      </p:pic>
      <p:sp>
        <p:nvSpPr>
          <p:cNvPr id="6" name="Text 1">
            <a:extLst>
              <a:ext uri="{FF2B5EF4-FFF2-40B4-BE49-F238E27FC236}">
                <a16:creationId xmlns:a16="http://schemas.microsoft.com/office/drawing/2014/main" id="{36E4E9BE-21D3-36A6-9D75-A5FA6C727889}"/>
              </a:ext>
            </a:extLst>
          </p:cNvPr>
          <p:cNvSpPr/>
          <p:nvPr/>
        </p:nvSpPr>
        <p:spPr>
          <a:xfrm>
            <a:off x="5679138" y="1618869"/>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Indice 1 (10-24)</a:t>
            </a:r>
            <a:endParaRPr lang="en-US" sz="2200" dirty="0"/>
          </a:p>
        </p:txBody>
      </p:sp>
      <p:sp>
        <p:nvSpPr>
          <p:cNvPr id="7" name="Text 2">
            <a:extLst>
              <a:ext uri="{FF2B5EF4-FFF2-40B4-BE49-F238E27FC236}">
                <a16:creationId xmlns:a16="http://schemas.microsoft.com/office/drawing/2014/main" id="{A3447813-9BCF-ABD0-F1A1-A14DB4B0AACF}"/>
              </a:ext>
            </a:extLst>
          </p:cNvPr>
          <p:cNvSpPr/>
          <p:nvPr/>
        </p:nvSpPr>
        <p:spPr>
          <a:xfrm>
            <a:off x="5679138" y="2105001"/>
            <a:ext cx="6327577"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Atteinte légère</a:t>
            </a:r>
            <a:endParaRPr lang="en-US" sz="1700" dirty="0"/>
          </a:p>
        </p:txBody>
      </p:sp>
      <p:pic>
        <p:nvPicPr>
          <p:cNvPr id="8" name="Image 2" descr="preencoded.png">
            <a:extLst>
              <a:ext uri="{FF2B5EF4-FFF2-40B4-BE49-F238E27FC236}">
                <a16:creationId xmlns:a16="http://schemas.microsoft.com/office/drawing/2014/main" id="{5EEC1D9D-4165-6D74-2696-4541520DDF4F}"/>
              </a:ext>
            </a:extLst>
          </p:cNvPr>
          <p:cNvPicPr>
            <a:picLocks noChangeAspect="1"/>
          </p:cNvPicPr>
          <p:nvPr/>
        </p:nvPicPr>
        <p:blipFill>
          <a:blip r:embed="rId4"/>
          <a:stretch>
            <a:fillRect/>
          </a:stretch>
        </p:blipFill>
        <p:spPr>
          <a:xfrm>
            <a:off x="4379333" y="2918793"/>
            <a:ext cx="1083231" cy="1083350"/>
          </a:xfrm>
          <a:prstGeom prst="rect">
            <a:avLst/>
          </a:prstGeom>
        </p:spPr>
      </p:pic>
      <p:sp>
        <p:nvSpPr>
          <p:cNvPr id="9" name="Text 3">
            <a:extLst>
              <a:ext uri="{FF2B5EF4-FFF2-40B4-BE49-F238E27FC236}">
                <a16:creationId xmlns:a16="http://schemas.microsoft.com/office/drawing/2014/main" id="{0A28434F-1030-902B-5F5A-D8325206DCFD}"/>
              </a:ext>
            </a:extLst>
          </p:cNvPr>
          <p:cNvSpPr/>
          <p:nvPr/>
        </p:nvSpPr>
        <p:spPr>
          <a:xfrm>
            <a:off x="5679138" y="2918793"/>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Indice 2 (25-49)</a:t>
            </a:r>
            <a:endParaRPr lang="en-US" sz="2200" dirty="0"/>
          </a:p>
        </p:txBody>
      </p:sp>
      <p:sp>
        <p:nvSpPr>
          <p:cNvPr id="10" name="Text 4">
            <a:extLst>
              <a:ext uri="{FF2B5EF4-FFF2-40B4-BE49-F238E27FC236}">
                <a16:creationId xmlns:a16="http://schemas.microsoft.com/office/drawing/2014/main" id="{B2517796-A5AF-B55E-8D39-556C996D9583}"/>
              </a:ext>
            </a:extLst>
          </p:cNvPr>
          <p:cNvSpPr/>
          <p:nvPr/>
        </p:nvSpPr>
        <p:spPr>
          <a:xfrm>
            <a:off x="5679138" y="3404925"/>
            <a:ext cx="6327577"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Atteinte modérée</a:t>
            </a:r>
            <a:endParaRPr lang="en-US" sz="1700" dirty="0"/>
          </a:p>
        </p:txBody>
      </p:sp>
      <p:pic>
        <p:nvPicPr>
          <p:cNvPr id="11" name="Image 3" descr="preencoded.png">
            <a:extLst>
              <a:ext uri="{FF2B5EF4-FFF2-40B4-BE49-F238E27FC236}">
                <a16:creationId xmlns:a16="http://schemas.microsoft.com/office/drawing/2014/main" id="{9232C179-C048-4FFC-42A7-7421792A26E6}"/>
              </a:ext>
            </a:extLst>
          </p:cNvPr>
          <p:cNvPicPr>
            <a:picLocks noChangeAspect="1"/>
          </p:cNvPicPr>
          <p:nvPr/>
        </p:nvPicPr>
        <p:blipFill>
          <a:blip r:embed="rId5"/>
          <a:stretch>
            <a:fillRect/>
          </a:stretch>
        </p:blipFill>
        <p:spPr>
          <a:xfrm>
            <a:off x="4379333" y="4218717"/>
            <a:ext cx="1083231" cy="1083350"/>
          </a:xfrm>
          <a:prstGeom prst="rect">
            <a:avLst/>
          </a:prstGeom>
        </p:spPr>
      </p:pic>
      <p:sp>
        <p:nvSpPr>
          <p:cNvPr id="12" name="Text 5">
            <a:extLst>
              <a:ext uri="{FF2B5EF4-FFF2-40B4-BE49-F238E27FC236}">
                <a16:creationId xmlns:a16="http://schemas.microsoft.com/office/drawing/2014/main" id="{F7FFBCB5-1A4D-7D3A-D6A1-35E40153FB52}"/>
              </a:ext>
            </a:extLst>
          </p:cNvPr>
          <p:cNvSpPr/>
          <p:nvPr/>
        </p:nvSpPr>
        <p:spPr>
          <a:xfrm>
            <a:off x="5679138" y="4218717"/>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Indice 3 (50-74)</a:t>
            </a:r>
            <a:endParaRPr lang="en-US" sz="2200" dirty="0"/>
          </a:p>
        </p:txBody>
      </p:sp>
      <p:sp>
        <p:nvSpPr>
          <p:cNvPr id="13" name="Text 6">
            <a:extLst>
              <a:ext uri="{FF2B5EF4-FFF2-40B4-BE49-F238E27FC236}">
                <a16:creationId xmlns:a16="http://schemas.microsoft.com/office/drawing/2014/main" id="{A13D2221-539A-7C7A-E1B1-C4C38AF3BE7C}"/>
              </a:ext>
            </a:extLst>
          </p:cNvPr>
          <p:cNvSpPr/>
          <p:nvPr/>
        </p:nvSpPr>
        <p:spPr>
          <a:xfrm>
            <a:off x="5679138" y="4704850"/>
            <a:ext cx="6327577" cy="346710"/>
          </a:xfrm>
          <a:prstGeom prst="rect">
            <a:avLst/>
          </a:prstGeom>
          <a:noFill/>
          <a:ln/>
        </p:spPr>
        <p:txBody>
          <a:bodyPr wrap="none" lIns="0" tIns="0" rIns="0" bIns="0" rtlCol="0" anchor="t"/>
          <a:lstStyle/>
          <a:p>
            <a:pPr marL="0" indent="0" algn="l">
              <a:lnSpc>
                <a:spcPts val="2700"/>
              </a:lnSpc>
              <a:buNone/>
            </a:pPr>
            <a:r>
              <a:rPr lang="en-US" sz="1700" b="1" dirty="0">
                <a:solidFill>
                  <a:srgbClr val="DA1B2E"/>
                </a:solidFill>
                <a:latin typeface="Montserrat" pitchFamily="34" charset="0"/>
                <a:ea typeface="Montserrat" pitchFamily="34" charset="-122"/>
                <a:cs typeface="Montserrat" pitchFamily="34" charset="-120"/>
              </a:rPr>
              <a:t>Atteinte importante</a:t>
            </a:r>
            <a:endParaRPr lang="en-US" sz="1700" dirty="0"/>
          </a:p>
        </p:txBody>
      </p:sp>
      <p:pic>
        <p:nvPicPr>
          <p:cNvPr id="14" name="Image 4" descr="preencoded.png">
            <a:extLst>
              <a:ext uri="{FF2B5EF4-FFF2-40B4-BE49-F238E27FC236}">
                <a16:creationId xmlns:a16="http://schemas.microsoft.com/office/drawing/2014/main" id="{987BA0DA-08BE-3F96-80F0-7F545686D203}"/>
              </a:ext>
            </a:extLst>
          </p:cNvPr>
          <p:cNvPicPr>
            <a:picLocks noChangeAspect="1"/>
          </p:cNvPicPr>
          <p:nvPr/>
        </p:nvPicPr>
        <p:blipFill>
          <a:blip r:embed="rId6"/>
          <a:stretch>
            <a:fillRect/>
          </a:stretch>
        </p:blipFill>
        <p:spPr>
          <a:xfrm>
            <a:off x="4379333" y="5518642"/>
            <a:ext cx="1083231" cy="1083350"/>
          </a:xfrm>
          <a:prstGeom prst="rect">
            <a:avLst/>
          </a:prstGeom>
        </p:spPr>
      </p:pic>
      <p:sp>
        <p:nvSpPr>
          <p:cNvPr id="15" name="Text 7">
            <a:extLst>
              <a:ext uri="{FF2B5EF4-FFF2-40B4-BE49-F238E27FC236}">
                <a16:creationId xmlns:a16="http://schemas.microsoft.com/office/drawing/2014/main" id="{08D97ED7-893F-BDBB-DC1C-CB085D228FFC}"/>
              </a:ext>
            </a:extLst>
          </p:cNvPr>
          <p:cNvSpPr/>
          <p:nvPr/>
        </p:nvSpPr>
        <p:spPr>
          <a:xfrm>
            <a:off x="5679138" y="5518642"/>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Indice 4 (≥ 75)</a:t>
            </a:r>
            <a:endParaRPr lang="en-US" sz="2200" dirty="0"/>
          </a:p>
        </p:txBody>
      </p:sp>
      <p:sp>
        <p:nvSpPr>
          <p:cNvPr id="16" name="Text 8">
            <a:extLst>
              <a:ext uri="{FF2B5EF4-FFF2-40B4-BE49-F238E27FC236}">
                <a16:creationId xmlns:a16="http://schemas.microsoft.com/office/drawing/2014/main" id="{1E46B589-77B3-CBA3-3A10-B5455EB621C8}"/>
              </a:ext>
            </a:extLst>
          </p:cNvPr>
          <p:cNvSpPr/>
          <p:nvPr/>
        </p:nvSpPr>
        <p:spPr>
          <a:xfrm>
            <a:off x="5679138" y="6004774"/>
            <a:ext cx="6327577"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Atteinte majeure</a:t>
            </a:r>
            <a:endParaRPr lang="en-US" sz="1700" dirty="0"/>
          </a:p>
        </p:txBody>
      </p:sp>
    </p:spTree>
    <p:extLst>
      <p:ext uri="{BB962C8B-B14F-4D97-AF65-F5344CB8AC3E}">
        <p14:creationId xmlns:p14="http://schemas.microsoft.com/office/powerpoint/2010/main" val="1180464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581580-33DF-BBB0-98AB-46D3CE1D875D}"/>
              </a:ext>
            </a:extLst>
          </p:cNvPr>
          <p:cNvSpPr>
            <a:spLocks noGrp="1"/>
          </p:cNvSpPr>
          <p:nvPr>
            <p:ph type="title"/>
          </p:nvPr>
        </p:nvSpPr>
        <p:spPr>
          <a:xfrm>
            <a:off x="333685" y="192156"/>
            <a:ext cx="9321800" cy="919221"/>
          </a:xfrm>
        </p:spPr>
        <p:txBody>
          <a:bodyPr/>
          <a:lstStyle/>
          <a:p>
            <a:r>
              <a:rPr lang="fr-FR" dirty="0"/>
              <a:t>Les Souffrances permanentes et les TSCE : comment les mesurer ?</a:t>
            </a:r>
            <a:br>
              <a:rPr lang="fr-FR" dirty="0"/>
            </a:br>
            <a:endParaRPr lang="fr-FR" dirty="0"/>
          </a:p>
        </p:txBody>
      </p:sp>
      <p:sp>
        <p:nvSpPr>
          <p:cNvPr id="4" name="Text 1">
            <a:extLst>
              <a:ext uri="{FF2B5EF4-FFF2-40B4-BE49-F238E27FC236}">
                <a16:creationId xmlns:a16="http://schemas.microsoft.com/office/drawing/2014/main" id="{5D1A1B02-2527-D7C6-5F61-0ADD8214B756}"/>
              </a:ext>
            </a:extLst>
          </p:cNvPr>
          <p:cNvSpPr/>
          <p:nvPr/>
        </p:nvSpPr>
        <p:spPr>
          <a:xfrm>
            <a:off x="337685" y="1673209"/>
            <a:ext cx="11083171"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les souffrances permanentes non attendues pourraient donner lieu à une majoration du taux d'AIPP</a:t>
            </a:r>
            <a:endParaRPr lang="en-US" sz="1700" dirty="0"/>
          </a:p>
        </p:txBody>
      </p:sp>
      <p:sp>
        <p:nvSpPr>
          <p:cNvPr id="5" name="Text 2">
            <a:extLst>
              <a:ext uri="{FF2B5EF4-FFF2-40B4-BE49-F238E27FC236}">
                <a16:creationId xmlns:a16="http://schemas.microsoft.com/office/drawing/2014/main" id="{DD2D021F-3D72-AEDF-A23B-55B1A0F2D12F}"/>
              </a:ext>
            </a:extLst>
          </p:cNvPr>
          <p:cNvSpPr/>
          <p:nvPr/>
        </p:nvSpPr>
        <p:spPr>
          <a:xfrm>
            <a:off x="337685" y="2095643"/>
            <a:ext cx="11083171" cy="693420"/>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les TSCE ne sont pas tous envisagées dans le cadre de l'expertise (ex : de nature économique) et ne relèvent pas de la compétence du médecin</a:t>
            </a:r>
            <a:endParaRPr lang="en-US" sz="1700" dirty="0"/>
          </a:p>
        </p:txBody>
      </p:sp>
      <p:sp>
        <p:nvSpPr>
          <p:cNvPr id="6" name="Text 3">
            <a:extLst>
              <a:ext uri="{FF2B5EF4-FFF2-40B4-BE49-F238E27FC236}">
                <a16:creationId xmlns:a16="http://schemas.microsoft.com/office/drawing/2014/main" id="{14C4A9C2-CF8A-B62C-852E-BB4D8757A707}"/>
              </a:ext>
            </a:extLst>
          </p:cNvPr>
          <p:cNvSpPr/>
          <p:nvPr/>
        </p:nvSpPr>
        <p:spPr>
          <a:xfrm>
            <a:off x="337685" y="2864787"/>
            <a:ext cx="11083171"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une majoration du taux d'AIPP pour prendre en compte les TSCE se heurte à plusieurs obstacles :</a:t>
            </a:r>
            <a:endParaRPr lang="en-US" sz="1700" dirty="0"/>
          </a:p>
        </p:txBody>
      </p:sp>
      <p:sp>
        <p:nvSpPr>
          <p:cNvPr id="7" name="Text 4">
            <a:extLst>
              <a:ext uri="{FF2B5EF4-FFF2-40B4-BE49-F238E27FC236}">
                <a16:creationId xmlns:a16="http://schemas.microsoft.com/office/drawing/2014/main" id="{DB741FE0-6E81-BEA1-6059-ED0994DB1C14}"/>
              </a:ext>
            </a:extLst>
          </p:cNvPr>
          <p:cNvSpPr/>
          <p:nvPr/>
        </p:nvSpPr>
        <p:spPr>
          <a:xfrm>
            <a:off x="333685" y="3409617"/>
            <a:ext cx="12792456" cy="1563624"/>
          </a:xfrm>
          <a:prstGeom prst="rect">
            <a:avLst/>
          </a:prstGeom>
          <a:noFill/>
          <a:ln/>
        </p:spPr>
        <p:txBody>
          <a:bodyPr wrap="none" lIns="0" tIns="0" rIns="0" bIns="0" rtlCol="0" anchor="t"/>
          <a:lstStyle/>
          <a:p>
            <a:pPr marL="285750" indent="-285750" algn="l">
              <a:lnSpc>
                <a:spcPts val="2700"/>
              </a:lnSpc>
              <a:buFontTx/>
              <a:buChar char="-"/>
            </a:pPr>
            <a:r>
              <a:rPr lang="en-US" sz="1700" dirty="0">
                <a:solidFill>
                  <a:srgbClr val="384653"/>
                </a:solidFill>
                <a:latin typeface="Montserrat" pitchFamily="34" charset="0"/>
                <a:ea typeface="Montserrat" pitchFamily="34" charset="-122"/>
                <a:cs typeface="Montserrat" pitchFamily="34" charset="-120"/>
              </a:rPr>
              <a:t>comment mesurer ce qui est subjectif ? </a:t>
            </a:r>
          </a:p>
          <a:p>
            <a:pPr algn="l">
              <a:lnSpc>
                <a:spcPts val="2700"/>
              </a:lnSpc>
            </a:pPr>
            <a:r>
              <a:rPr lang="en-US" sz="1700" dirty="0">
                <a:solidFill>
                  <a:srgbClr val="384653"/>
                </a:solidFill>
                <a:latin typeface="Montserrat" pitchFamily="34" charset="0"/>
                <a:ea typeface="Montserrat" pitchFamily="34" charset="-122"/>
                <a:cs typeface="Montserrat" pitchFamily="34" charset="-120"/>
              </a:rPr>
              <a:t>- comment corréler le taux d'AIPP et le DFP qui ne sont pas proportionnels ?</a:t>
            </a:r>
            <a:endParaRPr lang="en-US" sz="1700" dirty="0"/>
          </a:p>
        </p:txBody>
      </p:sp>
      <p:sp>
        <p:nvSpPr>
          <p:cNvPr id="8" name="Shape 5">
            <a:extLst>
              <a:ext uri="{FF2B5EF4-FFF2-40B4-BE49-F238E27FC236}">
                <a16:creationId xmlns:a16="http://schemas.microsoft.com/office/drawing/2014/main" id="{89260839-0EA6-9CCD-130B-E9B1BDD383AF}"/>
              </a:ext>
            </a:extLst>
          </p:cNvPr>
          <p:cNvSpPr/>
          <p:nvPr/>
        </p:nvSpPr>
        <p:spPr>
          <a:xfrm>
            <a:off x="200525" y="4335161"/>
            <a:ext cx="3861673" cy="1699260"/>
          </a:xfrm>
          <a:prstGeom prst="roundRect">
            <a:avLst>
              <a:gd name="adj" fmla="val 19126"/>
            </a:avLst>
          </a:prstGeom>
          <a:solidFill>
            <a:srgbClr val="D4E9F7"/>
          </a:solidFill>
          <a:ln w="7620">
            <a:solidFill>
              <a:srgbClr val="BACFDD"/>
            </a:solidFill>
            <a:prstDash val="solid"/>
          </a:ln>
        </p:spPr>
        <p:txBody>
          <a:bodyPr/>
          <a:lstStyle/>
          <a:p>
            <a:endParaRPr lang="fr-FR"/>
          </a:p>
        </p:txBody>
      </p:sp>
      <p:sp>
        <p:nvSpPr>
          <p:cNvPr id="9" name="Text 6">
            <a:extLst>
              <a:ext uri="{FF2B5EF4-FFF2-40B4-BE49-F238E27FC236}">
                <a16:creationId xmlns:a16="http://schemas.microsoft.com/office/drawing/2014/main" id="{2D03CFB8-142F-63C4-1145-37DD7219068D}"/>
              </a:ext>
            </a:extLst>
          </p:cNvPr>
          <p:cNvSpPr/>
          <p:nvPr/>
        </p:nvSpPr>
        <p:spPr>
          <a:xfrm>
            <a:off x="424720" y="4559355"/>
            <a:ext cx="3420904" cy="427553"/>
          </a:xfrm>
          <a:prstGeom prst="rect">
            <a:avLst/>
          </a:prstGeom>
          <a:noFill/>
          <a:ln/>
        </p:spPr>
        <p:txBody>
          <a:bodyPr wrap="none" lIns="0" tIns="0" rIns="0" bIns="0" rtlCol="0" anchor="t"/>
          <a:lstStyle/>
          <a:p>
            <a:pPr marL="0" indent="0" algn="l">
              <a:lnSpc>
                <a:spcPts val="3350"/>
              </a:lnSpc>
              <a:buNone/>
            </a:pPr>
            <a:r>
              <a:rPr lang="en-US" sz="2650" b="1" dirty="0">
                <a:solidFill>
                  <a:srgbClr val="384653"/>
                </a:solidFill>
                <a:latin typeface="Barlow Bold" pitchFamily="34" charset="0"/>
                <a:ea typeface="Barlow Bold" pitchFamily="34" charset="-122"/>
                <a:cs typeface="Barlow Bold" pitchFamily="34" charset="-120"/>
              </a:rPr>
              <a:t>Hypothèse 1</a:t>
            </a:r>
            <a:endParaRPr lang="en-US" sz="2650" dirty="0"/>
          </a:p>
        </p:txBody>
      </p:sp>
      <p:sp>
        <p:nvSpPr>
          <p:cNvPr id="10" name="Text 7">
            <a:extLst>
              <a:ext uri="{FF2B5EF4-FFF2-40B4-BE49-F238E27FC236}">
                <a16:creationId xmlns:a16="http://schemas.microsoft.com/office/drawing/2014/main" id="{A77941A5-C51F-C566-B322-0EC2F3128BF8}"/>
              </a:ext>
            </a:extLst>
          </p:cNvPr>
          <p:cNvSpPr/>
          <p:nvPr/>
        </p:nvSpPr>
        <p:spPr>
          <a:xfrm>
            <a:off x="424720" y="5116806"/>
            <a:ext cx="3132296"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Majoration forfaitaire du DFP (ex : +1 à 10%)</a:t>
            </a:r>
            <a:endParaRPr lang="en-US" sz="1700" dirty="0"/>
          </a:p>
        </p:txBody>
      </p:sp>
      <p:sp>
        <p:nvSpPr>
          <p:cNvPr id="11" name="Shape 8">
            <a:extLst>
              <a:ext uri="{FF2B5EF4-FFF2-40B4-BE49-F238E27FC236}">
                <a16:creationId xmlns:a16="http://schemas.microsoft.com/office/drawing/2014/main" id="{DFC7F893-1EC4-E54B-D8F6-8F6C543AE6D8}"/>
              </a:ext>
            </a:extLst>
          </p:cNvPr>
          <p:cNvSpPr/>
          <p:nvPr/>
        </p:nvSpPr>
        <p:spPr>
          <a:xfrm>
            <a:off x="4643938" y="4335161"/>
            <a:ext cx="3304747" cy="1699260"/>
          </a:xfrm>
          <a:prstGeom prst="roundRect">
            <a:avLst>
              <a:gd name="adj" fmla="val 19126"/>
            </a:avLst>
          </a:prstGeom>
          <a:solidFill>
            <a:srgbClr val="D4E9F7"/>
          </a:solidFill>
          <a:ln w="7620">
            <a:solidFill>
              <a:srgbClr val="BACFDD"/>
            </a:solidFill>
            <a:prstDash val="solid"/>
          </a:ln>
        </p:spPr>
        <p:txBody>
          <a:bodyPr/>
          <a:lstStyle/>
          <a:p>
            <a:endParaRPr lang="fr-FR"/>
          </a:p>
        </p:txBody>
      </p:sp>
      <p:sp>
        <p:nvSpPr>
          <p:cNvPr id="12" name="Text 9">
            <a:extLst>
              <a:ext uri="{FF2B5EF4-FFF2-40B4-BE49-F238E27FC236}">
                <a16:creationId xmlns:a16="http://schemas.microsoft.com/office/drawing/2014/main" id="{7A6527F5-6BFD-57E3-950A-C26A5273F3EC}"/>
              </a:ext>
            </a:extLst>
          </p:cNvPr>
          <p:cNvSpPr/>
          <p:nvPr/>
        </p:nvSpPr>
        <p:spPr>
          <a:xfrm>
            <a:off x="4868132" y="4559355"/>
            <a:ext cx="3420904" cy="427553"/>
          </a:xfrm>
          <a:prstGeom prst="rect">
            <a:avLst/>
          </a:prstGeom>
          <a:noFill/>
          <a:ln/>
        </p:spPr>
        <p:txBody>
          <a:bodyPr wrap="none" lIns="0" tIns="0" rIns="0" bIns="0" rtlCol="0" anchor="t"/>
          <a:lstStyle/>
          <a:p>
            <a:pPr marL="0" indent="0" algn="l">
              <a:lnSpc>
                <a:spcPts val="3350"/>
              </a:lnSpc>
              <a:buNone/>
            </a:pPr>
            <a:r>
              <a:rPr lang="en-US" sz="2650" b="1" dirty="0">
                <a:solidFill>
                  <a:srgbClr val="384653"/>
                </a:solidFill>
                <a:latin typeface="Barlow Bold" pitchFamily="34" charset="0"/>
                <a:ea typeface="Barlow Bold" pitchFamily="34" charset="-122"/>
                <a:cs typeface="Barlow Bold" pitchFamily="34" charset="-120"/>
              </a:rPr>
              <a:t>Hypothèse 2</a:t>
            </a:r>
            <a:endParaRPr lang="en-US" sz="2650" dirty="0"/>
          </a:p>
        </p:txBody>
      </p:sp>
      <p:sp>
        <p:nvSpPr>
          <p:cNvPr id="13" name="Text 10">
            <a:extLst>
              <a:ext uri="{FF2B5EF4-FFF2-40B4-BE49-F238E27FC236}">
                <a16:creationId xmlns:a16="http://schemas.microsoft.com/office/drawing/2014/main" id="{A908CCCE-C675-BF0D-E220-4934F24143E1}"/>
              </a:ext>
            </a:extLst>
          </p:cNvPr>
          <p:cNvSpPr/>
          <p:nvPr/>
        </p:nvSpPr>
        <p:spPr>
          <a:xfrm>
            <a:off x="4868132" y="5116806"/>
            <a:ext cx="3023140"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Coefficient multiplicateur du taux d'AIPP (ex : x1.25)</a:t>
            </a:r>
            <a:endParaRPr lang="en-US" sz="1700" dirty="0"/>
          </a:p>
        </p:txBody>
      </p:sp>
      <p:sp>
        <p:nvSpPr>
          <p:cNvPr id="14" name="Shape 11">
            <a:extLst>
              <a:ext uri="{FF2B5EF4-FFF2-40B4-BE49-F238E27FC236}">
                <a16:creationId xmlns:a16="http://schemas.microsoft.com/office/drawing/2014/main" id="{F98B13BB-856B-BD96-5D28-E50F4554BAE0}"/>
              </a:ext>
            </a:extLst>
          </p:cNvPr>
          <p:cNvSpPr/>
          <p:nvPr/>
        </p:nvSpPr>
        <p:spPr>
          <a:xfrm>
            <a:off x="8426196" y="4335161"/>
            <a:ext cx="3643885" cy="1699260"/>
          </a:xfrm>
          <a:prstGeom prst="roundRect">
            <a:avLst>
              <a:gd name="adj" fmla="val 19126"/>
            </a:avLst>
          </a:prstGeom>
          <a:solidFill>
            <a:srgbClr val="D4E9F7"/>
          </a:solidFill>
          <a:ln w="7620">
            <a:solidFill>
              <a:srgbClr val="BACFDD"/>
            </a:solidFill>
            <a:prstDash val="solid"/>
          </a:ln>
        </p:spPr>
        <p:txBody>
          <a:bodyPr/>
          <a:lstStyle/>
          <a:p>
            <a:endParaRPr lang="fr-FR"/>
          </a:p>
        </p:txBody>
      </p:sp>
      <p:sp>
        <p:nvSpPr>
          <p:cNvPr id="15" name="Text 12">
            <a:extLst>
              <a:ext uri="{FF2B5EF4-FFF2-40B4-BE49-F238E27FC236}">
                <a16:creationId xmlns:a16="http://schemas.microsoft.com/office/drawing/2014/main" id="{73A23EE0-FF6E-5725-58D8-81B9FA932BBA}"/>
              </a:ext>
            </a:extLst>
          </p:cNvPr>
          <p:cNvSpPr/>
          <p:nvPr/>
        </p:nvSpPr>
        <p:spPr>
          <a:xfrm>
            <a:off x="8570571" y="4545688"/>
            <a:ext cx="3420904" cy="427553"/>
          </a:xfrm>
          <a:prstGeom prst="rect">
            <a:avLst/>
          </a:prstGeom>
          <a:noFill/>
          <a:ln/>
        </p:spPr>
        <p:txBody>
          <a:bodyPr wrap="none" lIns="0" tIns="0" rIns="0" bIns="0" rtlCol="0" anchor="t"/>
          <a:lstStyle/>
          <a:p>
            <a:pPr marL="0" indent="0" algn="l">
              <a:lnSpc>
                <a:spcPts val="3350"/>
              </a:lnSpc>
              <a:buNone/>
            </a:pPr>
            <a:r>
              <a:rPr lang="en-US" sz="2650" b="1" dirty="0">
                <a:solidFill>
                  <a:srgbClr val="384653"/>
                </a:solidFill>
                <a:latin typeface="Barlow Bold" pitchFamily="34" charset="0"/>
                <a:ea typeface="Barlow Bold" pitchFamily="34" charset="-122"/>
                <a:cs typeface="Barlow Bold" pitchFamily="34" charset="-120"/>
              </a:rPr>
              <a:t>Hypothèse 3</a:t>
            </a:r>
            <a:endParaRPr lang="en-US" sz="2650" dirty="0"/>
          </a:p>
        </p:txBody>
      </p:sp>
      <p:sp>
        <p:nvSpPr>
          <p:cNvPr id="16" name="Text 13">
            <a:extLst>
              <a:ext uri="{FF2B5EF4-FFF2-40B4-BE49-F238E27FC236}">
                <a16:creationId xmlns:a16="http://schemas.microsoft.com/office/drawing/2014/main" id="{679CCDD5-71F1-AAB2-C11E-EC0FEAE46107}"/>
              </a:ext>
            </a:extLst>
          </p:cNvPr>
          <p:cNvSpPr/>
          <p:nvPr/>
        </p:nvSpPr>
        <p:spPr>
          <a:xfrm>
            <a:off x="8611053" y="5116806"/>
            <a:ext cx="3156228"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Montant indicatif forfaitaire selon indice ALQAVI</a:t>
            </a:r>
            <a:endParaRPr lang="en-US" sz="1700" dirty="0"/>
          </a:p>
        </p:txBody>
      </p:sp>
    </p:spTree>
    <p:extLst>
      <p:ext uri="{BB962C8B-B14F-4D97-AF65-F5344CB8AC3E}">
        <p14:creationId xmlns:p14="http://schemas.microsoft.com/office/powerpoint/2010/main" val="2676909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AC4360-7B6F-12EB-613D-39F316C38DCF}"/>
              </a:ext>
            </a:extLst>
          </p:cNvPr>
          <p:cNvSpPr>
            <a:spLocks noGrp="1"/>
          </p:cNvSpPr>
          <p:nvPr>
            <p:ph type="title"/>
          </p:nvPr>
        </p:nvSpPr>
        <p:spPr/>
        <p:txBody>
          <a:bodyPr/>
          <a:lstStyle/>
          <a:p>
            <a:r>
              <a:rPr lang="fr-FR" dirty="0"/>
              <a:t>Situations Cliniques Révélatrices</a:t>
            </a:r>
            <a:br>
              <a:rPr lang="fr-FR" dirty="0"/>
            </a:br>
            <a:endParaRPr lang="fr-FR" dirty="0"/>
          </a:p>
        </p:txBody>
      </p:sp>
      <p:grpSp>
        <p:nvGrpSpPr>
          <p:cNvPr id="14" name="Groupe 13">
            <a:extLst>
              <a:ext uri="{FF2B5EF4-FFF2-40B4-BE49-F238E27FC236}">
                <a16:creationId xmlns:a16="http://schemas.microsoft.com/office/drawing/2014/main" id="{CBD32E25-6A98-B45F-909C-5C66F72B09D7}"/>
              </a:ext>
            </a:extLst>
          </p:cNvPr>
          <p:cNvGrpSpPr/>
          <p:nvPr/>
        </p:nvGrpSpPr>
        <p:grpSpPr>
          <a:xfrm>
            <a:off x="214722" y="1469773"/>
            <a:ext cx="11654190" cy="4373243"/>
            <a:chOff x="758309" y="3527108"/>
            <a:chExt cx="13113782" cy="2321362"/>
          </a:xfrm>
        </p:grpSpPr>
        <p:sp>
          <p:nvSpPr>
            <p:cNvPr id="5" name="Shape 1">
              <a:extLst>
                <a:ext uri="{FF2B5EF4-FFF2-40B4-BE49-F238E27FC236}">
                  <a16:creationId xmlns:a16="http://schemas.microsoft.com/office/drawing/2014/main" id="{6B882C6E-4A63-1CB1-B12D-3D75C79421FD}"/>
                </a:ext>
              </a:extLst>
            </p:cNvPr>
            <p:cNvSpPr/>
            <p:nvPr/>
          </p:nvSpPr>
          <p:spPr>
            <a:xfrm>
              <a:off x="758309" y="3527108"/>
              <a:ext cx="4226838" cy="2321362"/>
            </a:xfrm>
            <a:prstGeom prst="roundRect">
              <a:avLst>
                <a:gd name="adj" fmla="val 14000"/>
              </a:avLst>
            </a:prstGeom>
            <a:solidFill>
              <a:srgbClr val="D4E9F7"/>
            </a:solidFill>
            <a:ln w="7620">
              <a:solidFill>
                <a:srgbClr val="BACFDD"/>
              </a:solidFill>
              <a:prstDash val="solid"/>
            </a:ln>
          </p:spPr>
          <p:txBody>
            <a:bodyPr/>
            <a:lstStyle/>
            <a:p>
              <a:endParaRPr lang="fr-FR"/>
            </a:p>
          </p:txBody>
        </p:sp>
        <p:sp>
          <p:nvSpPr>
            <p:cNvPr id="6" name="Text 2">
              <a:extLst>
                <a:ext uri="{FF2B5EF4-FFF2-40B4-BE49-F238E27FC236}">
                  <a16:creationId xmlns:a16="http://schemas.microsoft.com/office/drawing/2014/main" id="{A9C20AB3-5B1F-95BF-052E-A53A800FB45B}"/>
                </a:ext>
              </a:extLst>
            </p:cNvPr>
            <p:cNvSpPr/>
            <p:nvPr/>
          </p:nvSpPr>
          <p:spPr>
            <a:xfrm>
              <a:off x="982504" y="3751302"/>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Victime paraplégique</a:t>
              </a:r>
              <a:endParaRPr lang="en-US" sz="2200" dirty="0"/>
            </a:p>
          </p:txBody>
        </p:sp>
        <p:sp>
          <p:nvSpPr>
            <p:cNvPr id="7" name="Text 3">
              <a:extLst>
                <a:ext uri="{FF2B5EF4-FFF2-40B4-BE49-F238E27FC236}">
                  <a16:creationId xmlns:a16="http://schemas.microsoft.com/office/drawing/2014/main" id="{B8541F85-7AF8-4223-25B7-299A7378DF1A}"/>
                </a:ext>
              </a:extLst>
            </p:cNvPr>
            <p:cNvSpPr/>
            <p:nvPr/>
          </p:nvSpPr>
          <p:spPr>
            <a:xfrm>
              <a:off x="982504" y="4237434"/>
              <a:ext cx="3778448" cy="138684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Contrainte de quitter sa maison familiale restaurée, inaccessible au fauteuil roulant. Déracinement social et affectif.</a:t>
              </a:r>
              <a:endParaRPr lang="en-US" sz="1700" dirty="0"/>
            </a:p>
          </p:txBody>
        </p:sp>
        <p:sp>
          <p:nvSpPr>
            <p:cNvPr id="8" name="Shape 4">
              <a:extLst>
                <a:ext uri="{FF2B5EF4-FFF2-40B4-BE49-F238E27FC236}">
                  <a16:creationId xmlns:a16="http://schemas.microsoft.com/office/drawing/2014/main" id="{4BACDA04-78D9-8BE0-07D7-5530CA52F11F}"/>
                </a:ext>
              </a:extLst>
            </p:cNvPr>
            <p:cNvSpPr/>
            <p:nvPr/>
          </p:nvSpPr>
          <p:spPr>
            <a:xfrm>
              <a:off x="5201722" y="3527108"/>
              <a:ext cx="4226838" cy="2321362"/>
            </a:xfrm>
            <a:prstGeom prst="roundRect">
              <a:avLst>
                <a:gd name="adj" fmla="val 14000"/>
              </a:avLst>
            </a:prstGeom>
            <a:solidFill>
              <a:srgbClr val="D4E9F7"/>
            </a:solidFill>
            <a:ln w="7620">
              <a:solidFill>
                <a:srgbClr val="BACFDD"/>
              </a:solidFill>
              <a:prstDash val="solid"/>
            </a:ln>
          </p:spPr>
          <p:txBody>
            <a:bodyPr/>
            <a:lstStyle/>
            <a:p>
              <a:endParaRPr lang="fr-FR"/>
            </a:p>
          </p:txBody>
        </p:sp>
        <p:sp>
          <p:nvSpPr>
            <p:cNvPr id="9" name="Text 5">
              <a:extLst>
                <a:ext uri="{FF2B5EF4-FFF2-40B4-BE49-F238E27FC236}">
                  <a16:creationId xmlns:a16="http://schemas.microsoft.com/office/drawing/2014/main" id="{7AACA4B0-5CD3-2A94-AFCC-5D328E28B6BE}"/>
                </a:ext>
              </a:extLst>
            </p:cNvPr>
            <p:cNvSpPr/>
            <p:nvPr/>
          </p:nvSpPr>
          <p:spPr>
            <a:xfrm>
              <a:off x="5425916" y="3751302"/>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Infection chronique</a:t>
              </a:r>
              <a:endParaRPr lang="en-US" sz="2200" dirty="0"/>
            </a:p>
          </p:txBody>
        </p:sp>
        <p:sp>
          <p:nvSpPr>
            <p:cNvPr id="10" name="Text 6">
              <a:extLst>
                <a:ext uri="{FF2B5EF4-FFF2-40B4-BE49-F238E27FC236}">
                  <a16:creationId xmlns:a16="http://schemas.microsoft.com/office/drawing/2014/main" id="{7D539761-7A48-0CC0-0311-EC008B46C4FD}"/>
                </a:ext>
              </a:extLst>
            </p:cNvPr>
            <p:cNvSpPr/>
            <p:nvPr/>
          </p:nvSpPr>
          <p:spPr>
            <a:xfrm>
              <a:off x="5425916" y="4237434"/>
              <a:ext cx="3778448" cy="138684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Fracture ouverte consolidée mais risque d'amputation permanent. Épée de Damoclès psychologique constante.</a:t>
              </a:r>
              <a:endParaRPr lang="en-US" sz="1700" dirty="0"/>
            </a:p>
          </p:txBody>
        </p:sp>
        <p:sp>
          <p:nvSpPr>
            <p:cNvPr id="11" name="Shape 7">
              <a:extLst>
                <a:ext uri="{FF2B5EF4-FFF2-40B4-BE49-F238E27FC236}">
                  <a16:creationId xmlns:a16="http://schemas.microsoft.com/office/drawing/2014/main" id="{F4E391BB-5492-89F7-F781-418905AC604E}"/>
                </a:ext>
              </a:extLst>
            </p:cNvPr>
            <p:cNvSpPr/>
            <p:nvPr/>
          </p:nvSpPr>
          <p:spPr>
            <a:xfrm>
              <a:off x="9645134" y="3527108"/>
              <a:ext cx="4226957" cy="2321362"/>
            </a:xfrm>
            <a:prstGeom prst="roundRect">
              <a:avLst>
                <a:gd name="adj" fmla="val 14000"/>
              </a:avLst>
            </a:prstGeom>
            <a:solidFill>
              <a:srgbClr val="D4E9F7"/>
            </a:solidFill>
            <a:ln w="7620">
              <a:solidFill>
                <a:srgbClr val="BACFDD"/>
              </a:solidFill>
              <a:prstDash val="solid"/>
            </a:ln>
          </p:spPr>
          <p:txBody>
            <a:bodyPr/>
            <a:lstStyle/>
            <a:p>
              <a:endParaRPr lang="fr-FR"/>
            </a:p>
          </p:txBody>
        </p:sp>
        <p:sp>
          <p:nvSpPr>
            <p:cNvPr id="12" name="Text 8">
              <a:extLst>
                <a:ext uri="{FF2B5EF4-FFF2-40B4-BE49-F238E27FC236}">
                  <a16:creationId xmlns:a16="http://schemas.microsoft.com/office/drawing/2014/main" id="{C75579DA-E710-040D-8D24-127BB5BEAEF0}"/>
                </a:ext>
              </a:extLst>
            </p:cNvPr>
            <p:cNvSpPr/>
            <p:nvPr/>
          </p:nvSpPr>
          <p:spPr>
            <a:xfrm>
              <a:off x="9869329" y="3751302"/>
              <a:ext cx="3565565" cy="356235"/>
            </a:xfrm>
            <a:prstGeom prst="rect">
              <a:avLst/>
            </a:prstGeom>
            <a:noFill/>
            <a:ln/>
          </p:spPr>
          <p:txBody>
            <a:bodyPr wrap="none" lIns="0" tIns="0" rIns="0" bIns="0" rtlCol="0" anchor="t"/>
            <a:lstStyle/>
            <a:p>
              <a:pPr marL="0" indent="0" algn="l">
                <a:lnSpc>
                  <a:spcPts val="2800"/>
                </a:lnSpc>
                <a:buNone/>
              </a:pPr>
              <a:r>
                <a:rPr lang="en-US" sz="2200" b="1" dirty="0">
                  <a:solidFill>
                    <a:srgbClr val="384653"/>
                  </a:solidFill>
                  <a:latin typeface="Barlow Bold" pitchFamily="34" charset="0"/>
                  <a:ea typeface="Barlow Bold" pitchFamily="34" charset="-122"/>
                  <a:cs typeface="Barlow Bold" pitchFamily="34" charset="-120"/>
                </a:rPr>
                <a:t>Troubles cognitifs "mineurs"</a:t>
              </a:r>
              <a:endParaRPr lang="en-US" sz="2200" dirty="0"/>
            </a:p>
          </p:txBody>
        </p:sp>
        <p:sp>
          <p:nvSpPr>
            <p:cNvPr id="13" name="Text 9">
              <a:extLst>
                <a:ext uri="{FF2B5EF4-FFF2-40B4-BE49-F238E27FC236}">
                  <a16:creationId xmlns:a16="http://schemas.microsoft.com/office/drawing/2014/main" id="{6F32D95B-47BD-5036-300A-152DD1BF9281}"/>
                </a:ext>
              </a:extLst>
            </p:cNvPr>
            <p:cNvSpPr/>
            <p:nvPr/>
          </p:nvSpPr>
          <p:spPr>
            <a:xfrm>
              <a:off x="9869329" y="4237434"/>
              <a:ext cx="3778568" cy="138684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Céphalées chroniques limitant toute tâche au-delà d'une heure. Isolement social et familial progressif.</a:t>
              </a:r>
              <a:endParaRPr lang="en-US" sz="1700" dirty="0"/>
            </a:p>
          </p:txBody>
        </p:sp>
      </p:grpSp>
    </p:spTree>
    <p:extLst>
      <p:ext uri="{BB962C8B-B14F-4D97-AF65-F5344CB8AC3E}">
        <p14:creationId xmlns:p14="http://schemas.microsoft.com/office/powerpoint/2010/main" val="2211369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84EE617B-121E-3C13-41A7-A3C692C29686}"/>
              </a:ext>
            </a:extLst>
          </p:cNvPr>
          <p:cNvPicPr>
            <a:picLocks noChangeAspect="1"/>
          </p:cNvPicPr>
          <p:nvPr/>
        </p:nvPicPr>
        <p:blipFill>
          <a:blip r:embed="rId2"/>
          <a:stretch>
            <a:fillRect/>
          </a:stretch>
        </p:blipFill>
        <p:spPr>
          <a:xfrm>
            <a:off x="173093" y="683609"/>
            <a:ext cx="1123831" cy="995601"/>
          </a:xfrm>
          <a:prstGeom prst="rect">
            <a:avLst/>
          </a:prstGeom>
        </p:spPr>
      </p:pic>
      <p:sp>
        <p:nvSpPr>
          <p:cNvPr id="5" name="Text 0">
            <a:extLst>
              <a:ext uri="{FF2B5EF4-FFF2-40B4-BE49-F238E27FC236}">
                <a16:creationId xmlns:a16="http://schemas.microsoft.com/office/drawing/2014/main" id="{EC16370A-BB39-CD46-33EC-8A389DACA361}"/>
              </a:ext>
            </a:extLst>
          </p:cNvPr>
          <p:cNvSpPr/>
          <p:nvPr/>
        </p:nvSpPr>
        <p:spPr>
          <a:xfrm>
            <a:off x="173093" y="1922931"/>
            <a:ext cx="13113782" cy="433388"/>
          </a:xfrm>
          <a:prstGeom prst="rect">
            <a:avLst/>
          </a:prstGeom>
          <a:noFill/>
          <a:ln/>
        </p:spPr>
        <p:txBody>
          <a:bodyPr wrap="none" lIns="0" tIns="0" rIns="0" bIns="0" rtlCol="0" anchor="t"/>
          <a:lstStyle/>
          <a:p>
            <a:pPr marL="0" indent="0" algn="l">
              <a:lnSpc>
                <a:spcPts val="3400"/>
              </a:lnSpc>
              <a:buNone/>
            </a:pPr>
            <a:r>
              <a:rPr lang="en-US" sz="2100" dirty="0">
                <a:solidFill>
                  <a:srgbClr val="384653"/>
                </a:solidFill>
                <a:latin typeface="Montserrat" pitchFamily="34" charset="0"/>
                <a:ea typeface="Montserrat" pitchFamily="34" charset="-122"/>
                <a:cs typeface="Montserrat" pitchFamily="34" charset="-120"/>
              </a:rPr>
              <a:t>C'est un taux </a:t>
            </a:r>
            <a:r>
              <a:rPr lang="en-US" sz="2100" b="1" dirty="0">
                <a:solidFill>
                  <a:srgbClr val="384653"/>
                </a:solidFill>
                <a:latin typeface="Montserrat" pitchFamily="34" charset="0"/>
                <a:ea typeface="Montserrat" pitchFamily="34" charset="-122"/>
                <a:cs typeface="Montserrat" pitchFamily="34" charset="-120"/>
              </a:rPr>
              <a:t>d'AIPP</a:t>
            </a:r>
            <a:r>
              <a:rPr lang="en-US" sz="2100" dirty="0">
                <a:solidFill>
                  <a:srgbClr val="384653"/>
                </a:solidFill>
                <a:latin typeface="Montserrat" pitchFamily="34" charset="0"/>
                <a:ea typeface="Montserrat" pitchFamily="34" charset="-122"/>
                <a:cs typeface="Montserrat" pitchFamily="34" charset="-120"/>
              </a:rPr>
              <a:t> qui est fixé par le médecin expert et non un taux de DFP</a:t>
            </a:r>
            <a:endParaRPr lang="en-US" sz="2100" dirty="0"/>
          </a:p>
        </p:txBody>
      </p:sp>
      <p:sp>
        <p:nvSpPr>
          <p:cNvPr id="6" name="Text 1">
            <a:extLst>
              <a:ext uri="{FF2B5EF4-FFF2-40B4-BE49-F238E27FC236}">
                <a16:creationId xmlns:a16="http://schemas.microsoft.com/office/drawing/2014/main" id="{16835ADE-AA60-7116-E1C1-0239E99ECC08}"/>
              </a:ext>
            </a:extLst>
          </p:cNvPr>
          <p:cNvSpPr/>
          <p:nvPr/>
        </p:nvSpPr>
        <p:spPr>
          <a:xfrm>
            <a:off x="173093" y="2600039"/>
            <a:ext cx="11494651"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Le DFP ne saurait s'exprimer valablement par </a:t>
            </a:r>
            <a:r>
              <a:rPr lang="en-US" sz="1700" b="1" dirty="0">
                <a:solidFill>
                  <a:srgbClr val="384653"/>
                </a:solidFill>
                <a:latin typeface="Montserrat" pitchFamily="34" charset="0"/>
                <a:ea typeface="Montserrat" pitchFamily="34" charset="-122"/>
                <a:cs typeface="Montserrat" pitchFamily="34" charset="-120"/>
              </a:rPr>
              <a:t>un taux</a:t>
            </a:r>
            <a:r>
              <a:rPr lang="en-US" sz="1700" dirty="0">
                <a:solidFill>
                  <a:srgbClr val="384653"/>
                </a:solidFill>
                <a:latin typeface="Montserrat" pitchFamily="34" charset="0"/>
                <a:ea typeface="Montserrat" pitchFamily="34" charset="-122"/>
                <a:cs typeface="Montserrat" pitchFamily="34" charset="-120"/>
              </a:rPr>
              <a:t>, tout au moins au stade de l'expertise et dans un régime indemnitaire non forfaitaire (la situation pourrait être différente dans le cadre des AT)</a:t>
            </a:r>
            <a:endParaRPr lang="en-US" sz="1700" dirty="0"/>
          </a:p>
        </p:txBody>
      </p:sp>
      <p:sp>
        <p:nvSpPr>
          <p:cNvPr id="7" name="Text 2">
            <a:extLst>
              <a:ext uri="{FF2B5EF4-FFF2-40B4-BE49-F238E27FC236}">
                <a16:creationId xmlns:a16="http://schemas.microsoft.com/office/drawing/2014/main" id="{A8E458A6-F0E8-5FC1-9FFD-EB72BB1B1552}"/>
              </a:ext>
            </a:extLst>
          </p:cNvPr>
          <p:cNvSpPr/>
          <p:nvPr/>
        </p:nvSpPr>
        <p:spPr>
          <a:xfrm>
            <a:off x="173093" y="3618381"/>
            <a:ext cx="11101459" cy="855107"/>
          </a:xfrm>
          <a:prstGeom prst="rect">
            <a:avLst/>
          </a:prstGeom>
          <a:noFill/>
          <a:ln/>
        </p:spPr>
        <p:txBody>
          <a:bodyPr wrap="square" lIns="0" tIns="0" rIns="0" bIns="0" rtlCol="0" anchor="t"/>
          <a:lstStyle/>
          <a:p>
            <a:pPr marL="0" indent="0" algn="l">
              <a:lnSpc>
                <a:spcPts val="3350"/>
              </a:lnSpc>
              <a:buNone/>
            </a:pPr>
            <a:r>
              <a:rPr lang="en-US" sz="2650" b="1" dirty="0">
                <a:solidFill>
                  <a:srgbClr val="2E3C4E"/>
                </a:solidFill>
                <a:latin typeface="Barlow Bold" pitchFamily="34" charset="0"/>
                <a:ea typeface="Barlow Bold" pitchFamily="34" charset="-122"/>
                <a:cs typeface="Barlow Bold" pitchFamily="34" charset="-120"/>
              </a:rPr>
              <a:t>En effet les composantes subjectives du DFP ne se prêtent par nature à aucune barèmisation</a:t>
            </a:r>
            <a:endParaRPr lang="en-US" sz="2650" dirty="0"/>
          </a:p>
        </p:txBody>
      </p:sp>
    </p:spTree>
    <p:extLst>
      <p:ext uri="{BB962C8B-B14F-4D97-AF65-F5344CB8AC3E}">
        <p14:creationId xmlns:p14="http://schemas.microsoft.com/office/powerpoint/2010/main" val="2860053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8FEF38-8EC8-84BA-1FC5-2E8C7D1474FC}"/>
              </a:ext>
            </a:extLst>
          </p:cNvPr>
          <p:cNvSpPr>
            <a:spLocks noGrp="1"/>
          </p:cNvSpPr>
          <p:nvPr>
            <p:ph type="title"/>
          </p:nvPr>
        </p:nvSpPr>
        <p:spPr>
          <a:xfrm>
            <a:off x="328541" y="549744"/>
            <a:ext cx="9321800" cy="919221"/>
          </a:xfrm>
        </p:spPr>
        <p:txBody>
          <a:bodyPr/>
          <a:lstStyle/>
          <a:p>
            <a:r>
              <a:rPr lang="fr-FR" dirty="0"/>
              <a:t>Des pistes de réflexion :</a:t>
            </a:r>
            <a:br>
              <a:rPr lang="fr-FR" dirty="0"/>
            </a:br>
            <a:endParaRPr lang="fr-FR" dirty="0"/>
          </a:p>
        </p:txBody>
      </p:sp>
      <p:sp>
        <p:nvSpPr>
          <p:cNvPr id="4" name="Text 1">
            <a:extLst>
              <a:ext uri="{FF2B5EF4-FFF2-40B4-BE49-F238E27FC236}">
                <a16:creationId xmlns:a16="http://schemas.microsoft.com/office/drawing/2014/main" id="{C60B238E-A54E-F953-AA0C-2AF16498C635}"/>
              </a:ext>
            </a:extLst>
          </p:cNvPr>
          <p:cNvSpPr/>
          <p:nvPr/>
        </p:nvSpPr>
        <p:spPr>
          <a:xfrm>
            <a:off x="328541" y="1966437"/>
            <a:ext cx="10936867"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revoir la nomenclature et consacrer l'AIPP comme un poste autonome</a:t>
            </a:r>
            <a:endParaRPr lang="en-US" sz="1700" dirty="0"/>
          </a:p>
        </p:txBody>
      </p:sp>
      <p:sp>
        <p:nvSpPr>
          <p:cNvPr id="5" name="Text 2">
            <a:extLst>
              <a:ext uri="{FF2B5EF4-FFF2-40B4-BE49-F238E27FC236}">
                <a16:creationId xmlns:a16="http://schemas.microsoft.com/office/drawing/2014/main" id="{1E1AF4FD-82BA-83C7-6B21-00CE342A5026}"/>
              </a:ext>
            </a:extLst>
          </p:cNvPr>
          <p:cNvSpPr/>
          <p:nvPr/>
        </p:nvSpPr>
        <p:spPr>
          <a:xfrm>
            <a:off x="328541" y="2388870"/>
            <a:ext cx="10936867" cy="1040130"/>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 modifier la mission en demandant au médecin expert de fixer un taux d'AIPP à partir d'un barème en droit commun et de rechercher l'existence de Troubles Spécifiques dans les Conditions d'Existence (TSCE), les décrire ± se prononcer sur leur intensité</a:t>
            </a:r>
            <a:endParaRPr lang="en-US" sz="1700" dirty="0"/>
          </a:p>
        </p:txBody>
      </p:sp>
      <p:pic>
        <p:nvPicPr>
          <p:cNvPr id="7" name="Image 0" descr="preencoded.png">
            <a:extLst>
              <a:ext uri="{FF2B5EF4-FFF2-40B4-BE49-F238E27FC236}">
                <a16:creationId xmlns:a16="http://schemas.microsoft.com/office/drawing/2014/main" id="{7CD7E02E-338E-DF9D-8677-1F349499F818}"/>
              </a:ext>
            </a:extLst>
          </p:cNvPr>
          <p:cNvPicPr>
            <a:picLocks noChangeAspect="1"/>
          </p:cNvPicPr>
          <p:nvPr/>
        </p:nvPicPr>
        <p:blipFill>
          <a:blip r:embed="rId2"/>
          <a:stretch>
            <a:fillRect/>
          </a:stretch>
        </p:blipFill>
        <p:spPr>
          <a:xfrm>
            <a:off x="2925437" y="4351076"/>
            <a:ext cx="2771275" cy="1957180"/>
          </a:xfrm>
          <a:prstGeom prst="rect">
            <a:avLst/>
          </a:prstGeom>
        </p:spPr>
      </p:pic>
    </p:spTree>
    <p:extLst>
      <p:ext uri="{BB962C8B-B14F-4D97-AF65-F5344CB8AC3E}">
        <p14:creationId xmlns:p14="http://schemas.microsoft.com/office/powerpoint/2010/main" val="2532550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4BE88625-01B1-F694-EF43-2197A7F140BF}"/>
              </a:ext>
            </a:extLst>
          </p:cNvPr>
          <p:cNvSpPr/>
          <p:nvPr/>
        </p:nvSpPr>
        <p:spPr>
          <a:xfrm>
            <a:off x="547997" y="1005840"/>
            <a:ext cx="8294251" cy="204478"/>
          </a:xfrm>
          <a:prstGeom prst="rect">
            <a:avLst/>
          </a:prstGeom>
          <a:noFill/>
          <a:ln/>
        </p:spPr>
        <p:txBody>
          <a:bodyPr wrap="none" lIns="0" tIns="0" rIns="0" bIns="0" rtlCol="0" anchor="t"/>
          <a:lstStyle/>
          <a:p>
            <a:pPr marL="0" indent="0" algn="l">
              <a:lnSpc>
                <a:spcPts val="2150"/>
              </a:lnSpc>
              <a:buNone/>
            </a:pPr>
            <a:r>
              <a:rPr lang="en-US" sz="1350" dirty="0">
                <a:solidFill>
                  <a:srgbClr val="384653"/>
                </a:solidFill>
                <a:latin typeface="Montserrat" pitchFamily="34" charset="0"/>
                <a:ea typeface="Montserrat" pitchFamily="34" charset="-122"/>
                <a:cs typeface="Montserrat" pitchFamily="34" charset="-120"/>
              </a:rPr>
              <a:t>DU EXPERTISE MEDICO-LEGALE ENFANT ET ADOLESCENT / Mme ANNE GUEGAN</a:t>
            </a:r>
            <a:endParaRPr lang="en-US" sz="1350" dirty="0"/>
          </a:p>
        </p:txBody>
      </p:sp>
      <p:pic>
        <p:nvPicPr>
          <p:cNvPr id="5" name="Image 0" descr="preencoded.png">
            <a:extLst>
              <a:ext uri="{FF2B5EF4-FFF2-40B4-BE49-F238E27FC236}">
                <a16:creationId xmlns:a16="http://schemas.microsoft.com/office/drawing/2014/main" id="{F16F44A2-B4D7-85FF-036B-3C2B39A79C45}"/>
              </a:ext>
            </a:extLst>
          </p:cNvPr>
          <p:cNvPicPr>
            <a:picLocks noChangeAspect="1"/>
          </p:cNvPicPr>
          <p:nvPr/>
        </p:nvPicPr>
        <p:blipFill>
          <a:blip r:embed="rId2"/>
          <a:stretch>
            <a:fillRect/>
          </a:stretch>
        </p:blipFill>
        <p:spPr>
          <a:xfrm>
            <a:off x="676013" y="1594104"/>
            <a:ext cx="3574852" cy="1290876"/>
          </a:xfrm>
          <a:prstGeom prst="rect">
            <a:avLst/>
          </a:prstGeom>
        </p:spPr>
      </p:pic>
      <p:sp>
        <p:nvSpPr>
          <p:cNvPr id="6" name="Text 1">
            <a:extLst>
              <a:ext uri="{FF2B5EF4-FFF2-40B4-BE49-F238E27FC236}">
                <a16:creationId xmlns:a16="http://schemas.microsoft.com/office/drawing/2014/main" id="{522563E0-79C5-B730-CA08-FBA5B68163D9}"/>
              </a:ext>
            </a:extLst>
          </p:cNvPr>
          <p:cNvSpPr/>
          <p:nvPr/>
        </p:nvSpPr>
        <p:spPr>
          <a:xfrm>
            <a:off x="1000935" y="3973020"/>
            <a:ext cx="5967651" cy="855107"/>
          </a:xfrm>
          <a:prstGeom prst="rect">
            <a:avLst/>
          </a:prstGeom>
          <a:noFill/>
          <a:ln/>
        </p:spPr>
        <p:txBody>
          <a:bodyPr wrap="square" lIns="0" tIns="0" rIns="0" bIns="0" rtlCol="0" anchor="t"/>
          <a:lstStyle/>
          <a:p>
            <a:pPr marL="0" indent="0" algn="l">
              <a:lnSpc>
                <a:spcPts val="3350"/>
              </a:lnSpc>
              <a:buNone/>
            </a:pPr>
            <a:r>
              <a:rPr lang="en-US" sz="2650" b="1" dirty="0">
                <a:solidFill>
                  <a:srgbClr val="2E3C4E"/>
                </a:solidFill>
                <a:latin typeface="Barlow Bold" pitchFamily="34" charset="0"/>
                <a:ea typeface="Barlow Bold" pitchFamily="34" charset="-122"/>
                <a:cs typeface="Barlow Bold" pitchFamily="34" charset="-120"/>
              </a:rPr>
              <a:t>L'expert doit pouvoir comprendre ce que sont les préjudices,</a:t>
            </a:r>
            <a:endParaRPr lang="en-US" sz="2650" dirty="0"/>
          </a:p>
        </p:txBody>
      </p:sp>
      <p:sp>
        <p:nvSpPr>
          <p:cNvPr id="7" name="Text 2">
            <a:extLst>
              <a:ext uri="{FF2B5EF4-FFF2-40B4-BE49-F238E27FC236}">
                <a16:creationId xmlns:a16="http://schemas.microsoft.com/office/drawing/2014/main" id="{75224459-3E10-D40A-428F-A768489E2BC1}"/>
              </a:ext>
            </a:extLst>
          </p:cNvPr>
          <p:cNvSpPr/>
          <p:nvPr/>
        </p:nvSpPr>
        <p:spPr>
          <a:xfrm>
            <a:off x="1000935" y="5044702"/>
            <a:ext cx="5967651" cy="346710"/>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 </a:t>
            </a:r>
            <a:r>
              <a:rPr lang="en-US" sz="1700" i="1" dirty="0">
                <a:solidFill>
                  <a:srgbClr val="384653"/>
                </a:solidFill>
                <a:latin typeface="Montserrat" pitchFamily="34" charset="0"/>
                <a:ea typeface="Montserrat" pitchFamily="34" charset="-122"/>
                <a:cs typeface="Montserrat" pitchFamily="34" charset="-120"/>
              </a:rPr>
              <a:t>juridiquement parlant</a:t>
            </a:r>
            <a:r>
              <a:rPr lang="en-US" sz="1700" dirty="0">
                <a:solidFill>
                  <a:srgbClr val="384653"/>
                </a:solidFill>
                <a:latin typeface="Montserrat" pitchFamily="34" charset="0"/>
                <a:ea typeface="Montserrat" pitchFamily="34" charset="-122"/>
                <a:cs typeface="Montserrat" pitchFamily="34" charset="-120"/>
              </a:rPr>
              <a:t> » …</a:t>
            </a:r>
            <a:endParaRPr lang="en-US" sz="1700" dirty="0"/>
          </a:p>
        </p:txBody>
      </p:sp>
      <p:sp>
        <p:nvSpPr>
          <p:cNvPr id="8" name="Shape 3">
            <a:extLst>
              <a:ext uri="{FF2B5EF4-FFF2-40B4-BE49-F238E27FC236}">
                <a16:creationId xmlns:a16="http://schemas.microsoft.com/office/drawing/2014/main" id="{000FBBCD-27FE-829C-EEA7-D9FAD24E336A}"/>
              </a:ext>
            </a:extLst>
          </p:cNvPr>
          <p:cNvSpPr/>
          <p:nvPr/>
        </p:nvSpPr>
        <p:spPr>
          <a:xfrm>
            <a:off x="676013" y="3973020"/>
            <a:ext cx="30480" cy="1418392"/>
          </a:xfrm>
          <a:prstGeom prst="rect">
            <a:avLst/>
          </a:prstGeom>
          <a:solidFill>
            <a:srgbClr val="75BAE6"/>
          </a:solidFill>
          <a:ln/>
        </p:spPr>
        <p:txBody>
          <a:bodyPr/>
          <a:lstStyle/>
          <a:p>
            <a:endParaRPr lang="fr-FR"/>
          </a:p>
        </p:txBody>
      </p:sp>
      <p:sp>
        <p:nvSpPr>
          <p:cNvPr id="9" name="Text 4">
            <a:extLst>
              <a:ext uri="{FF2B5EF4-FFF2-40B4-BE49-F238E27FC236}">
                <a16:creationId xmlns:a16="http://schemas.microsoft.com/office/drawing/2014/main" id="{D00AE3BF-A3A6-424A-1292-AA9880E8B1F1}"/>
              </a:ext>
            </a:extLst>
          </p:cNvPr>
          <p:cNvSpPr/>
          <p:nvPr/>
        </p:nvSpPr>
        <p:spPr>
          <a:xfrm>
            <a:off x="7829765" y="3973020"/>
            <a:ext cx="4148876" cy="138684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Il ne s'agit pas de demander aux médecins de </a:t>
            </a:r>
            <a:r>
              <a:rPr lang="en-US" sz="1700" i="1" dirty="0">
                <a:solidFill>
                  <a:srgbClr val="384653"/>
                </a:solidFill>
                <a:latin typeface="Montserrat" pitchFamily="34" charset="0"/>
                <a:ea typeface="Montserrat" pitchFamily="34" charset="-122"/>
                <a:cs typeface="Montserrat" pitchFamily="34" charset="-120"/>
              </a:rPr>
              <a:t>« faire du droit »</a:t>
            </a:r>
            <a:r>
              <a:rPr lang="en-US" sz="1700" dirty="0">
                <a:solidFill>
                  <a:srgbClr val="384653"/>
                </a:solidFill>
                <a:latin typeface="Montserrat" pitchFamily="34" charset="0"/>
                <a:ea typeface="Montserrat" pitchFamily="34" charset="-122"/>
                <a:cs typeface="Montserrat" pitchFamily="34" charset="-120"/>
              </a:rPr>
              <a:t>, mais de comprendre, dans le cadre de leur mission d'expertise, ce dont le juriste a besoin </a:t>
            </a:r>
            <a:r>
              <a:rPr lang="en-US" sz="1700" i="1" dirty="0">
                <a:solidFill>
                  <a:srgbClr val="384653"/>
                </a:solidFill>
                <a:latin typeface="Montserrat" pitchFamily="34" charset="0"/>
                <a:ea typeface="Montserrat" pitchFamily="34" charset="-122"/>
                <a:cs typeface="Montserrat" pitchFamily="34" charset="-120"/>
              </a:rPr>
              <a:t>« médicalement parlant »</a:t>
            </a:r>
            <a:endParaRPr lang="en-US" sz="1700" dirty="0"/>
          </a:p>
        </p:txBody>
      </p:sp>
      <p:sp>
        <p:nvSpPr>
          <p:cNvPr id="10" name="Shape 5">
            <a:extLst>
              <a:ext uri="{FF2B5EF4-FFF2-40B4-BE49-F238E27FC236}">
                <a16:creationId xmlns:a16="http://schemas.microsoft.com/office/drawing/2014/main" id="{75759B36-D71A-C720-5ADA-E516DE264C9B}"/>
              </a:ext>
            </a:extLst>
          </p:cNvPr>
          <p:cNvSpPr/>
          <p:nvPr/>
        </p:nvSpPr>
        <p:spPr>
          <a:xfrm>
            <a:off x="7504843" y="3973020"/>
            <a:ext cx="30480" cy="1386840"/>
          </a:xfrm>
          <a:prstGeom prst="rect">
            <a:avLst/>
          </a:prstGeom>
          <a:solidFill>
            <a:srgbClr val="75BAE6"/>
          </a:solidFill>
          <a:ln/>
        </p:spPr>
        <p:txBody>
          <a:bodyPr/>
          <a:lstStyle/>
          <a:p>
            <a:endParaRPr lang="fr-FR"/>
          </a:p>
        </p:txBody>
      </p:sp>
    </p:spTree>
    <p:extLst>
      <p:ext uri="{BB962C8B-B14F-4D97-AF65-F5344CB8AC3E}">
        <p14:creationId xmlns:p14="http://schemas.microsoft.com/office/powerpoint/2010/main" val="3849491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7B4252-A92F-CF43-EEF1-AA194B06109A}"/>
              </a:ext>
            </a:extLst>
          </p:cNvPr>
          <p:cNvSpPr>
            <a:spLocks noGrp="1"/>
          </p:cNvSpPr>
          <p:nvPr>
            <p:ph type="title"/>
          </p:nvPr>
        </p:nvSpPr>
        <p:spPr>
          <a:xfrm>
            <a:off x="652462" y="495179"/>
            <a:ext cx="9321800" cy="919221"/>
          </a:xfrm>
        </p:spPr>
        <p:txBody>
          <a:bodyPr/>
          <a:lstStyle/>
          <a:p>
            <a:r>
              <a:rPr lang="fr-FR" dirty="0"/>
              <a:t>LES PIEGES À EVITER</a:t>
            </a:r>
            <a:br>
              <a:rPr lang="fr-FR" dirty="0"/>
            </a:br>
            <a:endParaRPr lang="fr-FR" dirty="0"/>
          </a:p>
        </p:txBody>
      </p:sp>
      <p:pic>
        <p:nvPicPr>
          <p:cNvPr id="4" name="Image 0" descr="preencoded.png">
            <a:extLst>
              <a:ext uri="{FF2B5EF4-FFF2-40B4-BE49-F238E27FC236}">
                <a16:creationId xmlns:a16="http://schemas.microsoft.com/office/drawing/2014/main" id="{A15B433D-85E5-2AEA-168D-EA77AC6466E4}"/>
              </a:ext>
            </a:extLst>
          </p:cNvPr>
          <p:cNvPicPr>
            <a:picLocks noChangeAspect="1"/>
          </p:cNvPicPr>
          <p:nvPr/>
        </p:nvPicPr>
        <p:blipFill>
          <a:blip r:embed="rId2"/>
          <a:stretch>
            <a:fillRect/>
          </a:stretch>
        </p:blipFill>
        <p:spPr>
          <a:xfrm>
            <a:off x="652462" y="1613654"/>
            <a:ext cx="4421772" cy="2949202"/>
          </a:xfrm>
          <a:prstGeom prst="rect">
            <a:avLst/>
          </a:prstGeom>
        </p:spPr>
      </p:pic>
      <p:sp>
        <p:nvSpPr>
          <p:cNvPr id="5" name="Text 1">
            <a:extLst>
              <a:ext uri="{FF2B5EF4-FFF2-40B4-BE49-F238E27FC236}">
                <a16:creationId xmlns:a16="http://schemas.microsoft.com/office/drawing/2014/main" id="{8C077AAB-1459-DD38-410A-4CD0E39951B2}"/>
              </a:ext>
            </a:extLst>
          </p:cNvPr>
          <p:cNvSpPr/>
          <p:nvPr/>
        </p:nvSpPr>
        <p:spPr>
          <a:xfrm>
            <a:off x="5313362" y="1613654"/>
            <a:ext cx="6292572" cy="693420"/>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Un nouveau barème qui affirme dès sa préface que DFP et AIPP se confondent</a:t>
            </a:r>
            <a:endParaRPr lang="en-US" sz="1700" dirty="0"/>
          </a:p>
        </p:txBody>
      </p:sp>
      <p:sp>
        <p:nvSpPr>
          <p:cNvPr id="6" name="Text 2">
            <a:extLst>
              <a:ext uri="{FF2B5EF4-FFF2-40B4-BE49-F238E27FC236}">
                <a16:creationId xmlns:a16="http://schemas.microsoft.com/office/drawing/2014/main" id="{4A08CC5F-A06B-1669-E19B-A4F512CF005F}"/>
              </a:ext>
            </a:extLst>
          </p:cNvPr>
          <p:cNvSpPr/>
          <p:nvPr/>
        </p:nvSpPr>
        <p:spPr>
          <a:xfrm>
            <a:off x="5313362" y="2382798"/>
            <a:ext cx="6292572" cy="1040130"/>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Des expertises amiables et contradictoires où il est demandé de signer que le taux d'AIPP inclut les SE permanentes et TCE</a:t>
            </a:r>
            <a:endParaRPr lang="en-US" sz="1700" dirty="0"/>
          </a:p>
        </p:txBody>
      </p:sp>
      <p:sp>
        <p:nvSpPr>
          <p:cNvPr id="7" name="Text 3">
            <a:extLst>
              <a:ext uri="{FF2B5EF4-FFF2-40B4-BE49-F238E27FC236}">
                <a16:creationId xmlns:a16="http://schemas.microsoft.com/office/drawing/2014/main" id="{528B5AEB-B899-9231-40F5-DBEA78363CEB}"/>
              </a:ext>
            </a:extLst>
          </p:cNvPr>
          <p:cNvSpPr/>
          <p:nvPr/>
        </p:nvSpPr>
        <p:spPr>
          <a:xfrm>
            <a:off x="5313362" y="3498651"/>
            <a:ext cx="6292572" cy="1040130"/>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Des missions judiciaires qui demandent à l'expert de fixer sur la base du barème du Ccrs Méd un taux de DFP incluant les S permanentes et les TCE</a:t>
            </a:r>
            <a:endParaRPr lang="en-US" sz="1700" dirty="0"/>
          </a:p>
        </p:txBody>
      </p:sp>
    </p:spTree>
    <p:extLst>
      <p:ext uri="{BB962C8B-B14F-4D97-AF65-F5344CB8AC3E}">
        <p14:creationId xmlns:p14="http://schemas.microsoft.com/office/powerpoint/2010/main" val="2162380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C452C1-BD37-7983-04B2-73ACEC0A68F7}"/>
              </a:ext>
            </a:extLst>
          </p:cNvPr>
          <p:cNvSpPr>
            <a:spLocks noGrp="1"/>
          </p:cNvSpPr>
          <p:nvPr>
            <p:ph type="title"/>
          </p:nvPr>
        </p:nvSpPr>
        <p:spPr>
          <a:xfrm>
            <a:off x="536448" y="392558"/>
            <a:ext cx="9321800" cy="919221"/>
          </a:xfrm>
        </p:spPr>
        <p:txBody>
          <a:bodyPr/>
          <a:lstStyle/>
          <a:p>
            <a:r>
              <a:rPr lang="fr-FR" dirty="0"/>
              <a:t>CONCLUSION</a:t>
            </a:r>
            <a:br>
              <a:rPr lang="fr-FR" dirty="0"/>
            </a:br>
            <a:endParaRPr lang="fr-FR" dirty="0"/>
          </a:p>
        </p:txBody>
      </p:sp>
      <p:sp>
        <p:nvSpPr>
          <p:cNvPr id="4" name="Text 1">
            <a:extLst>
              <a:ext uri="{FF2B5EF4-FFF2-40B4-BE49-F238E27FC236}">
                <a16:creationId xmlns:a16="http://schemas.microsoft.com/office/drawing/2014/main" id="{9229B927-9B4A-4661-6C89-CF3A2422566C}"/>
              </a:ext>
            </a:extLst>
          </p:cNvPr>
          <p:cNvSpPr/>
          <p:nvPr/>
        </p:nvSpPr>
        <p:spPr>
          <a:xfrm>
            <a:off x="487728" y="1558561"/>
            <a:ext cx="6292572" cy="1710214"/>
          </a:xfrm>
          <a:prstGeom prst="rect">
            <a:avLst/>
          </a:prstGeom>
          <a:noFill/>
          <a:ln/>
        </p:spPr>
        <p:txBody>
          <a:bodyPr wrap="square" lIns="0" tIns="0" rIns="0" bIns="0" rtlCol="0" anchor="t"/>
          <a:lstStyle/>
          <a:p>
            <a:pPr marL="0" indent="0" algn="l">
              <a:lnSpc>
                <a:spcPts val="4450"/>
              </a:lnSpc>
              <a:buNone/>
            </a:pPr>
            <a:r>
              <a:rPr lang="en-US" sz="2800" b="1" dirty="0">
                <a:solidFill>
                  <a:srgbClr val="2E3C4E"/>
                </a:solidFill>
                <a:latin typeface="Barlow Bold" pitchFamily="34" charset="0"/>
                <a:ea typeface="Barlow Bold" pitchFamily="34" charset="-122"/>
                <a:cs typeface="Barlow Bold" pitchFamily="34" charset="-120"/>
              </a:rPr>
              <a:t>Le raisonnement médico-legal reste au coeur de l'expertise (caractériser le lien)</a:t>
            </a:r>
            <a:endParaRPr lang="en-US" sz="2800" dirty="0"/>
          </a:p>
        </p:txBody>
      </p:sp>
      <p:sp>
        <p:nvSpPr>
          <p:cNvPr id="5" name="Text 2">
            <a:extLst>
              <a:ext uri="{FF2B5EF4-FFF2-40B4-BE49-F238E27FC236}">
                <a16:creationId xmlns:a16="http://schemas.microsoft.com/office/drawing/2014/main" id="{77D0C06E-3EA8-1815-50EB-1C7C2CEBDF5A}"/>
              </a:ext>
            </a:extLst>
          </p:cNvPr>
          <p:cNvSpPr/>
          <p:nvPr/>
        </p:nvSpPr>
        <p:spPr>
          <a:xfrm>
            <a:off x="536448" y="3564885"/>
            <a:ext cx="6292572" cy="1710214"/>
          </a:xfrm>
          <a:prstGeom prst="rect">
            <a:avLst/>
          </a:prstGeom>
          <a:noFill/>
          <a:ln/>
        </p:spPr>
        <p:txBody>
          <a:bodyPr wrap="square" lIns="0" tIns="0" rIns="0" bIns="0" rtlCol="0" anchor="t"/>
          <a:lstStyle/>
          <a:p>
            <a:pPr marL="0" indent="0" algn="l">
              <a:lnSpc>
                <a:spcPts val="4450"/>
              </a:lnSpc>
              <a:buNone/>
            </a:pPr>
            <a:r>
              <a:rPr lang="en-US" sz="2800" b="1" dirty="0">
                <a:solidFill>
                  <a:srgbClr val="2E3C4E"/>
                </a:solidFill>
                <a:latin typeface="Barlow Bold" pitchFamily="34" charset="0"/>
                <a:ea typeface="Barlow Bold" pitchFamily="34" charset="-122"/>
                <a:cs typeface="Barlow Bold" pitchFamily="34" charset="-120"/>
              </a:rPr>
              <a:t>Le score ALQAVY est un outil d'aide à l'analyse, non une finalité</a:t>
            </a:r>
            <a:endParaRPr lang="en-US" sz="2800" dirty="0"/>
          </a:p>
        </p:txBody>
      </p:sp>
      <p:pic>
        <p:nvPicPr>
          <p:cNvPr id="7" name="Image 0" descr="preencoded.png">
            <a:extLst>
              <a:ext uri="{FF2B5EF4-FFF2-40B4-BE49-F238E27FC236}">
                <a16:creationId xmlns:a16="http://schemas.microsoft.com/office/drawing/2014/main" id="{5F8ACB02-1EE7-3EFF-EED7-7B87E998FAC5}"/>
              </a:ext>
            </a:extLst>
          </p:cNvPr>
          <p:cNvPicPr>
            <a:picLocks noChangeAspect="1"/>
          </p:cNvPicPr>
          <p:nvPr/>
        </p:nvPicPr>
        <p:blipFill>
          <a:blip r:embed="rId2"/>
          <a:stretch>
            <a:fillRect/>
          </a:stretch>
        </p:blipFill>
        <p:spPr>
          <a:xfrm>
            <a:off x="7031736" y="2043541"/>
            <a:ext cx="3968448" cy="2091712"/>
          </a:xfrm>
          <a:prstGeom prst="rect">
            <a:avLst/>
          </a:prstGeom>
        </p:spPr>
      </p:pic>
    </p:spTree>
    <p:extLst>
      <p:ext uri="{BB962C8B-B14F-4D97-AF65-F5344CB8AC3E}">
        <p14:creationId xmlns:p14="http://schemas.microsoft.com/office/powerpoint/2010/main" val="3812737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A6783E-574C-FE1B-6301-4EE937036D70}"/>
              </a:ext>
            </a:extLst>
          </p:cNvPr>
          <p:cNvSpPr>
            <a:spLocks noGrp="1"/>
          </p:cNvSpPr>
          <p:nvPr>
            <p:ph type="title"/>
          </p:nvPr>
        </p:nvSpPr>
        <p:spPr/>
        <p:txBody>
          <a:bodyPr/>
          <a:lstStyle/>
          <a:p>
            <a:r>
              <a:rPr lang="fr-FR" dirty="0"/>
              <a:t>Définition de l'AIPP selon les Travaux de TRÈVES (2000)</a:t>
            </a:r>
            <a:br>
              <a:rPr lang="fr-FR" dirty="0"/>
            </a:br>
            <a:endParaRPr lang="fr-FR" dirty="0"/>
          </a:p>
        </p:txBody>
      </p:sp>
      <p:sp>
        <p:nvSpPr>
          <p:cNvPr id="4" name="Text 1">
            <a:extLst>
              <a:ext uri="{FF2B5EF4-FFF2-40B4-BE49-F238E27FC236}">
                <a16:creationId xmlns:a16="http://schemas.microsoft.com/office/drawing/2014/main" id="{6596A2C8-E08F-4193-65A0-F4B4D6C055A9}"/>
              </a:ext>
            </a:extLst>
          </p:cNvPr>
          <p:cNvSpPr/>
          <p:nvPr/>
        </p:nvSpPr>
        <p:spPr>
          <a:xfrm>
            <a:off x="465701" y="1800486"/>
            <a:ext cx="10937817" cy="462453"/>
          </a:xfrm>
          <a:prstGeom prst="rect">
            <a:avLst/>
          </a:prstGeom>
          <a:noFill/>
          <a:ln/>
        </p:spPr>
        <p:txBody>
          <a:bodyPr wrap="non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Atteinte à l'Intégrité Physique et Psychique</a:t>
            </a:r>
            <a:endParaRPr lang="en-US" sz="1700" dirty="0"/>
          </a:p>
        </p:txBody>
      </p:sp>
      <p:sp>
        <p:nvSpPr>
          <p:cNvPr id="5" name="Text 2">
            <a:extLst>
              <a:ext uri="{FF2B5EF4-FFF2-40B4-BE49-F238E27FC236}">
                <a16:creationId xmlns:a16="http://schemas.microsoft.com/office/drawing/2014/main" id="{BBD84227-4905-6227-A0BA-578F031389F1}"/>
              </a:ext>
            </a:extLst>
          </p:cNvPr>
          <p:cNvSpPr/>
          <p:nvPr/>
        </p:nvSpPr>
        <p:spPr>
          <a:xfrm>
            <a:off x="790623" y="2634638"/>
            <a:ext cx="10666809" cy="2312265"/>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L'AIPP correspond à "la réduction définitive du potentiel physique, psycho-sensoriel, ou intellectuel résultant de </a:t>
            </a:r>
            <a:r>
              <a:rPr lang="en-US" sz="1700" b="1" dirty="0">
                <a:solidFill>
                  <a:srgbClr val="384653"/>
                </a:solidFill>
                <a:latin typeface="Montserrat" pitchFamily="34" charset="0"/>
                <a:ea typeface="Montserrat" pitchFamily="34" charset="-122"/>
                <a:cs typeface="Montserrat" pitchFamily="34" charset="-120"/>
              </a:rPr>
              <a:t>l'atteinte à l'intégrité anatomo-physiologique</a:t>
            </a:r>
            <a:r>
              <a:rPr lang="en-US" sz="1700" dirty="0">
                <a:solidFill>
                  <a:srgbClr val="384653"/>
                </a:solidFill>
                <a:latin typeface="Montserrat" pitchFamily="34" charset="0"/>
                <a:ea typeface="Montserrat" pitchFamily="34" charset="-122"/>
                <a:cs typeface="Montserrat" pitchFamily="34" charset="-120"/>
              </a:rPr>
              <a:t> médicalement constatable donc appréciable par un examen clinique approprié complété par l'étude des examens complémentaires produits, </a:t>
            </a:r>
            <a:r>
              <a:rPr lang="en-US" sz="1700" b="1" dirty="0">
                <a:solidFill>
                  <a:srgbClr val="384653"/>
                </a:solidFill>
                <a:latin typeface="Montserrat" pitchFamily="34" charset="0"/>
                <a:ea typeface="Montserrat" pitchFamily="34" charset="-122"/>
                <a:cs typeface="Montserrat" pitchFamily="34" charset="-120"/>
              </a:rPr>
              <a:t>à laquelle s'ajoutent les phénomènes douloureux</a:t>
            </a:r>
            <a:r>
              <a:rPr lang="en-US" sz="1700" dirty="0">
                <a:solidFill>
                  <a:srgbClr val="384653"/>
                </a:solidFill>
                <a:latin typeface="Montserrat" pitchFamily="34" charset="0"/>
                <a:ea typeface="Montserrat" pitchFamily="34" charset="-122"/>
                <a:cs typeface="Montserrat" pitchFamily="34" charset="-120"/>
              </a:rPr>
              <a:t> et les répercussions psychologiques, </a:t>
            </a:r>
            <a:r>
              <a:rPr lang="en-US" sz="1700" b="1" dirty="0">
                <a:solidFill>
                  <a:srgbClr val="384653"/>
                </a:solidFill>
                <a:latin typeface="Montserrat" pitchFamily="34" charset="0"/>
                <a:ea typeface="Montserrat" pitchFamily="34" charset="-122"/>
                <a:cs typeface="Montserrat" pitchFamily="34" charset="-120"/>
              </a:rPr>
              <a:t>normalement liées à l'atteinte séquellaire</a:t>
            </a:r>
            <a:r>
              <a:rPr lang="en-US" sz="1700" dirty="0">
                <a:solidFill>
                  <a:srgbClr val="384653"/>
                </a:solidFill>
                <a:latin typeface="Montserrat" pitchFamily="34" charset="0"/>
                <a:ea typeface="Montserrat" pitchFamily="34" charset="-122"/>
                <a:cs typeface="Montserrat" pitchFamily="34" charset="-120"/>
              </a:rPr>
              <a:t> décrite </a:t>
            </a:r>
            <a:r>
              <a:rPr lang="en-US" sz="1700" b="1" dirty="0">
                <a:solidFill>
                  <a:srgbClr val="384653"/>
                </a:solidFill>
                <a:latin typeface="Montserrat" pitchFamily="34" charset="0"/>
                <a:ea typeface="Montserrat" pitchFamily="34" charset="-122"/>
                <a:cs typeface="Montserrat" pitchFamily="34" charset="-120"/>
              </a:rPr>
              <a:t>ainsi que les conséquences habituellement et objectivement liées à cette atteinte dans la vie de tous les jours</a:t>
            </a:r>
            <a:r>
              <a:rPr lang="en-US" sz="1700" dirty="0">
                <a:solidFill>
                  <a:srgbClr val="384653"/>
                </a:solidFill>
                <a:latin typeface="Montserrat" pitchFamily="34" charset="0"/>
                <a:ea typeface="Montserrat" pitchFamily="34" charset="-122"/>
                <a:cs typeface="Montserrat" pitchFamily="34" charset="-120"/>
              </a:rPr>
              <a:t>".</a:t>
            </a:r>
            <a:endParaRPr lang="en-US" sz="1700" dirty="0"/>
          </a:p>
        </p:txBody>
      </p:sp>
      <p:sp>
        <p:nvSpPr>
          <p:cNvPr id="6" name="Shape 3">
            <a:extLst>
              <a:ext uri="{FF2B5EF4-FFF2-40B4-BE49-F238E27FC236}">
                <a16:creationId xmlns:a16="http://schemas.microsoft.com/office/drawing/2014/main" id="{4DB332AB-C846-1885-1552-B0A5732B7A5C}"/>
              </a:ext>
            </a:extLst>
          </p:cNvPr>
          <p:cNvSpPr/>
          <p:nvPr/>
        </p:nvSpPr>
        <p:spPr>
          <a:xfrm>
            <a:off x="465700" y="2390917"/>
            <a:ext cx="45719" cy="2962431"/>
          </a:xfrm>
          <a:prstGeom prst="rect">
            <a:avLst/>
          </a:prstGeom>
          <a:solidFill>
            <a:srgbClr val="75BAE6"/>
          </a:solidFill>
          <a:ln/>
        </p:spPr>
        <p:txBody>
          <a:bodyPr/>
          <a:lstStyle/>
          <a:p>
            <a:endParaRPr lang="fr-FR"/>
          </a:p>
        </p:txBody>
      </p:sp>
    </p:spTree>
    <p:extLst>
      <p:ext uri="{BB962C8B-B14F-4D97-AF65-F5344CB8AC3E}">
        <p14:creationId xmlns:p14="http://schemas.microsoft.com/office/powerpoint/2010/main" val="1146079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F7C46269-ACA5-F204-A8A3-59A1A81AD350}"/>
              </a:ext>
            </a:extLst>
          </p:cNvPr>
          <p:cNvPicPr>
            <a:picLocks noChangeAspect="1"/>
          </p:cNvPicPr>
          <p:nvPr/>
        </p:nvPicPr>
        <p:blipFill>
          <a:blip r:embed="rId2"/>
          <a:stretch>
            <a:fillRect/>
          </a:stretch>
        </p:blipFill>
        <p:spPr>
          <a:xfrm>
            <a:off x="511150" y="73152"/>
            <a:ext cx="3859682" cy="5513832"/>
          </a:xfrm>
          <a:prstGeom prst="rect">
            <a:avLst/>
          </a:prstGeom>
        </p:spPr>
      </p:pic>
      <p:sp>
        <p:nvSpPr>
          <p:cNvPr id="5" name="Text 0">
            <a:extLst>
              <a:ext uri="{FF2B5EF4-FFF2-40B4-BE49-F238E27FC236}">
                <a16:creationId xmlns:a16="http://schemas.microsoft.com/office/drawing/2014/main" id="{A3F9F1E8-C60C-7B95-4505-F5C22C975F0A}"/>
              </a:ext>
            </a:extLst>
          </p:cNvPr>
          <p:cNvSpPr/>
          <p:nvPr/>
        </p:nvSpPr>
        <p:spPr>
          <a:xfrm>
            <a:off x="4278749" y="608386"/>
            <a:ext cx="7402101" cy="1723334"/>
          </a:xfrm>
          <a:prstGeom prst="rect">
            <a:avLst/>
          </a:prstGeom>
          <a:noFill/>
          <a:ln/>
        </p:spPr>
        <p:txBody>
          <a:bodyPr wrap="square" lIns="0" tIns="0" rIns="0" bIns="0" rtlCol="0" anchor="t"/>
          <a:lstStyle/>
          <a:p>
            <a:pPr marL="0" indent="0" algn="l">
              <a:lnSpc>
                <a:spcPts val="5600"/>
              </a:lnSpc>
              <a:buNone/>
            </a:pPr>
            <a:endParaRPr lang="en-US" sz="2800" dirty="0"/>
          </a:p>
        </p:txBody>
      </p:sp>
      <p:sp>
        <p:nvSpPr>
          <p:cNvPr id="6" name="Titre 1">
            <a:extLst>
              <a:ext uri="{FF2B5EF4-FFF2-40B4-BE49-F238E27FC236}">
                <a16:creationId xmlns:a16="http://schemas.microsoft.com/office/drawing/2014/main" id="{7F01E0CE-2E57-5690-33D0-B0D1FC32D5E7}"/>
              </a:ext>
            </a:extLst>
          </p:cNvPr>
          <p:cNvSpPr>
            <a:spLocks noGrp="1"/>
          </p:cNvSpPr>
          <p:nvPr>
            <p:ph type="title"/>
          </p:nvPr>
        </p:nvSpPr>
        <p:spPr>
          <a:xfrm>
            <a:off x="838200" y="365126"/>
            <a:ext cx="9321800" cy="919221"/>
          </a:xfrm>
        </p:spPr>
        <p:txBody>
          <a:bodyPr/>
          <a:lstStyle/>
          <a:p>
            <a:r>
              <a:rPr lang="fr-FR" dirty="0"/>
              <a:t>La Nomenclature DINTILHAC : Fondements Juridiques</a:t>
            </a:r>
            <a:br>
              <a:rPr lang="fr-FR" dirty="0"/>
            </a:br>
            <a:br>
              <a:rPr lang="fr-FR" dirty="0"/>
            </a:br>
            <a:endParaRPr lang="fr-FR" dirty="0"/>
          </a:p>
        </p:txBody>
      </p:sp>
      <p:sp>
        <p:nvSpPr>
          <p:cNvPr id="7" name="Text 1">
            <a:extLst>
              <a:ext uri="{FF2B5EF4-FFF2-40B4-BE49-F238E27FC236}">
                <a16:creationId xmlns:a16="http://schemas.microsoft.com/office/drawing/2014/main" id="{1DBD403A-2E49-C385-ECEE-273B5B454351}"/>
              </a:ext>
            </a:extLst>
          </p:cNvPr>
          <p:cNvSpPr/>
          <p:nvPr/>
        </p:nvSpPr>
        <p:spPr>
          <a:xfrm>
            <a:off x="4564618" y="2446021"/>
            <a:ext cx="7627382" cy="208026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Ce poste de préjudice cherche à indemniser un préjudice extra-patrimonial découlant d'une incapacité constatée médicalement. </a:t>
            </a:r>
            <a:r>
              <a:rPr lang="en-US" sz="1700" b="1" u="sng" dirty="0">
                <a:solidFill>
                  <a:srgbClr val="384653"/>
                </a:solidFill>
                <a:latin typeface="Montserrat" pitchFamily="34" charset="0"/>
                <a:ea typeface="Montserrat" pitchFamily="34" charset="-122"/>
                <a:cs typeface="Montserrat" pitchFamily="34" charset="-120"/>
              </a:rPr>
              <a:t>Il convient d'indemniser non seulement les </a:t>
            </a:r>
            <a:r>
              <a:rPr lang="en-US" sz="1700" b="1" u="sng" dirty="0">
                <a:solidFill>
                  <a:srgbClr val="384653"/>
                </a:solidFill>
                <a:highlight>
                  <a:srgbClr val="FFFF00"/>
                </a:highlight>
                <a:latin typeface="Montserrat" pitchFamily="34" charset="0"/>
                <a:ea typeface="Montserrat" pitchFamily="34" charset="-122"/>
                <a:cs typeface="Montserrat" pitchFamily="34" charset="-120"/>
              </a:rPr>
              <a:t>atteintes aux fonctions physiologiques</a:t>
            </a:r>
            <a:r>
              <a:rPr lang="en-US" sz="1700" b="1" u="sng" dirty="0">
                <a:solidFill>
                  <a:srgbClr val="384653"/>
                </a:solidFill>
                <a:latin typeface="Montserrat" pitchFamily="34" charset="0"/>
                <a:ea typeface="Montserrat" pitchFamily="34" charset="-122"/>
                <a:cs typeface="Montserrat" pitchFamily="34" charset="-120"/>
              </a:rPr>
              <a:t>, mais aussi la </a:t>
            </a:r>
            <a:r>
              <a:rPr lang="en-US" sz="1700" b="1" u="sng" dirty="0">
                <a:solidFill>
                  <a:srgbClr val="384653"/>
                </a:solidFill>
                <a:highlight>
                  <a:srgbClr val="FFFF00"/>
                </a:highlight>
                <a:latin typeface="Montserrat" pitchFamily="34" charset="0"/>
                <a:ea typeface="Montserrat" pitchFamily="34" charset="-122"/>
                <a:cs typeface="Montserrat" pitchFamily="34" charset="-120"/>
              </a:rPr>
              <a:t>douleur permanente</a:t>
            </a:r>
            <a:r>
              <a:rPr lang="en-US" sz="1700" b="1" u="sng" dirty="0">
                <a:solidFill>
                  <a:srgbClr val="384653"/>
                </a:solidFill>
                <a:latin typeface="Montserrat" pitchFamily="34" charset="0"/>
                <a:ea typeface="Montserrat" pitchFamily="34" charset="-122"/>
                <a:cs typeface="Montserrat" pitchFamily="34" charset="-120"/>
              </a:rPr>
              <a:t>, la perte de la qualité de vie et les </a:t>
            </a:r>
            <a:r>
              <a:rPr lang="en-US" sz="1700" b="1" u="sng" dirty="0">
                <a:solidFill>
                  <a:srgbClr val="384653"/>
                </a:solidFill>
                <a:highlight>
                  <a:srgbClr val="FFFF00"/>
                </a:highlight>
                <a:latin typeface="Montserrat" pitchFamily="34" charset="0"/>
                <a:ea typeface="Montserrat" pitchFamily="34" charset="-122"/>
                <a:cs typeface="Montserrat" pitchFamily="34" charset="-120"/>
              </a:rPr>
              <a:t>troubles dans les conditions d'existence</a:t>
            </a:r>
            <a:r>
              <a:rPr lang="en-US" sz="1700" b="1" u="sng" dirty="0">
                <a:solidFill>
                  <a:srgbClr val="384653"/>
                </a:solidFill>
                <a:latin typeface="Montserrat" pitchFamily="34" charset="0"/>
                <a:ea typeface="Montserrat" pitchFamily="34" charset="-122"/>
                <a:cs typeface="Montserrat" pitchFamily="34" charset="-120"/>
              </a:rPr>
              <a:t> quotidiennes.</a:t>
            </a:r>
            <a:endParaRPr lang="en-US" sz="1700" dirty="0"/>
          </a:p>
        </p:txBody>
      </p:sp>
    </p:spTree>
    <p:extLst>
      <p:ext uri="{BB962C8B-B14F-4D97-AF65-F5344CB8AC3E}">
        <p14:creationId xmlns:p14="http://schemas.microsoft.com/office/powerpoint/2010/main" val="369109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F5CA20-F20B-ABB4-AE6B-46568FD3F1D2}"/>
              </a:ext>
            </a:extLst>
          </p:cNvPr>
          <p:cNvSpPr>
            <a:spLocks noGrp="1"/>
          </p:cNvSpPr>
          <p:nvPr>
            <p:ph type="title"/>
          </p:nvPr>
        </p:nvSpPr>
        <p:spPr>
          <a:xfrm>
            <a:off x="529709" y="444647"/>
            <a:ext cx="9321800" cy="919221"/>
          </a:xfrm>
        </p:spPr>
        <p:txBody>
          <a:bodyPr/>
          <a:lstStyle/>
          <a:p>
            <a:r>
              <a:rPr lang="fr-FR" dirty="0"/>
              <a:t>Confusion malencontreuse autour du Déficit Fonctionnel Permanent (DFP)</a:t>
            </a:r>
            <a:br>
              <a:rPr lang="fr-FR" dirty="0"/>
            </a:br>
            <a:endParaRPr lang="fr-FR" dirty="0"/>
          </a:p>
        </p:txBody>
      </p:sp>
      <p:sp>
        <p:nvSpPr>
          <p:cNvPr id="4" name="Text 1">
            <a:extLst>
              <a:ext uri="{FF2B5EF4-FFF2-40B4-BE49-F238E27FC236}">
                <a16:creationId xmlns:a16="http://schemas.microsoft.com/office/drawing/2014/main" id="{F3BFD4E7-48D6-9A08-8747-8B71A942D1F7}"/>
              </a:ext>
            </a:extLst>
          </p:cNvPr>
          <p:cNvSpPr/>
          <p:nvPr/>
        </p:nvSpPr>
        <p:spPr>
          <a:xfrm>
            <a:off x="529709" y="1959872"/>
            <a:ext cx="10680835" cy="69342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La notion selon laquelle </a:t>
            </a:r>
            <a:r>
              <a:rPr lang="en-US" sz="1700" b="1" dirty="0">
                <a:solidFill>
                  <a:srgbClr val="384653"/>
                </a:solidFill>
                <a:latin typeface="Montserrat" pitchFamily="34" charset="0"/>
                <a:ea typeface="Montserrat" pitchFamily="34" charset="-122"/>
                <a:cs typeface="Montserrat" pitchFamily="34" charset="-120"/>
              </a:rPr>
              <a:t>la définition du DFP « correspond exactement à celle de l'atteinte à l'intégrité physique et psychique »</a:t>
            </a:r>
            <a:r>
              <a:rPr lang="en-US" sz="1700" dirty="0">
                <a:solidFill>
                  <a:srgbClr val="384653"/>
                </a:solidFill>
                <a:latin typeface="Montserrat" pitchFamily="34" charset="0"/>
                <a:ea typeface="Montserrat" pitchFamily="34" charset="-122"/>
                <a:cs typeface="Montserrat" pitchFamily="34" charset="-120"/>
              </a:rPr>
              <a:t> est une erreur courante.</a:t>
            </a:r>
            <a:endParaRPr lang="en-US" sz="1700" dirty="0"/>
          </a:p>
        </p:txBody>
      </p:sp>
      <p:sp>
        <p:nvSpPr>
          <p:cNvPr id="5" name="Shape 2">
            <a:extLst>
              <a:ext uri="{FF2B5EF4-FFF2-40B4-BE49-F238E27FC236}">
                <a16:creationId xmlns:a16="http://schemas.microsoft.com/office/drawing/2014/main" id="{9B62B54A-B1ED-621B-8206-2A4AD73B5EB9}"/>
              </a:ext>
            </a:extLst>
          </p:cNvPr>
          <p:cNvSpPr/>
          <p:nvPr/>
        </p:nvSpPr>
        <p:spPr>
          <a:xfrm>
            <a:off x="209669" y="2926080"/>
            <a:ext cx="10269355" cy="1707166"/>
          </a:xfrm>
          <a:prstGeom prst="roundRect">
            <a:avLst>
              <a:gd name="adj" fmla="val 18546"/>
            </a:avLst>
          </a:prstGeom>
          <a:solidFill>
            <a:srgbClr val="BEDFF3"/>
          </a:solidFill>
          <a:ln/>
        </p:spPr>
        <p:txBody>
          <a:bodyPr/>
          <a:lstStyle/>
          <a:p>
            <a:endParaRPr lang="fr-FR"/>
          </a:p>
        </p:txBody>
      </p:sp>
      <p:sp>
        <p:nvSpPr>
          <p:cNvPr id="6" name="Text 3">
            <a:extLst>
              <a:ext uri="{FF2B5EF4-FFF2-40B4-BE49-F238E27FC236}">
                <a16:creationId xmlns:a16="http://schemas.microsoft.com/office/drawing/2014/main" id="{0BCD5550-D5A2-CCC7-F271-6D5E3AB81C26}"/>
              </a:ext>
            </a:extLst>
          </p:cNvPr>
          <p:cNvSpPr/>
          <p:nvPr/>
        </p:nvSpPr>
        <p:spPr>
          <a:xfrm>
            <a:off x="602671" y="3296559"/>
            <a:ext cx="8395025" cy="693420"/>
          </a:xfrm>
          <a:prstGeom prst="rect">
            <a:avLst/>
          </a:prstGeom>
          <a:noFill/>
          <a:ln/>
        </p:spPr>
        <p:txBody>
          <a:bodyPr wrap="square" lIns="0" tIns="0" rIns="0" bIns="0" rtlCol="0" anchor="t"/>
          <a:lstStyle/>
          <a:p>
            <a:pPr marL="0" indent="0" algn="l">
              <a:lnSpc>
                <a:spcPts val="2700"/>
              </a:lnSpc>
              <a:buNone/>
            </a:pPr>
            <a:r>
              <a:rPr lang="en-US" sz="1700" b="1" dirty="0">
                <a:solidFill>
                  <a:srgbClr val="000000"/>
                </a:solidFill>
                <a:latin typeface="Montserrat" pitchFamily="34" charset="0"/>
                <a:ea typeface="Montserrat" pitchFamily="34" charset="-122"/>
                <a:cs typeface="Montserrat" pitchFamily="34" charset="-120"/>
              </a:rPr>
              <a:t>Cette affirmation est fausse.</a:t>
            </a:r>
            <a:r>
              <a:rPr lang="en-US" sz="1700" dirty="0">
                <a:solidFill>
                  <a:srgbClr val="000000"/>
                </a:solidFill>
                <a:latin typeface="Montserrat" pitchFamily="34" charset="0"/>
                <a:ea typeface="Montserrat" pitchFamily="34" charset="-122"/>
                <a:cs typeface="Montserrat" pitchFamily="34" charset="-120"/>
              </a:rPr>
              <a:t> Elle est clairement contredite par le </a:t>
            </a:r>
            <a:r>
              <a:rPr lang="en-US" sz="1700" b="1" dirty="0">
                <a:solidFill>
                  <a:srgbClr val="000000"/>
                </a:solidFill>
                <a:latin typeface="Montserrat" pitchFamily="34" charset="0"/>
                <a:ea typeface="Montserrat" pitchFamily="34" charset="-122"/>
                <a:cs typeface="Montserrat" pitchFamily="34" charset="-120"/>
              </a:rPr>
              <a:t>Rapport DINTILHAC</a:t>
            </a:r>
            <a:r>
              <a:rPr lang="en-US" sz="1700" dirty="0">
                <a:solidFill>
                  <a:srgbClr val="000000"/>
                </a:solidFill>
                <a:latin typeface="Montserrat" pitchFamily="34" charset="0"/>
                <a:ea typeface="Montserrat" pitchFamily="34" charset="-122"/>
                <a:cs typeface="Montserrat" pitchFamily="34" charset="-120"/>
              </a:rPr>
              <a:t>, qui établit une définition précise et plus large du Déficit Fonctionnel Permanent.</a:t>
            </a:r>
            <a:endParaRPr lang="en-US" sz="1700" dirty="0"/>
          </a:p>
        </p:txBody>
      </p:sp>
    </p:spTree>
    <p:extLst>
      <p:ext uri="{BB962C8B-B14F-4D97-AF65-F5344CB8AC3E}">
        <p14:creationId xmlns:p14="http://schemas.microsoft.com/office/powerpoint/2010/main" val="2901153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93A72B-135A-1E5D-7B0F-964C419BBCFA}"/>
              </a:ext>
            </a:extLst>
          </p:cNvPr>
          <p:cNvSpPr>
            <a:spLocks noGrp="1"/>
          </p:cNvSpPr>
          <p:nvPr>
            <p:ph type="title"/>
          </p:nvPr>
        </p:nvSpPr>
        <p:spPr>
          <a:xfrm>
            <a:off x="456556" y="379227"/>
            <a:ext cx="9321800" cy="919221"/>
          </a:xfrm>
        </p:spPr>
        <p:txBody>
          <a:bodyPr/>
          <a:lstStyle/>
          <a:p>
            <a:r>
              <a:rPr lang="fr-FR" dirty="0"/>
              <a:t>La Véritable Définition du DFP selon le Rapport DINTILHAC</a:t>
            </a:r>
            <a:br>
              <a:rPr lang="fr-FR" dirty="0"/>
            </a:br>
            <a:endParaRPr lang="fr-FR" dirty="0"/>
          </a:p>
        </p:txBody>
      </p:sp>
      <p:sp>
        <p:nvSpPr>
          <p:cNvPr id="6" name="Text 1">
            <a:extLst>
              <a:ext uri="{FF2B5EF4-FFF2-40B4-BE49-F238E27FC236}">
                <a16:creationId xmlns:a16="http://schemas.microsoft.com/office/drawing/2014/main" id="{D9700CB6-CF3D-EC90-2EB9-06AA5AF7BEF3}"/>
              </a:ext>
            </a:extLst>
          </p:cNvPr>
          <p:cNvSpPr/>
          <p:nvPr/>
        </p:nvSpPr>
        <p:spPr>
          <a:xfrm>
            <a:off x="456557" y="1761232"/>
            <a:ext cx="3682049" cy="427553"/>
          </a:xfrm>
          <a:prstGeom prst="rect">
            <a:avLst/>
          </a:prstGeom>
          <a:noFill/>
          <a:ln/>
        </p:spPr>
        <p:txBody>
          <a:bodyPr wrap="none" lIns="0" tIns="0" rIns="0" bIns="0" rtlCol="0" anchor="t"/>
          <a:lstStyle/>
          <a:p>
            <a:pPr marL="0" indent="0" algn="l">
              <a:lnSpc>
                <a:spcPts val="3350"/>
              </a:lnSpc>
              <a:buNone/>
            </a:pPr>
            <a:r>
              <a:rPr lang="en-US" sz="2400" b="1" dirty="0">
                <a:solidFill>
                  <a:srgbClr val="2E3C4E"/>
                </a:solidFill>
                <a:latin typeface="Barlow Bold" pitchFamily="34" charset="0"/>
                <a:ea typeface="Barlow Bold" pitchFamily="34" charset="-122"/>
                <a:cs typeface="Barlow Bold" pitchFamily="34" charset="-120"/>
              </a:rPr>
              <a:t>Le DFP c'est l'AIPP mais aussi …</a:t>
            </a:r>
            <a:endParaRPr lang="en-US" sz="2400" dirty="0"/>
          </a:p>
        </p:txBody>
      </p:sp>
      <p:sp>
        <p:nvSpPr>
          <p:cNvPr id="7" name="Text 2">
            <a:extLst>
              <a:ext uri="{FF2B5EF4-FFF2-40B4-BE49-F238E27FC236}">
                <a16:creationId xmlns:a16="http://schemas.microsoft.com/office/drawing/2014/main" id="{8D02246A-AC66-CAB9-43E4-9285989DF282}"/>
              </a:ext>
            </a:extLst>
          </p:cNvPr>
          <p:cNvSpPr/>
          <p:nvPr/>
        </p:nvSpPr>
        <p:spPr>
          <a:xfrm>
            <a:off x="781479" y="2757428"/>
            <a:ext cx="9917001" cy="693420"/>
          </a:xfrm>
          <a:prstGeom prst="rect">
            <a:avLst/>
          </a:prstGeom>
          <a:noFill/>
          <a:ln/>
        </p:spPr>
        <p:txBody>
          <a:bodyPr wrap="square" lIns="0" tIns="0" rIns="0" bIns="0" rtlCol="0" anchor="t"/>
          <a:lstStyle/>
          <a:p>
            <a:pPr marL="0" indent="0" algn="l">
              <a:lnSpc>
                <a:spcPts val="2700"/>
              </a:lnSpc>
              <a:buNone/>
            </a:pPr>
            <a:r>
              <a:rPr lang="en-US" sz="1700" i="1" dirty="0">
                <a:solidFill>
                  <a:srgbClr val="384653"/>
                </a:solidFill>
                <a:latin typeface="Montserrat" pitchFamily="34" charset="0"/>
                <a:ea typeface="Montserrat" pitchFamily="34" charset="-122"/>
                <a:cs typeface="Montserrat" pitchFamily="34" charset="-120"/>
              </a:rPr>
              <a:t>"En outre, ce poste de préjudice doit réparer la perte d'autonomie personnelle que vit la victime dans ses activités journalières, ainsi que tous les déficits fonctionnels spécifiques qui demeurent même après la consolidation".</a:t>
            </a:r>
            <a:endParaRPr lang="en-US" sz="1700" dirty="0"/>
          </a:p>
        </p:txBody>
      </p:sp>
      <p:sp>
        <p:nvSpPr>
          <p:cNvPr id="8" name="Shape 3">
            <a:extLst>
              <a:ext uri="{FF2B5EF4-FFF2-40B4-BE49-F238E27FC236}">
                <a16:creationId xmlns:a16="http://schemas.microsoft.com/office/drawing/2014/main" id="{E3186810-5E2E-6523-F923-A8AB1CCE95AB}"/>
              </a:ext>
            </a:extLst>
          </p:cNvPr>
          <p:cNvSpPr/>
          <p:nvPr/>
        </p:nvSpPr>
        <p:spPr>
          <a:xfrm>
            <a:off x="456556" y="2513707"/>
            <a:ext cx="45719" cy="1180862"/>
          </a:xfrm>
          <a:prstGeom prst="rect">
            <a:avLst/>
          </a:prstGeom>
          <a:solidFill>
            <a:srgbClr val="75BAE6"/>
          </a:solidFill>
          <a:ln/>
        </p:spPr>
        <p:txBody>
          <a:bodyPr/>
          <a:lstStyle/>
          <a:p>
            <a:endParaRPr lang="fr-FR"/>
          </a:p>
        </p:txBody>
      </p:sp>
      <p:sp>
        <p:nvSpPr>
          <p:cNvPr id="9" name="Text 4">
            <a:extLst>
              <a:ext uri="{FF2B5EF4-FFF2-40B4-BE49-F238E27FC236}">
                <a16:creationId xmlns:a16="http://schemas.microsoft.com/office/drawing/2014/main" id="{D020D21F-DC90-17FE-C0C5-2B06CE75F17F}"/>
              </a:ext>
            </a:extLst>
          </p:cNvPr>
          <p:cNvSpPr/>
          <p:nvPr/>
        </p:nvSpPr>
        <p:spPr>
          <a:xfrm>
            <a:off x="456558" y="4378690"/>
            <a:ext cx="9418962" cy="1180862"/>
          </a:xfrm>
          <a:prstGeom prst="rect">
            <a:avLst/>
          </a:prstGeom>
          <a:noFill/>
          <a:ln/>
        </p:spPr>
        <p:txBody>
          <a:bodyPr wrap="none" lIns="0" tIns="0" rIns="0" bIns="0" rtlCol="0" anchor="t"/>
          <a:lstStyle/>
          <a:p>
            <a:pPr marL="0" indent="0" algn="l">
              <a:lnSpc>
                <a:spcPts val="3350"/>
              </a:lnSpc>
              <a:buNone/>
            </a:pPr>
            <a:r>
              <a:rPr lang="en-US" sz="2000" b="1" dirty="0">
                <a:solidFill>
                  <a:srgbClr val="2E3C4E"/>
                </a:solidFill>
                <a:latin typeface="Barlow Bold" pitchFamily="34" charset="0"/>
                <a:ea typeface="Barlow Bold" pitchFamily="34" charset="-122"/>
                <a:cs typeface="Barlow Bold" pitchFamily="34" charset="-120"/>
              </a:rPr>
              <a:t>L'Atteinte à l'Intégrité Physique et Psychique (AIPP) n'est qu'une composante du DFP</a:t>
            </a:r>
            <a:endParaRPr lang="en-US" sz="2000" dirty="0"/>
          </a:p>
        </p:txBody>
      </p:sp>
    </p:spTree>
    <p:extLst>
      <p:ext uri="{BB962C8B-B14F-4D97-AF65-F5344CB8AC3E}">
        <p14:creationId xmlns:p14="http://schemas.microsoft.com/office/powerpoint/2010/main" val="2864286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B6F523-48E2-EFEB-7750-9BE8860DD2C3}"/>
              </a:ext>
            </a:extLst>
          </p:cNvPr>
          <p:cNvSpPr>
            <a:spLocks noGrp="1"/>
          </p:cNvSpPr>
          <p:nvPr>
            <p:ph type="title"/>
          </p:nvPr>
        </p:nvSpPr>
        <p:spPr/>
        <p:txBody>
          <a:bodyPr/>
          <a:lstStyle/>
          <a:p>
            <a:r>
              <a:rPr lang="fr-FR" dirty="0"/>
              <a:t>Une définition qui se précise</a:t>
            </a:r>
            <a:br>
              <a:rPr lang="fr-FR" dirty="0"/>
            </a:br>
            <a:endParaRPr lang="fr-FR" dirty="0"/>
          </a:p>
        </p:txBody>
      </p:sp>
      <p:sp>
        <p:nvSpPr>
          <p:cNvPr id="18" name="Text 0">
            <a:extLst>
              <a:ext uri="{FF2B5EF4-FFF2-40B4-BE49-F238E27FC236}">
                <a16:creationId xmlns:a16="http://schemas.microsoft.com/office/drawing/2014/main" id="{48D80B29-2958-5974-DF10-8F74FEEDC1CC}"/>
              </a:ext>
            </a:extLst>
          </p:cNvPr>
          <p:cNvSpPr/>
          <p:nvPr/>
        </p:nvSpPr>
        <p:spPr>
          <a:xfrm>
            <a:off x="219455" y="645529"/>
            <a:ext cx="7119485" cy="638818"/>
          </a:xfrm>
          <a:prstGeom prst="rect">
            <a:avLst/>
          </a:prstGeom>
          <a:noFill/>
          <a:ln/>
        </p:spPr>
        <p:txBody>
          <a:bodyPr wrap="none" lIns="0" tIns="0" rIns="0" bIns="0" rtlCol="0" anchor="t"/>
          <a:lstStyle/>
          <a:p>
            <a:pPr marL="0" indent="0" algn="l">
              <a:lnSpc>
                <a:spcPts val="5600"/>
              </a:lnSpc>
              <a:buNone/>
            </a:pPr>
            <a:endParaRPr lang="en-US" sz="4450" dirty="0"/>
          </a:p>
        </p:txBody>
      </p:sp>
      <p:sp>
        <p:nvSpPr>
          <p:cNvPr id="19" name="Shape 1">
            <a:extLst>
              <a:ext uri="{FF2B5EF4-FFF2-40B4-BE49-F238E27FC236}">
                <a16:creationId xmlns:a16="http://schemas.microsoft.com/office/drawing/2014/main" id="{DC281D7B-3475-D665-773A-F736ADC26668}"/>
              </a:ext>
            </a:extLst>
          </p:cNvPr>
          <p:cNvSpPr/>
          <p:nvPr/>
        </p:nvSpPr>
        <p:spPr>
          <a:xfrm>
            <a:off x="6717793" y="2150685"/>
            <a:ext cx="45719" cy="3744119"/>
          </a:xfrm>
          <a:prstGeom prst="roundRect">
            <a:avLst>
              <a:gd name="adj" fmla="val 1066251"/>
            </a:avLst>
          </a:prstGeom>
          <a:solidFill>
            <a:srgbClr val="BACFDD"/>
          </a:solidFill>
          <a:ln/>
        </p:spPr>
        <p:txBody>
          <a:bodyPr/>
          <a:lstStyle/>
          <a:p>
            <a:endParaRPr lang="fr-FR"/>
          </a:p>
        </p:txBody>
      </p:sp>
      <p:sp>
        <p:nvSpPr>
          <p:cNvPr id="20" name="Shape 2">
            <a:extLst>
              <a:ext uri="{FF2B5EF4-FFF2-40B4-BE49-F238E27FC236}">
                <a16:creationId xmlns:a16="http://schemas.microsoft.com/office/drawing/2014/main" id="{A58DEBAE-DF1D-F73E-8917-8E184668B950}"/>
              </a:ext>
            </a:extLst>
          </p:cNvPr>
          <p:cNvSpPr/>
          <p:nvPr/>
        </p:nvSpPr>
        <p:spPr>
          <a:xfrm>
            <a:off x="6347186" y="1930857"/>
            <a:ext cx="431566" cy="45719"/>
          </a:xfrm>
          <a:prstGeom prst="roundRect">
            <a:avLst>
              <a:gd name="adj" fmla="val 1066251"/>
            </a:avLst>
          </a:prstGeom>
          <a:solidFill>
            <a:srgbClr val="BACFDD"/>
          </a:solidFill>
          <a:ln/>
        </p:spPr>
        <p:txBody>
          <a:bodyPr/>
          <a:lstStyle/>
          <a:p>
            <a:endParaRPr lang="fr-FR"/>
          </a:p>
        </p:txBody>
      </p:sp>
      <p:pic>
        <p:nvPicPr>
          <p:cNvPr id="21" name="Image 0" descr="preencoded.png">
            <a:extLst>
              <a:ext uri="{FF2B5EF4-FFF2-40B4-BE49-F238E27FC236}">
                <a16:creationId xmlns:a16="http://schemas.microsoft.com/office/drawing/2014/main" id="{46DCA3CA-0A73-42C7-45A4-484F897FDBC6}"/>
              </a:ext>
            </a:extLst>
          </p:cNvPr>
          <p:cNvPicPr>
            <a:picLocks noChangeAspect="1"/>
          </p:cNvPicPr>
          <p:nvPr/>
        </p:nvPicPr>
        <p:blipFill>
          <a:blip r:embed="rId2"/>
          <a:stretch>
            <a:fillRect/>
          </a:stretch>
        </p:blipFill>
        <p:spPr>
          <a:xfrm>
            <a:off x="6667709" y="1880774"/>
            <a:ext cx="161763" cy="161763"/>
          </a:xfrm>
          <a:prstGeom prst="rect">
            <a:avLst/>
          </a:prstGeom>
        </p:spPr>
      </p:pic>
      <p:sp>
        <p:nvSpPr>
          <p:cNvPr id="22" name="Text 3">
            <a:extLst>
              <a:ext uri="{FF2B5EF4-FFF2-40B4-BE49-F238E27FC236}">
                <a16:creationId xmlns:a16="http://schemas.microsoft.com/office/drawing/2014/main" id="{116A75FF-E6D4-50E9-B395-AF2BF2D80EDD}"/>
              </a:ext>
            </a:extLst>
          </p:cNvPr>
          <p:cNvSpPr/>
          <p:nvPr/>
        </p:nvSpPr>
        <p:spPr>
          <a:xfrm>
            <a:off x="2361603" y="1802543"/>
            <a:ext cx="3520132" cy="383226"/>
          </a:xfrm>
          <a:prstGeom prst="rect">
            <a:avLst/>
          </a:prstGeom>
          <a:noFill/>
          <a:ln/>
        </p:spPr>
        <p:txBody>
          <a:bodyPr wrap="none" lIns="0" tIns="0" rIns="0" bIns="0" rtlCol="0" anchor="t"/>
          <a:lstStyle/>
          <a:p>
            <a:pPr marL="0" indent="0" algn="r">
              <a:lnSpc>
                <a:spcPts val="3350"/>
              </a:lnSpc>
              <a:buNone/>
            </a:pPr>
            <a:r>
              <a:rPr lang="en-US" sz="2650" b="1" dirty="0">
                <a:solidFill>
                  <a:srgbClr val="384653"/>
                </a:solidFill>
                <a:latin typeface="Barlow Bold" pitchFamily="34" charset="0"/>
                <a:ea typeface="Barlow Bold" pitchFamily="34" charset="-122"/>
                <a:cs typeface="Barlow Bold" pitchFamily="34" charset="-120"/>
              </a:rPr>
              <a:t>2000 : Travaux TRÈVES</a:t>
            </a:r>
            <a:endParaRPr lang="en-US" sz="2650" dirty="0"/>
          </a:p>
        </p:txBody>
      </p:sp>
      <p:sp>
        <p:nvSpPr>
          <p:cNvPr id="23" name="Text 4">
            <a:extLst>
              <a:ext uri="{FF2B5EF4-FFF2-40B4-BE49-F238E27FC236}">
                <a16:creationId xmlns:a16="http://schemas.microsoft.com/office/drawing/2014/main" id="{D666830F-36B0-23DA-C35F-5FA35D8275FE}"/>
              </a:ext>
            </a:extLst>
          </p:cNvPr>
          <p:cNvSpPr/>
          <p:nvPr/>
        </p:nvSpPr>
        <p:spPr>
          <a:xfrm>
            <a:off x="213731" y="2423500"/>
            <a:ext cx="5668003" cy="932295"/>
          </a:xfrm>
          <a:prstGeom prst="rect">
            <a:avLst/>
          </a:prstGeom>
          <a:noFill/>
          <a:ln/>
        </p:spPr>
        <p:txBody>
          <a:bodyPr wrap="square" lIns="0" tIns="0" rIns="0" bIns="0" rtlCol="0" anchor="t"/>
          <a:lstStyle/>
          <a:p>
            <a:pPr marL="0" indent="0" algn="r">
              <a:lnSpc>
                <a:spcPts val="2700"/>
              </a:lnSpc>
              <a:buNone/>
            </a:pPr>
            <a:r>
              <a:rPr lang="en-US" sz="1700" dirty="0">
                <a:solidFill>
                  <a:srgbClr val="384653"/>
                </a:solidFill>
                <a:latin typeface="Montserrat" pitchFamily="34" charset="0"/>
                <a:ea typeface="Montserrat" pitchFamily="34" charset="-122"/>
                <a:cs typeface="Montserrat" pitchFamily="34" charset="-120"/>
              </a:rPr>
              <a:t>Définition européenne de l'AIPP intégrant les conséquences "habituellement et objectivement" liées à l'atteinte.</a:t>
            </a:r>
            <a:endParaRPr lang="en-US" sz="1700" dirty="0"/>
          </a:p>
        </p:txBody>
      </p:sp>
      <p:sp>
        <p:nvSpPr>
          <p:cNvPr id="24" name="Shape 5">
            <a:extLst>
              <a:ext uri="{FF2B5EF4-FFF2-40B4-BE49-F238E27FC236}">
                <a16:creationId xmlns:a16="http://schemas.microsoft.com/office/drawing/2014/main" id="{523D8B88-FA35-7595-20CA-657F0DDD2AC1}"/>
              </a:ext>
            </a:extLst>
          </p:cNvPr>
          <p:cNvSpPr/>
          <p:nvPr/>
        </p:nvSpPr>
        <p:spPr>
          <a:xfrm>
            <a:off x="6719494" y="3230663"/>
            <a:ext cx="431566" cy="45719"/>
          </a:xfrm>
          <a:prstGeom prst="roundRect">
            <a:avLst>
              <a:gd name="adj" fmla="val 1066251"/>
            </a:avLst>
          </a:prstGeom>
          <a:solidFill>
            <a:srgbClr val="BACFDD"/>
          </a:solidFill>
          <a:ln/>
        </p:spPr>
        <p:txBody>
          <a:bodyPr/>
          <a:lstStyle/>
          <a:p>
            <a:endParaRPr lang="fr-FR"/>
          </a:p>
        </p:txBody>
      </p:sp>
      <p:pic>
        <p:nvPicPr>
          <p:cNvPr id="25" name="Image 1" descr="preencoded.png">
            <a:extLst>
              <a:ext uri="{FF2B5EF4-FFF2-40B4-BE49-F238E27FC236}">
                <a16:creationId xmlns:a16="http://schemas.microsoft.com/office/drawing/2014/main" id="{80A40162-21CC-40B7-73D7-CDE6FC2BB80C}"/>
              </a:ext>
            </a:extLst>
          </p:cNvPr>
          <p:cNvPicPr>
            <a:picLocks noChangeAspect="1"/>
          </p:cNvPicPr>
          <p:nvPr/>
        </p:nvPicPr>
        <p:blipFill>
          <a:blip r:embed="rId2"/>
          <a:stretch>
            <a:fillRect/>
          </a:stretch>
        </p:blipFill>
        <p:spPr>
          <a:xfrm>
            <a:off x="6667709" y="3180579"/>
            <a:ext cx="161763" cy="161763"/>
          </a:xfrm>
          <a:prstGeom prst="rect">
            <a:avLst/>
          </a:prstGeom>
        </p:spPr>
      </p:pic>
      <p:sp>
        <p:nvSpPr>
          <p:cNvPr id="26" name="Text 6">
            <a:extLst>
              <a:ext uri="{FF2B5EF4-FFF2-40B4-BE49-F238E27FC236}">
                <a16:creationId xmlns:a16="http://schemas.microsoft.com/office/drawing/2014/main" id="{AA0C9BA1-2AF6-3D6B-662A-077D1C1D4E63}"/>
              </a:ext>
            </a:extLst>
          </p:cNvPr>
          <p:cNvSpPr/>
          <p:nvPr/>
        </p:nvSpPr>
        <p:spPr>
          <a:xfrm>
            <a:off x="7630469" y="3102348"/>
            <a:ext cx="3971148" cy="383226"/>
          </a:xfrm>
          <a:prstGeom prst="rect">
            <a:avLst/>
          </a:prstGeom>
          <a:noFill/>
          <a:ln/>
        </p:spPr>
        <p:txBody>
          <a:bodyPr wrap="none" lIns="0" tIns="0" rIns="0" bIns="0" rtlCol="0" anchor="t"/>
          <a:lstStyle/>
          <a:p>
            <a:pPr marL="0" indent="0" algn="l">
              <a:lnSpc>
                <a:spcPts val="3350"/>
              </a:lnSpc>
              <a:buNone/>
            </a:pPr>
            <a:r>
              <a:rPr lang="en-US" sz="2650" b="1" dirty="0">
                <a:solidFill>
                  <a:srgbClr val="384653"/>
                </a:solidFill>
                <a:latin typeface="Barlow Bold" pitchFamily="34" charset="0"/>
                <a:ea typeface="Barlow Bold" pitchFamily="34" charset="-122"/>
                <a:cs typeface="Barlow Bold" pitchFamily="34" charset="-120"/>
              </a:rPr>
              <a:t>2005 : Rapport DINTILHAC</a:t>
            </a:r>
            <a:endParaRPr lang="en-US" sz="2650" dirty="0"/>
          </a:p>
        </p:txBody>
      </p:sp>
      <p:sp>
        <p:nvSpPr>
          <p:cNvPr id="27" name="Text 7">
            <a:extLst>
              <a:ext uri="{FF2B5EF4-FFF2-40B4-BE49-F238E27FC236}">
                <a16:creationId xmlns:a16="http://schemas.microsoft.com/office/drawing/2014/main" id="{F5EB609B-81D4-0985-C3FC-05D5679140C9}"/>
              </a:ext>
            </a:extLst>
          </p:cNvPr>
          <p:cNvSpPr/>
          <p:nvPr/>
        </p:nvSpPr>
        <p:spPr>
          <a:xfrm>
            <a:off x="7637160" y="3687362"/>
            <a:ext cx="4203956" cy="621530"/>
          </a:xfrm>
          <a:prstGeom prst="rect">
            <a:avLst/>
          </a:prstGeom>
          <a:noFill/>
          <a:ln/>
        </p:spPr>
        <p:txBody>
          <a:bodyPr wrap="square" lIns="0" tIns="0" rIns="0" bIns="0" rtlCol="0" anchor="t"/>
          <a:lstStyle/>
          <a:p>
            <a:pPr marL="0" indent="0" algn="l">
              <a:lnSpc>
                <a:spcPts val="2700"/>
              </a:lnSpc>
              <a:buNone/>
            </a:pPr>
            <a:r>
              <a:rPr lang="en-US" sz="1700" dirty="0">
                <a:solidFill>
                  <a:srgbClr val="384653"/>
                </a:solidFill>
                <a:latin typeface="Montserrat" pitchFamily="34" charset="0"/>
                <a:ea typeface="Montserrat" pitchFamily="34" charset="-122"/>
                <a:cs typeface="Montserrat" pitchFamily="34" charset="-120"/>
              </a:rPr>
              <a:t>Consécration des troubles dans les conditions d'existence comme composante du DFP.</a:t>
            </a:r>
            <a:endParaRPr lang="en-US" sz="1700" dirty="0"/>
          </a:p>
        </p:txBody>
      </p:sp>
      <p:sp>
        <p:nvSpPr>
          <p:cNvPr id="28" name="Shape 8">
            <a:extLst>
              <a:ext uri="{FF2B5EF4-FFF2-40B4-BE49-F238E27FC236}">
                <a16:creationId xmlns:a16="http://schemas.microsoft.com/office/drawing/2014/main" id="{E586E9F3-9143-6983-706E-7856E6AE5862}"/>
              </a:ext>
            </a:extLst>
          </p:cNvPr>
          <p:cNvSpPr/>
          <p:nvPr/>
        </p:nvSpPr>
        <p:spPr>
          <a:xfrm>
            <a:off x="6347186" y="4334134"/>
            <a:ext cx="431566" cy="45719"/>
          </a:xfrm>
          <a:prstGeom prst="roundRect">
            <a:avLst>
              <a:gd name="adj" fmla="val 1066251"/>
            </a:avLst>
          </a:prstGeom>
          <a:solidFill>
            <a:srgbClr val="BACFDD"/>
          </a:solidFill>
          <a:ln/>
        </p:spPr>
        <p:txBody>
          <a:bodyPr/>
          <a:lstStyle/>
          <a:p>
            <a:endParaRPr lang="fr-FR"/>
          </a:p>
        </p:txBody>
      </p:sp>
      <p:pic>
        <p:nvPicPr>
          <p:cNvPr id="29" name="Image 2" descr="preencoded.png">
            <a:extLst>
              <a:ext uri="{FF2B5EF4-FFF2-40B4-BE49-F238E27FC236}">
                <a16:creationId xmlns:a16="http://schemas.microsoft.com/office/drawing/2014/main" id="{30DB23BF-B55F-423D-1281-C1F69DB01BD4}"/>
              </a:ext>
            </a:extLst>
          </p:cNvPr>
          <p:cNvPicPr>
            <a:picLocks noChangeAspect="1"/>
          </p:cNvPicPr>
          <p:nvPr/>
        </p:nvPicPr>
        <p:blipFill>
          <a:blip r:embed="rId2"/>
          <a:stretch>
            <a:fillRect/>
          </a:stretch>
        </p:blipFill>
        <p:spPr>
          <a:xfrm>
            <a:off x="6667709" y="4284050"/>
            <a:ext cx="161763" cy="161763"/>
          </a:xfrm>
          <a:prstGeom prst="rect">
            <a:avLst/>
          </a:prstGeom>
        </p:spPr>
      </p:pic>
      <p:sp>
        <p:nvSpPr>
          <p:cNvPr id="30" name="Text 9">
            <a:extLst>
              <a:ext uri="{FF2B5EF4-FFF2-40B4-BE49-F238E27FC236}">
                <a16:creationId xmlns:a16="http://schemas.microsoft.com/office/drawing/2014/main" id="{CD4CC5EE-E7AD-8DD3-5344-E8935A5AD25A}"/>
              </a:ext>
            </a:extLst>
          </p:cNvPr>
          <p:cNvSpPr/>
          <p:nvPr/>
        </p:nvSpPr>
        <p:spPr>
          <a:xfrm>
            <a:off x="213731" y="4250145"/>
            <a:ext cx="5668003" cy="766454"/>
          </a:xfrm>
          <a:prstGeom prst="rect">
            <a:avLst/>
          </a:prstGeom>
          <a:noFill/>
          <a:ln/>
        </p:spPr>
        <p:txBody>
          <a:bodyPr wrap="square" lIns="0" tIns="0" rIns="0" bIns="0" rtlCol="0" anchor="t"/>
          <a:lstStyle/>
          <a:p>
            <a:pPr marL="0" indent="0" algn="r">
              <a:lnSpc>
                <a:spcPts val="3350"/>
              </a:lnSpc>
              <a:buNone/>
            </a:pPr>
            <a:r>
              <a:rPr lang="en-US" sz="2650" b="1" dirty="0">
                <a:solidFill>
                  <a:srgbClr val="384653"/>
                </a:solidFill>
                <a:latin typeface="Barlow Bold" pitchFamily="34" charset="0"/>
                <a:ea typeface="Barlow Bold" pitchFamily="34" charset="-122"/>
                <a:cs typeface="Barlow Bold" pitchFamily="34" charset="-120"/>
              </a:rPr>
              <a:t>2021 : Travaux du Pr QUEZEL-AMBRUNAZ</a:t>
            </a:r>
            <a:endParaRPr lang="en-US" sz="2650" dirty="0"/>
          </a:p>
        </p:txBody>
      </p:sp>
      <p:sp>
        <p:nvSpPr>
          <p:cNvPr id="31" name="Text 10">
            <a:extLst>
              <a:ext uri="{FF2B5EF4-FFF2-40B4-BE49-F238E27FC236}">
                <a16:creationId xmlns:a16="http://schemas.microsoft.com/office/drawing/2014/main" id="{EB8E0124-B76A-C53B-B6F4-9C6D80419FAB}"/>
              </a:ext>
            </a:extLst>
          </p:cNvPr>
          <p:cNvSpPr/>
          <p:nvPr/>
        </p:nvSpPr>
        <p:spPr>
          <a:xfrm>
            <a:off x="213731" y="5218386"/>
            <a:ext cx="5668003" cy="621530"/>
          </a:xfrm>
          <a:prstGeom prst="rect">
            <a:avLst/>
          </a:prstGeom>
          <a:noFill/>
          <a:ln/>
        </p:spPr>
        <p:txBody>
          <a:bodyPr wrap="square" lIns="0" tIns="0" rIns="0" bIns="0" rtlCol="0" anchor="t"/>
          <a:lstStyle/>
          <a:p>
            <a:pPr marL="0" indent="0" algn="r">
              <a:lnSpc>
                <a:spcPts val="2700"/>
              </a:lnSpc>
              <a:buNone/>
            </a:pPr>
            <a:r>
              <a:rPr lang="en-US" sz="1700" dirty="0">
                <a:solidFill>
                  <a:srgbClr val="384653"/>
                </a:solidFill>
                <a:latin typeface="Montserrat" pitchFamily="34" charset="0"/>
                <a:ea typeface="Montserrat" pitchFamily="34" charset="-122"/>
                <a:cs typeface="Montserrat" pitchFamily="34" charset="-120"/>
              </a:rPr>
              <a:t>Distinction claire entre évaluation in abstracto (AIPP) et évaluation in concreto (DFP).</a:t>
            </a:r>
            <a:endParaRPr lang="en-US" sz="1700" dirty="0"/>
          </a:p>
        </p:txBody>
      </p:sp>
    </p:spTree>
    <p:extLst>
      <p:ext uri="{BB962C8B-B14F-4D97-AF65-F5344CB8AC3E}">
        <p14:creationId xmlns:p14="http://schemas.microsoft.com/office/powerpoint/2010/main" val="2898061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D63949-9690-0B16-D2EA-CF197B1A8906}"/>
              </a:ext>
            </a:extLst>
          </p:cNvPr>
          <p:cNvSpPr>
            <a:spLocks noGrp="1"/>
          </p:cNvSpPr>
          <p:nvPr>
            <p:ph type="title"/>
          </p:nvPr>
        </p:nvSpPr>
        <p:spPr>
          <a:xfrm>
            <a:off x="298704" y="416517"/>
            <a:ext cx="9321800" cy="919221"/>
          </a:xfrm>
        </p:spPr>
        <p:txBody>
          <a:bodyPr/>
          <a:lstStyle/>
          <a:p>
            <a:r>
              <a:rPr lang="fr-FR" dirty="0"/>
              <a:t>Les Limites des Barèmes Actuels</a:t>
            </a:r>
            <a:br>
              <a:rPr lang="fr-FR" dirty="0"/>
            </a:br>
            <a:endParaRPr lang="fr-FR" dirty="0"/>
          </a:p>
        </p:txBody>
      </p:sp>
      <p:sp>
        <p:nvSpPr>
          <p:cNvPr id="4" name="Text 0">
            <a:extLst>
              <a:ext uri="{FF2B5EF4-FFF2-40B4-BE49-F238E27FC236}">
                <a16:creationId xmlns:a16="http://schemas.microsoft.com/office/drawing/2014/main" id="{15AA86FA-F070-6F0F-3A46-277526E5879F}"/>
              </a:ext>
            </a:extLst>
          </p:cNvPr>
          <p:cNvSpPr/>
          <p:nvPr/>
        </p:nvSpPr>
        <p:spPr>
          <a:xfrm>
            <a:off x="621149" y="1498854"/>
            <a:ext cx="7627382" cy="1425416"/>
          </a:xfrm>
          <a:prstGeom prst="rect">
            <a:avLst/>
          </a:prstGeom>
          <a:noFill/>
          <a:ln/>
        </p:spPr>
        <p:txBody>
          <a:bodyPr wrap="square" lIns="0" tIns="0" rIns="0" bIns="0" rtlCol="0" anchor="t"/>
          <a:lstStyle/>
          <a:p>
            <a:pPr marL="0" indent="0" algn="l">
              <a:lnSpc>
                <a:spcPts val="5600"/>
              </a:lnSpc>
              <a:buNone/>
            </a:pPr>
            <a:endParaRPr lang="en-US" sz="4450" dirty="0"/>
          </a:p>
        </p:txBody>
      </p:sp>
      <p:sp>
        <p:nvSpPr>
          <p:cNvPr id="5" name="Text 1">
            <a:extLst>
              <a:ext uri="{FF2B5EF4-FFF2-40B4-BE49-F238E27FC236}">
                <a16:creationId xmlns:a16="http://schemas.microsoft.com/office/drawing/2014/main" id="{65576F0C-286F-AA8A-13EF-AABDE42945C5}"/>
              </a:ext>
            </a:extLst>
          </p:cNvPr>
          <p:cNvSpPr/>
          <p:nvPr/>
        </p:nvSpPr>
        <p:spPr>
          <a:xfrm>
            <a:off x="749165" y="1825085"/>
            <a:ext cx="5128617" cy="427553"/>
          </a:xfrm>
          <a:prstGeom prst="rect">
            <a:avLst/>
          </a:prstGeom>
          <a:noFill/>
          <a:ln/>
        </p:spPr>
        <p:txBody>
          <a:bodyPr wrap="none" lIns="0" tIns="0" rIns="0" bIns="0" rtlCol="0" anchor="t"/>
          <a:lstStyle/>
          <a:p>
            <a:pPr marL="0" indent="0" algn="l">
              <a:lnSpc>
                <a:spcPts val="3350"/>
              </a:lnSpc>
              <a:buNone/>
            </a:pPr>
            <a:r>
              <a:rPr lang="en-US" sz="2650" b="1" dirty="0">
                <a:solidFill>
                  <a:srgbClr val="2E3C4E"/>
                </a:solidFill>
                <a:latin typeface="Barlow Bold" pitchFamily="34" charset="0"/>
                <a:ea typeface="Barlow Bold" pitchFamily="34" charset="-122"/>
                <a:cs typeface="Barlow Bold" pitchFamily="34" charset="-120"/>
              </a:rPr>
              <a:t>Barème du Concours Médical 2001</a:t>
            </a:r>
            <a:endParaRPr lang="en-US" sz="2650" dirty="0"/>
          </a:p>
        </p:txBody>
      </p:sp>
      <p:sp>
        <p:nvSpPr>
          <p:cNvPr id="6" name="Text 2">
            <a:extLst>
              <a:ext uri="{FF2B5EF4-FFF2-40B4-BE49-F238E27FC236}">
                <a16:creationId xmlns:a16="http://schemas.microsoft.com/office/drawing/2014/main" id="{C53E06AA-BD98-80A0-462E-6FBC1057A3EA}"/>
              </a:ext>
            </a:extLst>
          </p:cNvPr>
          <p:cNvSpPr/>
          <p:nvPr/>
        </p:nvSpPr>
        <p:spPr>
          <a:xfrm>
            <a:off x="749165" y="2577560"/>
            <a:ext cx="762738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Évaluation objective de l'AIPP uniquement</a:t>
            </a:r>
            <a:endParaRPr lang="en-US" sz="1700" dirty="0"/>
          </a:p>
        </p:txBody>
      </p:sp>
      <p:sp>
        <p:nvSpPr>
          <p:cNvPr id="7" name="Text 3">
            <a:extLst>
              <a:ext uri="{FF2B5EF4-FFF2-40B4-BE49-F238E27FC236}">
                <a16:creationId xmlns:a16="http://schemas.microsoft.com/office/drawing/2014/main" id="{2D3B9C47-5080-2E79-E7E5-0E1E3F5AA380}"/>
              </a:ext>
            </a:extLst>
          </p:cNvPr>
          <p:cNvSpPr/>
          <p:nvPr/>
        </p:nvSpPr>
        <p:spPr>
          <a:xfrm>
            <a:off x="749165" y="2999993"/>
            <a:ext cx="762738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Exclusion des répercussions psychosociales</a:t>
            </a:r>
            <a:endParaRPr lang="en-US" sz="1700" dirty="0"/>
          </a:p>
        </p:txBody>
      </p:sp>
      <p:sp>
        <p:nvSpPr>
          <p:cNvPr id="8" name="Text 4">
            <a:extLst>
              <a:ext uri="{FF2B5EF4-FFF2-40B4-BE49-F238E27FC236}">
                <a16:creationId xmlns:a16="http://schemas.microsoft.com/office/drawing/2014/main" id="{372470F6-12B0-8BB6-B519-BA5CA136BF40}"/>
              </a:ext>
            </a:extLst>
          </p:cNvPr>
          <p:cNvSpPr/>
          <p:nvPr/>
        </p:nvSpPr>
        <p:spPr>
          <a:xfrm>
            <a:off x="749165" y="3422427"/>
            <a:ext cx="762738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Absence d'évaluation systématique des douleurs persistantes</a:t>
            </a:r>
            <a:endParaRPr lang="en-US" sz="1700" dirty="0"/>
          </a:p>
        </p:txBody>
      </p:sp>
      <p:sp>
        <p:nvSpPr>
          <p:cNvPr id="9" name="Text 5">
            <a:extLst>
              <a:ext uri="{FF2B5EF4-FFF2-40B4-BE49-F238E27FC236}">
                <a16:creationId xmlns:a16="http://schemas.microsoft.com/office/drawing/2014/main" id="{09253B21-5DE1-7C5A-E7AB-C3E988EA05D3}"/>
              </a:ext>
            </a:extLst>
          </p:cNvPr>
          <p:cNvSpPr/>
          <p:nvPr/>
        </p:nvSpPr>
        <p:spPr>
          <a:xfrm>
            <a:off x="749165" y="3844861"/>
            <a:ext cx="762738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384653"/>
                </a:solidFill>
                <a:latin typeface="Montserrat" pitchFamily="34" charset="0"/>
                <a:ea typeface="Montserrat" pitchFamily="34" charset="-122"/>
                <a:cs typeface="Montserrat" pitchFamily="34" charset="-120"/>
              </a:rPr>
              <a:t>Inadaptation aux troubles spécifiques</a:t>
            </a:r>
            <a:endParaRPr lang="en-US" sz="1700" dirty="0"/>
          </a:p>
        </p:txBody>
      </p:sp>
      <p:pic>
        <p:nvPicPr>
          <p:cNvPr id="17" name="Image 0" descr="preencoded.png">
            <a:extLst>
              <a:ext uri="{FF2B5EF4-FFF2-40B4-BE49-F238E27FC236}">
                <a16:creationId xmlns:a16="http://schemas.microsoft.com/office/drawing/2014/main" id="{4E38E9A8-6735-597E-2F8A-A89F624AA583}"/>
              </a:ext>
            </a:extLst>
          </p:cNvPr>
          <p:cNvPicPr>
            <a:picLocks noChangeAspect="1"/>
          </p:cNvPicPr>
          <p:nvPr/>
        </p:nvPicPr>
        <p:blipFill>
          <a:blip r:embed="rId2"/>
          <a:stretch>
            <a:fillRect/>
          </a:stretch>
        </p:blipFill>
        <p:spPr>
          <a:xfrm>
            <a:off x="7866835" y="1248179"/>
            <a:ext cx="3635354" cy="5193363"/>
          </a:xfrm>
          <a:prstGeom prst="rect">
            <a:avLst/>
          </a:prstGeom>
        </p:spPr>
      </p:pic>
    </p:spTree>
    <p:extLst>
      <p:ext uri="{BB962C8B-B14F-4D97-AF65-F5344CB8AC3E}">
        <p14:creationId xmlns:p14="http://schemas.microsoft.com/office/powerpoint/2010/main" val="35613503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MAAAAAAAAAAwAAAAMAAAAA/////wUAFgwAAAAAAAAAAAAAIAD///////////////8AAAD///////////////8DAAAAAgD///////////////////////////////////////////////////////////////////////////////////////////////////////////////////////////////////////////////////////////////////////////////////////////////////////////////////////////////////////////////////////////////////////////////////////////////////////////////////////////////////////////////////////////////////////////////////////////////////////////////////////////////////////////////////////////////////////////////////////////////////////////////8BACAA////////////////AAAO////////AwAAAAQA////////////////////////////////////////////////////////////////////////////////////////////////////////////////////////////////////////////////////////////////////////////////////////////////////////////////////////////////////////////////////////////////////////////////////////////////////////////////////////////////////////////////////////////////////////////////////////////////////////////////////////////////////////////////////////////////////////////////////////////////////////////////////////AgABAP///////wUAAAACABAAC1u0TT1dsXNEiG7+CHEP/CwEAAAAAAADAAAAAAADAAAAAwADAAEA////////BQAAAAMAEAALFuiWoMrtVE2OM6L8jf8kMwQAAAABAAMAAAACAAMAAAAEAAQAAQD///////8FAAAABAAQAAsDljbii0uPRoLwAnlQ11E5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AMOAAAAAAAAAAAAAP////+DAIMAAAAFX2lkABAAAAAEW7RNPV2xc0SIbv4IcQ/8LANEYXRhABsAAAAETGlua2VkU2hhcGVEYXRhAAUAAAAAAAJOYW1lABkAAABMaW5rZWRTaGFwZXNEYXRhUHJvcGVydHkAEFZlcnNpb24AAAAAAAlMYXN0V3JpdGUAuT90E5kBAAAAAQD/////xgDGAAAABV9pZAAQAAAABBbolqDK7VRNjjOi/I3/JDMDRGF0YQBTAAAACFByZXNlbnRhdGlvblNjYW5uZWRGb3JMaW5rZWRTaGFwZXMAAAJOdW1iZXJGb3JtYXRTZXBhcmF0b3JNb2RlAAoAAABBdXRvbWF0aWMAAAJOYW1lACQAAABMaW5rZWRTaGFwZVByZXNlbnRhdGlvblNldHRpbmdzRGF0YQAQVmVyc2lvbgAAAAAACUxhc3RXcml0ZQDbP3QTmQEAAAACAP////+DAIMAAAAFX2lkABAAAAAEA5Y24otLj0aC8AJ5UNdROQNEYXRhABsAAAAETGlua2VkU2hhcGVEYXRhAAUAAAAAAAJOYW1lABkAAABMaW5rZWRTaGFwZXNEYXRhUHJvcGVydHkAEFZlcnNpb24AAQAAAAlMYXN0V3JpdGUA2z90E5k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tCwAAAAAAAAAAAAAgAf///////////////wAAAP///////////////wUAAAADAP///////////////////////////////////////////////////////////////////////////////////////////////////////////////////////////////////////////////////////////////////////////////////////////////////////////////////////////////////////////////////////////////////////////////////////////////////////////////////////////////////////////////////////////////////////////////////////////////////////////////////////////////////////////////////////////////////////////////////////////////////////////////wEAIAH///////////////8AAA7///////8FAAAABAD///////////////////////////////////////////////////////////////////////////////////////////////////////////////////////////////////////////////////////////////////////////////////////////////////////////////////////////////////////////////////////////////////////////////////////////////////////////////////////////////////////////////////////////////////////////////////////////////////////////////////////////////////////////////////////////////////////////////////////////////////////////////////////8CAAEBAwAAAAIA////////GgAGTGlua2VkU2hhcGVzRGF0YVByb3BlcnR5XzAEAAAAAAAFAAAAAwAFAAAABAADAAEBAwAAAAMA////////JQAGTGlua2VkU2hhcGVQcmVzZW50YXRpb25TZXR0aW5nc0RhdGFfMAQAAAABAAUAAAAAAAUAAAACAAQAAQEDAAAABAD///////8aAAZMaW5rZWRTaGFwZXNEYXRhUHJvcGVydHlfMQQAAAACAAUAAAACAAU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925648098279675"/>
  <p:tag name="EMPOWERCHARTSPROPERTIES_A_LENGTH" val="24576"/>
</p:tagLst>
</file>

<file path=ppt/tags/tag1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UBAQEBAQEBAQEBAQEBAQMAAAAAAAAAAwAAAAMAAAAA/////wUA8gsAAAAAAAAAAAAAIAD///////////////8AAAD///////////////8DAAAABAD///////8DAAAABAD///////8DAAAABAD///////////////////////////////////////////////////////////////////////////////////////////////////////////////////////////////////////////////////////////////////////////////////////////////////////////////////////////////////////////////////////////////////////////////////////////////////////////////////////////////////////////////////////////////////////////////////////////////////////////////////////////////////////////////////////////////////////////////8BACAA////////////////AAAO////////AwAAAAMA////////////////////////////////////////////////////////////////////////////////////////////////////////////////////////////////////////////////////////////////////////////////////////////////////////////////////////////////////////////////////////////////////////////////////////////////////////////////////////////////////////////////////////////////////////////////////////////////////////////////////////////////////////////////////////////////////////////////////////////////////////////////////////AgACAP///////wUAAAACABAAC/vKZ9Y9M4NEnnUZw+H/lwkEAAAAAAADAAAABAADAAAAAwADAAAABAD///////8DAAEA////////BQAAAAMAEAALPSuA9ElMXEeLAh+RCsqVAgQAAAABAAMAAAACAAMAAAABAAQAAwD///////8FAAAABAAQAAvdUX4MP4FvSLZNgp1vdAhoBAAAAAIAAwAAAAAAAwAAAAIAAwAAAAAAAwAAAAI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8pn1j0zg0SedRnD4f+XCQREYXRhAAUAAAAAAk5hbWUADQAAAExpbmtEYXRhTGlzdAAQVmVyc2lvbgAAAAAACUxhc3RXcml0ZQAENUcZmQEAAAABAP////9hAGEAAAAFX2lkABAAAAAEPSuA9ElMXEeLAh+RCsqVAgREYXRhAAUAAAAAAk5hbWUADQAAAExpbmtEYXRhTGlzdAAQVmVyc2lvbgABAAAACUxhc3RXcml0ZQAcNUcZmQEAAAACAP////9wAHAAAAAFX2lkABAAAAAE3VF+DD+Bb0i2TYKdb3QIaANEYXRhABYAAAACUGVyc29uYWxJZAABAAAAAAACTmFtZQALAAAAUGVyc29uYWxJZAAQVmVyc2lvbgAAAAAACUxhc3RXcml0ZQBiNU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DAP///////wUAAAADAP///////wUAAAAEAP///////wUAAAAEAP///////////////////////////////////////////////////////////////////////////////////////////////////////////////////////////////////////////////////////////////////////////////////////////////////////////////////////////////////////////////////////////////////////////////////////////////////////////////////////////////////////////////////////////////////////////////////////////////////////////////////////////////////////////////wEAIAH///////////////8AAA7///////8FAAAABAD///////////////////////////////////////////////////////////////////////////////////////////////////////////////////////////////////////////////////////////////////////////////////////////////////////////////////////////////////////////////////////////////////////////////////////////////////////////////////////////////////////////////////////////////////////////////////////////////////////////////////////////////////////////////////////////////////////////////////////////////////////////////////////8CAAEBAwAAAAIA////////DgAGTGlua0RhdGFMaXN0XzAEAAAAAAAFAAAAAAAFAAAAAwADAAMBAwAAAAMA////////DgAGTGlua0RhdGFMaXN0XzEEAAAAAQAFAAAAAgAFAAAABAAFAAAAAAAFAAAABAAFAAAAAAAFAAAABAAEAAUBAwAAAAQA////////DAAGUGVyc29uYWxJZF8wBAAAAAIABQAAAAMABQAAAAEABQAAAAMA////////BQAAAAM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2040508"/>
  <p:tag name="EMPOWERCHARTSPROPERTIES_B_LENGTH" val="24576"/>
  <p:tag name="DOWN_MIGRATION_INITIAL_LAYOUT_REQUIRED" val="9.2.99"/>
  <p:tag name="RUNTIME_ID" val="ff25f2b4-4df2-4ccf-8c23-170b76b3661a"/>
</p:tagLst>
</file>

<file path=ppt/tags/tag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AgD///////8DAAAAAgD///////////////////////////////////////////////////////////////////////////////////////////////////////////////////////////////////////////////////////////////////////////////////////////////////////////////////////////////////////////////////////////////////////////////////////////////////////////////////////////////////////////////////////////////////////////////////////////////////////////////////////////////////////////////////////////////////////////////////////////////8BACAA////////////////AAAO////////AwAAAAQA////////////////////////////////////////////////////////////////////////////////////////////////////////////////////////////////////////////////////////////////////////////////////////////////////////////////////////////////////////////////////////////////////////////////////////////////////////////////////////////////////////////////////////////////////////////////////////////////////////////////////////////////////////////////////////////////////////////////////////////////////////////////////////AgACAP///////wUAAAACABAAC2Jkg1YZFM1PuDagT8ZnZ10EAAAAAAADAAAAAAADAAAAAwADAAAAAAD///////8DAAEA////////BQAAAAMAEAALfB49exrY60OJZ4bSg8mVOAQAAAABAAMAAAACAAMAAAAEAAQAAQD///////8FAAAABAAQAAtuCAahtpqHTrv4PAz/LCMi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mSDVhkUzU+4NqBPxmdnXQREYXRhAAUAAAAAAk5hbWUADQAAAExpbmtEYXRhTGlzdAAQVmVyc2lvbgABAAAACUxhc3RXcml0ZQD4NUcZmQEAAAABAP////9hAGEAAAAFX2lkABAAAAAEfB49exrY60OJZ4bSg8mVOAREYXRhAAUAAAAAAk5hbWUADQAAAExpbmtEYXRhTGlzdAAQVmVyc2lvbgAAAAAACUxhc3RXcml0ZQD4NUcZmQEAAAACAP////9wAHAAAAAFX2lkABAAAAAEbggGobaah067+DwM/ywjIgNEYXRhABYAAAACUGVyc29uYWxJZAABAAAAAAACTmFtZQALAAAAUGVyc29uYWxJZAAQVmVyc2lvbgAAAAAACUxhc3RXcml0ZQAMNk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3742052"/>
  <p:tag name="EMPOWERCHARTSPROPERTIES_B_LENGTH" val="24576"/>
  <p:tag name="DOWN_MIGRATION_INITIAL_LAYOUT_REQUIRED" val="9.2.99"/>
  <p:tag name="RUNTIME_ID" val="bae85acf-10bd-40aa-9dd3-2b72764d2dea"/>
</p:tagLst>
</file>

<file path=ppt/tags/tag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AgD///////8DAAAAAwD///////////////////////////////////////////////////////////////////////////////////////////////////////////////////////////////////////////////////////////////////////////////////////////////////////////////////////////////////////////////////////////////////////////////////////////////////////////////////////////////////////////////////////////////////////////////////////////////////////////////////////////////////////////////////////////////////////////////////////////////8BACAA////////////////AAAO////////AwAAAAQA////////////////////////////////////////////////////////////////////////////////////////////////////////////////////////////////////////////////////////////////////////////////////////////////////////////////////////////////////////////////////////////////////////////////////////////////////////////////////////////////////////////////////////////////////////////////////////////////////////////////////////////////////////////////////////////////////////////////////////////////////////////////////////AgABAP///////wUAAAACABAAC0LAYAVqKBNOv7kYqGn+/FUEAAAAAAADAAAAAAADAAAAAwADAAIA////////BQAAAAMAEAAL8TCrNKsNtEGPqHDCjPLpVQQAAAABAAMAAAACAAMAAAAEAAMAAAAAAP///////wQAAQD///////8FAAAABAAQAAvovg6Rz2sDRIF/i1VfC2L+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QsBgBWooE06/uRioaf78VQREYXRhAAUAAAAAAk5hbWUADQAAAExpbmtEYXRhTGlzdAAQVmVyc2lvbgAAAAAACUxhc3RXcml0ZQAoNkcZmQEAAAABAP////9hAGEAAAAFX2lkABAAAAAE8TCrNKsNtEGPqHDCjPLpVQREYXRhAAUAAAAAAk5hbWUADQAAAExpbmtEYXRhTGlzdAAQVmVyc2lvbgABAAAACUxhc3RXcml0ZQAoNkcZmQEAAAACAP////9wAHAAAAAFX2lkABAAAAAE6L4Okc9rA0SBf4tVXwti/gNEYXRhABYAAAACUGVyc29uYWxJZAABAAAAAAACTmFtZQALAAAAUGVyc29uYWxJZAAQVmVyc2lvbgAAAAAACUxhc3RXcml0ZQBANk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DAP///////////////////////////////////////////////////////////////////////////////////////////////////////////////////////////////////////////////////////////////////////////////////////////////////////////////////////////////////////////////////////////////////////////////////////////////////////////////////////////////////////////////////////////////////////////////////////////////////////////////////////////////////////////////////////////////////////////////////////////////wEAIAH///////////////8AAA7///////8FAAAABAD///////////////////////////////////////////////////////////////////////////////////////////////////////////////////////////////////////////////////////////////////////////////////////////////////////////////////////////////////////////////////////////////////////////////////////////////////////////////////////////////////////////////////////////////////////////////////////////////////////////////////////////////////////////////////////////////////////////////////////////////////////////////////////8CAAEBAwAAAAIA////////DgAGTGlua0RhdGFMaXN0XzAEAAAAAAAFAAAAAAAFAAAAAwADAAIBAwAAAAMA////////DgAGTGlua0RhdGFMaXN0XzEEAAAAAQAFAAAAAgAFAAAABAA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4246606"/>
  <p:tag name="EMPOWERCHARTSPROPERTIES_B_LENGTH" val="24576"/>
  <p:tag name="DOWN_MIGRATION_INITIAL_LAYOUT_REQUIRED" val="9.2.99"/>
  <p:tag name="RUNTIME_ID" val="5a1d816b-0d14-42da-b307-f3b615cc6979"/>
</p:tagLst>
</file>

<file path=ppt/tags/tag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MAAAAAAAAAAwAAAAMAAAAA/////wUAFgwAAAAAAAAAAAAAIAD///////////////8AAAD///////////////8DAAAAAgD///////////////////////////////////////////////////////////////////////////////////////////////////////////////////////////////////////////////////////////////////////////////////////////////////////////////////////////////////////////////////////////////////////////////////////////////////////////////////////////////////////////////////////////////////////////////////////////////////////////////////////////////////////////////////////////////////////////////////////////////////////////////8BACAA////////////////AAAO////////AwAAAAMA////////////////////////////////////////////////////////////////////////////////////////////////////////////////////////////////////////////////////////////////////////////////////////////////////////////////////////////////////////////////////////////////////////////////////////////////////////////////////////////////////////////////////////////////////////////////////////////////////////////////////////////////////////////////////////////////////////////////////////////////////////////////////////AgABAP///////wUAAAACABAAC09ofgDlgOhItvaJ3K7Auu4EAAAAAAADAAAAAAADAAAABAADAAEA////////BQAAAAMAEAALXsxn1fJWUUya6fXj/+fr7wQAAAABAAMAAAAEAAMAAAABAAQAAQD///////8FAAAABAAQAAvFxz18R3wORZ6FEuhLtkuI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T2h+AOWA6Ei29oncrsC67gREYXRhAAUAAAAAAk5hbWUADQAAAExpbmtEYXRhTGlzdAAQVmVyc2lvbgABAAAACUxhc3RXcml0ZQBaNkcZmQEAAAABAP////9hAGEAAAAFX2lkABAAAAAEXsxn1fJWUUya6fXj/+fr7wREYXRhAAUAAAAAAk5hbWUADQAAAExpbmtEYXRhTGlzdAAQVmVyc2lvbgAAAAAACUxhc3RXcml0ZQBaNkcZmQEAAAACAP////9wAHAAAAAFX2lkABAAAAAExcc9fEd8DkWehRLoS7ZLiANEYXRhABYAAAACUGVyc29uYWxJZAABAAAAAAACTmFtZQALAAAAUGVyc29uYWxJZAAQVmVyc2lvbgAAAAAACUxhc3RXcml0ZQBsNk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EAP///////////////////////////////////////////////////////////////////////////////////////////////////////////////////////////////////////////////////////////////////////////////////////////////////////////////////////////////////////////////////////////////////////////////////////////////////////////////////////////////////////////////////////////////////////////////////////////////////////////////////////////////////////////////////////////////////////////////////////////////wEAIAH///////////////8AAA7///////8FAAAABAD///////////////////////////////////////////////////////////////////////////////////////////////////////////////////////////////////////////////////////////////////////////////////////////////////////////////////////////////////////////////////////////////////////////////////////////////////////////////////////////////////////////////////////////////////////////////////////////////////////////////////////////////////////////////////////////////////////////////////////////////////////////////////////8CAAEBAwAAAAIA////////DgAGTGlua0RhdGFMaXN0XzEEAAAAAAAFAAAAAwAFAAAABAADAAEBAwAAAAMA////////DgAGTGlua0RhdGFMaXN0XzAEAAAAAQAFAAAAAAAFAAAAAgAEAAIBAwAAAAQA////////DAAGUGVyc29uYWxJZF8wBAAAAAIABQAAAAIABQAAAAE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4688988"/>
  <p:tag name="EMPOWERCHARTSPROPERTIES_B_LENGTH" val="24576"/>
  <p:tag name="DOWN_MIGRATION_INITIAL_LAYOUT_REQUIRED" val="9.2.99"/>
  <p:tag name="RUNTIME_ID" val="3fac9fe1-ea51-44a5-aec9-a30fd7d36ae7"/>
</p:tagLst>
</file>

<file path=ppt/tags/tag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BAD///////8DAAAAAgD///////8DAAAAAwD///////8DAAAAAwD///////////////////////////////////////////////////////////////////////////////////////////////////////////////////////////////////////////////////////////////////////////////////////////////////////////////////////////////////////////////////////////////////////////////////////////////////////////////////////////////////////////////////////////////////////////////////////////////////////////////////////////////////////////////////////////////8BACAA////////////////AAAO////////AwAAAAMA////////////////////////////////////////////////////////////////////////////////////////////////////////////////////////////////////////////////////////////////////////////////////////////////////////////////////////////////////////////////////////////////////////////////////////////////////////////////////////////////////////////////////////////////////////////////////////////////////////////////////////////////////////////////////////////////////////////////////////////////////////////////////////AgACAP///////wUAAAACABAAC8/JtWaqnUtAi8HeBYYZvgoEAAAAAAADAAAABAADAAAAAwADAAAAAAADAAAAAwADAAQA////////BQAAAAMAEAALfonEoJDOs0yFy6Kw8ZYsNwQAAAABAAMAAAACAAMAAAABAAMAAAACAP///////wMAAAAAAP///////wMAAAAAAP///////wQAAQD///////8FAAAABAAQAAuv0ENQiyHuQqfSwypI7LF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z8m1ZqqdS0CLwd4Fhhm+CgREYXRhAAUAAAAAAk5hbWUADQAAAExpbmtEYXRhTGlzdAAQVmVyc2lvbgABAAAACUxhc3RXcml0ZQCKNkcZmQEAAAABAP////9hAGEAAAAFX2lkABAAAAAEfonEoJDOs0yFy6Kw8ZYsNwREYXRhAAUAAAAAAk5hbWUADQAAAExpbmtEYXRhTGlzdAAQVmVyc2lvbgAAAAAACUxhc3RXcml0ZQCKNkcZmQEAAAACAP////9wAHAAAAAFX2lkABAAAAAEr9BDUIsh7kKn0sMqSOyxbANEYXRhABYAAAACUGVyc29uYWxJZAABAAAAAAACTmFtZQALAAAAUGVyc29uYWxJZAAQVmVyc2lvbgAAAAAACUxhc3RXcml0ZQCbNk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DAP///////wUAAAADAP///////wUAAAADAP///////wUAAAADAP///////////////////////////////////////////////////////////////////////////////////////////////////////////////////////////////////////////////////////////////////////////////////////////////////////////////////////////////////////////////////////////////////////////////////////////////////////////////////////////////////////////////////////////////////////////////////////////////////////////////////////////////////////////////////////////////wEAIAH///////////////8AAA7///////8FAAAABAD///////////////////////////////////////////////////////////////////////////////////////////////////////////////////////////////////////////////////////////////////////////////////////////////////////////////////////////////////////////////////////////////////////////////////////////////////////////////////////////////////////////////////////////////////////////////////////////////////////////////////////////////////////////////////////////////////////////////////////////////////////////////////////8CAAIBAwAAAAIA////////DgAGTGlua0RhdGFMaXN0XzEEAAAAAAAFAAAAAwAFAAAABAAFAAAAAwD///////8DAAQBAwAAAAMA////////DgAGTGlua0RhdGFMaXN0XzAEAAAAAQAFAAAAAAAFAAAAAgAFAAAAAAAFAAAAAgA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5141128"/>
  <p:tag name="EMPOWERCHARTSPROPERTIES_B_LENGTH" val="24576"/>
  <p:tag name="DOWN_MIGRATION_INITIAL_LAYOUT_REQUIRED" val="9.2.99"/>
  <p:tag name="RUNTIME_ID" val="27c9014f-00ed-44c1-a430-7490e416fe5d"/>
</p:tagLst>
</file>

<file path=ppt/tags/tag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gsAAAAAAAAAAAAAIAD///////////////8AAAD///////////////8DAAAABAD///////8DAAAAAgD///////8DAAAAAgD///////////////////////////////////////////////////////////////////////////////////////////////////////////////////////////////////////////////////////////////////////////////////////////////////////////////////////////////////////////////////////////////////////////////////////////////////////////////////////////////////////////////////////////////////////////////////////////////////////////////////////////////////////////////////////////////////////////////8BACAA////////////////AAAO////////AwAAAAMA////////////////////////////////////////////////////////////////////////////////////////////////////////////////////////////////////////////////////////////////////////////////////////////////////////////////////////////////////////////////////////////////////////////////////////////////////////////////////////////////////////////////////////////////////////////////////////////////////////////////////////////////////////////////////////////////////////////////////////////////////////////////////////AgADAP///////wUAAAACABAAC1iEYYwQWa5Nj6MI2MyvEn0EAAAAAAADAAAABAADAAAAAwADAAAAAAD///////8DAAAAAAD///////8DAAEA////////BQAAAAMAEAAL9P2Szs9m60yZATBILZ7GmwQAAAABAAMAAAACAAMAAAABAAQAAQD///////8FAAAABAAQAAv8bP8gBFS9Ro0a7sJsp9QJ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WIRhjBBZrk2PowjYzK8SfQREYXRhAAUAAAAAAk5hbWUADQAAAExpbmtEYXRhTGlzdAAQVmVyc2lvbgABAAAACUxhc3RXcml0ZQCzNkcZmQEAAAABAP////9hAGEAAAAFX2lkABAAAAAE9P2Szs9m60yZATBILZ7GmwREYXRhAAUAAAAAAk5hbWUADQAAAExpbmtEYXRhTGlzdAAQVmVyc2lvbgAAAAAACUxhc3RXcml0ZQCzNkcZmQEAAAACAP////9wAHAAAAAFX2lkABAAAAAE/Gz/IARUvUaNGu7CbKfUCQNEYXRhABYAAAACUGVyc29uYWxJZAABAAAAAAACTmFtZQALAAAAUGVyc29uYWxJZAAQVmVyc2lvbgAAAAAACUxhc3RXcml0ZQDTNk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CAP///////wUAAAACAP///////////////////////////////////////////////////////////////////////////////////////////////////////////////////////////////////////////////////////////////////////////////////////////////////////////////////////////////////////////////////////////////////////////////////////////////////////////////////////////////////////////////////////////////////////////////////////////////////////////////////////////////////////////////////////////////////////////////wEAIAH///////////////8AAA7///////8FAAAABAD///////////////////////////////////////////////////////////////////////////////////////////////////////////////////////////////////////////////////////////////////////////////////////////////////////////////////////////////////////////////////////////////////////////////////////////////////////////////////////////////////////////////////////////////////////////////////////////////////////////////////////////////////////////////////////////////////////////////////////////////////////////////////////8CAAMBAwAAAAIA////////DgAGTGlua0RhdGFMaXN0XzEEAAAAAAAFAAAAAwAFAAAABAA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5702387"/>
  <p:tag name="EMPOWERCHARTSPROPERTIES_B_LENGTH" val="24576"/>
  <p:tag name="DOWN_MIGRATION_INITIAL_LAYOUT_REQUIRED" val="9.2.99"/>
  <p:tag name="RUNTIME_ID" val="3640c03f-819d-44ec-a699-c0a443c508e5"/>
</p:tagLst>
</file>

<file path=ppt/tags/tag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gsAAAAAAAAAAAAAIAD///////////////8AAAD///////////////8DAAAABAD///////8DAAAAAgD///////8DAAAAAgD///////////////////////////////////////////////////////////////////////////////////////////////////////////////////////////////////////////////////////////////////////////////////////////////////////////////////////////////////////////////////////////////////////////////////////////////////////////////////////////////////////////////////////////////////////////////////////////////////////////////////////////////////////////////////////////////////////////////8BACAA////////////////AAAO////////AwAAAAMA////////////////////////////////////////////////////////////////////////////////////////////////////////////////////////////////////////////////////////////////////////////////////////////////////////////////////////////////////////////////////////////////////////////////////////////////////////////////////////////////////////////////////////////////////////////////////////////////////////////////////////////////////////////////////////////////////////////////////////////////////////////////////////AgADAP///////wUAAAACABAAC2xcmzfHdelEo8XYT3zWTEoEAAAAAAADAAAABAADAAAAAwADAAAAAAD///////8DAAAAAAD///////8DAAEA////////BQAAAAMAEAALrOequPer0kOoDjnl9hrZIAQAAAABAAMAAAACAAMAAAABAAQAAQD///////8FAAAABAAQAAsXL5EynDW6SIcsZkRdNSsH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bFybN8d16USjxdhPfNZMSgREYXRhAAUAAAAAAk5hbWUADQAAAExpbmtEYXRhTGlzdAAQVmVyc2lvbgAAAAAACUxhc3RXcml0ZQBPk30TmQEAAAABAP////9hAGEAAAAFX2lkABAAAAAErOequPer0kOoDjnl9hrZIAREYXRhAAUAAAAAAk5hbWUADQAAAExpbmtEYXRhTGlzdAAQVmVyc2lvbgABAAAACUxhc3RXcml0ZQBgk30TmQEAAAACAP////9wAHAAAAAFX2lkABAAAAAEFy+RMpw1ukiHLGZEXTUrBwNEYXRhABYAAAACUGVyc29uYWxJZAABAAAAAAACTmFtZQALAAAAUGVyc29uYWxJZAAQVmVyc2lvbgAAAAAACUxhc3RXcml0ZQCYk30T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UAAAACAP///////////////////////////////////////////////////////////////////////////////////////////////////////////////////////////////////////////////////////////////////////////////////////////////////////////////////////////////////////////////////////////////////////////////////////////////////////////////////////////////////////////////////////////////////////////////////////////////////////////////////////////////////////////////////////////////////////////////wEAIAH///////////////8AAA7///////8FAAAABAD///////////////////////////////////////////////////////////////////////////////////////////////////////////////////////////////////////////////////////////////////////////////////////////////////////////////////////////////////////////////////////////////////////////////////////////////////////////////////////////////////////////////////////////////////////////////////////////////////////////////////////////////////////////////////////////////////////////////////////////////////////////////////////8CAAMBAwAAAAIA////////DgAGTGlua0RhdGFMaXN0XzAEAAAAAAAFAAAAAAAFAAAAAwAFAAAAAAD///////8FAAAAAAD///////8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5654209772712"/>
  <p:tag name="EMPOWERCHARTSPROPERTIES_B_LENGTH" val="24576"/>
  <p:tag name="DOWN_MIGRATION_INITIAL_LAYOUT_REQUIRED" val="9.2.99"/>
  <p:tag name="RUNTIME_ID" val="015d33f8-74f8-45f7-9157-539aef0a42c6"/>
</p:tagLst>
</file>

<file path=ppt/tags/tag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MBAQEBAQEBAQEBAQEBAQMAAAAAAAAAAwAAAAMAAAAA/////wUA2gsAAAAAAAAAAAAAIAD///////////////8AAAD///////////////8DAAAABAD///////8DAAAABAD///////8DAAAABAD///////8DAAAABAD///////8DAAAABAD///////8DAAAABAD///////////////////////////////////////////////////////////////////////////////////////////////////////////////////////////////////////////////////////////////////////////////////////////////////////////////////////////////////////////////////////////////////////////////////////////////////////////////////////////////////////////////////////////////////////////////////////////////////////////////////////////////8BACAA////////////////AAAO////////AwAAAAMA////////////////////////////////////////////////////////////////////////////////////////////////////////////////////////////////////////////////////////////////////////////////////////////////////////////////////////////////////////////////////////////////////////////////////////////////////////////////////////////////////////////////////////////////////////////////////////////////////////////////////////////////////////////////////////////////////////////////////////////////////////////////////////AgABAP///////wUAAAACABAAC4xcuYKdgGpGtS73/egwO3oEAAAAAAADAAAABAADAAAAAwADAAEA////////BQAAAAMAEAALX1qo4qbz7UGJ9i53G5q+egQAAAABAAMAAAACAAMAAAABAAQABgD///////8FAAAABAAQAAslIcQmYplWRoweEFWvblmfBAAAAAIAAwAAAAAAAwAAAAIAAwAAAAA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jFy5gp2Aaka1Lvf96DA7egREYXRhAAUAAAAAAk5hbWUADQAAAExpbmtEYXRhTGlzdAAQVmVyc2lvbgAAAAAACUxhc3RXcml0ZQAtlH0TmQEAAAABAP////9hAGEAAAAFX2lkABAAAAAEX1qo4qbz7UGJ9i53G5q+egREYXRhAAUAAAAAAk5hbWUADQAAAExpbmtEYXRhTGlzdAAQVmVyc2lvbgABAAAACUxhc3RXcml0ZQAtlH0TmQEAAAACAP////9wAHAAAAAFX2lkABAAAAAEJSHEJmKZVkaMHhBVr25ZnwNEYXRhABYAAAACUGVyc29uYWxJZAABAAAAAAACTmFtZQALAAAAUGVyc29uYWxJZAAQVmVyc2lvbgAAAAAACUxhc3RXcml0ZQBSlH0T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EAP///////wUAAAAEAP///////////////////////////////////////////////////////////////////////////////////////////////////////////////////////////////////////////////////////////////////////////////////////////////////////////////////////////////////////////////////////////////////////////////////////////////////////////////////////////////////////////////////////////////////////////////////////////////////////////////////////////////////////////////////////////////////////////////wEAIAH///////////////8AAA7///////8FAAAABAD///////////////////////////////////////////////////////////////////////////////////////////////////////////////////////////////////////////////////////////////////////////////////////////////////////////////////////////////////////////////////////////////////////////////////////////////////////////////////////////////////////////////////////////////////////////////////////////////////////////////////////////////////////////////////////////////////////////////////////////////////////////////////////8CAAEBAwAAAAIA////////DgAGTGlua0RhdGFMaXN0XzAEAAAAAAAFAAAAAAAFAAAAAwADAAEBAwAAAAMA////////DgAGTGlua0RhdGFMaXN0XzEEAAAAAQAFAAAAAgAFAAAABAAEAAMBAwAAAAQA////////DAAGUGVyc29uYWxJZF8wBAAAAAIABQAAAAMABQAAAAE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5654211916532"/>
  <p:tag name="EMPOWERCHARTSPROPERTIES_B_LENGTH" val="24576"/>
  <p:tag name="DOWN_MIGRATION_INITIAL_LAYOUT_REQUIRED" val="9.2.99"/>
  <p:tag name="RUNTIME_ID" val="34dfca8c-f36f-4805-9819-65975a6cab7c"/>
</p:tagLst>
</file>

<file path=ppt/theme/theme1.xml><?xml version="1.0" encoding="utf-8"?>
<a:theme xmlns:a="http://schemas.openxmlformats.org/drawingml/2006/main" name="Office Theme">
  <a:themeElements>
    <a:clrScheme name="CNB Evenement 21/11">
      <a:dk1>
        <a:sysClr val="windowText" lastClr="000000"/>
      </a:dk1>
      <a:lt1>
        <a:sysClr val="window" lastClr="FFFFFF"/>
      </a:lt1>
      <a:dk2>
        <a:srgbClr val="000000"/>
      </a:dk2>
      <a:lt2>
        <a:srgbClr val="2D676D"/>
      </a:lt2>
      <a:accent1>
        <a:srgbClr val="D8B949"/>
      </a:accent1>
      <a:accent2>
        <a:srgbClr val="B39C65"/>
      </a:accent2>
      <a:accent3>
        <a:srgbClr val="535C5E"/>
      </a:accent3>
      <a:accent4>
        <a:srgbClr val="678693"/>
      </a:accent4>
      <a:accent5>
        <a:srgbClr val="5F8896"/>
      </a:accent5>
      <a:accent6>
        <a:srgbClr val="FFFFFF"/>
      </a:accent6>
      <a:hlink>
        <a:srgbClr val="B39C65"/>
      </a:hlink>
      <a:folHlink>
        <a:srgbClr val="678693"/>
      </a:folHlink>
    </a:clrScheme>
    <a:fontScheme name="CNB event">
      <a:majorFont>
        <a:latin typeface="Futura PT Book"/>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D9B2B0B675944B804A582AC2A64061" ma:contentTypeVersion="3" ma:contentTypeDescription="Crée un document." ma:contentTypeScope="" ma:versionID="771b83c8c1eef6e180041f4be9a2678a">
  <xsd:schema xmlns:xsd="http://www.w3.org/2001/XMLSchema" xmlns:xs="http://www.w3.org/2001/XMLSchema" xmlns:p="http://schemas.microsoft.com/office/2006/metadata/properties" xmlns:ns2="059f11b1-9e85-4c06-8f8b-385557af14bd" targetNamespace="http://schemas.microsoft.com/office/2006/metadata/properties" ma:root="true" ma:fieldsID="3b9da10e3b456d04cd063b58ae88619b" ns2:_="">
    <xsd:import namespace="059f11b1-9e85-4c06-8f8b-385557af14b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9f11b1-9e85-4c06-8f8b-385557af14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BB54772-A62F-4E5C-8AF3-DF5B46626121}"/>
</file>

<file path=customXml/itemProps2.xml><?xml version="1.0" encoding="utf-8"?>
<ds:datastoreItem xmlns:ds="http://schemas.openxmlformats.org/officeDocument/2006/customXml" ds:itemID="{57DE1092-CC55-45CF-BC21-945F21456222}"/>
</file>

<file path=customXml/itemProps3.xml><?xml version="1.0" encoding="utf-8"?>
<ds:datastoreItem xmlns:ds="http://schemas.openxmlformats.org/officeDocument/2006/customXml" ds:itemID="{94DF79C1-D9FE-47DD-BAB7-3EBB59A215A1}"/>
</file>

<file path=docProps/app.xml><?xml version="1.0" encoding="utf-8"?>
<Properties xmlns="http://schemas.openxmlformats.org/officeDocument/2006/extended-properties" xmlns:vt="http://schemas.openxmlformats.org/officeDocument/2006/docPropsVTypes">
  <TotalTime>123</TotalTime>
  <Words>1793</Words>
  <Application>Microsoft Office PowerPoint</Application>
  <PresentationFormat>Grand écran</PresentationFormat>
  <Paragraphs>192</Paragraphs>
  <Slides>34</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34</vt:i4>
      </vt:variant>
    </vt:vector>
  </HeadingPairs>
  <TitlesOfParts>
    <vt:vector size="45" baseType="lpstr">
      <vt:lpstr>Aptos</vt:lpstr>
      <vt:lpstr>Arial</vt:lpstr>
      <vt:lpstr>Barlow Bold</vt:lpstr>
      <vt:lpstr>Barlow Light</vt:lpstr>
      <vt:lpstr>DIN 2014</vt:lpstr>
      <vt:lpstr>Futura PT Book</vt:lpstr>
      <vt:lpstr>Futura PT Heavy</vt:lpstr>
      <vt:lpstr>Inter</vt:lpstr>
      <vt:lpstr>Montserrat</vt:lpstr>
      <vt:lpstr>Wingdings</vt:lpstr>
      <vt:lpstr>Office Theme</vt:lpstr>
      <vt:lpstr>Les Troubles Spécifiques dans les Conditions d'Existence</vt:lpstr>
      <vt:lpstr>Le Déficit Fonctionnel Permanent : Au-delà du Taux</vt:lpstr>
      <vt:lpstr>Situations Cliniques Révélatrices </vt:lpstr>
      <vt:lpstr>Définition de l'AIPP selon les Travaux de TRÈVES (2000) </vt:lpstr>
      <vt:lpstr>La Nomenclature DINTILHAC : Fondements Juridiques  </vt:lpstr>
      <vt:lpstr>Confusion malencontreuse autour du Déficit Fonctionnel Permanent (DFP) </vt:lpstr>
      <vt:lpstr>La Véritable Définition du DFP selon le Rapport DINTILHAC </vt:lpstr>
      <vt:lpstr>Une définition qui se précise </vt:lpstr>
      <vt:lpstr>Les Limites des Barèmes Actuels </vt:lpstr>
      <vt:lpstr>Les Fourchettes Barémiques : Une Solution Insuffisante </vt:lpstr>
      <vt:lpstr>AIPP vs DFP : Une Distinction Fondamentale </vt:lpstr>
      <vt:lpstr>Définition OMS de la Qualité de Vie </vt:lpstr>
      <vt:lpstr>Définition des TCE selon la Cour de Cassation </vt:lpstr>
      <vt:lpstr>Enjeux de l'Évaluation Médico-Légale </vt:lpstr>
      <vt:lpstr>Vers un Outil d'Évaluation Modernisé </vt:lpstr>
      <vt:lpstr>Présentation PowerPoint</vt:lpstr>
      <vt:lpstr>TSCE et DFP – principes généraux </vt:lpstr>
      <vt:lpstr>Grille ALQAVI – objectifs </vt:lpstr>
      <vt:lpstr>Grille ALQAVI – 5 dimensions </vt:lpstr>
      <vt:lpstr>ALQAVI – Item 1 : Expérience corporelle </vt:lpstr>
      <vt:lpstr>ALQAVI – Item 2 : Astreinte thérapeutique et soins permanents </vt:lpstr>
      <vt:lpstr>ALQAVI – Item 3 : Autonomie et charge temporelle </vt:lpstr>
      <vt:lpstr>ALQAVI – Item 4 : Vie personnelle et identité </vt:lpstr>
      <vt:lpstr>ALQAVI – Item 5 : Vie relationnelle </vt:lpstr>
      <vt:lpstr>Exemple clinique – Paul, 53 ans </vt:lpstr>
      <vt:lpstr>Éléments exclus du taux d'AIPP (15%) </vt:lpstr>
      <vt:lpstr>Grille ALQAVI – Résultats pour Paul </vt:lpstr>
      <vt:lpstr>Indice de gravité – Interprétation </vt:lpstr>
      <vt:lpstr>Les Souffrances permanentes et les TSCE : comment les mesurer ? </vt:lpstr>
      <vt:lpstr>Présentation PowerPoint</vt:lpstr>
      <vt:lpstr>Des pistes de réflexion : </vt:lpstr>
      <vt:lpstr>Présentation PowerPoint</vt:lpstr>
      <vt:lpstr>LES PIEGES À EVITER </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Arlette Simon</dc:creator>
  <cp:lastModifiedBy>Johana MAMIE</cp:lastModifiedBy>
  <cp:revision>9</cp:revision>
  <dcterms:created xsi:type="dcterms:W3CDTF">2025-09-04T06:40:14Z</dcterms:created>
  <dcterms:modified xsi:type="dcterms:W3CDTF">2025-11-19T17:08:53Z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0x01010038D9B2B0B675944B804A582AC2A64061</vt:lpwstr>
  </property>
</Properties>
</file>