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app.xml" ContentType="application/vnd.openxmlformats-officedocument.extended-properties+xml"/>
  <Override PartName="/ppt/revisionInfo.xml" ContentType="application/vnd.ms-powerpoint.revisioninfo+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7.xml" ContentType="application/vnd.openxmlformats-officedocument.presentationml.tags+xml"/>
  <Override PartName="/ppt/tags/tag16.xml" ContentType="application/vnd.openxmlformats-officedocument.presentationml.tags+xml"/>
  <Override PartName="/ppt/tags/tag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ppt/tags/tag8.xml" ContentType="application/vnd.openxmlformats-officedocument.presentationml.tags+xml"/>
  <Override PartName="/ppt/tags/tag9.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5.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4" r:id="rId3"/>
    <p:sldId id="265" r:id="rId4"/>
    <p:sldId id="266" r:id="rId5"/>
    <p:sldId id="267" r:id="rId6"/>
    <p:sldId id="268" r:id="rId7"/>
    <p:sldId id="269" r:id="rId8"/>
    <p:sldId id="270" r:id="rId9"/>
    <p:sldId id="271" r:id="rId10"/>
    <p:sldId id="272" r:id="rId11"/>
    <p:sldId id="273" r:id="rId12"/>
    <p:sldId id="274" r:id="rId13"/>
    <p:sldId id="263" r:id="rId14"/>
    <p:sldId id="260" r:id="rId15"/>
    <p:sldId id="261" r:id="rId16"/>
    <p:sldId id="262" r:id="rId17"/>
  </p:sldIdLst>
  <p:sldSz cx="12192000" cy="6858000"/>
  <p:notesSz cx="6858000" cy="9144000"/>
  <p:custDataLst>
    <p:tags r:id="rId19"/>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88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C10BAD-0CFF-4C95-9277-87A41A446174}" v="11" dt="2025-09-07T07:58:54.6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7" autoAdjust="0"/>
    <p:restoredTop sz="94404" autoAdjust="0"/>
  </p:normalViewPr>
  <p:slideViewPr>
    <p:cSldViewPr snapToGrid="0" showGuides="1">
      <p:cViewPr varScale="1">
        <p:scale>
          <a:sx n="70" d="100"/>
          <a:sy n="70" d="100"/>
        </p:scale>
        <p:origin x="536"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441163-6C24-4CC0-BCCC-5D61B244F3C5}" type="datetimeFigureOut">
              <a:rPr lang="fr-FR" smtClean="0"/>
              <a:t>19/11/2025</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85523A-25F9-4C99-8774-62F4A68F5D34}" type="slidenum">
              <a:rPr lang="fr-FR" smtClean="0"/>
              <a:t>‹N°›</a:t>
            </a:fld>
            <a:endParaRPr lang="fr-FR"/>
          </a:p>
        </p:txBody>
      </p:sp>
    </p:spTree>
    <p:extLst>
      <p:ext uri="{BB962C8B-B14F-4D97-AF65-F5344CB8AC3E}">
        <p14:creationId xmlns:p14="http://schemas.microsoft.com/office/powerpoint/2010/main" val="1147722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5F889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E0C69-8499-4075-66A2-AFD3D0451387}"/>
              </a:ext>
            </a:extLst>
          </p:cNvPr>
          <p:cNvSpPr>
            <a:spLocks noGrp="1"/>
          </p:cNvSpPr>
          <p:nvPr>
            <p:ph type="ctrTitle"/>
          </p:nvPr>
        </p:nvSpPr>
        <p:spPr>
          <a:xfrm>
            <a:off x="756745" y="1122363"/>
            <a:ext cx="5339255" cy="2387600"/>
          </a:xfrm>
        </p:spPr>
        <p:txBody>
          <a:bodyPr lIns="0" anchor="b">
            <a:noAutofit/>
          </a:bodyPr>
          <a:lstStyle>
            <a:lvl1pPr algn="l">
              <a:defRPr sz="4000">
                <a:solidFill>
                  <a:schemeClr val="bg1"/>
                </a:solidFill>
                <a:latin typeface="Futura PT Heavy" panose="020B0802020204020303" pitchFamily="34" charset="0"/>
              </a:defRPr>
            </a:lvl1pPr>
          </a:lstStyle>
          <a:p>
            <a:r>
              <a:rPr lang="en-US" dirty="0"/>
              <a:t>Click to edit Master title style</a:t>
            </a:r>
            <a:endParaRPr lang="fr-FR" dirty="0"/>
          </a:p>
        </p:txBody>
      </p:sp>
      <p:sp>
        <p:nvSpPr>
          <p:cNvPr id="3" name="Subtitle 2">
            <a:extLst>
              <a:ext uri="{FF2B5EF4-FFF2-40B4-BE49-F238E27FC236}">
                <a16:creationId xmlns:a16="http://schemas.microsoft.com/office/drawing/2014/main" id="{E2A4A518-DAE8-9CB5-9DB8-C3F32813749C}"/>
              </a:ext>
            </a:extLst>
          </p:cNvPr>
          <p:cNvSpPr>
            <a:spLocks noGrp="1"/>
          </p:cNvSpPr>
          <p:nvPr>
            <p:ph type="subTitle" idx="1"/>
          </p:nvPr>
        </p:nvSpPr>
        <p:spPr>
          <a:xfrm>
            <a:off x="756745" y="3602038"/>
            <a:ext cx="5339255" cy="1655762"/>
          </a:xfrm>
        </p:spPr>
        <p:txBody>
          <a:bodyPr lIns="0">
            <a:noAutofit/>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FR" dirty="0"/>
          </a:p>
        </p:txBody>
      </p:sp>
      <p:pic>
        <p:nvPicPr>
          <p:cNvPr id="12" name="Graphic 11">
            <a:extLst>
              <a:ext uri="{FF2B5EF4-FFF2-40B4-BE49-F238E27FC236}">
                <a16:creationId xmlns:a16="http://schemas.microsoft.com/office/drawing/2014/main" id="{742977C6-6DF5-22F9-385D-B5D907F1C23C}"/>
              </a:ext>
            </a:extLst>
          </p:cNvPr>
          <p:cNvPicPr>
            <a:picLocks noChangeAspect="1"/>
          </p:cNvPicPr>
          <p:nvPr userDrawn="1"/>
        </p:nvPicPr>
        <p:blipFill>
          <a:blip r:embed="rId2">
            <a:extLst>
              <a:ext uri="{96DAC541-7B7A-43D3-8B79-37D633B846F1}">
                <asvg:svgBlip xmlns:asvg="http://schemas.microsoft.com/office/drawing/2016/SVG/main" r:embed="rId3"/>
              </a:ext>
            </a:extLst>
          </a:blip>
          <a:srcRect r="52564"/>
          <a:stretch>
            <a:fillRect/>
          </a:stretch>
        </p:blipFill>
        <p:spPr>
          <a:xfrm>
            <a:off x="7027475" y="513557"/>
            <a:ext cx="4787032" cy="5830886"/>
          </a:xfrm>
          <a:prstGeom prst="rect">
            <a:avLst/>
          </a:prstGeom>
        </p:spPr>
      </p:pic>
      <p:cxnSp>
        <p:nvCxnSpPr>
          <p:cNvPr id="16" name="Straight Connector 15">
            <a:extLst>
              <a:ext uri="{FF2B5EF4-FFF2-40B4-BE49-F238E27FC236}">
                <a16:creationId xmlns:a16="http://schemas.microsoft.com/office/drawing/2014/main" id="{017A60DB-83C2-D8FF-A045-A8905BD7A906}"/>
              </a:ext>
            </a:extLst>
          </p:cNvPr>
          <p:cNvCxnSpPr>
            <a:cxnSpLocks/>
          </p:cNvCxnSpPr>
          <p:nvPr userDrawn="1"/>
        </p:nvCxnSpPr>
        <p:spPr>
          <a:xfrm>
            <a:off x="4372924" y="513557"/>
            <a:ext cx="1693333"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pic>
        <p:nvPicPr>
          <p:cNvPr id="19" name="Graphic 18">
            <a:extLst>
              <a:ext uri="{FF2B5EF4-FFF2-40B4-BE49-F238E27FC236}">
                <a16:creationId xmlns:a16="http://schemas.microsoft.com/office/drawing/2014/main" id="{3887FBF0-B39E-8476-1E2A-FDEDB177F0C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65503" y="5823961"/>
            <a:ext cx="1459036" cy="753051"/>
          </a:xfrm>
          <a:prstGeom prst="rect">
            <a:avLst/>
          </a:prstGeom>
        </p:spPr>
      </p:pic>
      <p:cxnSp>
        <p:nvCxnSpPr>
          <p:cNvPr id="20" name="Straight Connector 19">
            <a:extLst>
              <a:ext uri="{FF2B5EF4-FFF2-40B4-BE49-F238E27FC236}">
                <a16:creationId xmlns:a16="http://schemas.microsoft.com/office/drawing/2014/main" id="{17FDF8C6-142C-AD1B-6B97-540133A80D41}"/>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pic>
        <p:nvPicPr>
          <p:cNvPr id="46" name="Graphic 45">
            <a:extLst>
              <a:ext uri="{FF2B5EF4-FFF2-40B4-BE49-F238E27FC236}">
                <a16:creationId xmlns:a16="http://schemas.microsoft.com/office/drawing/2014/main" id="{14200E11-27AA-B558-D4FD-F99DD2BC149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765503" y="346694"/>
            <a:ext cx="3501697" cy="424963"/>
          </a:xfrm>
          <a:prstGeom prst="rect">
            <a:avLst/>
          </a:prstGeom>
        </p:spPr>
      </p:pic>
      <p:pic>
        <p:nvPicPr>
          <p:cNvPr id="50" name="Picture 49" descr="A black background with white text&#10;&#10;AI-generated content may be incorrect.">
            <a:extLst>
              <a:ext uri="{FF2B5EF4-FFF2-40B4-BE49-F238E27FC236}">
                <a16:creationId xmlns:a16="http://schemas.microsoft.com/office/drawing/2014/main" id="{B6465AA7-E92A-1BFC-9C76-7A8A28E1B823}"/>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235966" y="6168613"/>
            <a:ext cx="2006652" cy="526536"/>
          </a:xfrm>
          <a:prstGeom prst="rect">
            <a:avLst/>
          </a:prstGeom>
        </p:spPr>
      </p:pic>
    </p:spTree>
    <p:extLst>
      <p:ext uri="{BB962C8B-B14F-4D97-AF65-F5344CB8AC3E}">
        <p14:creationId xmlns:p14="http://schemas.microsoft.com/office/powerpoint/2010/main" val="33300732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age de chapitre">
    <p:bg>
      <p:bgPr>
        <a:solidFill>
          <a:srgbClr val="5F889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E0C69-8499-4075-66A2-AFD3D0451387}"/>
              </a:ext>
            </a:extLst>
          </p:cNvPr>
          <p:cNvSpPr>
            <a:spLocks noGrp="1"/>
          </p:cNvSpPr>
          <p:nvPr>
            <p:ph type="ctrTitle"/>
          </p:nvPr>
        </p:nvSpPr>
        <p:spPr>
          <a:xfrm>
            <a:off x="756745" y="1320519"/>
            <a:ext cx="5339255" cy="2387600"/>
          </a:xfrm>
        </p:spPr>
        <p:txBody>
          <a:bodyPr lIns="0" anchor="b">
            <a:noAutofit/>
          </a:bodyPr>
          <a:lstStyle>
            <a:lvl1pPr algn="l">
              <a:defRPr sz="4000">
                <a:solidFill>
                  <a:schemeClr val="bg1"/>
                </a:solidFill>
                <a:latin typeface="Futura PT Heavy" panose="020B0802020204020303" pitchFamily="34" charset="0"/>
              </a:defRPr>
            </a:lvl1pPr>
          </a:lstStyle>
          <a:p>
            <a:r>
              <a:rPr lang="en-US" dirty="0"/>
              <a:t>Click to edit Master title style</a:t>
            </a:r>
            <a:endParaRPr lang="fr-FR" dirty="0"/>
          </a:p>
        </p:txBody>
      </p:sp>
      <p:pic>
        <p:nvPicPr>
          <p:cNvPr id="12" name="Graphic 11">
            <a:extLst>
              <a:ext uri="{FF2B5EF4-FFF2-40B4-BE49-F238E27FC236}">
                <a16:creationId xmlns:a16="http://schemas.microsoft.com/office/drawing/2014/main" id="{742977C6-6DF5-22F9-385D-B5D907F1C23C}"/>
              </a:ext>
            </a:extLst>
          </p:cNvPr>
          <p:cNvPicPr>
            <a:picLocks noChangeAspect="1"/>
          </p:cNvPicPr>
          <p:nvPr userDrawn="1"/>
        </p:nvPicPr>
        <p:blipFill>
          <a:blip r:embed="rId2">
            <a:extLst>
              <a:ext uri="{96DAC541-7B7A-43D3-8B79-37D633B846F1}">
                <asvg:svgBlip xmlns:asvg="http://schemas.microsoft.com/office/drawing/2016/SVG/main" r:embed="rId3"/>
              </a:ext>
            </a:extLst>
          </a:blip>
          <a:srcRect r="52564"/>
          <a:stretch>
            <a:fillRect/>
          </a:stretch>
        </p:blipFill>
        <p:spPr>
          <a:xfrm>
            <a:off x="6952197" y="935421"/>
            <a:ext cx="4552652" cy="5545396"/>
          </a:xfrm>
          <a:prstGeom prst="rect">
            <a:avLst/>
          </a:prstGeom>
        </p:spPr>
      </p:pic>
      <p:pic>
        <p:nvPicPr>
          <p:cNvPr id="19" name="Graphic 18">
            <a:extLst>
              <a:ext uri="{FF2B5EF4-FFF2-40B4-BE49-F238E27FC236}">
                <a16:creationId xmlns:a16="http://schemas.microsoft.com/office/drawing/2014/main" id="{3887FBF0-B39E-8476-1E2A-FDEDB177F0C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65503" y="5823961"/>
            <a:ext cx="1459036" cy="753051"/>
          </a:xfrm>
          <a:prstGeom prst="rect">
            <a:avLst/>
          </a:prstGeom>
        </p:spPr>
      </p:pic>
      <p:cxnSp>
        <p:nvCxnSpPr>
          <p:cNvPr id="20" name="Straight Connector 19">
            <a:extLst>
              <a:ext uri="{FF2B5EF4-FFF2-40B4-BE49-F238E27FC236}">
                <a16:creationId xmlns:a16="http://schemas.microsoft.com/office/drawing/2014/main" id="{17FDF8C6-142C-AD1B-6B97-540133A80D41}"/>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808744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p:txBody>
          <a:bodyPr/>
          <a:lstStyle>
            <a:lvl1pPr>
              <a:defRPr sz="3200">
                <a:solidFill>
                  <a:schemeClr val="bg2"/>
                </a:solidFill>
              </a:defRPr>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C3D37DF4-8EF6-3539-E09C-633C85521048}"/>
              </a:ext>
            </a:extLst>
          </p:cNvPr>
          <p:cNvSpPr>
            <a:spLocks noGrp="1"/>
          </p:cNvSpPr>
          <p:nvPr>
            <p:ph idx="1"/>
          </p:nvPr>
        </p:nvSpPr>
        <p:spPr/>
        <p:txBody>
          <a:bodyPr/>
          <a:lstStyle>
            <a:lvl1pPr marL="0" indent="0">
              <a:buNone/>
              <a:defRPr sz="1800"/>
            </a:lvl1pPr>
            <a:lvl2pPr marL="266700" indent="-266700">
              <a:buClr>
                <a:schemeClr val="bg2"/>
              </a:buClr>
              <a:buFont typeface="Wingdings" panose="05000000000000000000" pitchFamily="2" charset="2"/>
              <a:buChar char=""/>
              <a:defRPr/>
            </a:lvl2pPr>
            <a:lvl3pPr marL="538163" indent="-228600">
              <a:buClr>
                <a:schemeClr val="bg2"/>
              </a:buClr>
              <a:buFont typeface="Arial" panose="020B0604020202020204" pitchFamily="34" charset="0"/>
              <a:buChar char="–"/>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‹N°›</a:t>
            </a:fld>
            <a:endParaRPr lang="fr-FR"/>
          </a:p>
        </p:txBody>
      </p:sp>
    </p:spTree>
    <p:extLst>
      <p:ext uri="{BB962C8B-B14F-4D97-AF65-F5344CB8AC3E}">
        <p14:creationId xmlns:p14="http://schemas.microsoft.com/office/powerpoint/2010/main" val="992641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p:txBody>
          <a:bodyPr/>
          <a:lstStyle>
            <a:lvl1pPr>
              <a:defRPr sz="3200">
                <a:solidFill>
                  <a:schemeClr val="bg2"/>
                </a:solidFill>
              </a:defRPr>
            </a:lvl1pPr>
          </a:lstStyle>
          <a:p>
            <a:r>
              <a:rPr lang="en-US"/>
              <a:t>Click to edit Master title style</a:t>
            </a:r>
            <a:endParaRPr lang="fr-FR"/>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‹N°›</a:t>
            </a:fld>
            <a:endParaRPr lang="fr-FR"/>
          </a:p>
        </p:txBody>
      </p:sp>
    </p:spTree>
    <p:extLst>
      <p:ext uri="{BB962C8B-B14F-4D97-AF65-F5344CB8AC3E}">
        <p14:creationId xmlns:p14="http://schemas.microsoft.com/office/powerpoint/2010/main" val="4185477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Sommaire">
    <p:bg>
      <p:bgPr>
        <a:solidFill>
          <a:schemeClr val="bg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D37DF4-8EF6-3539-E09C-633C85521048}"/>
              </a:ext>
            </a:extLst>
          </p:cNvPr>
          <p:cNvSpPr>
            <a:spLocks noGrp="1"/>
          </p:cNvSpPr>
          <p:nvPr>
            <p:ph idx="1"/>
          </p:nvPr>
        </p:nvSpPr>
        <p:spPr>
          <a:xfrm>
            <a:off x="5055477" y="1845686"/>
            <a:ext cx="6450724" cy="3978275"/>
          </a:xfrm>
        </p:spPr>
        <p:txBody>
          <a:bodyPr/>
          <a:lstStyle>
            <a:lvl1pPr marL="0" indent="0">
              <a:spcBef>
                <a:spcPts val="1800"/>
              </a:spcBef>
              <a:buNone/>
              <a:tabLst>
                <a:tab pos="5024438" algn="r"/>
                <a:tab pos="6011863" algn="r"/>
              </a:tabLst>
              <a:defRPr sz="1800">
                <a:solidFill>
                  <a:schemeClr val="bg1"/>
                </a:solidFill>
              </a:defRPr>
            </a:lvl1pPr>
            <a:lvl2pPr marL="266700" indent="-266700">
              <a:buClr>
                <a:schemeClr val="bg2"/>
              </a:buClr>
              <a:buFont typeface="Wingdings" panose="05000000000000000000" pitchFamily="2" charset="2"/>
              <a:buChar char=""/>
              <a:defRPr>
                <a:solidFill>
                  <a:schemeClr val="bg1"/>
                </a:solidFill>
              </a:defRPr>
            </a:lvl2pPr>
            <a:lvl3pPr marL="538163" indent="-228600">
              <a:buClr>
                <a:schemeClr val="bg2"/>
              </a:buClr>
              <a:buFont typeface="Arial" panose="020B0604020202020204" pitchFamily="34" charset="0"/>
              <a:buChar cha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lvl1pPr>
              <a:defRPr>
                <a:solidFill>
                  <a:schemeClr val="bg1"/>
                </a:solidFill>
              </a:defRPr>
            </a:lvl1pPr>
          </a:lstStyle>
          <a:p>
            <a:endParaRPr lang="fr-FR" dirty="0"/>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‹N°›</a:t>
            </a:fld>
            <a:endParaRPr lang="fr-FR"/>
          </a:p>
        </p:txBody>
      </p:sp>
      <p:pic>
        <p:nvPicPr>
          <p:cNvPr id="4" name="Graphic 3">
            <a:extLst>
              <a:ext uri="{FF2B5EF4-FFF2-40B4-BE49-F238E27FC236}">
                <a16:creationId xmlns:a16="http://schemas.microsoft.com/office/drawing/2014/main" id="{9C465069-7274-E74A-BEEA-4FD2189E986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65503" y="5823961"/>
            <a:ext cx="1459036" cy="753051"/>
          </a:xfrm>
          <a:prstGeom prst="rect">
            <a:avLst/>
          </a:prstGeom>
        </p:spPr>
      </p:pic>
      <p:cxnSp>
        <p:nvCxnSpPr>
          <p:cNvPr id="7" name="Straight Connector 6">
            <a:extLst>
              <a:ext uri="{FF2B5EF4-FFF2-40B4-BE49-F238E27FC236}">
                <a16:creationId xmlns:a16="http://schemas.microsoft.com/office/drawing/2014/main" id="{5638BB7D-92AD-A1F8-DBDE-456B130AB5F9}"/>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
        <p:nvSpPr>
          <p:cNvPr id="11" name="Graphic 9">
            <a:extLst>
              <a:ext uri="{FF2B5EF4-FFF2-40B4-BE49-F238E27FC236}">
                <a16:creationId xmlns:a16="http://schemas.microsoft.com/office/drawing/2014/main" id="{71FAA7C2-F91D-4C55-61F7-FCEB56D3C617}"/>
              </a:ext>
            </a:extLst>
          </p:cNvPr>
          <p:cNvSpPr/>
          <p:nvPr/>
        </p:nvSpPr>
        <p:spPr>
          <a:xfrm>
            <a:off x="1" y="-1240"/>
            <a:ext cx="3235915" cy="2802542"/>
          </a:xfrm>
          <a:custGeom>
            <a:avLst/>
            <a:gdLst>
              <a:gd name="connsiteX0" fmla="*/ 3235915 w 3235915"/>
              <a:gd name="connsiteY0" fmla="*/ 2802541 h 3736721"/>
              <a:gd name="connsiteX1" fmla="*/ 3235915 w 3235915"/>
              <a:gd name="connsiteY1" fmla="*/ 934180 h 3736721"/>
              <a:gd name="connsiteX2" fmla="*/ 1617958 w 3235915"/>
              <a:gd name="connsiteY2" fmla="*/ 0 h 3736721"/>
              <a:gd name="connsiteX3" fmla="*/ 0 w 3235915"/>
              <a:gd name="connsiteY3" fmla="*/ 934180 h 3736721"/>
              <a:gd name="connsiteX4" fmla="*/ 0 w 3235915"/>
              <a:gd name="connsiteY4" fmla="*/ 2802541 h 3736721"/>
              <a:gd name="connsiteX5" fmla="*/ 1617958 w 3235915"/>
              <a:gd name="connsiteY5" fmla="*/ 3736722 h 3736721"/>
              <a:gd name="connsiteX6" fmla="*/ 3235915 w 3235915"/>
              <a:gd name="connsiteY6" fmla="*/ 2802541 h 3736721"/>
              <a:gd name="connsiteX0" fmla="*/ 3235915 w 3235915"/>
              <a:gd name="connsiteY0" fmla="*/ 1868361 h 2802542"/>
              <a:gd name="connsiteX1" fmla="*/ 3235915 w 3235915"/>
              <a:gd name="connsiteY1" fmla="*/ 0 h 2802542"/>
              <a:gd name="connsiteX2" fmla="*/ 0 w 3235915"/>
              <a:gd name="connsiteY2" fmla="*/ 0 h 2802542"/>
              <a:gd name="connsiteX3" fmla="*/ 0 w 3235915"/>
              <a:gd name="connsiteY3" fmla="*/ 1868361 h 2802542"/>
              <a:gd name="connsiteX4" fmla="*/ 1617958 w 3235915"/>
              <a:gd name="connsiteY4" fmla="*/ 2802542 h 2802542"/>
              <a:gd name="connsiteX5" fmla="*/ 3235915 w 3235915"/>
              <a:gd name="connsiteY5" fmla="*/ 1868361 h 2802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35915" h="2802542">
                <a:moveTo>
                  <a:pt x="3235915" y="1868361"/>
                </a:moveTo>
                <a:lnTo>
                  <a:pt x="3235915" y="0"/>
                </a:lnTo>
                <a:lnTo>
                  <a:pt x="0" y="0"/>
                </a:lnTo>
                <a:lnTo>
                  <a:pt x="0" y="1868361"/>
                </a:lnTo>
                <a:lnTo>
                  <a:pt x="1617958" y="2802542"/>
                </a:lnTo>
                <a:lnTo>
                  <a:pt x="3235915" y="1868361"/>
                </a:lnTo>
                <a:close/>
              </a:path>
            </a:pathLst>
          </a:custGeom>
          <a:solidFill>
            <a:srgbClr val="DEB728"/>
          </a:solidFill>
          <a:ln w="44847" cap="flat">
            <a:noFill/>
            <a:prstDash val="solid"/>
            <a:miter/>
          </a:ln>
        </p:spPr>
        <p:txBody>
          <a:bodyPr rtlCol="0" anchor="ctr"/>
          <a:lstStyle/>
          <a:p>
            <a:endParaRPr lang="fr-FR"/>
          </a:p>
        </p:txBody>
      </p:sp>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a:xfrm>
            <a:off x="-31530" y="741524"/>
            <a:ext cx="3236815" cy="919221"/>
          </a:xfrm>
        </p:spPr>
        <p:txBody>
          <a:bodyPr/>
          <a:lstStyle>
            <a:lvl1pPr algn="ctr">
              <a:defRPr sz="4000">
                <a:solidFill>
                  <a:schemeClr val="bg1"/>
                </a:solidFill>
              </a:defRPr>
            </a:lvl1pPr>
          </a:lstStyle>
          <a:p>
            <a:r>
              <a:rPr lang="en-US" dirty="0"/>
              <a:t>Click to edit Master title style</a:t>
            </a:r>
            <a:endParaRPr lang="fr-FR" dirty="0"/>
          </a:p>
        </p:txBody>
      </p:sp>
    </p:spTree>
    <p:extLst>
      <p:ext uri="{BB962C8B-B14F-4D97-AF65-F5344CB8AC3E}">
        <p14:creationId xmlns:p14="http://schemas.microsoft.com/office/powerpoint/2010/main" val="3006618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colonnes de tex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8FF04-27B5-99A4-54D7-391D641FD39B}"/>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183342EC-4F72-A21B-5733-D7FBF778E2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D816EA55-D0A2-3A48-5823-DAA76F1977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F351D1E9-0E41-24DC-CF2F-D863ABC71ECF}"/>
              </a:ext>
            </a:extLst>
          </p:cNvPr>
          <p:cNvSpPr>
            <a:spLocks noGrp="1"/>
          </p:cNvSpPr>
          <p:nvPr>
            <p:ph type="dt" sz="half" idx="10"/>
          </p:nvPr>
        </p:nvSpPr>
        <p:spPr>
          <a:xfrm>
            <a:off x="838200" y="6356350"/>
            <a:ext cx="2743200" cy="365125"/>
          </a:xfrm>
          <a:prstGeom prst="rect">
            <a:avLst/>
          </a:prstGeom>
        </p:spPr>
        <p:txBody>
          <a:bodyPr/>
          <a:lstStyle/>
          <a:p>
            <a:fld id="{8F32EEE1-1820-4DAF-99C4-C248B13ED030}" type="datetimeFigureOut">
              <a:rPr lang="fr-FR" smtClean="0"/>
              <a:t>19/11/2025</a:t>
            </a:fld>
            <a:endParaRPr lang="fr-FR"/>
          </a:p>
        </p:txBody>
      </p:sp>
      <p:sp>
        <p:nvSpPr>
          <p:cNvPr id="6" name="Footer Placeholder 5">
            <a:extLst>
              <a:ext uri="{FF2B5EF4-FFF2-40B4-BE49-F238E27FC236}">
                <a16:creationId xmlns:a16="http://schemas.microsoft.com/office/drawing/2014/main" id="{B97D4DE2-6460-5E2A-8CDF-0A699300E84B}"/>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BA1DAF26-D2EC-2225-C07C-721BEBB27A9E}"/>
              </a:ext>
            </a:extLst>
          </p:cNvPr>
          <p:cNvSpPr>
            <a:spLocks noGrp="1"/>
          </p:cNvSpPr>
          <p:nvPr>
            <p:ph type="sldNum" sz="quarter" idx="12"/>
          </p:nvPr>
        </p:nvSpPr>
        <p:spPr/>
        <p:txBody>
          <a:bodyPr/>
          <a:lstStyle/>
          <a:p>
            <a:fld id="{8415421A-8635-4166-92D2-5F6D44CB9F91}" type="slidenum">
              <a:rPr lang="fr-FR" smtClean="0"/>
              <a:t>‹N°›</a:t>
            </a:fld>
            <a:endParaRPr lang="fr-FR"/>
          </a:p>
        </p:txBody>
      </p:sp>
    </p:spTree>
    <p:extLst>
      <p:ext uri="{BB962C8B-B14F-4D97-AF65-F5344CB8AC3E}">
        <p14:creationId xmlns:p14="http://schemas.microsoft.com/office/powerpoint/2010/main" val="1852141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249260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tags" Target="../tags/tag6.xml"/><Relationship Id="rId18" Type="http://schemas.openxmlformats.org/officeDocument/2006/relationships/image" Target="../media/image4.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5.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4.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tags" Target="../tags/tag3.xml"/><Relationship Id="rId4" Type="http://schemas.openxmlformats.org/officeDocument/2006/relationships/slideLayout" Target="../slideLayouts/slideLayout4.xml"/><Relationship Id="rId9" Type="http://schemas.openxmlformats.org/officeDocument/2006/relationships/tags" Target="../tags/tag2.xml"/><Relationship Id="rId14" Type="http://schemas.openxmlformats.org/officeDocument/2006/relationships/tags" Target="../tags/tag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12FCA-B349-FEB3-5FA2-79F10495A1BC}"/>
              </a:ext>
            </a:extLst>
          </p:cNvPr>
          <p:cNvSpPr>
            <a:spLocks noGrp="1"/>
          </p:cNvSpPr>
          <p:nvPr>
            <p:ph type="title"/>
          </p:nvPr>
        </p:nvSpPr>
        <p:spPr>
          <a:xfrm>
            <a:off x="838200" y="365126"/>
            <a:ext cx="9321800" cy="919221"/>
          </a:xfrm>
          <a:prstGeom prst="rect">
            <a:avLst/>
          </a:prstGeom>
        </p:spPr>
        <p:txBody>
          <a:bodyPr vert="horz" lIns="91440" tIns="45720" rIns="91440" bIns="45720" rtlCol="0" anchor="t" anchorCtr="0">
            <a:noAutofit/>
          </a:bodyPr>
          <a:lstStyle/>
          <a:p>
            <a:r>
              <a:rPr lang="en-US" dirty="0"/>
              <a:t>Click to edit Master title style</a:t>
            </a:r>
            <a:endParaRPr lang="fr-FR" dirty="0"/>
          </a:p>
        </p:txBody>
      </p:sp>
      <p:sp>
        <p:nvSpPr>
          <p:cNvPr id="3" name="Text Placeholder 2">
            <a:extLst>
              <a:ext uri="{FF2B5EF4-FFF2-40B4-BE49-F238E27FC236}">
                <a16:creationId xmlns:a16="http://schemas.microsoft.com/office/drawing/2014/main" id="{494FC7A9-F72F-7765-71C5-5743C9DD751A}"/>
              </a:ext>
            </a:extLst>
          </p:cNvPr>
          <p:cNvSpPr>
            <a:spLocks noGrp="1"/>
          </p:cNvSpPr>
          <p:nvPr>
            <p:ph type="body" idx="1"/>
          </p:nvPr>
        </p:nvSpPr>
        <p:spPr>
          <a:xfrm>
            <a:off x="838200" y="1825625"/>
            <a:ext cx="10515600" cy="3978275"/>
          </a:xfrm>
          <a:prstGeom prst="rect">
            <a:avLst/>
          </a:prstGeom>
        </p:spPr>
        <p:txBody>
          <a:bodyPr vert="horz" lIns="91440" tIns="45720" rIns="91440" bIns="4572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602C904-47A6-C127-8A54-344A347F27C4}"/>
              </a:ext>
            </a:extLst>
          </p:cNvPr>
          <p:cNvSpPr>
            <a:spLocks noGrp="1"/>
          </p:cNvSpPr>
          <p:nvPr>
            <p:ph type="ftr" sz="quarter" idx="3"/>
          </p:nvPr>
        </p:nvSpPr>
        <p:spPr>
          <a:xfrm>
            <a:off x="3774017" y="6247648"/>
            <a:ext cx="4643966"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fr-FR" dirty="0"/>
          </a:p>
        </p:txBody>
      </p:sp>
      <p:pic>
        <p:nvPicPr>
          <p:cNvPr id="8" name="Picture 7" descr="A black and yellow logo&#10;&#10;AI-generated content may be incorrect.">
            <a:extLst>
              <a:ext uri="{FF2B5EF4-FFF2-40B4-BE49-F238E27FC236}">
                <a16:creationId xmlns:a16="http://schemas.microsoft.com/office/drawing/2014/main" id="{1047615D-489A-9692-812C-459245A7F31C}"/>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882364" y="6042064"/>
            <a:ext cx="1193800" cy="635950"/>
          </a:xfrm>
          <a:prstGeom prst="rect">
            <a:avLst/>
          </a:prstGeom>
        </p:spPr>
      </p:pic>
      <p:cxnSp>
        <p:nvCxnSpPr>
          <p:cNvPr id="7" name="Straight Connector 6">
            <a:extLst>
              <a:ext uri="{FF2B5EF4-FFF2-40B4-BE49-F238E27FC236}">
                <a16:creationId xmlns:a16="http://schemas.microsoft.com/office/drawing/2014/main" id="{38529661-8AC7-2D6E-5747-3F895E151846}"/>
              </a:ext>
            </a:extLst>
          </p:cNvPr>
          <p:cNvCxnSpPr>
            <a:cxnSpLocks/>
          </p:cNvCxnSpPr>
          <p:nvPr userDrawn="1"/>
        </p:nvCxnSpPr>
        <p:spPr>
          <a:xfrm>
            <a:off x="2259724" y="6605271"/>
            <a:ext cx="7811376" cy="0"/>
          </a:xfrm>
          <a:prstGeom prst="line">
            <a:avLst/>
          </a:prstGeom>
          <a:ln w="19050">
            <a:solidFill>
              <a:schemeClr val="accent5"/>
            </a:solidFill>
          </a:ln>
        </p:spPr>
        <p:style>
          <a:lnRef idx="2">
            <a:schemeClr val="accent1"/>
          </a:lnRef>
          <a:fillRef idx="0">
            <a:schemeClr val="accent1"/>
          </a:fillRef>
          <a:effectRef idx="1">
            <a:schemeClr val="accent1"/>
          </a:effectRef>
          <a:fontRef idx="minor">
            <a:schemeClr val="tx1"/>
          </a:fontRef>
        </p:style>
      </p:cxnSp>
      <p:pic>
        <p:nvPicPr>
          <p:cNvPr id="9" name="Graphic 8">
            <a:extLst>
              <a:ext uri="{FF2B5EF4-FFF2-40B4-BE49-F238E27FC236}">
                <a16:creationId xmlns:a16="http://schemas.microsoft.com/office/drawing/2014/main" id="{2C816230-6EAE-8FA2-A595-3044DEA48E80}"/>
              </a:ext>
            </a:extLst>
          </p:cNvPr>
          <p:cNvPicPr>
            <a:picLocks noChangeAspect="1"/>
          </p:cNvPicPr>
          <p:nvPr userDrawn="1"/>
        </p:nvPicPr>
        <p:blipFill>
          <a:blip r:embed="rId16">
            <a:extLst>
              <a:ext uri="{28A0092B-C50C-407E-A947-70E740481C1C}">
                <a14:useLocalDpi xmlns:a14="http://schemas.microsoft.com/office/drawing/2010/main" val="0"/>
              </a:ext>
            </a:extLst>
          </a:blip>
          <a:srcRect t="9205" b="9205"/>
          <a:stretch/>
        </p:blipFill>
        <p:spPr>
          <a:xfrm>
            <a:off x="10071100" y="6333935"/>
            <a:ext cx="1346501" cy="288267"/>
          </a:xfrm>
          <a:prstGeom prst="rect">
            <a:avLst/>
          </a:prstGeom>
        </p:spPr>
      </p:pic>
      <p:pic>
        <p:nvPicPr>
          <p:cNvPr id="24" name="Graphic 23">
            <a:extLst>
              <a:ext uri="{FF2B5EF4-FFF2-40B4-BE49-F238E27FC236}">
                <a16:creationId xmlns:a16="http://schemas.microsoft.com/office/drawing/2014/main" id="{729BB3FF-1D59-421A-31C3-247E943D60C8}"/>
              </a:ext>
            </a:extLst>
          </p:cNvPr>
          <p:cNvPicPr>
            <a:picLocks noChangeAspect="1"/>
          </p:cNvPicPr>
          <p:nvPr userDrawn="1"/>
        </p:nvPicPr>
        <p:blipFill>
          <a:blip r:embed="rId17">
            <a:extLst>
              <a:ext uri="{96DAC541-7B7A-43D3-8B79-37D633B846F1}">
                <asvg:svgBlip xmlns:asvg="http://schemas.microsoft.com/office/drawing/2016/SVG/main" r:embed="rId18"/>
              </a:ext>
            </a:extLst>
          </a:blip>
          <a:srcRect t="25051"/>
          <a:stretch>
            <a:fillRect/>
          </a:stretch>
        </p:blipFill>
        <p:spPr>
          <a:xfrm>
            <a:off x="11506200" y="0"/>
            <a:ext cx="685800" cy="592530"/>
          </a:xfrm>
          <a:prstGeom prst="rect">
            <a:avLst/>
          </a:prstGeom>
        </p:spPr>
      </p:pic>
      <p:sp>
        <p:nvSpPr>
          <p:cNvPr id="6" name="Slide Number Placeholder 5">
            <a:extLst>
              <a:ext uri="{FF2B5EF4-FFF2-40B4-BE49-F238E27FC236}">
                <a16:creationId xmlns:a16="http://schemas.microsoft.com/office/drawing/2014/main" id="{C9D93A06-9C26-C1CD-121A-F05C6EF3E3C2}"/>
              </a:ext>
            </a:extLst>
          </p:cNvPr>
          <p:cNvSpPr>
            <a:spLocks noGrp="1"/>
          </p:cNvSpPr>
          <p:nvPr>
            <p:ph type="sldNum" sz="quarter" idx="4"/>
          </p:nvPr>
        </p:nvSpPr>
        <p:spPr>
          <a:xfrm>
            <a:off x="11506200" y="85407"/>
            <a:ext cx="685800" cy="365125"/>
          </a:xfrm>
          <a:prstGeom prst="rect">
            <a:avLst/>
          </a:prstGeom>
        </p:spPr>
        <p:txBody>
          <a:bodyPr vert="horz" lIns="91440" tIns="45720" rIns="91440" bIns="45720" rtlCol="0" anchor="ctr"/>
          <a:lstStyle>
            <a:lvl1pPr algn="ctr">
              <a:defRPr sz="1800">
                <a:solidFill>
                  <a:schemeClr val="bg1"/>
                </a:solidFill>
              </a:defRPr>
            </a:lvl1pPr>
          </a:lstStyle>
          <a:p>
            <a:fld id="{8415421A-8635-4166-92D2-5F6D44CB9F91}" type="slidenum">
              <a:rPr lang="fr-FR" smtClean="0"/>
              <a:pPr/>
              <a:t>‹N°›</a:t>
            </a:fld>
            <a:endParaRPr lang="fr-FR" dirty="0"/>
          </a:p>
        </p:txBody>
      </p:sp>
      <p:grpSp>
        <p:nvGrpSpPr>
          <p:cNvPr id="18" name="Group 17">
            <a:extLst>
              <a:ext uri="{FF2B5EF4-FFF2-40B4-BE49-F238E27FC236}">
                <a16:creationId xmlns:a16="http://schemas.microsoft.com/office/drawing/2014/main" id="{275704D7-7566-39C1-D24F-EB9CFFD16300}"/>
              </a:ext>
            </a:extLst>
          </p:cNvPr>
          <p:cNvGrpSpPr/>
          <p:nvPr userDrawn="1"/>
        </p:nvGrpSpPr>
        <p:grpSpPr>
          <a:xfrm>
            <a:off x="10686819" y="-197107"/>
            <a:ext cx="1383377" cy="1392554"/>
            <a:chOff x="10913220" y="14163"/>
            <a:chExt cx="1029975" cy="1036808"/>
          </a:xfrm>
        </p:grpSpPr>
        <p:sp>
          <p:nvSpPr>
            <p:cNvPr id="10" name="Freeform: Shape 9">
              <a:extLst>
                <a:ext uri="{FF2B5EF4-FFF2-40B4-BE49-F238E27FC236}">
                  <a16:creationId xmlns:a16="http://schemas.microsoft.com/office/drawing/2014/main" id="{CE23C45B-EE83-A01C-406B-22541CE7E631}"/>
                </a:ext>
              </a:extLst>
            </p:cNvPr>
            <p:cNvSpPr/>
            <p:nvPr>
              <p:custDataLst>
                <p:tags r:id="rId9"/>
              </p:custDataLst>
            </p:nvPr>
          </p:nvSpPr>
          <p:spPr>
            <a:xfrm>
              <a:off x="11386233" y="775821"/>
              <a:ext cx="299225" cy="116649"/>
            </a:xfrm>
            <a:custGeom>
              <a:avLst/>
              <a:gdLst>
                <a:gd name="connsiteX0" fmla="*/ 0 w 299225"/>
                <a:gd name="connsiteY0" fmla="*/ 64509 h 116649"/>
                <a:gd name="connsiteX1" fmla="*/ 299226 w 299225"/>
                <a:gd name="connsiteY1" fmla="*/ 53690 h 116649"/>
                <a:gd name="connsiteX2" fmla="*/ 0 w 299225"/>
                <a:gd name="connsiteY2" fmla="*/ 64509 h 116649"/>
              </a:gdLst>
              <a:ahLst/>
              <a:cxnLst>
                <a:cxn ang="0">
                  <a:pos x="connsiteX0" y="connsiteY0"/>
                </a:cxn>
                <a:cxn ang="0">
                  <a:pos x="connsiteX1" y="connsiteY1"/>
                </a:cxn>
                <a:cxn ang="0">
                  <a:pos x="connsiteX2" y="connsiteY2"/>
                </a:cxn>
              </a:cxnLst>
              <a:rect l="l" t="t" r="r" b="b"/>
              <a:pathLst>
                <a:path w="299225" h="116649">
                  <a:moveTo>
                    <a:pt x="0" y="64509"/>
                  </a:moveTo>
                  <a:cubicBezTo>
                    <a:pt x="214614" y="187834"/>
                    <a:pt x="299226" y="53690"/>
                    <a:pt x="299226" y="53690"/>
                  </a:cubicBezTo>
                  <a:cubicBezTo>
                    <a:pt x="299226" y="53690"/>
                    <a:pt x="205147" y="-74031"/>
                    <a:pt x="0" y="64509"/>
                  </a:cubicBezTo>
                  <a:close/>
                </a:path>
              </a:pathLst>
            </a:custGeom>
            <a:solidFill>
              <a:srgbClr val="036A6E"/>
            </a:solidFill>
            <a:ln w="8432" cap="flat">
              <a:noFill/>
              <a:prstDash val="solid"/>
              <a:miter/>
            </a:ln>
          </p:spPr>
          <p:txBody>
            <a:bodyPr rtlCol="0" anchor="ctr"/>
            <a:lstStyle/>
            <a:p>
              <a:endParaRPr lang="fr-FR"/>
            </a:p>
          </p:txBody>
        </p:sp>
        <p:sp>
          <p:nvSpPr>
            <p:cNvPr id="11" name="Freeform: Shape 10">
              <a:extLst>
                <a:ext uri="{FF2B5EF4-FFF2-40B4-BE49-F238E27FC236}">
                  <a16:creationId xmlns:a16="http://schemas.microsoft.com/office/drawing/2014/main" id="{5BE3502A-B37B-BC69-B612-99AC25D8BDEC}"/>
                </a:ext>
              </a:extLst>
            </p:cNvPr>
            <p:cNvSpPr/>
            <p:nvPr>
              <p:custDataLst>
                <p:tags r:id="rId10"/>
              </p:custDataLst>
            </p:nvPr>
          </p:nvSpPr>
          <p:spPr>
            <a:xfrm>
              <a:off x="11673709" y="821605"/>
              <a:ext cx="269486" cy="229366"/>
            </a:xfrm>
            <a:custGeom>
              <a:avLst/>
              <a:gdLst>
                <a:gd name="connsiteX0" fmla="*/ 0 w 269486"/>
                <a:gd name="connsiteY0" fmla="*/ 229367 h 229366"/>
                <a:gd name="connsiteX1" fmla="*/ 268881 w 269486"/>
                <a:gd name="connsiteY1" fmla="*/ 5539 h 229366"/>
                <a:gd name="connsiteX2" fmla="*/ 0 w 269486"/>
                <a:gd name="connsiteY2" fmla="*/ 229367 h 229366"/>
              </a:gdLst>
              <a:ahLst/>
              <a:cxnLst>
                <a:cxn ang="0">
                  <a:pos x="connsiteX0" y="connsiteY0"/>
                </a:cxn>
                <a:cxn ang="0">
                  <a:pos x="connsiteX1" y="connsiteY1"/>
                </a:cxn>
                <a:cxn ang="0">
                  <a:pos x="connsiteX2" y="connsiteY2"/>
                </a:cxn>
              </a:cxnLst>
              <a:rect l="l" t="t" r="r" b="b"/>
              <a:pathLst>
                <a:path w="269486" h="229366">
                  <a:moveTo>
                    <a:pt x="0" y="229367"/>
                  </a:moveTo>
                  <a:cubicBezTo>
                    <a:pt x="295253" y="200543"/>
                    <a:pt x="268881" y="5539"/>
                    <a:pt x="268881" y="5539"/>
                  </a:cubicBezTo>
                  <a:cubicBezTo>
                    <a:pt x="268881" y="5539"/>
                    <a:pt x="81907" y="-55743"/>
                    <a:pt x="0" y="229367"/>
                  </a:cubicBezTo>
                  <a:close/>
                </a:path>
              </a:pathLst>
            </a:custGeom>
            <a:solidFill>
              <a:srgbClr val="036A6E"/>
            </a:solidFill>
            <a:ln w="8432" cap="flat">
              <a:noFill/>
              <a:prstDash val="solid"/>
              <a:miter/>
            </a:ln>
          </p:spPr>
          <p:txBody>
            <a:bodyPr rtlCol="0" anchor="ctr"/>
            <a:lstStyle/>
            <a:p>
              <a:endParaRPr lang="fr-FR"/>
            </a:p>
          </p:txBody>
        </p:sp>
        <p:sp>
          <p:nvSpPr>
            <p:cNvPr id="12" name="Freeform: Shape 11">
              <a:extLst>
                <a:ext uri="{FF2B5EF4-FFF2-40B4-BE49-F238E27FC236}">
                  <a16:creationId xmlns:a16="http://schemas.microsoft.com/office/drawing/2014/main" id="{364DDC48-26C8-5FA1-EB66-E130DADE73B2}"/>
                </a:ext>
              </a:extLst>
            </p:cNvPr>
            <p:cNvSpPr/>
            <p:nvPr>
              <p:custDataLst>
                <p:tags r:id="rId11"/>
              </p:custDataLst>
            </p:nvPr>
          </p:nvSpPr>
          <p:spPr>
            <a:xfrm>
              <a:off x="11083711" y="14163"/>
              <a:ext cx="279834" cy="261952"/>
            </a:xfrm>
            <a:custGeom>
              <a:avLst/>
              <a:gdLst>
                <a:gd name="connsiteX0" fmla="*/ 0 w 279834"/>
                <a:gd name="connsiteY0" fmla="*/ 0 h 261952"/>
                <a:gd name="connsiteX1" fmla="*/ 279024 w 279834"/>
                <a:gd name="connsiteY1" fmla="*/ 259667 h 261952"/>
                <a:gd name="connsiteX2" fmla="*/ 0 w 279834"/>
                <a:gd name="connsiteY2" fmla="*/ 0 h 261952"/>
              </a:gdLst>
              <a:ahLst/>
              <a:cxnLst>
                <a:cxn ang="0">
                  <a:pos x="connsiteX0" y="connsiteY0"/>
                </a:cxn>
                <a:cxn ang="0">
                  <a:pos x="connsiteX1" y="connsiteY1"/>
                </a:cxn>
                <a:cxn ang="0">
                  <a:pos x="connsiteX2" y="connsiteY2"/>
                </a:cxn>
              </a:cxnLst>
              <a:rect l="l" t="t" r="r" b="b"/>
              <a:pathLst>
                <a:path w="279834" h="261952">
                  <a:moveTo>
                    <a:pt x="0" y="0"/>
                  </a:moveTo>
                  <a:cubicBezTo>
                    <a:pt x="82160" y="304213"/>
                    <a:pt x="279024" y="259667"/>
                    <a:pt x="279024" y="259667"/>
                  </a:cubicBezTo>
                  <a:cubicBezTo>
                    <a:pt x="279024" y="259667"/>
                    <a:pt x="309284" y="60014"/>
                    <a:pt x="0" y="0"/>
                  </a:cubicBezTo>
                  <a:close/>
                </a:path>
              </a:pathLst>
            </a:custGeom>
            <a:solidFill>
              <a:srgbClr val="036A6E"/>
            </a:solidFill>
            <a:ln w="8432" cap="flat">
              <a:noFill/>
              <a:prstDash val="solid"/>
              <a:miter/>
            </a:ln>
          </p:spPr>
          <p:txBody>
            <a:bodyPr rtlCol="0" anchor="ctr"/>
            <a:lstStyle/>
            <a:p>
              <a:endParaRPr lang="fr-FR"/>
            </a:p>
          </p:txBody>
        </p:sp>
        <p:sp>
          <p:nvSpPr>
            <p:cNvPr id="13" name="Freeform: Shape 12">
              <a:extLst>
                <a:ext uri="{FF2B5EF4-FFF2-40B4-BE49-F238E27FC236}">
                  <a16:creationId xmlns:a16="http://schemas.microsoft.com/office/drawing/2014/main" id="{C94B416F-C747-85D9-9A2B-428633EE0B07}"/>
                </a:ext>
              </a:extLst>
            </p:cNvPr>
            <p:cNvSpPr/>
            <p:nvPr>
              <p:custDataLst>
                <p:tags r:id="rId12"/>
              </p:custDataLst>
            </p:nvPr>
          </p:nvSpPr>
          <p:spPr>
            <a:xfrm>
              <a:off x="10913220" y="203284"/>
              <a:ext cx="250707" cy="164202"/>
            </a:xfrm>
            <a:custGeom>
              <a:avLst/>
              <a:gdLst>
                <a:gd name="connsiteX0" fmla="*/ 0 w 250707"/>
                <a:gd name="connsiteY0" fmla="*/ 12138 h 164202"/>
                <a:gd name="connsiteX1" fmla="*/ 250707 w 250707"/>
                <a:gd name="connsiteY1" fmla="*/ 138083 h 164202"/>
                <a:gd name="connsiteX2" fmla="*/ 0 w 250707"/>
                <a:gd name="connsiteY2" fmla="*/ 12138 h 164202"/>
              </a:gdLst>
              <a:ahLst/>
              <a:cxnLst>
                <a:cxn ang="0">
                  <a:pos x="connsiteX0" y="connsiteY0"/>
                </a:cxn>
                <a:cxn ang="0">
                  <a:pos x="connsiteX1" y="connsiteY1"/>
                </a:cxn>
                <a:cxn ang="0">
                  <a:pos x="connsiteX2" y="connsiteY2"/>
                </a:cxn>
              </a:cxnLst>
              <a:rect l="l" t="t" r="r" b="b"/>
              <a:pathLst>
                <a:path w="250707" h="164202">
                  <a:moveTo>
                    <a:pt x="0" y="12138"/>
                  </a:moveTo>
                  <a:cubicBezTo>
                    <a:pt x="101010" y="249490"/>
                    <a:pt x="250707" y="138083"/>
                    <a:pt x="250707" y="138083"/>
                  </a:cubicBezTo>
                  <a:cubicBezTo>
                    <a:pt x="250707" y="138083"/>
                    <a:pt x="250707" y="-48552"/>
                    <a:pt x="0" y="12138"/>
                  </a:cubicBezTo>
                  <a:close/>
                </a:path>
              </a:pathLst>
            </a:custGeom>
            <a:solidFill>
              <a:srgbClr val="036A6E"/>
            </a:solidFill>
            <a:ln w="8432" cap="flat">
              <a:noFill/>
              <a:prstDash val="solid"/>
              <a:miter/>
            </a:ln>
          </p:spPr>
          <p:txBody>
            <a:bodyPr rtlCol="0" anchor="ctr"/>
            <a:lstStyle/>
            <a:p>
              <a:endParaRPr lang="fr-FR"/>
            </a:p>
          </p:txBody>
        </p:sp>
        <p:sp>
          <p:nvSpPr>
            <p:cNvPr id="14" name="Freeform: Shape 13">
              <a:extLst>
                <a:ext uri="{FF2B5EF4-FFF2-40B4-BE49-F238E27FC236}">
                  <a16:creationId xmlns:a16="http://schemas.microsoft.com/office/drawing/2014/main" id="{A55A747A-722B-576A-144F-712286943AE6}"/>
                </a:ext>
              </a:extLst>
            </p:cNvPr>
            <p:cNvSpPr/>
            <p:nvPr>
              <p:custDataLst>
                <p:tags r:id="rId13"/>
              </p:custDataLst>
            </p:nvPr>
          </p:nvSpPr>
          <p:spPr>
            <a:xfrm>
              <a:off x="10950158" y="465607"/>
              <a:ext cx="299225" cy="116649"/>
            </a:xfrm>
            <a:custGeom>
              <a:avLst/>
              <a:gdLst>
                <a:gd name="connsiteX0" fmla="*/ 0 w 299225"/>
                <a:gd name="connsiteY0" fmla="*/ 64509 h 116649"/>
                <a:gd name="connsiteX1" fmla="*/ 299226 w 299225"/>
                <a:gd name="connsiteY1" fmla="*/ 53690 h 116649"/>
                <a:gd name="connsiteX2" fmla="*/ 0 w 299225"/>
                <a:gd name="connsiteY2" fmla="*/ 64509 h 116649"/>
              </a:gdLst>
              <a:ahLst/>
              <a:cxnLst>
                <a:cxn ang="0">
                  <a:pos x="connsiteX0" y="connsiteY0"/>
                </a:cxn>
                <a:cxn ang="0">
                  <a:pos x="connsiteX1" y="connsiteY1"/>
                </a:cxn>
                <a:cxn ang="0">
                  <a:pos x="connsiteX2" y="connsiteY2"/>
                </a:cxn>
              </a:cxnLst>
              <a:rect l="l" t="t" r="r" b="b"/>
              <a:pathLst>
                <a:path w="299225" h="116649">
                  <a:moveTo>
                    <a:pt x="0" y="64509"/>
                  </a:moveTo>
                  <a:cubicBezTo>
                    <a:pt x="214614" y="187834"/>
                    <a:pt x="299226" y="53690"/>
                    <a:pt x="299226" y="53690"/>
                  </a:cubicBezTo>
                  <a:cubicBezTo>
                    <a:pt x="299226" y="53690"/>
                    <a:pt x="205147" y="-74031"/>
                    <a:pt x="0" y="64509"/>
                  </a:cubicBezTo>
                  <a:close/>
                </a:path>
              </a:pathLst>
            </a:custGeom>
            <a:solidFill>
              <a:srgbClr val="515D5F"/>
            </a:solidFill>
            <a:ln w="8432" cap="flat">
              <a:noFill/>
              <a:prstDash val="solid"/>
              <a:miter/>
            </a:ln>
          </p:spPr>
          <p:txBody>
            <a:bodyPr rtlCol="0" anchor="ctr"/>
            <a:lstStyle/>
            <a:p>
              <a:endParaRPr lang="fr-FR"/>
            </a:p>
          </p:txBody>
        </p:sp>
        <p:sp>
          <p:nvSpPr>
            <p:cNvPr id="15" name="Freeform: Shape 14">
              <a:extLst>
                <a:ext uri="{FF2B5EF4-FFF2-40B4-BE49-F238E27FC236}">
                  <a16:creationId xmlns:a16="http://schemas.microsoft.com/office/drawing/2014/main" id="{19B0A693-C090-E574-7F00-25CEA1765C86}"/>
                </a:ext>
              </a:extLst>
            </p:cNvPr>
            <p:cNvSpPr/>
            <p:nvPr>
              <p:custDataLst>
                <p:tags r:id="rId14"/>
              </p:custDataLst>
            </p:nvPr>
          </p:nvSpPr>
          <p:spPr>
            <a:xfrm>
              <a:off x="11237634" y="511307"/>
              <a:ext cx="269486" cy="229366"/>
            </a:xfrm>
            <a:custGeom>
              <a:avLst/>
              <a:gdLst>
                <a:gd name="connsiteX0" fmla="*/ 0 w 269486"/>
                <a:gd name="connsiteY0" fmla="*/ 229367 h 229366"/>
                <a:gd name="connsiteX1" fmla="*/ 268881 w 269486"/>
                <a:gd name="connsiteY1" fmla="*/ 5539 h 229366"/>
                <a:gd name="connsiteX2" fmla="*/ 0 w 269486"/>
                <a:gd name="connsiteY2" fmla="*/ 229367 h 229366"/>
              </a:gdLst>
              <a:ahLst/>
              <a:cxnLst>
                <a:cxn ang="0">
                  <a:pos x="connsiteX0" y="connsiteY0"/>
                </a:cxn>
                <a:cxn ang="0">
                  <a:pos x="connsiteX1" y="connsiteY1"/>
                </a:cxn>
                <a:cxn ang="0">
                  <a:pos x="connsiteX2" y="connsiteY2"/>
                </a:cxn>
              </a:cxnLst>
              <a:rect l="l" t="t" r="r" b="b"/>
              <a:pathLst>
                <a:path w="269486" h="229366">
                  <a:moveTo>
                    <a:pt x="0" y="229367"/>
                  </a:moveTo>
                  <a:cubicBezTo>
                    <a:pt x="295253" y="200543"/>
                    <a:pt x="268881" y="5539"/>
                    <a:pt x="268881" y="5539"/>
                  </a:cubicBezTo>
                  <a:cubicBezTo>
                    <a:pt x="268881" y="5539"/>
                    <a:pt x="81907" y="-55743"/>
                    <a:pt x="0" y="229367"/>
                  </a:cubicBezTo>
                  <a:close/>
                </a:path>
              </a:pathLst>
            </a:custGeom>
            <a:solidFill>
              <a:srgbClr val="515D5F"/>
            </a:solidFill>
            <a:ln w="8432" cap="flat">
              <a:noFill/>
              <a:prstDash val="solid"/>
              <a:miter/>
            </a:ln>
          </p:spPr>
          <p:txBody>
            <a:bodyPr rtlCol="0" anchor="ctr"/>
            <a:lstStyle/>
            <a:p>
              <a:endParaRPr lang="fr-FR"/>
            </a:p>
          </p:txBody>
        </p:sp>
      </p:grpSp>
    </p:spTree>
    <p:extLst>
      <p:ext uri="{BB962C8B-B14F-4D97-AF65-F5344CB8AC3E}">
        <p14:creationId xmlns:p14="http://schemas.microsoft.com/office/powerpoint/2010/main" val="379000467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2" r:id="rId4"/>
    <p:sldLayoutId id="2147483661" r:id="rId5"/>
    <p:sldLayoutId id="2147483652" r:id="rId6"/>
    <p:sldLayoutId id="2147483663" r:id="rId7"/>
  </p:sldLayoutIdLs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266700" indent="-266700" algn="l" defTabSz="914400" rtl="0" eaLnBrk="1" latinLnBrk="0" hangingPunct="1">
        <a:lnSpc>
          <a:spcPct val="90000"/>
        </a:lnSpc>
        <a:spcBef>
          <a:spcPts val="500"/>
        </a:spcBef>
        <a:buClr>
          <a:schemeClr val="bg2"/>
        </a:buClr>
        <a:buFont typeface="Wingdings" panose="05000000000000000000" pitchFamily="2" charset="2"/>
        <a:buChar char=""/>
        <a:defRPr sz="1800" kern="1200">
          <a:solidFill>
            <a:schemeClr val="tx1"/>
          </a:solidFill>
          <a:latin typeface="+mn-lt"/>
          <a:ea typeface="+mn-ea"/>
          <a:cs typeface="+mn-cs"/>
        </a:defRPr>
      </a:lvl2pPr>
      <a:lvl3pPr marL="538163" indent="-228600" algn="l" defTabSz="914400" rtl="0" eaLnBrk="1" latinLnBrk="0" hangingPunct="1">
        <a:lnSpc>
          <a:spcPct val="90000"/>
        </a:lnSpc>
        <a:spcBef>
          <a:spcPts val="500"/>
        </a:spcBef>
        <a:buClr>
          <a:schemeClr val="bg2"/>
        </a:buClr>
        <a:buFont typeface="Arial" panose="020B0604020202020204" pitchFamily="34" charset="0"/>
        <a:buChar char="–"/>
        <a:tabLst>
          <a:tab pos="538163" algn="l"/>
        </a:tabLst>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xml"/><Relationship Id="rId1" Type="http://schemas.openxmlformats.org/officeDocument/2006/relationships/tags" Target="../tags/tag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9"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2FBE2-C18A-BE0E-F69F-3A8FC1522847}"/>
              </a:ext>
            </a:extLst>
          </p:cNvPr>
          <p:cNvSpPr>
            <a:spLocks noGrp="1"/>
          </p:cNvSpPr>
          <p:nvPr>
            <p:ph type="ctrTitle"/>
            <p:custDataLst>
              <p:tags r:id="rId1"/>
            </p:custDataLst>
          </p:nvPr>
        </p:nvSpPr>
        <p:spPr>
          <a:xfrm>
            <a:off x="164593" y="1122363"/>
            <a:ext cx="5931407" cy="2387600"/>
          </a:xfrm>
        </p:spPr>
        <p:txBody>
          <a:bodyPr/>
          <a:lstStyle/>
          <a:p>
            <a:pPr marL="12065" marR="5080">
              <a:lnSpc>
                <a:spcPct val="97200"/>
              </a:lnSpc>
              <a:spcBef>
                <a:spcPts val="260"/>
              </a:spcBef>
            </a:pPr>
            <a:r>
              <a:rPr lang="fr-FR" spc="-20" dirty="0">
                <a:latin typeface="Calibri"/>
                <a:cs typeface="Calibri"/>
              </a:rPr>
              <a:t>L’indemnisation</a:t>
            </a:r>
            <a:r>
              <a:rPr lang="fr-FR" spc="-170" dirty="0">
                <a:latin typeface="Calibri"/>
                <a:cs typeface="Calibri"/>
              </a:rPr>
              <a:t> </a:t>
            </a:r>
            <a:r>
              <a:rPr lang="fr-FR" spc="-25" dirty="0">
                <a:latin typeface="Calibri"/>
                <a:cs typeface="Calibri"/>
              </a:rPr>
              <a:t>du </a:t>
            </a:r>
            <a:r>
              <a:rPr lang="fr-FR" dirty="0">
                <a:latin typeface="Calibri"/>
                <a:cs typeface="Calibri"/>
              </a:rPr>
              <a:t>déficit</a:t>
            </a:r>
            <a:r>
              <a:rPr lang="fr-FR" spc="-90" dirty="0">
                <a:latin typeface="Calibri"/>
                <a:cs typeface="Calibri"/>
              </a:rPr>
              <a:t> </a:t>
            </a:r>
            <a:r>
              <a:rPr lang="fr-FR" spc="-10" dirty="0">
                <a:latin typeface="Calibri"/>
                <a:cs typeface="Calibri"/>
              </a:rPr>
              <a:t>fonctionnel temporaire</a:t>
            </a:r>
            <a:r>
              <a:rPr lang="fr-FR" spc="-210" dirty="0">
                <a:latin typeface="Calibri"/>
                <a:cs typeface="Calibri"/>
              </a:rPr>
              <a:t> </a:t>
            </a:r>
            <a:r>
              <a:rPr lang="fr-FR" spc="-25" dirty="0">
                <a:latin typeface="Calibri"/>
                <a:cs typeface="Calibri"/>
              </a:rPr>
              <a:t>et </a:t>
            </a:r>
            <a:r>
              <a:rPr lang="fr-FR" spc="-10" dirty="0">
                <a:latin typeface="Calibri"/>
                <a:cs typeface="Calibri"/>
              </a:rPr>
              <a:t>permanent</a:t>
            </a:r>
            <a:endParaRPr lang="fr-FR" dirty="0">
              <a:latin typeface="Calibri"/>
              <a:cs typeface="Calibri"/>
            </a:endParaRPr>
          </a:p>
        </p:txBody>
      </p:sp>
      <p:sp>
        <p:nvSpPr>
          <p:cNvPr id="3" name="Subtitle 2">
            <a:extLst>
              <a:ext uri="{FF2B5EF4-FFF2-40B4-BE49-F238E27FC236}">
                <a16:creationId xmlns:a16="http://schemas.microsoft.com/office/drawing/2014/main" id="{FB778E2D-E506-A68D-9419-76A1D6BADCC1}"/>
              </a:ext>
            </a:extLst>
          </p:cNvPr>
          <p:cNvSpPr>
            <a:spLocks noGrp="1"/>
          </p:cNvSpPr>
          <p:nvPr>
            <p:ph type="subTitle" idx="1"/>
            <p:custDataLst>
              <p:tags r:id="rId2"/>
            </p:custDataLst>
          </p:nvPr>
        </p:nvSpPr>
        <p:spPr>
          <a:xfrm>
            <a:off x="308689" y="3684334"/>
            <a:ext cx="5339255" cy="1655762"/>
          </a:xfrm>
        </p:spPr>
        <p:txBody>
          <a:bodyPr/>
          <a:lstStyle/>
          <a:p>
            <a:pPr>
              <a:lnSpc>
                <a:spcPct val="100000"/>
              </a:lnSpc>
              <a:spcBef>
                <a:spcPts val="505"/>
              </a:spcBef>
            </a:pPr>
            <a:r>
              <a:rPr lang="fr-FR" b="1" dirty="0">
                <a:solidFill>
                  <a:srgbClr val="FFFFFF"/>
                </a:solidFill>
                <a:latin typeface="Calibri"/>
                <a:cs typeface="Calibri"/>
              </a:rPr>
              <a:t>Me</a:t>
            </a:r>
            <a:r>
              <a:rPr lang="fr-FR" b="1" spc="-35" dirty="0">
                <a:solidFill>
                  <a:srgbClr val="FFFFFF"/>
                </a:solidFill>
                <a:latin typeface="Calibri"/>
                <a:cs typeface="Calibri"/>
              </a:rPr>
              <a:t> </a:t>
            </a:r>
            <a:r>
              <a:rPr lang="fr-FR" b="1" dirty="0">
                <a:solidFill>
                  <a:srgbClr val="FFFFFF"/>
                </a:solidFill>
                <a:latin typeface="Calibri"/>
                <a:cs typeface="Calibri"/>
              </a:rPr>
              <a:t>Alice</a:t>
            </a:r>
            <a:r>
              <a:rPr lang="fr-FR" b="1" spc="-35" dirty="0">
                <a:solidFill>
                  <a:srgbClr val="FFFFFF"/>
                </a:solidFill>
                <a:latin typeface="Calibri"/>
                <a:cs typeface="Calibri"/>
              </a:rPr>
              <a:t> </a:t>
            </a:r>
            <a:r>
              <a:rPr lang="fr-FR" b="1" spc="-10" dirty="0">
                <a:solidFill>
                  <a:srgbClr val="FFFFFF"/>
                </a:solidFill>
                <a:latin typeface="Calibri"/>
                <a:cs typeface="Calibri"/>
              </a:rPr>
              <a:t>BARRELLIER</a:t>
            </a:r>
            <a:endParaRPr lang="fr-FR" dirty="0">
              <a:latin typeface="Calibri"/>
              <a:cs typeface="Calibri"/>
            </a:endParaRPr>
          </a:p>
          <a:p>
            <a:pPr marL="635">
              <a:lnSpc>
                <a:spcPct val="100000"/>
              </a:lnSpc>
              <a:spcBef>
                <a:spcPts val="409"/>
              </a:spcBef>
            </a:pPr>
            <a:r>
              <a:rPr lang="fr-FR" b="1" spc="-10" dirty="0">
                <a:solidFill>
                  <a:srgbClr val="FFFFFF"/>
                </a:solidFill>
                <a:latin typeface="Calibri"/>
                <a:cs typeface="Calibri"/>
              </a:rPr>
              <a:t>Avocat</a:t>
            </a:r>
            <a:r>
              <a:rPr lang="fr-FR" b="1" spc="-65" dirty="0">
                <a:solidFill>
                  <a:srgbClr val="FFFFFF"/>
                </a:solidFill>
                <a:latin typeface="Calibri"/>
                <a:cs typeface="Calibri"/>
              </a:rPr>
              <a:t> </a:t>
            </a:r>
            <a:r>
              <a:rPr lang="fr-FR" b="1" dirty="0">
                <a:solidFill>
                  <a:srgbClr val="FFFFFF"/>
                </a:solidFill>
                <a:latin typeface="Calibri"/>
                <a:cs typeface="Calibri"/>
              </a:rPr>
              <a:t>au</a:t>
            </a:r>
            <a:r>
              <a:rPr lang="fr-FR" b="1" spc="-55" dirty="0">
                <a:solidFill>
                  <a:srgbClr val="FFFFFF"/>
                </a:solidFill>
                <a:latin typeface="Calibri"/>
                <a:cs typeface="Calibri"/>
              </a:rPr>
              <a:t> </a:t>
            </a:r>
            <a:r>
              <a:rPr lang="fr-FR" b="1" dirty="0">
                <a:solidFill>
                  <a:srgbClr val="FFFFFF"/>
                </a:solidFill>
                <a:latin typeface="Calibri"/>
                <a:cs typeface="Calibri"/>
              </a:rPr>
              <a:t>Barreau</a:t>
            </a:r>
            <a:r>
              <a:rPr lang="fr-FR" b="1" spc="-55" dirty="0">
                <a:solidFill>
                  <a:srgbClr val="FFFFFF"/>
                </a:solidFill>
                <a:latin typeface="Calibri"/>
                <a:cs typeface="Calibri"/>
              </a:rPr>
              <a:t> </a:t>
            </a:r>
            <a:r>
              <a:rPr lang="fr-FR" b="1" dirty="0">
                <a:solidFill>
                  <a:srgbClr val="FFFFFF"/>
                </a:solidFill>
                <a:latin typeface="Calibri"/>
                <a:cs typeface="Calibri"/>
              </a:rPr>
              <a:t>de</a:t>
            </a:r>
            <a:r>
              <a:rPr lang="fr-FR" b="1" spc="-55" dirty="0">
                <a:solidFill>
                  <a:srgbClr val="FFFFFF"/>
                </a:solidFill>
                <a:latin typeface="Calibri"/>
                <a:cs typeface="Calibri"/>
              </a:rPr>
              <a:t> </a:t>
            </a:r>
            <a:r>
              <a:rPr lang="fr-FR" b="1" spc="-20" dirty="0">
                <a:solidFill>
                  <a:srgbClr val="FFFFFF"/>
                </a:solidFill>
                <a:latin typeface="Calibri"/>
                <a:cs typeface="Calibri"/>
              </a:rPr>
              <a:t>Caen</a:t>
            </a:r>
            <a:endParaRPr lang="fr-FR" dirty="0">
              <a:latin typeface="Calibri"/>
              <a:cs typeface="Calibri"/>
            </a:endParaRPr>
          </a:p>
          <a:p>
            <a:pPr>
              <a:lnSpc>
                <a:spcPct val="100000"/>
              </a:lnSpc>
              <a:spcBef>
                <a:spcPts val="505"/>
              </a:spcBef>
            </a:pPr>
            <a:r>
              <a:rPr lang="fr-FR" b="1" spc="-10" dirty="0">
                <a:solidFill>
                  <a:srgbClr val="FFFFFF"/>
                </a:solidFill>
                <a:latin typeface="Calibri"/>
                <a:cs typeface="Calibri"/>
              </a:rPr>
              <a:t>Co-présidente</a:t>
            </a:r>
            <a:r>
              <a:rPr lang="fr-FR" b="1" spc="-40" dirty="0">
                <a:solidFill>
                  <a:srgbClr val="FFFFFF"/>
                </a:solidFill>
                <a:latin typeface="Calibri"/>
                <a:cs typeface="Calibri"/>
              </a:rPr>
              <a:t> </a:t>
            </a:r>
            <a:r>
              <a:rPr lang="fr-FR" b="1" dirty="0">
                <a:solidFill>
                  <a:srgbClr val="FFFFFF"/>
                </a:solidFill>
                <a:latin typeface="Calibri"/>
                <a:cs typeface="Calibri"/>
              </a:rPr>
              <a:t>de</a:t>
            </a:r>
            <a:r>
              <a:rPr lang="fr-FR" b="1" spc="-40" dirty="0">
                <a:solidFill>
                  <a:srgbClr val="FFFFFF"/>
                </a:solidFill>
                <a:latin typeface="Calibri"/>
                <a:cs typeface="Calibri"/>
              </a:rPr>
              <a:t> </a:t>
            </a:r>
            <a:r>
              <a:rPr lang="fr-FR" b="1" spc="-30" dirty="0">
                <a:solidFill>
                  <a:srgbClr val="FFFFFF"/>
                </a:solidFill>
                <a:latin typeface="Calibri"/>
                <a:cs typeface="Calibri"/>
              </a:rPr>
              <a:t>l’ANADOC,</a:t>
            </a:r>
            <a:r>
              <a:rPr lang="fr-FR" b="1" spc="-50" dirty="0">
                <a:solidFill>
                  <a:srgbClr val="FFFFFF"/>
                </a:solidFill>
                <a:latin typeface="Calibri"/>
                <a:cs typeface="Calibri"/>
              </a:rPr>
              <a:t> </a:t>
            </a:r>
            <a:r>
              <a:rPr lang="fr-FR" b="1" dirty="0">
                <a:solidFill>
                  <a:srgbClr val="FFFFFF"/>
                </a:solidFill>
                <a:latin typeface="Calibri"/>
                <a:cs typeface="Calibri"/>
              </a:rPr>
              <a:t>membre</a:t>
            </a:r>
            <a:r>
              <a:rPr lang="fr-FR" b="1" spc="-45" dirty="0">
                <a:solidFill>
                  <a:srgbClr val="FFFFFF"/>
                </a:solidFill>
                <a:latin typeface="Calibri"/>
                <a:cs typeface="Calibri"/>
              </a:rPr>
              <a:t> </a:t>
            </a:r>
            <a:r>
              <a:rPr lang="fr-FR" b="1" dirty="0">
                <a:solidFill>
                  <a:srgbClr val="FFFFFF"/>
                </a:solidFill>
                <a:latin typeface="Calibri"/>
                <a:cs typeface="Calibri"/>
              </a:rPr>
              <a:t>de</a:t>
            </a:r>
            <a:r>
              <a:rPr lang="fr-FR" b="1" spc="-35" dirty="0">
                <a:solidFill>
                  <a:srgbClr val="FFFFFF"/>
                </a:solidFill>
                <a:latin typeface="Calibri"/>
                <a:cs typeface="Calibri"/>
              </a:rPr>
              <a:t> </a:t>
            </a:r>
            <a:r>
              <a:rPr lang="fr-FR" b="1" spc="-10" dirty="0">
                <a:solidFill>
                  <a:srgbClr val="FFFFFF"/>
                </a:solidFill>
                <a:latin typeface="Calibri"/>
                <a:cs typeface="Calibri"/>
              </a:rPr>
              <a:t>l’ANADAVI</a:t>
            </a:r>
            <a:endParaRPr lang="fr-FR" dirty="0">
              <a:latin typeface="Calibri"/>
              <a:cs typeface="Calibri"/>
            </a:endParaRPr>
          </a:p>
        </p:txBody>
      </p:sp>
    </p:spTree>
    <p:extLst>
      <p:ext uri="{BB962C8B-B14F-4D97-AF65-F5344CB8AC3E}">
        <p14:creationId xmlns:p14="http://schemas.microsoft.com/office/powerpoint/2010/main" val="2935408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746411" y="241843"/>
          <a:ext cx="10551580" cy="6501339"/>
        </p:xfrm>
        <a:graphic>
          <a:graphicData uri="http://schemas.openxmlformats.org/drawingml/2006/table">
            <a:tbl>
              <a:tblPr firstRow="1" bandRow="1">
                <a:tableStyleId>{2D5ABB26-0587-4C30-8999-92F81FD0307C}</a:tableStyleId>
              </a:tblPr>
              <a:tblGrid>
                <a:gridCol w="937683">
                  <a:extLst>
                    <a:ext uri="{9D8B030D-6E8A-4147-A177-3AD203B41FA5}">
                      <a16:colId xmlns:a16="http://schemas.microsoft.com/office/drawing/2014/main" val="20000"/>
                    </a:ext>
                  </a:extLst>
                </a:gridCol>
                <a:gridCol w="937683">
                  <a:extLst>
                    <a:ext uri="{9D8B030D-6E8A-4147-A177-3AD203B41FA5}">
                      <a16:colId xmlns:a16="http://schemas.microsoft.com/office/drawing/2014/main" val="20001"/>
                    </a:ext>
                  </a:extLst>
                </a:gridCol>
                <a:gridCol w="937683">
                  <a:extLst>
                    <a:ext uri="{9D8B030D-6E8A-4147-A177-3AD203B41FA5}">
                      <a16:colId xmlns:a16="http://schemas.microsoft.com/office/drawing/2014/main" val="20002"/>
                    </a:ext>
                  </a:extLst>
                </a:gridCol>
                <a:gridCol w="1108074">
                  <a:extLst>
                    <a:ext uri="{9D8B030D-6E8A-4147-A177-3AD203B41FA5}">
                      <a16:colId xmlns:a16="http://schemas.microsoft.com/office/drawing/2014/main" val="20003"/>
                    </a:ext>
                  </a:extLst>
                </a:gridCol>
                <a:gridCol w="1164696">
                  <a:extLst>
                    <a:ext uri="{9D8B030D-6E8A-4147-A177-3AD203B41FA5}">
                      <a16:colId xmlns:a16="http://schemas.microsoft.com/office/drawing/2014/main" val="20004"/>
                    </a:ext>
                  </a:extLst>
                </a:gridCol>
                <a:gridCol w="1139825">
                  <a:extLst>
                    <a:ext uri="{9D8B030D-6E8A-4147-A177-3AD203B41FA5}">
                      <a16:colId xmlns:a16="http://schemas.microsoft.com/office/drawing/2014/main" val="20005"/>
                    </a:ext>
                  </a:extLst>
                </a:gridCol>
                <a:gridCol w="1278466">
                  <a:extLst>
                    <a:ext uri="{9D8B030D-6E8A-4147-A177-3AD203B41FA5}">
                      <a16:colId xmlns:a16="http://schemas.microsoft.com/office/drawing/2014/main" val="20006"/>
                    </a:ext>
                  </a:extLst>
                </a:gridCol>
                <a:gridCol w="1395941">
                  <a:extLst>
                    <a:ext uri="{9D8B030D-6E8A-4147-A177-3AD203B41FA5}">
                      <a16:colId xmlns:a16="http://schemas.microsoft.com/office/drawing/2014/main" val="20007"/>
                    </a:ext>
                  </a:extLst>
                </a:gridCol>
                <a:gridCol w="1651529">
                  <a:extLst>
                    <a:ext uri="{9D8B030D-6E8A-4147-A177-3AD203B41FA5}">
                      <a16:colId xmlns:a16="http://schemas.microsoft.com/office/drawing/2014/main" val="20008"/>
                    </a:ext>
                  </a:extLst>
                </a:gridCol>
              </a:tblGrid>
              <a:tr h="1226608">
                <a:tc>
                  <a:txBody>
                    <a:bodyPr/>
                    <a:lstStyle/>
                    <a:p>
                      <a:pPr>
                        <a:lnSpc>
                          <a:spcPct val="100000"/>
                        </a:lnSpc>
                        <a:spcBef>
                          <a:spcPts val="2220"/>
                        </a:spcBef>
                      </a:pPr>
                      <a:endParaRPr sz="1700">
                        <a:latin typeface="Times New Roman"/>
                        <a:cs typeface="Times New Roman"/>
                      </a:endParaRPr>
                    </a:p>
                    <a:p>
                      <a:pPr algn="ctr">
                        <a:lnSpc>
                          <a:spcPct val="100000"/>
                        </a:lnSpc>
                      </a:pPr>
                      <a:r>
                        <a:rPr sz="1700" spc="-25" dirty="0">
                          <a:latin typeface="Calibri"/>
                          <a:cs typeface="Calibri"/>
                        </a:rPr>
                        <a:t>âge</a:t>
                      </a:r>
                      <a:endParaRPr sz="1700">
                        <a:latin typeface="Calibri"/>
                        <a:cs typeface="Calibri"/>
                      </a:endParaRPr>
                    </a:p>
                  </a:txBody>
                  <a:tcPr marL="0" marR="0" marT="2349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1019"/>
                        </a:spcBef>
                      </a:pPr>
                      <a:endParaRPr sz="1700">
                        <a:latin typeface="Times New Roman"/>
                        <a:cs typeface="Times New Roman"/>
                      </a:endParaRPr>
                    </a:p>
                    <a:p>
                      <a:pPr marL="230504" marR="223520" indent="107950">
                        <a:lnSpc>
                          <a:spcPct val="100000"/>
                        </a:lnSpc>
                      </a:pPr>
                      <a:r>
                        <a:rPr sz="1700" spc="-20" dirty="0">
                          <a:latin typeface="Calibri"/>
                          <a:cs typeface="Calibri"/>
                        </a:rPr>
                        <a:t>taux </a:t>
                      </a:r>
                      <a:r>
                        <a:rPr sz="1700" spc="-10" dirty="0">
                          <a:latin typeface="Calibri"/>
                          <a:cs typeface="Calibri"/>
                        </a:rPr>
                        <a:t>d'AIPP</a:t>
                      </a:r>
                      <a:endParaRPr sz="1700">
                        <a:latin typeface="Calibri"/>
                        <a:cs typeface="Calibri"/>
                      </a:endParaRPr>
                    </a:p>
                  </a:txBody>
                  <a:tcPr marL="0" marR="0" marT="10794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1019"/>
                        </a:spcBef>
                      </a:pPr>
                      <a:endParaRPr sz="1700">
                        <a:latin typeface="Times New Roman"/>
                        <a:cs typeface="Times New Roman"/>
                      </a:endParaRPr>
                    </a:p>
                    <a:p>
                      <a:pPr marL="291465" marR="72390" indent="-211454">
                        <a:lnSpc>
                          <a:spcPct val="100000"/>
                        </a:lnSpc>
                      </a:pPr>
                      <a:r>
                        <a:rPr sz="1700" dirty="0">
                          <a:latin typeface="Calibri"/>
                          <a:cs typeface="Calibri"/>
                        </a:rPr>
                        <a:t>valeur</a:t>
                      </a:r>
                      <a:r>
                        <a:rPr sz="1700" spc="-80" dirty="0">
                          <a:latin typeface="Calibri"/>
                          <a:cs typeface="Calibri"/>
                        </a:rPr>
                        <a:t> </a:t>
                      </a:r>
                      <a:r>
                        <a:rPr sz="1700" spc="-25" dirty="0">
                          <a:latin typeface="Calibri"/>
                          <a:cs typeface="Calibri"/>
                        </a:rPr>
                        <a:t>du </a:t>
                      </a:r>
                      <a:r>
                        <a:rPr sz="1700" spc="-10" dirty="0">
                          <a:latin typeface="Calibri"/>
                          <a:cs typeface="Calibri"/>
                        </a:rPr>
                        <a:t>point</a:t>
                      </a:r>
                      <a:endParaRPr sz="1700">
                        <a:latin typeface="Calibri"/>
                        <a:cs typeface="Calibri"/>
                      </a:endParaRPr>
                    </a:p>
                  </a:txBody>
                  <a:tcPr marL="0" marR="0" marT="10794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1019"/>
                        </a:spcBef>
                      </a:pPr>
                      <a:endParaRPr sz="1700">
                        <a:latin typeface="Times New Roman"/>
                        <a:cs typeface="Times New Roman"/>
                      </a:endParaRPr>
                    </a:p>
                    <a:p>
                      <a:pPr marL="153035" marR="128905" indent="-17145">
                        <a:lnSpc>
                          <a:spcPct val="100000"/>
                        </a:lnSpc>
                      </a:pPr>
                      <a:r>
                        <a:rPr sz="1700" spc="-10" dirty="0">
                          <a:latin typeface="Calibri"/>
                          <a:cs typeface="Calibri"/>
                        </a:rPr>
                        <a:t>indemnité forfaitaire</a:t>
                      </a:r>
                      <a:endParaRPr sz="1700">
                        <a:latin typeface="Calibri"/>
                        <a:cs typeface="Calibri"/>
                      </a:endParaRPr>
                    </a:p>
                  </a:txBody>
                  <a:tcPr marL="0" marR="0" marT="10794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8890" marR="1270" algn="ctr">
                        <a:lnSpc>
                          <a:spcPct val="100000"/>
                        </a:lnSpc>
                        <a:spcBef>
                          <a:spcPts val="919"/>
                        </a:spcBef>
                      </a:pPr>
                      <a:r>
                        <a:rPr sz="1700" spc="-10" dirty="0">
                          <a:latin typeface="Calibri"/>
                          <a:cs typeface="Calibri"/>
                        </a:rPr>
                        <a:t>espérance</a:t>
                      </a:r>
                      <a:r>
                        <a:rPr sz="1700" spc="-25" dirty="0">
                          <a:latin typeface="Calibri"/>
                          <a:cs typeface="Calibri"/>
                        </a:rPr>
                        <a:t> de </a:t>
                      </a:r>
                      <a:r>
                        <a:rPr sz="1700" dirty="0">
                          <a:latin typeface="Calibri"/>
                          <a:cs typeface="Calibri"/>
                        </a:rPr>
                        <a:t>vie</a:t>
                      </a:r>
                      <a:r>
                        <a:rPr sz="1700" spc="-20" dirty="0">
                          <a:latin typeface="Calibri"/>
                          <a:cs typeface="Calibri"/>
                        </a:rPr>
                        <a:t> </a:t>
                      </a:r>
                      <a:r>
                        <a:rPr sz="1700" spc="-10" dirty="0">
                          <a:latin typeface="Calibri"/>
                          <a:cs typeface="Calibri"/>
                        </a:rPr>
                        <a:t>(Table </a:t>
                      </a:r>
                      <a:r>
                        <a:rPr sz="1700" dirty="0">
                          <a:latin typeface="Calibri"/>
                          <a:cs typeface="Calibri"/>
                        </a:rPr>
                        <a:t>INSEE</a:t>
                      </a:r>
                      <a:r>
                        <a:rPr sz="1700" spc="-15" dirty="0">
                          <a:latin typeface="Calibri"/>
                          <a:cs typeface="Calibri"/>
                        </a:rPr>
                        <a:t> </a:t>
                      </a:r>
                      <a:r>
                        <a:rPr sz="1700" spc="-10" dirty="0">
                          <a:latin typeface="Calibri"/>
                          <a:cs typeface="Calibri"/>
                        </a:rPr>
                        <a:t>2010-</a:t>
                      </a:r>
                      <a:endParaRPr sz="1700">
                        <a:latin typeface="Calibri"/>
                        <a:cs typeface="Calibri"/>
                      </a:endParaRPr>
                    </a:p>
                    <a:p>
                      <a:pPr algn="ctr">
                        <a:lnSpc>
                          <a:spcPct val="100000"/>
                        </a:lnSpc>
                      </a:pPr>
                      <a:r>
                        <a:rPr sz="1700" spc="-10" dirty="0">
                          <a:latin typeface="Calibri"/>
                          <a:cs typeface="Calibri"/>
                        </a:rPr>
                        <a:t>2012)</a:t>
                      </a:r>
                      <a:endParaRPr sz="1700">
                        <a:latin typeface="Calibri"/>
                        <a:cs typeface="Calibri"/>
                      </a:endParaRPr>
                    </a:p>
                  </a:txBody>
                  <a:tcPr marL="0" marR="0" marT="9736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19380" marR="112395" indent="34925" algn="just">
                        <a:lnSpc>
                          <a:spcPct val="100000"/>
                        </a:lnSpc>
                        <a:spcBef>
                          <a:spcPts val="2120"/>
                        </a:spcBef>
                      </a:pPr>
                      <a:r>
                        <a:rPr sz="1700" spc="-10" dirty="0">
                          <a:latin typeface="Calibri"/>
                          <a:cs typeface="Calibri"/>
                        </a:rPr>
                        <a:t>indemnité journalière </a:t>
                      </a:r>
                      <a:r>
                        <a:rPr sz="1700" b="1" spc="-10" dirty="0">
                          <a:latin typeface="Calibri"/>
                          <a:cs typeface="Calibri"/>
                        </a:rPr>
                        <a:t>hommes</a:t>
                      </a:r>
                      <a:endParaRPr sz="1700">
                        <a:latin typeface="Calibri"/>
                        <a:cs typeface="Calibri"/>
                      </a:endParaRPr>
                    </a:p>
                  </a:txBody>
                  <a:tcPr marL="0" marR="0" marT="224367"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77470" marR="69850" algn="ctr">
                        <a:lnSpc>
                          <a:spcPct val="100000"/>
                        </a:lnSpc>
                        <a:spcBef>
                          <a:spcPts val="919"/>
                        </a:spcBef>
                      </a:pPr>
                      <a:r>
                        <a:rPr sz="1700" spc="-10" dirty="0">
                          <a:latin typeface="Calibri"/>
                          <a:cs typeface="Calibri"/>
                        </a:rPr>
                        <a:t>espérance</a:t>
                      </a:r>
                      <a:r>
                        <a:rPr sz="1700" spc="-30" dirty="0">
                          <a:latin typeface="Calibri"/>
                          <a:cs typeface="Calibri"/>
                        </a:rPr>
                        <a:t> </a:t>
                      </a:r>
                      <a:r>
                        <a:rPr sz="1700" spc="-25" dirty="0">
                          <a:latin typeface="Calibri"/>
                          <a:cs typeface="Calibri"/>
                        </a:rPr>
                        <a:t>de </a:t>
                      </a:r>
                      <a:r>
                        <a:rPr sz="1700" dirty="0">
                          <a:latin typeface="Calibri"/>
                          <a:cs typeface="Calibri"/>
                        </a:rPr>
                        <a:t>vie</a:t>
                      </a:r>
                      <a:r>
                        <a:rPr sz="1700" spc="-20" dirty="0">
                          <a:latin typeface="Calibri"/>
                          <a:cs typeface="Calibri"/>
                        </a:rPr>
                        <a:t> </a:t>
                      </a:r>
                      <a:r>
                        <a:rPr sz="1700" spc="-10" dirty="0">
                          <a:latin typeface="Calibri"/>
                          <a:cs typeface="Calibri"/>
                        </a:rPr>
                        <a:t>(Table </a:t>
                      </a:r>
                      <a:r>
                        <a:rPr sz="1700" dirty="0">
                          <a:latin typeface="Calibri"/>
                          <a:cs typeface="Calibri"/>
                        </a:rPr>
                        <a:t>INSEE</a:t>
                      </a:r>
                      <a:r>
                        <a:rPr sz="1700" spc="-15" dirty="0">
                          <a:latin typeface="Calibri"/>
                          <a:cs typeface="Calibri"/>
                        </a:rPr>
                        <a:t> </a:t>
                      </a:r>
                      <a:r>
                        <a:rPr sz="1700" spc="-10" dirty="0">
                          <a:latin typeface="Calibri"/>
                          <a:cs typeface="Calibri"/>
                        </a:rPr>
                        <a:t>2010-</a:t>
                      </a:r>
                      <a:endParaRPr sz="1700">
                        <a:latin typeface="Calibri"/>
                        <a:cs typeface="Calibri"/>
                      </a:endParaRPr>
                    </a:p>
                    <a:p>
                      <a:pPr algn="ctr">
                        <a:lnSpc>
                          <a:spcPct val="100000"/>
                        </a:lnSpc>
                      </a:pPr>
                      <a:r>
                        <a:rPr sz="1700" spc="-10" dirty="0">
                          <a:latin typeface="Calibri"/>
                          <a:cs typeface="Calibri"/>
                        </a:rPr>
                        <a:t>2012)</a:t>
                      </a:r>
                      <a:endParaRPr sz="1700">
                        <a:latin typeface="Calibri"/>
                        <a:cs typeface="Calibri"/>
                      </a:endParaRPr>
                    </a:p>
                  </a:txBody>
                  <a:tcPr marL="0" marR="0" marT="9736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273050" marR="266065" indent="34925" algn="just">
                        <a:lnSpc>
                          <a:spcPct val="100000"/>
                        </a:lnSpc>
                        <a:spcBef>
                          <a:spcPts val="2120"/>
                        </a:spcBef>
                      </a:pPr>
                      <a:r>
                        <a:rPr sz="1700" spc="-10" dirty="0">
                          <a:latin typeface="Calibri"/>
                          <a:cs typeface="Calibri"/>
                        </a:rPr>
                        <a:t>indemnité journalière </a:t>
                      </a:r>
                      <a:r>
                        <a:rPr sz="1700" b="1" spc="-10" dirty="0">
                          <a:latin typeface="Calibri"/>
                          <a:cs typeface="Calibri"/>
                        </a:rPr>
                        <a:t>femmes</a:t>
                      </a:r>
                      <a:endParaRPr sz="1700">
                        <a:latin typeface="Calibri"/>
                        <a:cs typeface="Calibri"/>
                      </a:endParaRPr>
                    </a:p>
                  </a:txBody>
                  <a:tcPr marL="0" marR="0" marT="224367"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1019"/>
                        </a:spcBef>
                      </a:pPr>
                      <a:endParaRPr sz="1700">
                        <a:latin typeface="Times New Roman"/>
                        <a:cs typeface="Times New Roman"/>
                      </a:endParaRPr>
                    </a:p>
                    <a:p>
                      <a:pPr marL="141605" marR="135255" indent="458470">
                        <a:lnSpc>
                          <a:spcPct val="100000"/>
                        </a:lnSpc>
                      </a:pPr>
                      <a:r>
                        <a:rPr sz="1700" spc="-10" dirty="0">
                          <a:latin typeface="Calibri"/>
                          <a:cs typeface="Calibri"/>
                        </a:rPr>
                        <a:t>rapport Homme/Femme</a:t>
                      </a:r>
                      <a:endParaRPr sz="1700">
                        <a:latin typeface="Calibri"/>
                        <a:cs typeface="Calibri"/>
                      </a:endParaRPr>
                    </a:p>
                  </a:txBody>
                  <a:tcPr marL="0" marR="0" marT="10794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0"/>
                  </a:ext>
                </a:extLst>
              </a:tr>
              <a:tr h="276754">
                <a:tc>
                  <a:txBody>
                    <a:bodyPr/>
                    <a:lstStyle/>
                    <a:p>
                      <a:pPr algn="r">
                        <a:lnSpc>
                          <a:spcPct val="100000"/>
                        </a:lnSpc>
                        <a:spcBef>
                          <a:spcPts val="30"/>
                        </a:spcBef>
                      </a:pPr>
                      <a:r>
                        <a:rPr sz="1700" dirty="0">
                          <a:latin typeface="Calibri"/>
                          <a:cs typeface="Calibri"/>
                        </a:rPr>
                        <a:t>10</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25" dirty="0">
                          <a:latin typeface="Calibri"/>
                          <a:cs typeface="Calibri"/>
                        </a:rPr>
                        <a:t>10%</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2</a:t>
                      </a:r>
                      <a:r>
                        <a:rPr sz="1700" spc="-60" dirty="0">
                          <a:latin typeface="Calibri"/>
                          <a:cs typeface="Calibri"/>
                        </a:rPr>
                        <a:t> </a:t>
                      </a:r>
                      <a:r>
                        <a:rPr sz="1700" dirty="0">
                          <a:latin typeface="Calibri"/>
                          <a:cs typeface="Calibri"/>
                        </a:rPr>
                        <a:t>670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26</a:t>
                      </a:r>
                      <a:r>
                        <a:rPr sz="1700" spc="-65" dirty="0">
                          <a:latin typeface="Calibri"/>
                          <a:cs typeface="Calibri"/>
                        </a:rPr>
                        <a:t> </a:t>
                      </a:r>
                      <a:r>
                        <a:rPr sz="1700" dirty="0">
                          <a:latin typeface="Calibri"/>
                          <a:cs typeface="Calibri"/>
                        </a:rPr>
                        <a:t>700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10" dirty="0">
                          <a:latin typeface="Calibri"/>
                          <a:cs typeface="Calibri"/>
                        </a:rPr>
                        <a:t>68,686</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1,06</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10" dirty="0">
                          <a:latin typeface="Calibri"/>
                          <a:cs typeface="Calibri"/>
                        </a:rPr>
                        <a:t>75,177</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0,97</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1"/>
                  </a:ext>
                </a:extLst>
              </a:tr>
              <a:tr h="276754">
                <a:tc>
                  <a:txBody>
                    <a:bodyPr/>
                    <a:lstStyle/>
                    <a:p>
                      <a:pPr algn="r">
                        <a:lnSpc>
                          <a:spcPct val="100000"/>
                        </a:lnSpc>
                        <a:spcBef>
                          <a:spcPts val="30"/>
                        </a:spcBef>
                      </a:pPr>
                      <a:r>
                        <a:rPr sz="1700" dirty="0">
                          <a:latin typeface="Calibri"/>
                          <a:cs typeface="Calibri"/>
                        </a:rPr>
                        <a:t>11</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25" dirty="0">
                          <a:latin typeface="Calibri"/>
                          <a:cs typeface="Calibri"/>
                        </a:rPr>
                        <a:t>10%</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2</a:t>
                      </a:r>
                      <a:r>
                        <a:rPr sz="1700" spc="-60" dirty="0">
                          <a:latin typeface="Calibri"/>
                          <a:cs typeface="Calibri"/>
                        </a:rPr>
                        <a:t> </a:t>
                      </a:r>
                      <a:r>
                        <a:rPr sz="1700" dirty="0">
                          <a:latin typeface="Calibri"/>
                          <a:cs typeface="Calibri"/>
                        </a:rPr>
                        <a:t>475</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24</a:t>
                      </a:r>
                      <a:r>
                        <a:rPr sz="1700" spc="-65" dirty="0">
                          <a:latin typeface="Calibri"/>
                          <a:cs typeface="Calibri"/>
                        </a:rPr>
                        <a:t> </a:t>
                      </a:r>
                      <a:r>
                        <a:rPr sz="1700" dirty="0">
                          <a:latin typeface="Calibri"/>
                          <a:cs typeface="Calibri"/>
                        </a:rPr>
                        <a:t>750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10" dirty="0">
                          <a:latin typeface="Calibri"/>
                          <a:cs typeface="Calibri"/>
                        </a:rPr>
                        <a:t>67,691</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1,00</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FF00"/>
                    </a:solidFill>
                  </a:tcPr>
                </a:tc>
                <a:tc>
                  <a:txBody>
                    <a:bodyPr/>
                    <a:lstStyle/>
                    <a:p>
                      <a:pPr algn="r">
                        <a:lnSpc>
                          <a:spcPct val="100000"/>
                        </a:lnSpc>
                        <a:spcBef>
                          <a:spcPts val="30"/>
                        </a:spcBef>
                      </a:pPr>
                      <a:r>
                        <a:rPr sz="1700" spc="-10" dirty="0">
                          <a:latin typeface="Calibri"/>
                          <a:cs typeface="Calibri"/>
                        </a:rPr>
                        <a:t>74,181</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0,91</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FF00"/>
                    </a:solidFill>
                  </a:tcPr>
                </a:tc>
                <a:tc>
                  <a:txBody>
                    <a:bodyPr/>
                    <a:lstStyle/>
                    <a:p>
                      <a:pPr algn="ctr">
                        <a:lnSpc>
                          <a:spcPts val="2335"/>
                        </a:lnSpc>
                      </a:pPr>
                      <a:r>
                        <a:rPr sz="1700" spc="-25" dirty="0">
                          <a:latin typeface="Calibri"/>
                          <a:cs typeface="Calibri"/>
                        </a:rPr>
                        <a:t>10%</a:t>
                      </a:r>
                      <a:endParaRPr sz="17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276754">
                <a:tc>
                  <a:txBody>
                    <a:bodyPr/>
                    <a:lstStyle/>
                    <a:p>
                      <a:pPr algn="r">
                        <a:lnSpc>
                          <a:spcPct val="100000"/>
                        </a:lnSpc>
                        <a:spcBef>
                          <a:spcPts val="30"/>
                        </a:spcBef>
                      </a:pPr>
                      <a:r>
                        <a:rPr sz="1700" dirty="0">
                          <a:latin typeface="Calibri"/>
                          <a:cs typeface="Calibri"/>
                        </a:rPr>
                        <a:t>20</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25" dirty="0">
                          <a:latin typeface="Calibri"/>
                          <a:cs typeface="Calibri"/>
                        </a:rPr>
                        <a:t>10%</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2</a:t>
                      </a:r>
                      <a:r>
                        <a:rPr sz="1700" spc="-60" dirty="0">
                          <a:latin typeface="Calibri"/>
                          <a:cs typeface="Calibri"/>
                        </a:rPr>
                        <a:t> </a:t>
                      </a:r>
                      <a:r>
                        <a:rPr sz="1700" dirty="0">
                          <a:latin typeface="Calibri"/>
                          <a:cs typeface="Calibri"/>
                        </a:rPr>
                        <a:t>475</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24</a:t>
                      </a:r>
                      <a:r>
                        <a:rPr sz="1700" spc="-65" dirty="0">
                          <a:latin typeface="Calibri"/>
                          <a:cs typeface="Calibri"/>
                        </a:rPr>
                        <a:t> </a:t>
                      </a:r>
                      <a:r>
                        <a:rPr sz="1700" dirty="0">
                          <a:latin typeface="Calibri"/>
                          <a:cs typeface="Calibri"/>
                        </a:rPr>
                        <a:t>750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10" dirty="0">
                          <a:latin typeface="Calibri"/>
                          <a:cs typeface="Calibri"/>
                        </a:rPr>
                        <a:t>58,851</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1,15</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10" dirty="0">
                          <a:latin typeface="Calibri"/>
                          <a:cs typeface="Calibri"/>
                        </a:rPr>
                        <a:t>65,265</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1,04</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3"/>
                  </a:ext>
                </a:extLst>
              </a:tr>
              <a:tr h="276754">
                <a:tc>
                  <a:txBody>
                    <a:bodyPr/>
                    <a:lstStyle/>
                    <a:p>
                      <a:pPr algn="r">
                        <a:lnSpc>
                          <a:spcPct val="100000"/>
                        </a:lnSpc>
                        <a:spcBef>
                          <a:spcPts val="25"/>
                        </a:spcBef>
                      </a:pPr>
                      <a:r>
                        <a:rPr sz="1700" dirty="0">
                          <a:latin typeface="Calibri"/>
                          <a:cs typeface="Calibri"/>
                        </a:rPr>
                        <a:t>21</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25" dirty="0">
                          <a:latin typeface="Calibri"/>
                          <a:cs typeface="Calibri"/>
                        </a:rPr>
                        <a:t>10%</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2</a:t>
                      </a:r>
                      <a:r>
                        <a:rPr sz="1700" spc="-60" dirty="0">
                          <a:latin typeface="Calibri"/>
                          <a:cs typeface="Calibri"/>
                        </a:rPr>
                        <a:t> </a:t>
                      </a:r>
                      <a:r>
                        <a:rPr sz="1700" dirty="0">
                          <a:latin typeface="Calibri"/>
                          <a:cs typeface="Calibri"/>
                        </a:rPr>
                        <a:t>255</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22</a:t>
                      </a:r>
                      <a:r>
                        <a:rPr sz="1700" spc="-65" dirty="0">
                          <a:latin typeface="Calibri"/>
                          <a:cs typeface="Calibri"/>
                        </a:rPr>
                        <a:t> </a:t>
                      </a:r>
                      <a:r>
                        <a:rPr sz="1700" dirty="0">
                          <a:latin typeface="Calibri"/>
                          <a:cs typeface="Calibri"/>
                        </a:rPr>
                        <a:t>550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10" dirty="0">
                          <a:latin typeface="Calibri"/>
                          <a:cs typeface="Calibri"/>
                        </a:rPr>
                        <a:t>57,890</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1,07</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10" dirty="0">
                          <a:latin typeface="Calibri"/>
                          <a:cs typeface="Calibri"/>
                        </a:rPr>
                        <a:t>64,282</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0,96</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276754">
                <a:tc>
                  <a:txBody>
                    <a:bodyPr/>
                    <a:lstStyle/>
                    <a:p>
                      <a:pPr algn="r">
                        <a:lnSpc>
                          <a:spcPct val="100000"/>
                        </a:lnSpc>
                        <a:spcBef>
                          <a:spcPts val="25"/>
                        </a:spcBef>
                      </a:pPr>
                      <a:r>
                        <a:rPr sz="1700" dirty="0">
                          <a:latin typeface="Calibri"/>
                          <a:cs typeface="Calibri"/>
                        </a:rPr>
                        <a:t>30</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25" dirty="0">
                          <a:latin typeface="Calibri"/>
                          <a:cs typeface="Calibri"/>
                        </a:rPr>
                        <a:t>10%</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2</a:t>
                      </a:r>
                      <a:r>
                        <a:rPr sz="1700" spc="-60" dirty="0">
                          <a:latin typeface="Calibri"/>
                          <a:cs typeface="Calibri"/>
                        </a:rPr>
                        <a:t> </a:t>
                      </a:r>
                      <a:r>
                        <a:rPr sz="1700" dirty="0">
                          <a:latin typeface="Calibri"/>
                          <a:cs typeface="Calibri"/>
                        </a:rPr>
                        <a:t>255</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22</a:t>
                      </a:r>
                      <a:r>
                        <a:rPr sz="1700" spc="-65" dirty="0">
                          <a:latin typeface="Calibri"/>
                          <a:cs typeface="Calibri"/>
                        </a:rPr>
                        <a:t> </a:t>
                      </a:r>
                      <a:r>
                        <a:rPr sz="1700" dirty="0">
                          <a:latin typeface="Calibri"/>
                          <a:cs typeface="Calibri"/>
                        </a:rPr>
                        <a:t>550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10" dirty="0">
                          <a:latin typeface="Calibri"/>
                          <a:cs typeface="Calibri"/>
                        </a:rPr>
                        <a:t>49,272</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1,25</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10" dirty="0">
                          <a:latin typeface="Calibri"/>
                          <a:cs typeface="Calibri"/>
                        </a:rPr>
                        <a:t>55,425</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1,11</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5"/>
                  </a:ext>
                </a:extLst>
              </a:tr>
              <a:tr h="276754">
                <a:tc>
                  <a:txBody>
                    <a:bodyPr/>
                    <a:lstStyle/>
                    <a:p>
                      <a:pPr algn="r">
                        <a:lnSpc>
                          <a:spcPct val="100000"/>
                        </a:lnSpc>
                        <a:spcBef>
                          <a:spcPts val="45"/>
                        </a:spcBef>
                      </a:pPr>
                      <a:r>
                        <a:rPr sz="1700" dirty="0">
                          <a:latin typeface="Calibri"/>
                          <a:cs typeface="Calibri"/>
                        </a:rPr>
                        <a:t>31</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spc="-25" dirty="0">
                          <a:latin typeface="Calibri"/>
                          <a:cs typeface="Calibri"/>
                        </a:rPr>
                        <a:t>10%</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2</a:t>
                      </a:r>
                      <a:r>
                        <a:rPr sz="1700" spc="-60" dirty="0">
                          <a:latin typeface="Calibri"/>
                          <a:cs typeface="Calibri"/>
                        </a:rPr>
                        <a:t> </a:t>
                      </a:r>
                      <a:r>
                        <a:rPr sz="1700" dirty="0">
                          <a:latin typeface="Calibri"/>
                          <a:cs typeface="Calibri"/>
                        </a:rPr>
                        <a:t>035</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20</a:t>
                      </a:r>
                      <a:r>
                        <a:rPr sz="1700" spc="-65" dirty="0">
                          <a:latin typeface="Calibri"/>
                          <a:cs typeface="Calibri"/>
                        </a:rPr>
                        <a:t> </a:t>
                      </a:r>
                      <a:r>
                        <a:rPr sz="1700" dirty="0">
                          <a:latin typeface="Calibri"/>
                          <a:cs typeface="Calibri"/>
                        </a:rPr>
                        <a:t>350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spc="-10" dirty="0">
                          <a:latin typeface="Calibri"/>
                          <a:cs typeface="Calibri"/>
                        </a:rPr>
                        <a:t>48,316</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1,15</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spc="-10" dirty="0">
                          <a:latin typeface="Calibri"/>
                          <a:cs typeface="Calibri"/>
                        </a:rPr>
                        <a:t>54,443</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1,02</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276754">
                <a:tc>
                  <a:txBody>
                    <a:bodyPr/>
                    <a:lstStyle/>
                    <a:p>
                      <a:pPr algn="r">
                        <a:lnSpc>
                          <a:spcPct val="100000"/>
                        </a:lnSpc>
                        <a:spcBef>
                          <a:spcPts val="45"/>
                        </a:spcBef>
                      </a:pPr>
                      <a:r>
                        <a:rPr sz="1700" dirty="0">
                          <a:latin typeface="Calibri"/>
                          <a:cs typeface="Calibri"/>
                        </a:rPr>
                        <a:t>40</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spc="-25" dirty="0">
                          <a:latin typeface="Calibri"/>
                          <a:cs typeface="Calibri"/>
                        </a:rPr>
                        <a:t>10%</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2</a:t>
                      </a:r>
                      <a:r>
                        <a:rPr sz="1700" spc="-60" dirty="0">
                          <a:latin typeface="Calibri"/>
                          <a:cs typeface="Calibri"/>
                        </a:rPr>
                        <a:t> </a:t>
                      </a:r>
                      <a:r>
                        <a:rPr sz="1700" dirty="0">
                          <a:latin typeface="Calibri"/>
                          <a:cs typeface="Calibri"/>
                        </a:rPr>
                        <a:t>035</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20</a:t>
                      </a:r>
                      <a:r>
                        <a:rPr sz="1700" spc="-65" dirty="0">
                          <a:latin typeface="Calibri"/>
                          <a:cs typeface="Calibri"/>
                        </a:rPr>
                        <a:t> </a:t>
                      </a:r>
                      <a:r>
                        <a:rPr sz="1700" dirty="0">
                          <a:latin typeface="Calibri"/>
                          <a:cs typeface="Calibri"/>
                        </a:rPr>
                        <a:t>350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spc="-10" dirty="0">
                          <a:latin typeface="Calibri"/>
                          <a:cs typeface="Calibri"/>
                        </a:rPr>
                        <a:t>39,774</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1,40</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spc="-10" dirty="0">
                          <a:latin typeface="Calibri"/>
                          <a:cs typeface="Calibri"/>
                        </a:rPr>
                        <a:t>45,671</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1,22</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7"/>
                  </a:ext>
                </a:extLst>
              </a:tr>
              <a:tr h="276754">
                <a:tc>
                  <a:txBody>
                    <a:bodyPr/>
                    <a:lstStyle/>
                    <a:p>
                      <a:pPr algn="r">
                        <a:lnSpc>
                          <a:spcPct val="100000"/>
                        </a:lnSpc>
                        <a:spcBef>
                          <a:spcPts val="40"/>
                        </a:spcBef>
                      </a:pPr>
                      <a:r>
                        <a:rPr sz="1700" dirty="0">
                          <a:latin typeface="Calibri"/>
                          <a:cs typeface="Calibri"/>
                        </a:rPr>
                        <a:t>41</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spc="-25" dirty="0">
                          <a:latin typeface="Calibri"/>
                          <a:cs typeface="Calibri"/>
                        </a:rPr>
                        <a:t>10%</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dirty="0">
                          <a:latin typeface="Calibri"/>
                          <a:cs typeface="Calibri"/>
                        </a:rPr>
                        <a:t>1</a:t>
                      </a:r>
                      <a:r>
                        <a:rPr sz="1700" spc="-60" dirty="0">
                          <a:latin typeface="Calibri"/>
                          <a:cs typeface="Calibri"/>
                        </a:rPr>
                        <a:t> </a:t>
                      </a:r>
                      <a:r>
                        <a:rPr sz="1700" dirty="0">
                          <a:latin typeface="Calibri"/>
                          <a:cs typeface="Calibri"/>
                        </a:rPr>
                        <a:t>800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dirty="0">
                          <a:latin typeface="Calibri"/>
                          <a:cs typeface="Calibri"/>
                        </a:rPr>
                        <a:t>18</a:t>
                      </a:r>
                      <a:r>
                        <a:rPr sz="1700" spc="-65" dirty="0">
                          <a:latin typeface="Calibri"/>
                          <a:cs typeface="Calibri"/>
                        </a:rPr>
                        <a:t> </a:t>
                      </a:r>
                      <a:r>
                        <a:rPr sz="1700" dirty="0">
                          <a:latin typeface="Calibri"/>
                          <a:cs typeface="Calibri"/>
                        </a:rPr>
                        <a:t>000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spc="-10" dirty="0">
                          <a:latin typeface="Calibri"/>
                          <a:cs typeface="Calibri"/>
                        </a:rPr>
                        <a:t>38,840</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dirty="0">
                          <a:latin typeface="Calibri"/>
                          <a:cs typeface="Calibri"/>
                        </a:rPr>
                        <a:t>1,27</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spc="-10" dirty="0">
                          <a:latin typeface="Calibri"/>
                          <a:cs typeface="Calibri"/>
                        </a:rPr>
                        <a:t>44,708</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dirty="0">
                          <a:latin typeface="Calibri"/>
                          <a:cs typeface="Calibri"/>
                        </a:rPr>
                        <a:t>1,10</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r h="276754">
                <a:tc>
                  <a:txBody>
                    <a:bodyPr/>
                    <a:lstStyle/>
                    <a:p>
                      <a:pPr algn="r">
                        <a:lnSpc>
                          <a:spcPct val="100000"/>
                        </a:lnSpc>
                        <a:spcBef>
                          <a:spcPts val="40"/>
                        </a:spcBef>
                      </a:pPr>
                      <a:r>
                        <a:rPr sz="1700" dirty="0">
                          <a:latin typeface="Calibri"/>
                          <a:cs typeface="Calibri"/>
                        </a:rPr>
                        <a:t>50</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spc="-25" dirty="0">
                          <a:latin typeface="Calibri"/>
                          <a:cs typeface="Calibri"/>
                        </a:rPr>
                        <a:t>10%</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dirty="0">
                          <a:latin typeface="Calibri"/>
                          <a:cs typeface="Calibri"/>
                        </a:rPr>
                        <a:t>1</a:t>
                      </a:r>
                      <a:r>
                        <a:rPr sz="1700" spc="-60" dirty="0">
                          <a:latin typeface="Calibri"/>
                          <a:cs typeface="Calibri"/>
                        </a:rPr>
                        <a:t> </a:t>
                      </a:r>
                      <a:r>
                        <a:rPr sz="1700" dirty="0">
                          <a:latin typeface="Calibri"/>
                          <a:cs typeface="Calibri"/>
                        </a:rPr>
                        <a:t>800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dirty="0">
                          <a:latin typeface="Calibri"/>
                          <a:cs typeface="Calibri"/>
                        </a:rPr>
                        <a:t>18</a:t>
                      </a:r>
                      <a:r>
                        <a:rPr sz="1700" spc="-65" dirty="0">
                          <a:latin typeface="Calibri"/>
                          <a:cs typeface="Calibri"/>
                        </a:rPr>
                        <a:t> </a:t>
                      </a:r>
                      <a:r>
                        <a:rPr sz="1700" dirty="0">
                          <a:latin typeface="Calibri"/>
                          <a:cs typeface="Calibri"/>
                        </a:rPr>
                        <a:t>000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spc="-10" dirty="0">
                          <a:latin typeface="Calibri"/>
                          <a:cs typeface="Calibri"/>
                        </a:rPr>
                        <a:t>30,715</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dirty="0">
                          <a:latin typeface="Calibri"/>
                          <a:cs typeface="Calibri"/>
                        </a:rPr>
                        <a:t>1,60</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FF00"/>
                    </a:solidFill>
                  </a:tcPr>
                </a:tc>
                <a:tc>
                  <a:txBody>
                    <a:bodyPr/>
                    <a:lstStyle/>
                    <a:p>
                      <a:pPr algn="r">
                        <a:lnSpc>
                          <a:spcPct val="100000"/>
                        </a:lnSpc>
                        <a:spcBef>
                          <a:spcPts val="40"/>
                        </a:spcBef>
                      </a:pPr>
                      <a:r>
                        <a:rPr sz="1700" spc="-10" dirty="0">
                          <a:latin typeface="Calibri"/>
                          <a:cs typeface="Calibri"/>
                        </a:rPr>
                        <a:t>36,222</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0"/>
                        </a:spcBef>
                      </a:pPr>
                      <a:r>
                        <a:rPr sz="1700" dirty="0">
                          <a:latin typeface="Calibri"/>
                          <a:cs typeface="Calibri"/>
                        </a:rPr>
                        <a:t>1,36</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23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FF00"/>
                    </a:solidFill>
                  </a:tcPr>
                </a:tc>
                <a:tc>
                  <a:txBody>
                    <a:bodyPr/>
                    <a:lstStyle/>
                    <a:p>
                      <a:pPr algn="ctr">
                        <a:lnSpc>
                          <a:spcPts val="2345"/>
                        </a:lnSpc>
                      </a:pPr>
                      <a:r>
                        <a:rPr sz="1700" spc="-25" dirty="0">
                          <a:latin typeface="Calibri"/>
                          <a:cs typeface="Calibri"/>
                        </a:rPr>
                        <a:t>18%</a:t>
                      </a:r>
                      <a:endParaRPr sz="17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9"/>
                  </a:ext>
                </a:extLst>
              </a:tr>
              <a:tr h="276754">
                <a:tc>
                  <a:txBody>
                    <a:bodyPr/>
                    <a:lstStyle/>
                    <a:p>
                      <a:pPr algn="r">
                        <a:lnSpc>
                          <a:spcPct val="100000"/>
                        </a:lnSpc>
                        <a:spcBef>
                          <a:spcPts val="35"/>
                        </a:spcBef>
                      </a:pPr>
                      <a:r>
                        <a:rPr sz="1700" dirty="0">
                          <a:latin typeface="Calibri"/>
                          <a:cs typeface="Calibri"/>
                        </a:rPr>
                        <a:t>51</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spc="-25" dirty="0">
                          <a:latin typeface="Calibri"/>
                          <a:cs typeface="Calibri"/>
                        </a:rPr>
                        <a:t>10%</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a:t>
                      </a:r>
                      <a:r>
                        <a:rPr sz="1700" spc="-60" dirty="0">
                          <a:latin typeface="Calibri"/>
                          <a:cs typeface="Calibri"/>
                        </a:rPr>
                        <a:t> </a:t>
                      </a:r>
                      <a:r>
                        <a:rPr sz="1700" dirty="0">
                          <a:latin typeface="Calibri"/>
                          <a:cs typeface="Calibri"/>
                        </a:rPr>
                        <a:t>560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15</a:t>
                      </a:r>
                      <a:r>
                        <a:rPr sz="1700" spc="-65" dirty="0">
                          <a:latin typeface="Calibri"/>
                          <a:cs typeface="Calibri"/>
                        </a:rPr>
                        <a:t> </a:t>
                      </a:r>
                      <a:r>
                        <a:rPr sz="1700" dirty="0">
                          <a:latin typeface="Calibri"/>
                          <a:cs typeface="Calibri"/>
                        </a:rPr>
                        <a:t>600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spc="-10" dirty="0">
                          <a:latin typeface="Calibri"/>
                          <a:cs typeface="Calibri"/>
                        </a:rPr>
                        <a:t>29,852</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1,43</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spc="-10" dirty="0">
                          <a:latin typeface="Calibri"/>
                          <a:cs typeface="Calibri"/>
                        </a:rPr>
                        <a:t>35,303</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1,21</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0"/>
                  </a:ext>
                </a:extLst>
              </a:tr>
              <a:tr h="276754">
                <a:tc>
                  <a:txBody>
                    <a:bodyPr/>
                    <a:lstStyle/>
                    <a:p>
                      <a:pPr algn="r">
                        <a:lnSpc>
                          <a:spcPct val="100000"/>
                        </a:lnSpc>
                        <a:spcBef>
                          <a:spcPts val="35"/>
                        </a:spcBef>
                      </a:pPr>
                      <a:r>
                        <a:rPr sz="1700" dirty="0">
                          <a:latin typeface="Calibri"/>
                          <a:cs typeface="Calibri"/>
                        </a:rPr>
                        <a:t>60</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spc="-25" dirty="0">
                          <a:latin typeface="Calibri"/>
                          <a:cs typeface="Calibri"/>
                        </a:rPr>
                        <a:t>10%</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a:t>
                      </a:r>
                      <a:r>
                        <a:rPr sz="1700" spc="-60" dirty="0">
                          <a:latin typeface="Calibri"/>
                          <a:cs typeface="Calibri"/>
                        </a:rPr>
                        <a:t> </a:t>
                      </a:r>
                      <a:r>
                        <a:rPr sz="1700" dirty="0">
                          <a:latin typeface="Calibri"/>
                          <a:cs typeface="Calibri"/>
                        </a:rPr>
                        <a:t>560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15</a:t>
                      </a:r>
                      <a:r>
                        <a:rPr sz="1700" spc="-65" dirty="0">
                          <a:latin typeface="Calibri"/>
                          <a:cs typeface="Calibri"/>
                        </a:rPr>
                        <a:t> </a:t>
                      </a:r>
                      <a:r>
                        <a:rPr sz="1700" dirty="0">
                          <a:latin typeface="Calibri"/>
                          <a:cs typeface="Calibri"/>
                        </a:rPr>
                        <a:t>600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spc="-10" dirty="0">
                          <a:latin typeface="Calibri"/>
                          <a:cs typeface="Calibri"/>
                        </a:rPr>
                        <a:t>22,562</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1,89</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spc="-10" dirty="0">
                          <a:latin typeface="Calibri"/>
                          <a:cs typeface="Calibri"/>
                        </a:rPr>
                        <a:t>27,216</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1,57</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1"/>
                  </a:ext>
                </a:extLst>
              </a:tr>
              <a:tr h="276754">
                <a:tc>
                  <a:txBody>
                    <a:bodyPr/>
                    <a:lstStyle/>
                    <a:p>
                      <a:pPr algn="r">
                        <a:lnSpc>
                          <a:spcPct val="100000"/>
                        </a:lnSpc>
                        <a:spcBef>
                          <a:spcPts val="35"/>
                        </a:spcBef>
                      </a:pPr>
                      <a:r>
                        <a:rPr sz="1700" dirty="0">
                          <a:latin typeface="Calibri"/>
                          <a:cs typeface="Calibri"/>
                        </a:rPr>
                        <a:t>61</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spc="-25" dirty="0">
                          <a:latin typeface="Calibri"/>
                          <a:cs typeface="Calibri"/>
                        </a:rPr>
                        <a:t>10%</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a:t>
                      </a:r>
                      <a:r>
                        <a:rPr sz="1700" spc="-60" dirty="0">
                          <a:latin typeface="Calibri"/>
                          <a:cs typeface="Calibri"/>
                        </a:rPr>
                        <a:t> </a:t>
                      </a:r>
                      <a:r>
                        <a:rPr sz="1700" dirty="0">
                          <a:latin typeface="Calibri"/>
                          <a:cs typeface="Calibri"/>
                        </a:rPr>
                        <a:t>320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13</a:t>
                      </a:r>
                      <a:r>
                        <a:rPr sz="1700" spc="-65" dirty="0">
                          <a:latin typeface="Calibri"/>
                          <a:cs typeface="Calibri"/>
                        </a:rPr>
                        <a:t> </a:t>
                      </a:r>
                      <a:r>
                        <a:rPr sz="1700" dirty="0">
                          <a:latin typeface="Calibri"/>
                          <a:cs typeface="Calibri"/>
                        </a:rPr>
                        <a:t>200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spc="-10" dirty="0">
                          <a:latin typeface="Calibri"/>
                          <a:cs typeface="Calibri"/>
                        </a:rPr>
                        <a:t>21,791</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1,66</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spc="-10" dirty="0">
                          <a:latin typeface="Calibri"/>
                          <a:cs typeface="Calibri"/>
                        </a:rPr>
                        <a:t>26,335</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5"/>
                        </a:spcBef>
                      </a:pPr>
                      <a:r>
                        <a:rPr sz="1700" dirty="0">
                          <a:latin typeface="Calibri"/>
                          <a:cs typeface="Calibri"/>
                        </a:rPr>
                        <a:t>1,37</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70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2"/>
                  </a:ext>
                </a:extLst>
              </a:tr>
              <a:tr h="276754">
                <a:tc>
                  <a:txBody>
                    <a:bodyPr/>
                    <a:lstStyle/>
                    <a:p>
                      <a:pPr algn="r">
                        <a:lnSpc>
                          <a:spcPct val="100000"/>
                        </a:lnSpc>
                        <a:spcBef>
                          <a:spcPts val="30"/>
                        </a:spcBef>
                      </a:pPr>
                      <a:r>
                        <a:rPr sz="1700" dirty="0">
                          <a:latin typeface="Calibri"/>
                          <a:cs typeface="Calibri"/>
                        </a:rPr>
                        <a:t>70</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25" dirty="0">
                          <a:latin typeface="Calibri"/>
                          <a:cs typeface="Calibri"/>
                        </a:rPr>
                        <a:t>10%</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a:t>
                      </a:r>
                      <a:r>
                        <a:rPr sz="1700" spc="-60" dirty="0">
                          <a:latin typeface="Calibri"/>
                          <a:cs typeface="Calibri"/>
                        </a:rPr>
                        <a:t> </a:t>
                      </a:r>
                      <a:r>
                        <a:rPr sz="1700" dirty="0">
                          <a:latin typeface="Calibri"/>
                          <a:cs typeface="Calibri"/>
                        </a:rPr>
                        <a:t>320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13</a:t>
                      </a:r>
                      <a:r>
                        <a:rPr sz="1700" spc="-65" dirty="0">
                          <a:latin typeface="Calibri"/>
                          <a:cs typeface="Calibri"/>
                        </a:rPr>
                        <a:t> </a:t>
                      </a:r>
                      <a:r>
                        <a:rPr sz="1700" dirty="0">
                          <a:latin typeface="Calibri"/>
                          <a:cs typeface="Calibri"/>
                        </a:rPr>
                        <a:t>200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10" dirty="0">
                          <a:latin typeface="Calibri"/>
                          <a:cs typeface="Calibri"/>
                        </a:rPr>
                        <a:t>15,103</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2,39</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10" dirty="0">
                          <a:latin typeface="Calibri"/>
                          <a:cs typeface="Calibri"/>
                        </a:rPr>
                        <a:t>18,581</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1,94</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3"/>
                  </a:ext>
                </a:extLst>
              </a:tr>
              <a:tr h="276754">
                <a:tc>
                  <a:txBody>
                    <a:bodyPr/>
                    <a:lstStyle/>
                    <a:p>
                      <a:pPr algn="r">
                        <a:lnSpc>
                          <a:spcPct val="100000"/>
                        </a:lnSpc>
                        <a:spcBef>
                          <a:spcPts val="30"/>
                        </a:spcBef>
                      </a:pPr>
                      <a:r>
                        <a:rPr sz="1700" dirty="0">
                          <a:latin typeface="Calibri"/>
                          <a:cs typeface="Calibri"/>
                        </a:rPr>
                        <a:t>71</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25" dirty="0">
                          <a:latin typeface="Calibri"/>
                          <a:cs typeface="Calibri"/>
                        </a:rPr>
                        <a:t>10%</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a:t>
                      </a:r>
                      <a:r>
                        <a:rPr sz="1700" spc="-60" dirty="0">
                          <a:latin typeface="Calibri"/>
                          <a:cs typeface="Calibri"/>
                        </a:rPr>
                        <a:t> </a:t>
                      </a:r>
                      <a:r>
                        <a:rPr sz="1700" dirty="0">
                          <a:latin typeface="Calibri"/>
                          <a:cs typeface="Calibri"/>
                        </a:rPr>
                        <a:t>130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11</a:t>
                      </a:r>
                      <a:r>
                        <a:rPr sz="1700" spc="-65" dirty="0">
                          <a:latin typeface="Calibri"/>
                          <a:cs typeface="Calibri"/>
                        </a:rPr>
                        <a:t> </a:t>
                      </a:r>
                      <a:r>
                        <a:rPr sz="1700" dirty="0">
                          <a:latin typeface="Calibri"/>
                          <a:cs typeface="Calibri"/>
                        </a:rPr>
                        <a:t>300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10" dirty="0">
                          <a:latin typeface="Calibri"/>
                          <a:cs typeface="Calibri"/>
                        </a:rPr>
                        <a:t>14,394</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2,15</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spc="-10" dirty="0">
                          <a:latin typeface="Calibri"/>
                          <a:cs typeface="Calibri"/>
                        </a:rPr>
                        <a:t>17,744</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30"/>
                        </a:spcBef>
                      </a:pPr>
                      <a:r>
                        <a:rPr sz="1700" dirty="0">
                          <a:latin typeface="Calibri"/>
                          <a:cs typeface="Calibri"/>
                        </a:rPr>
                        <a:t>1,74</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4"/>
                  </a:ext>
                </a:extLst>
              </a:tr>
              <a:tr h="276754">
                <a:tc>
                  <a:txBody>
                    <a:bodyPr/>
                    <a:lstStyle/>
                    <a:p>
                      <a:pPr algn="r">
                        <a:lnSpc>
                          <a:spcPct val="100000"/>
                        </a:lnSpc>
                        <a:spcBef>
                          <a:spcPts val="25"/>
                        </a:spcBef>
                      </a:pPr>
                      <a:r>
                        <a:rPr sz="1700" dirty="0">
                          <a:latin typeface="Calibri"/>
                          <a:cs typeface="Calibri"/>
                        </a:rPr>
                        <a:t>80</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25" dirty="0">
                          <a:latin typeface="Calibri"/>
                          <a:cs typeface="Calibri"/>
                        </a:rPr>
                        <a:t>10%</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1</a:t>
                      </a:r>
                      <a:r>
                        <a:rPr sz="1700" spc="-60" dirty="0">
                          <a:latin typeface="Calibri"/>
                          <a:cs typeface="Calibri"/>
                        </a:rPr>
                        <a:t> </a:t>
                      </a:r>
                      <a:r>
                        <a:rPr sz="1700" dirty="0">
                          <a:latin typeface="Calibri"/>
                          <a:cs typeface="Calibri"/>
                        </a:rPr>
                        <a:t>130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11</a:t>
                      </a:r>
                      <a:r>
                        <a:rPr sz="1700" spc="-65" dirty="0">
                          <a:latin typeface="Calibri"/>
                          <a:cs typeface="Calibri"/>
                        </a:rPr>
                        <a:t> </a:t>
                      </a:r>
                      <a:r>
                        <a:rPr sz="1700" dirty="0">
                          <a:latin typeface="Calibri"/>
                          <a:cs typeface="Calibri"/>
                        </a:rPr>
                        <a:t>300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10" dirty="0">
                          <a:latin typeface="Calibri"/>
                          <a:cs typeface="Calibri"/>
                        </a:rPr>
                        <a:t>8,571</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3,61</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FF00"/>
                    </a:solidFill>
                  </a:tcPr>
                </a:tc>
                <a:tc>
                  <a:txBody>
                    <a:bodyPr/>
                    <a:lstStyle/>
                    <a:p>
                      <a:pPr algn="r">
                        <a:lnSpc>
                          <a:spcPct val="100000"/>
                        </a:lnSpc>
                        <a:spcBef>
                          <a:spcPts val="25"/>
                        </a:spcBef>
                      </a:pPr>
                      <a:r>
                        <a:rPr sz="1700" spc="-10" dirty="0">
                          <a:latin typeface="Calibri"/>
                          <a:cs typeface="Calibri"/>
                        </a:rPr>
                        <a:t>10,716</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2,89</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FF00"/>
                    </a:solidFill>
                  </a:tcPr>
                </a:tc>
                <a:tc>
                  <a:txBody>
                    <a:bodyPr/>
                    <a:lstStyle/>
                    <a:p>
                      <a:pPr algn="ctr">
                        <a:lnSpc>
                          <a:spcPts val="2330"/>
                        </a:lnSpc>
                      </a:pPr>
                      <a:r>
                        <a:rPr sz="1700" spc="-25" dirty="0">
                          <a:latin typeface="Calibri"/>
                          <a:cs typeface="Calibri"/>
                        </a:rPr>
                        <a:t>25%</a:t>
                      </a:r>
                      <a:endParaRPr sz="17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5"/>
                  </a:ext>
                </a:extLst>
              </a:tr>
              <a:tr h="276754">
                <a:tc>
                  <a:txBody>
                    <a:bodyPr/>
                    <a:lstStyle/>
                    <a:p>
                      <a:pPr algn="r">
                        <a:lnSpc>
                          <a:spcPct val="100000"/>
                        </a:lnSpc>
                        <a:spcBef>
                          <a:spcPts val="25"/>
                        </a:spcBef>
                      </a:pPr>
                      <a:r>
                        <a:rPr sz="1700" dirty="0">
                          <a:latin typeface="Calibri"/>
                          <a:cs typeface="Calibri"/>
                        </a:rPr>
                        <a:t>81</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25" dirty="0">
                          <a:latin typeface="Calibri"/>
                          <a:cs typeface="Calibri"/>
                        </a:rPr>
                        <a:t>10%</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935</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9</a:t>
                      </a:r>
                      <a:r>
                        <a:rPr sz="1700" spc="-60" dirty="0">
                          <a:latin typeface="Calibri"/>
                          <a:cs typeface="Calibri"/>
                        </a:rPr>
                        <a:t> </a:t>
                      </a:r>
                      <a:r>
                        <a:rPr sz="1700" dirty="0">
                          <a:latin typeface="Calibri"/>
                          <a:cs typeface="Calibri"/>
                        </a:rPr>
                        <a:t>350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10" dirty="0">
                          <a:latin typeface="Calibri"/>
                          <a:cs typeface="Calibri"/>
                        </a:rPr>
                        <a:t>8,009</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3,20</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10" dirty="0">
                          <a:latin typeface="Calibri"/>
                          <a:cs typeface="Calibri"/>
                        </a:rPr>
                        <a:t>10,022</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2,55</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6"/>
                  </a:ext>
                </a:extLst>
              </a:tr>
              <a:tr h="276754">
                <a:tc>
                  <a:txBody>
                    <a:bodyPr/>
                    <a:lstStyle/>
                    <a:p>
                      <a:pPr algn="r">
                        <a:lnSpc>
                          <a:spcPct val="100000"/>
                        </a:lnSpc>
                        <a:spcBef>
                          <a:spcPts val="25"/>
                        </a:spcBef>
                      </a:pPr>
                      <a:r>
                        <a:rPr sz="1700" dirty="0">
                          <a:latin typeface="Calibri"/>
                          <a:cs typeface="Calibri"/>
                        </a:rPr>
                        <a:t>90</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25" dirty="0">
                          <a:latin typeface="Calibri"/>
                          <a:cs typeface="Calibri"/>
                        </a:rPr>
                        <a:t>10%</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935</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9</a:t>
                      </a:r>
                      <a:r>
                        <a:rPr sz="1700" spc="-60" dirty="0">
                          <a:latin typeface="Calibri"/>
                          <a:cs typeface="Calibri"/>
                        </a:rPr>
                        <a:t> </a:t>
                      </a:r>
                      <a:r>
                        <a:rPr sz="1700" dirty="0">
                          <a:latin typeface="Calibri"/>
                          <a:cs typeface="Calibri"/>
                        </a:rPr>
                        <a:t>350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10" dirty="0">
                          <a:latin typeface="Calibri"/>
                          <a:cs typeface="Calibri"/>
                        </a:rPr>
                        <a:t>4,092</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6,26</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spc="-10" dirty="0">
                          <a:latin typeface="Calibri"/>
                          <a:cs typeface="Calibri"/>
                        </a:rPr>
                        <a:t>4,999</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25"/>
                        </a:spcBef>
                      </a:pPr>
                      <a:r>
                        <a:rPr sz="1700" dirty="0">
                          <a:latin typeface="Calibri"/>
                          <a:cs typeface="Calibri"/>
                        </a:rPr>
                        <a:t>5,12</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2646"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7"/>
                  </a:ext>
                </a:extLst>
              </a:tr>
              <a:tr h="276754">
                <a:tc>
                  <a:txBody>
                    <a:bodyPr/>
                    <a:lstStyle/>
                    <a:p>
                      <a:pPr algn="r">
                        <a:lnSpc>
                          <a:spcPts val="2325"/>
                        </a:lnSpc>
                      </a:pPr>
                      <a:r>
                        <a:rPr sz="1700" dirty="0">
                          <a:latin typeface="Calibri"/>
                          <a:cs typeface="Calibri"/>
                        </a:rPr>
                        <a:t>91</a:t>
                      </a:r>
                      <a:r>
                        <a:rPr sz="1700" spc="-10" dirty="0">
                          <a:latin typeface="Calibri"/>
                          <a:cs typeface="Calibri"/>
                        </a:rPr>
                        <a:t> </a:t>
                      </a:r>
                      <a:r>
                        <a:rPr sz="1700" spc="-25" dirty="0">
                          <a:latin typeface="Calibri"/>
                          <a:cs typeface="Calibri"/>
                        </a:rPr>
                        <a:t>ans</a:t>
                      </a:r>
                      <a:endParaRPr sz="17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ts val="2325"/>
                        </a:lnSpc>
                      </a:pPr>
                      <a:r>
                        <a:rPr sz="1700" spc="-25" dirty="0">
                          <a:latin typeface="Calibri"/>
                          <a:cs typeface="Calibri"/>
                        </a:rPr>
                        <a:t>10%</a:t>
                      </a:r>
                      <a:endParaRPr sz="17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ts val="2325"/>
                        </a:lnSpc>
                      </a:pPr>
                      <a:r>
                        <a:rPr sz="1700" dirty="0">
                          <a:latin typeface="Calibri"/>
                          <a:cs typeface="Calibri"/>
                        </a:rPr>
                        <a:t>935</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9</a:t>
                      </a:r>
                      <a:r>
                        <a:rPr sz="1700" spc="-60" dirty="0">
                          <a:latin typeface="Calibri"/>
                          <a:cs typeface="Calibri"/>
                        </a:rPr>
                        <a:t> </a:t>
                      </a:r>
                      <a:r>
                        <a:rPr sz="1700" dirty="0">
                          <a:latin typeface="Calibri"/>
                          <a:cs typeface="Calibri"/>
                        </a:rPr>
                        <a:t>350</a:t>
                      </a:r>
                      <a:r>
                        <a:rPr sz="1700" spc="-10"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spc="-10" dirty="0">
                          <a:latin typeface="Calibri"/>
                          <a:cs typeface="Calibri"/>
                        </a:rPr>
                        <a:t>3,792</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6,75</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spc="-10" dirty="0">
                          <a:latin typeface="Calibri"/>
                          <a:cs typeface="Calibri"/>
                        </a:rPr>
                        <a:t>4,607</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gn="r">
                        <a:lnSpc>
                          <a:spcPct val="100000"/>
                        </a:lnSpc>
                        <a:spcBef>
                          <a:spcPts val="45"/>
                        </a:spcBef>
                      </a:pPr>
                      <a:r>
                        <a:rPr sz="1700" dirty="0">
                          <a:latin typeface="Calibri"/>
                          <a:cs typeface="Calibri"/>
                        </a:rPr>
                        <a:t>5,56</a:t>
                      </a:r>
                      <a:r>
                        <a:rPr sz="1700" spc="-15" dirty="0">
                          <a:latin typeface="Calibri"/>
                          <a:cs typeface="Calibri"/>
                        </a:rPr>
                        <a:t> </a:t>
                      </a:r>
                      <a:r>
                        <a:rPr sz="1700" spc="-50" dirty="0">
                          <a:latin typeface="Calibri"/>
                          <a:cs typeface="Calibri"/>
                        </a:rPr>
                        <a:t>€</a:t>
                      </a:r>
                      <a:endParaRPr sz="1700">
                        <a:latin typeface="Calibri"/>
                        <a:cs typeface="Calibri"/>
                      </a:endParaRPr>
                    </a:p>
                  </a:txBody>
                  <a:tcPr marL="0" marR="0" marT="4763"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7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18"/>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77080" y="666749"/>
            <a:ext cx="10746317" cy="5263406"/>
          </a:xfrm>
          <a:prstGeom prst="rect">
            <a:avLst/>
          </a:prstGeom>
        </p:spPr>
        <p:txBody>
          <a:bodyPr vert="horz" wrap="square" lIns="0" tIns="10583" rIns="0" bIns="0" rtlCol="0">
            <a:spAutoFit/>
          </a:bodyPr>
          <a:lstStyle/>
          <a:p>
            <a:pPr marL="63497" marR="77784" algn="just">
              <a:spcBef>
                <a:spcPts val="83"/>
              </a:spcBef>
            </a:pPr>
            <a:r>
              <a:rPr sz="1400" b="1" dirty="0">
                <a:latin typeface="Calibri"/>
                <a:cs typeface="Calibri"/>
              </a:rPr>
              <a:t>SoluHons</a:t>
            </a:r>
            <a:r>
              <a:rPr sz="1400" dirty="0">
                <a:latin typeface="Calibri"/>
                <a:cs typeface="Calibri"/>
              </a:rPr>
              <a:t>:</a:t>
            </a:r>
            <a:r>
              <a:rPr sz="1400" spc="346" dirty="0">
                <a:latin typeface="Calibri"/>
                <a:cs typeface="Calibri"/>
              </a:rPr>
              <a:t> </a:t>
            </a:r>
            <a:r>
              <a:rPr sz="1400" dirty="0">
                <a:latin typeface="Calibri"/>
                <a:cs typeface="Calibri"/>
              </a:rPr>
              <a:t>Issue</a:t>
            </a:r>
            <a:r>
              <a:rPr sz="1400" spc="346" dirty="0">
                <a:latin typeface="Calibri"/>
                <a:cs typeface="Calibri"/>
              </a:rPr>
              <a:t> </a:t>
            </a:r>
            <a:r>
              <a:rPr sz="1400" dirty="0">
                <a:latin typeface="Calibri"/>
                <a:cs typeface="Calibri"/>
              </a:rPr>
              <a:t>du</a:t>
            </a:r>
            <a:r>
              <a:rPr sz="1400" spc="346" dirty="0">
                <a:latin typeface="Calibri"/>
                <a:cs typeface="Calibri"/>
              </a:rPr>
              <a:t> </a:t>
            </a:r>
            <a:r>
              <a:rPr sz="1400" spc="37" dirty="0">
                <a:latin typeface="Calibri"/>
                <a:cs typeface="Calibri"/>
              </a:rPr>
              <a:t>référeniel</a:t>
            </a:r>
            <a:r>
              <a:rPr sz="1400" spc="341" dirty="0">
                <a:latin typeface="Calibri"/>
                <a:cs typeface="Calibri"/>
              </a:rPr>
              <a:t> </a:t>
            </a:r>
            <a:r>
              <a:rPr sz="1400" dirty="0">
                <a:latin typeface="Calibri"/>
                <a:cs typeface="Calibri"/>
              </a:rPr>
              <a:t>2020</a:t>
            </a:r>
            <a:r>
              <a:rPr sz="1400" spc="346" dirty="0">
                <a:latin typeface="Calibri"/>
                <a:cs typeface="Calibri"/>
              </a:rPr>
              <a:t> </a:t>
            </a:r>
            <a:r>
              <a:rPr sz="1400" dirty="0">
                <a:latin typeface="Calibri"/>
                <a:cs typeface="Calibri"/>
              </a:rPr>
              <a:t>p.</a:t>
            </a:r>
            <a:r>
              <a:rPr sz="1400" spc="337" dirty="0">
                <a:latin typeface="Calibri"/>
                <a:cs typeface="Calibri"/>
              </a:rPr>
              <a:t> </a:t>
            </a:r>
            <a:r>
              <a:rPr sz="1400" dirty="0">
                <a:latin typeface="Calibri"/>
                <a:cs typeface="Calibri"/>
              </a:rPr>
              <a:t>65</a:t>
            </a:r>
            <a:r>
              <a:rPr sz="1400" spc="346" dirty="0">
                <a:latin typeface="Calibri"/>
                <a:cs typeface="Calibri"/>
              </a:rPr>
              <a:t> </a:t>
            </a:r>
            <a:r>
              <a:rPr sz="1400" dirty="0">
                <a:latin typeface="Calibri"/>
                <a:cs typeface="Calibri"/>
              </a:rPr>
              <a:t>si</a:t>
            </a:r>
            <a:r>
              <a:rPr sz="1400" spc="346" dirty="0">
                <a:latin typeface="Calibri"/>
                <a:cs typeface="Calibri"/>
              </a:rPr>
              <a:t> </a:t>
            </a:r>
            <a:r>
              <a:rPr sz="1400" i="1" dirty="0">
                <a:latin typeface="Calibri"/>
                <a:cs typeface="Calibri"/>
              </a:rPr>
              <a:t>«</a:t>
            </a:r>
            <a:r>
              <a:rPr sz="1400" i="1" spc="346" dirty="0">
                <a:latin typeface="Calibri"/>
                <a:cs typeface="Calibri"/>
              </a:rPr>
              <a:t> </a:t>
            </a:r>
            <a:r>
              <a:rPr sz="1400" i="1" dirty="0">
                <a:latin typeface="Calibri"/>
                <a:cs typeface="Calibri"/>
              </a:rPr>
              <a:t>le</a:t>
            </a:r>
            <a:r>
              <a:rPr sz="1400" i="1" spc="337" dirty="0">
                <a:latin typeface="Calibri"/>
                <a:cs typeface="Calibri"/>
              </a:rPr>
              <a:t> </a:t>
            </a:r>
            <a:r>
              <a:rPr sz="1400" i="1" dirty="0">
                <a:latin typeface="Calibri"/>
                <a:cs typeface="Calibri"/>
              </a:rPr>
              <a:t>médecin</a:t>
            </a:r>
            <a:r>
              <a:rPr sz="1400" i="1" spc="346" dirty="0">
                <a:latin typeface="Calibri"/>
                <a:cs typeface="Calibri"/>
              </a:rPr>
              <a:t> </a:t>
            </a:r>
            <a:r>
              <a:rPr sz="1400" i="1" dirty="0">
                <a:latin typeface="Calibri"/>
                <a:cs typeface="Calibri"/>
              </a:rPr>
              <a:t>expert</a:t>
            </a:r>
            <a:r>
              <a:rPr sz="1400" i="1" spc="346" dirty="0">
                <a:latin typeface="Calibri"/>
                <a:cs typeface="Calibri"/>
              </a:rPr>
              <a:t> </a:t>
            </a:r>
            <a:r>
              <a:rPr sz="1400" i="1" dirty="0">
                <a:latin typeface="Calibri"/>
                <a:cs typeface="Calibri"/>
              </a:rPr>
              <a:t>s'est</a:t>
            </a:r>
            <a:r>
              <a:rPr sz="1400" i="1" spc="346" dirty="0">
                <a:latin typeface="Calibri"/>
                <a:cs typeface="Calibri"/>
              </a:rPr>
              <a:t> </a:t>
            </a:r>
            <a:r>
              <a:rPr sz="1400" i="1" dirty="0">
                <a:latin typeface="Calibri"/>
                <a:cs typeface="Calibri"/>
              </a:rPr>
              <a:t>limité</a:t>
            </a:r>
            <a:r>
              <a:rPr sz="1400" i="1" spc="337" dirty="0">
                <a:latin typeface="Calibri"/>
                <a:cs typeface="Calibri"/>
              </a:rPr>
              <a:t> </a:t>
            </a:r>
            <a:r>
              <a:rPr sz="1400" i="1" dirty="0">
                <a:latin typeface="Calibri"/>
                <a:cs typeface="Calibri"/>
              </a:rPr>
              <a:t>à</a:t>
            </a:r>
            <a:r>
              <a:rPr sz="1400" i="1" spc="337" dirty="0">
                <a:latin typeface="Calibri"/>
                <a:cs typeface="Calibri"/>
              </a:rPr>
              <a:t> </a:t>
            </a:r>
            <a:r>
              <a:rPr sz="1400" i="1" dirty="0">
                <a:latin typeface="Calibri"/>
                <a:cs typeface="Calibri"/>
              </a:rPr>
              <a:t>une</a:t>
            </a:r>
            <a:r>
              <a:rPr sz="1400" i="1" spc="341" dirty="0">
                <a:latin typeface="Calibri"/>
                <a:cs typeface="Calibri"/>
              </a:rPr>
              <a:t> </a:t>
            </a:r>
            <a:r>
              <a:rPr sz="1400" i="1" spc="37" dirty="0">
                <a:latin typeface="Calibri"/>
                <a:cs typeface="Calibri"/>
              </a:rPr>
              <a:t>évaluaJon</a:t>
            </a:r>
            <a:r>
              <a:rPr sz="1400" i="1" spc="337" dirty="0">
                <a:latin typeface="Calibri"/>
                <a:cs typeface="Calibri"/>
              </a:rPr>
              <a:t> </a:t>
            </a:r>
            <a:r>
              <a:rPr sz="1400" i="1" dirty="0">
                <a:latin typeface="Calibri"/>
                <a:cs typeface="Calibri"/>
              </a:rPr>
              <a:t>du</a:t>
            </a:r>
            <a:r>
              <a:rPr sz="1400" i="1" spc="341" dirty="0">
                <a:latin typeface="Calibri"/>
                <a:cs typeface="Calibri"/>
              </a:rPr>
              <a:t> </a:t>
            </a:r>
            <a:r>
              <a:rPr sz="1400" i="1" dirty="0">
                <a:latin typeface="Calibri"/>
                <a:cs typeface="Calibri"/>
              </a:rPr>
              <a:t>déﬁcit</a:t>
            </a:r>
            <a:r>
              <a:rPr sz="1400" i="1" spc="346" dirty="0">
                <a:latin typeface="Calibri"/>
                <a:cs typeface="Calibri"/>
              </a:rPr>
              <a:t> </a:t>
            </a:r>
            <a:r>
              <a:rPr sz="1400" i="1" spc="-8" dirty="0">
                <a:latin typeface="Calibri"/>
                <a:cs typeface="Calibri"/>
              </a:rPr>
              <a:t>foncJonnel </a:t>
            </a:r>
            <a:r>
              <a:rPr sz="1400" i="1" dirty="0">
                <a:latin typeface="Calibri"/>
                <a:cs typeface="Calibri"/>
              </a:rPr>
              <a:t>permanent</a:t>
            </a:r>
            <a:r>
              <a:rPr sz="1400" i="1" spc="133" dirty="0">
                <a:latin typeface="Calibri"/>
                <a:cs typeface="Calibri"/>
              </a:rPr>
              <a:t> </a:t>
            </a:r>
            <a:r>
              <a:rPr sz="1400" i="1" dirty="0">
                <a:latin typeface="Calibri"/>
                <a:cs typeface="Calibri"/>
              </a:rPr>
              <a:t>par</a:t>
            </a:r>
            <a:r>
              <a:rPr sz="1400" i="1" spc="133" dirty="0">
                <a:latin typeface="Calibri"/>
                <a:cs typeface="Calibri"/>
              </a:rPr>
              <a:t> </a:t>
            </a:r>
            <a:r>
              <a:rPr sz="1400" i="1" dirty="0">
                <a:latin typeface="Calibri"/>
                <a:cs typeface="Calibri"/>
              </a:rPr>
              <a:t>référence</a:t>
            </a:r>
            <a:r>
              <a:rPr sz="1400" i="1" spc="129" dirty="0">
                <a:latin typeface="Calibri"/>
                <a:cs typeface="Calibri"/>
              </a:rPr>
              <a:t> </a:t>
            </a:r>
            <a:r>
              <a:rPr sz="1400" i="1" dirty="0">
                <a:latin typeface="Calibri"/>
                <a:cs typeface="Calibri"/>
              </a:rPr>
              <a:t>au</a:t>
            </a:r>
            <a:r>
              <a:rPr sz="1400" i="1" spc="129" dirty="0">
                <a:latin typeface="Calibri"/>
                <a:cs typeface="Calibri"/>
              </a:rPr>
              <a:t> </a:t>
            </a:r>
            <a:r>
              <a:rPr sz="1400" i="1" dirty="0">
                <a:latin typeface="Calibri"/>
                <a:cs typeface="Calibri"/>
              </a:rPr>
              <a:t>barème</a:t>
            </a:r>
            <a:r>
              <a:rPr sz="1400" i="1" spc="129" dirty="0">
                <a:latin typeface="Calibri"/>
                <a:cs typeface="Calibri"/>
              </a:rPr>
              <a:t> </a:t>
            </a:r>
            <a:r>
              <a:rPr sz="1400" i="1" dirty="0">
                <a:latin typeface="Calibri"/>
                <a:cs typeface="Calibri"/>
              </a:rPr>
              <a:t>médical,</a:t>
            </a:r>
            <a:r>
              <a:rPr sz="1400" i="1" spc="137" dirty="0">
                <a:latin typeface="Calibri"/>
                <a:cs typeface="Calibri"/>
              </a:rPr>
              <a:t> </a:t>
            </a:r>
            <a:r>
              <a:rPr sz="1400" i="1" dirty="0">
                <a:latin typeface="Calibri"/>
                <a:cs typeface="Calibri"/>
              </a:rPr>
              <a:t>l'indemnisaJon</a:t>
            </a:r>
            <a:r>
              <a:rPr sz="1400" i="1" spc="129" dirty="0">
                <a:latin typeface="Calibri"/>
                <a:cs typeface="Calibri"/>
              </a:rPr>
              <a:t> </a:t>
            </a:r>
            <a:r>
              <a:rPr sz="1400" i="1" dirty="0">
                <a:latin typeface="Calibri"/>
                <a:cs typeface="Calibri"/>
              </a:rPr>
              <a:t>du</a:t>
            </a:r>
            <a:r>
              <a:rPr sz="1400" i="1" spc="129" dirty="0">
                <a:latin typeface="Calibri"/>
                <a:cs typeface="Calibri"/>
              </a:rPr>
              <a:t> </a:t>
            </a:r>
            <a:r>
              <a:rPr sz="1400" i="1" dirty="0">
                <a:latin typeface="Calibri"/>
                <a:cs typeface="Calibri"/>
              </a:rPr>
              <a:t>préjudice</a:t>
            </a:r>
            <a:r>
              <a:rPr sz="1400" i="1" spc="133" dirty="0">
                <a:latin typeface="Calibri"/>
                <a:cs typeface="Calibri"/>
              </a:rPr>
              <a:t> </a:t>
            </a:r>
            <a:r>
              <a:rPr sz="1400" b="1" i="1" dirty="0">
                <a:latin typeface="Calibri"/>
                <a:cs typeface="Calibri"/>
              </a:rPr>
              <a:t>doit</a:t>
            </a:r>
            <a:r>
              <a:rPr sz="1400" b="1" i="1" spc="129" dirty="0">
                <a:latin typeface="Calibri"/>
                <a:cs typeface="Calibri"/>
              </a:rPr>
              <a:t> </a:t>
            </a:r>
            <a:r>
              <a:rPr sz="1400" b="1" i="1" dirty="0">
                <a:latin typeface="Calibri"/>
                <a:cs typeface="Calibri"/>
              </a:rPr>
              <a:t>être</a:t>
            </a:r>
            <a:r>
              <a:rPr sz="1400" b="1" i="1" spc="137" dirty="0">
                <a:latin typeface="Calibri"/>
                <a:cs typeface="Calibri"/>
              </a:rPr>
              <a:t> </a:t>
            </a:r>
            <a:r>
              <a:rPr sz="1400" b="1" i="1" dirty="0">
                <a:latin typeface="Calibri"/>
                <a:cs typeface="Calibri"/>
              </a:rPr>
              <a:t>majorée</a:t>
            </a:r>
            <a:r>
              <a:rPr sz="1400" b="1" i="1" spc="133" dirty="0">
                <a:latin typeface="Calibri"/>
                <a:cs typeface="Calibri"/>
              </a:rPr>
              <a:t> </a:t>
            </a:r>
            <a:r>
              <a:rPr sz="1400" i="1" dirty="0">
                <a:latin typeface="Calibri"/>
                <a:cs typeface="Calibri"/>
              </a:rPr>
              <a:t>pour</a:t>
            </a:r>
            <a:r>
              <a:rPr sz="1400" i="1" spc="137" dirty="0">
                <a:latin typeface="Calibri"/>
                <a:cs typeface="Calibri"/>
              </a:rPr>
              <a:t> </a:t>
            </a:r>
            <a:r>
              <a:rPr sz="1400" i="1" dirty="0">
                <a:latin typeface="Calibri"/>
                <a:cs typeface="Calibri"/>
              </a:rPr>
              <a:t>prendre</a:t>
            </a:r>
            <a:r>
              <a:rPr sz="1400" i="1" spc="129" dirty="0">
                <a:latin typeface="Calibri"/>
                <a:cs typeface="Calibri"/>
              </a:rPr>
              <a:t> </a:t>
            </a:r>
            <a:r>
              <a:rPr sz="1400" i="1" dirty="0">
                <a:latin typeface="Calibri"/>
                <a:cs typeface="Calibri"/>
              </a:rPr>
              <a:t>en</a:t>
            </a:r>
            <a:r>
              <a:rPr sz="1400" i="1" spc="129" dirty="0">
                <a:latin typeface="Calibri"/>
                <a:cs typeface="Calibri"/>
              </a:rPr>
              <a:t> </a:t>
            </a:r>
            <a:r>
              <a:rPr sz="1400" i="1" dirty="0">
                <a:latin typeface="Calibri"/>
                <a:cs typeface="Calibri"/>
              </a:rPr>
              <a:t>compte</a:t>
            </a:r>
            <a:r>
              <a:rPr sz="1400" i="1" spc="129" dirty="0">
                <a:latin typeface="Calibri"/>
                <a:cs typeface="Calibri"/>
              </a:rPr>
              <a:t> </a:t>
            </a:r>
            <a:r>
              <a:rPr sz="1400" i="1" spc="-21" dirty="0">
                <a:latin typeface="Calibri"/>
                <a:cs typeface="Calibri"/>
              </a:rPr>
              <a:t>les </a:t>
            </a:r>
            <a:r>
              <a:rPr sz="1400" i="1" dirty="0">
                <a:latin typeface="Calibri"/>
                <a:cs typeface="Calibri"/>
              </a:rPr>
              <a:t>douleurs</a:t>
            </a:r>
            <a:r>
              <a:rPr sz="1400" i="1" spc="4" dirty="0">
                <a:latin typeface="Calibri"/>
                <a:cs typeface="Calibri"/>
              </a:rPr>
              <a:t> </a:t>
            </a:r>
            <a:r>
              <a:rPr sz="1400" i="1" dirty="0">
                <a:latin typeface="Calibri"/>
                <a:cs typeface="Calibri"/>
              </a:rPr>
              <a:t>associées</a:t>
            </a:r>
            <a:r>
              <a:rPr sz="1400" i="1" spc="8" dirty="0">
                <a:latin typeface="Calibri"/>
                <a:cs typeface="Calibri"/>
              </a:rPr>
              <a:t> </a:t>
            </a:r>
            <a:r>
              <a:rPr sz="1400" i="1" dirty="0">
                <a:latin typeface="Calibri"/>
                <a:cs typeface="Calibri"/>
              </a:rPr>
              <a:t>à </a:t>
            </a:r>
            <a:r>
              <a:rPr sz="1400" i="1" spc="-46" dirty="0">
                <a:latin typeface="Calibri"/>
                <a:cs typeface="Calibri"/>
              </a:rPr>
              <a:t>l'aMeinte</a:t>
            </a:r>
            <a:r>
              <a:rPr sz="1400" i="1" dirty="0">
                <a:latin typeface="Calibri"/>
                <a:cs typeface="Calibri"/>
              </a:rPr>
              <a:t> séquellaire et</a:t>
            </a:r>
            <a:r>
              <a:rPr sz="1400" i="1" spc="12" dirty="0">
                <a:latin typeface="Calibri"/>
                <a:cs typeface="Calibri"/>
              </a:rPr>
              <a:t> </a:t>
            </a:r>
            <a:r>
              <a:rPr sz="1400" i="1" dirty="0">
                <a:latin typeface="Calibri"/>
                <a:cs typeface="Calibri"/>
              </a:rPr>
              <a:t>les troubles</a:t>
            </a:r>
            <a:r>
              <a:rPr sz="1400" i="1" spc="4" dirty="0">
                <a:latin typeface="Calibri"/>
                <a:cs typeface="Calibri"/>
              </a:rPr>
              <a:t> </a:t>
            </a:r>
            <a:r>
              <a:rPr sz="1400" i="1" dirty="0">
                <a:latin typeface="Calibri"/>
                <a:cs typeface="Calibri"/>
              </a:rPr>
              <a:t>dans les</a:t>
            </a:r>
            <a:r>
              <a:rPr sz="1400" i="1" spc="4" dirty="0">
                <a:latin typeface="Calibri"/>
                <a:cs typeface="Calibri"/>
              </a:rPr>
              <a:t> </a:t>
            </a:r>
            <a:r>
              <a:rPr sz="1400" i="1" dirty="0">
                <a:latin typeface="Calibri"/>
                <a:cs typeface="Calibri"/>
              </a:rPr>
              <a:t>condiJons</a:t>
            </a:r>
            <a:r>
              <a:rPr sz="1400" i="1" spc="4" dirty="0">
                <a:latin typeface="Calibri"/>
                <a:cs typeface="Calibri"/>
              </a:rPr>
              <a:t> </a:t>
            </a:r>
            <a:r>
              <a:rPr sz="1400" i="1" spc="-8" dirty="0">
                <a:latin typeface="Calibri"/>
                <a:cs typeface="Calibri"/>
              </a:rPr>
              <a:t>d'existence.»</a:t>
            </a:r>
            <a:endParaRPr sz="1400" dirty="0">
              <a:latin typeface="Calibri"/>
              <a:cs typeface="Calibri"/>
            </a:endParaRPr>
          </a:p>
          <a:p>
            <a:pPr marL="63497" algn="just"/>
            <a:r>
              <a:rPr sz="1400" dirty="0">
                <a:latin typeface="Calibri"/>
                <a:cs typeface="Calibri"/>
              </a:rPr>
              <a:t>Rappelée</a:t>
            </a:r>
            <a:r>
              <a:rPr sz="1400" spc="-33" dirty="0">
                <a:latin typeface="Calibri"/>
                <a:cs typeface="Calibri"/>
              </a:rPr>
              <a:t> </a:t>
            </a:r>
            <a:r>
              <a:rPr sz="1400" dirty="0">
                <a:latin typeface="Calibri"/>
                <a:cs typeface="Calibri"/>
              </a:rPr>
              <a:t>dans</a:t>
            </a:r>
            <a:r>
              <a:rPr sz="1400" spc="-33" dirty="0">
                <a:latin typeface="Calibri"/>
                <a:cs typeface="Calibri"/>
              </a:rPr>
              <a:t> </a:t>
            </a:r>
            <a:r>
              <a:rPr sz="1400" dirty="0">
                <a:latin typeface="Calibri"/>
                <a:cs typeface="Calibri"/>
              </a:rPr>
              <a:t>le</a:t>
            </a:r>
            <a:r>
              <a:rPr sz="1400" spc="-29" dirty="0">
                <a:latin typeface="Calibri"/>
                <a:cs typeface="Calibri"/>
              </a:rPr>
              <a:t> </a:t>
            </a:r>
            <a:r>
              <a:rPr sz="1400" dirty="0">
                <a:latin typeface="Calibri"/>
                <a:cs typeface="Calibri"/>
              </a:rPr>
              <a:t>guide</a:t>
            </a:r>
            <a:r>
              <a:rPr sz="1400" spc="-29" dirty="0">
                <a:latin typeface="Calibri"/>
                <a:cs typeface="Calibri"/>
              </a:rPr>
              <a:t> </a:t>
            </a:r>
            <a:r>
              <a:rPr sz="1400" dirty="0">
                <a:latin typeface="Calibri"/>
                <a:cs typeface="Calibri"/>
              </a:rPr>
              <a:t>Mornet</a:t>
            </a:r>
            <a:r>
              <a:rPr sz="1400" spc="-29" dirty="0">
                <a:latin typeface="Calibri"/>
                <a:cs typeface="Calibri"/>
              </a:rPr>
              <a:t> </a:t>
            </a:r>
            <a:r>
              <a:rPr sz="1400" dirty="0">
                <a:latin typeface="Calibri"/>
                <a:cs typeface="Calibri"/>
              </a:rPr>
              <a:t>2024</a:t>
            </a:r>
            <a:r>
              <a:rPr sz="1400" spc="-33" dirty="0">
                <a:latin typeface="Calibri"/>
                <a:cs typeface="Calibri"/>
              </a:rPr>
              <a:t> </a:t>
            </a:r>
            <a:r>
              <a:rPr sz="1400" dirty="0">
                <a:latin typeface="Calibri"/>
                <a:cs typeface="Calibri"/>
              </a:rPr>
              <a:t>p.69</a:t>
            </a:r>
            <a:r>
              <a:rPr sz="1400" spc="-33" dirty="0">
                <a:latin typeface="Calibri"/>
                <a:cs typeface="Calibri"/>
              </a:rPr>
              <a:t> </a:t>
            </a:r>
            <a:r>
              <a:rPr sz="1400" dirty="0">
                <a:latin typeface="Calibri"/>
                <a:cs typeface="Calibri"/>
              </a:rPr>
              <a:t>à</a:t>
            </a:r>
            <a:r>
              <a:rPr sz="1400" spc="-29" dirty="0">
                <a:latin typeface="Calibri"/>
                <a:cs typeface="Calibri"/>
              </a:rPr>
              <a:t> </a:t>
            </a:r>
            <a:r>
              <a:rPr sz="1400" spc="37" dirty="0">
                <a:latin typeface="Calibri"/>
                <a:cs typeface="Calibri"/>
              </a:rPr>
              <a:t>l’idenique</a:t>
            </a:r>
            <a:endParaRPr sz="1400" dirty="0">
              <a:latin typeface="Calibri"/>
              <a:cs typeface="Calibri"/>
            </a:endParaRPr>
          </a:p>
          <a:p>
            <a:pPr marL="63497">
              <a:spcBef>
                <a:spcPts val="2000"/>
              </a:spcBef>
            </a:pPr>
            <a:r>
              <a:rPr sz="1400" b="1" spc="-8" dirty="0">
                <a:latin typeface="Calibri"/>
                <a:cs typeface="Calibri"/>
              </a:rPr>
              <a:t>Méthodes</a:t>
            </a:r>
            <a:endParaRPr sz="1400" dirty="0">
              <a:latin typeface="Calibri"/>
              <a:cs typeface="Calibri"/>
            </a:endParaRPr>
          </a:p>
          <a:p>
            <a:pPr marL="301613" marR="181496" indent="-238115">
              <a:buFont typeface="Calibri"/>
              <a:buChar char="-"/>
              <a:tabLst>
                <a:tab pos="301613" algn="l"/>
              </a:tabLst>
            </a:pPr>
            <a:r>
              <a:rPr sz="1400" b="1" spc="-8" dirty="0">
                <a:latin typeface="Calibri"/>
                <a:cs typeface="Calibri"/>
              </a:rPr>
              <a:t>interdites</a:t>
            </a:r>
            <a:r>
              <a:rPr sz="1400" spc="-8" dirty="0">
                <a:latin typeface="Calibri"/>
                <a:cs typeface="Calibri"/>
              </a:rPr>
              <a:t>:</a:t>
            </a:r>
            <a:r>
              <a:rPr sz="1400" spc="-29" dirty="0">
                <a:latin typeface="Calibri"/>
                <a:cs typeface="Calibri"/>
              </a:rPr>
              <a:t> </a:t>
            </a:r>
            <a:r>
              <a:rPr sz="1400" dirty="0">
                <a:latin typeface="Calibri"/>
                <a:cs typeface="Calibri"/>
              </a:rPr>
              <a:t>indemniser</a:t>
            </a:r>
            <a:r>
              <a:rPr sz="1400" spc="-25" dirty="0">
                <a:latin typeface="Calibri"/>
                <a:cs typeface="Calibri"/>
              </a:rPr>
              <a:t> </a:t>
            </a:r>
            <a:r>
              <a:rPr sz="1400" spc="-8" dirty="0">
                <a:latin typeface="Calibri"/>
                <a:cs typeface="Calibri"/>
              </a:rPr>
              <a:t>séparément</a:t>
            </a:r>
            <a:r>
              <a:rPr sz="1400" spc="-29" dirty="0">
                <a:latin typeface="Calibri"/>
                <a:cs typeface="Calibri"/>
              </a:rPr>
              <a:t> </a:t>
            </a:r>
            <a:r>
              <a:rPr sz="1400" dirty="0">
                <a:latin typeface="Calibri"/>
                <a:cs typeface="Calibri"/>
              </a:rPr>
              <a:t>les</a:t>
            </a:r>
            <a:r>
              <a:rPr sz="1400" spc="-25" dirty="0">
                <a:latin typeface="Calibri"/>
                <a:cs typeface="Calibri"/>
              </a:rPr>
              <a:t> </a:t>
            </a:r>
            <a:r>
              <a:rPr sz="1400" dirty="0">
                <a:latin typeface="Calibri"/>
                <a:cs typeface="Calibri"/>
              </a:rPr>
              <a:t>éléments</a:t>
            </a:r>
            <a:r>
              <a:rPr sz="1400" spc="-29" dirty="0">
                <a:latin typeface="Calibri"/>
                <a:cs typeface="Calibri"/>
              </a:rPr>
              <a:t> </a:t>
            </a:r>
            <a:r>
              <a:rPr sz="1400" dirty="0">
                <a:latin typeface="Calibri"/>
                <a:cs typeface="Calibri"/>
              </a:rPr>
              <a:t>qui</a:t>
            </a:r>
            <a:r>
              <a:rPr sz="1400" spc="-25" dirty="0">
                <a:latin typeface="Calibri"/>
                <a:cs typeface="Calibri"/>
              </a:rPr>
              <a:t> </a:t>
            </a:r>
            <a:r>
              <a:rPr sz="1400" dirty="0">
                <a:latin typeface="Calibri"/>
                <a:cs typeface="Calibri"/>
              </a:rPr>
              <a:t>composent</a:t>
            </a:r>
            <a:r>
              <a:rPr sz="1400" spc="-29" dirty="0">
                <a:latin typeface="Calibri"/>
                <a:cs typeface="Calibri"/>
              </a:rPr>
              <a:t> </a:t>
            </a:r>
            <a:r>
              <a:rPr sz="1400" dirty="0">
                <a:latin typeface="Calibri"/>
                <a:cs typeface="Calibri"/>
              </a:rPr>
              <a:t>le</a:t>
            </a:r>
            <a:r>
              <a:rPr sz="1400" spc="-25" dirty="0">
                <a:latin typeface="Calibri"/>
                <a:cs typeface="Calibri"/>
              </a:rPr>
              <a:t> </a:t>
            </a:r>
            <a:r>
              <a:rPr sz="1400" spc="-8" dirty="0">
                <a:latin typeface="Calibri"/>
                <a:cs typeface="Calibri"/>
              </a:rPr>
              <a:t>préjudice:</a:t>
            </a:r>
            <a:r>
              <a:rPr sz="1400" spc="-29" dirty="0">
                <a:latin typeface="Calibri"/>
                <a:cs typeface="Calibri"/>
              </a:rPr>
              <a:t> </a:t>
            </a:r>
            <a:r>
              <a:rPr sz="1400" dirty="0">
                <a:latin typeface="Calibri"/>
                <a:cs typeface="Calibri"/>
              </a:rPr>
              <a:t>Cass.</a:t>
            </a:r>
            <a:r>
              <a:rPr sz="1400" spc="-33" dirty="0">
                <a:latin typeface="Calibri"/>
                <a:cs typeface="Calibri"/>
              </a:rPr>
              <a:t> </a:t>
            </a:r>
            <a:r>
              <a:rPr sz="1400" dirty="0">
                <a:latin typeface="Calibri"/>
                <a:cs typeface="Calibri"/>
              </a:rPr>
              <a:t>2</a:t>
            </a:r>
            <a:r>
              <a:rPr sz="1400" baseline="25641" dirty="0">
                <a:latin typeface="Calibri"/>
                <a:cs typeface="Calibri"/>
              </a:rPr>
              <a:t>ème</a:t>
            </a:r>
            <a:r>
              <a:rPr sz="1400" spc="174" baseline="25641" dirty="0">
                <a:latin typeface="Calibri"/>
                <a:cs typeface="Calibri"/>
              </a:rPr>
              <a:t> </a:t>
            </a:r>
            <a:r>
              <a:rPr sz="1400" dirty="0">
                <a:latin typeface="Calibri"/>
                <a:cs typeface="Calibri"/>
              </a:rPr>
              <a:t>Civ.,</a:t>
            </a:r>
            <a:r>
              <a:rPr sz="1400" spc="-29" dirty="0">
                <a:latin typeface="Calibri"/>
                <a:cs typeface="Calibri"/>
              </a:rPr>
              <a:t> </a:t>
            </a:r>
            <a:r>
              <a:rPr sz="1400" dirty="0">
                <a:latin typeface="Calibri"/>
                <a:cs typeface="Calibri"/>
              </a:rPr>
              <a:t>25</a:t>
            </a:r>
            <a:r>
              <a:rPr sz="1400" spc="-33" dirty="0">
                <a:latin typeface="Calibri"/>
                <a:cs typeface="Calibri"/>
              </a:rPr>
              <a:t> janv. </a:t>
            </a:r>
            <a:r>
              <a:rPr sz="1400" dirty="0">
                <a:latin typeface="Calibri"/>
                <a:cs typeface="Calibri"/>
              </a:rPr>
              <a:t>2018,</a:t>
            </a:r>
            <a:r>
              <a:rPr sz="1400" spc="-29" dirty="0">
                <a:latin typeface="Calibri"/>
                <a:cs typeface="Calibri"/>
              </a:rPr>
              <a:t> </a:t>
            </a:r>
            <a:r>
              <a:rPr sz="1400" spc="-8" dirty="0">
                <a:latin typeface="Calibri"/>
                <a:cs typeface="Calibri"/>
              </a:rPr>
              <a:t>n°17-10.299; </a:t>
            </a:r>
            <a:r>
              <a:rPr sz="1400" dirty="0">
                <a:latin typeface="Calibri"/>
                <a:cs typeface="Calibri"/>
              </a:rPr>
              <a:t>Cass.</a:t>
            </a:r>
            <a:r>
              <a:rPr sz="1400" spc="-21" dirty="0">
                <a:latin typeface="Calibri"/>
                <a:cs typeface="Calibri"/>
              </a:rPr>
              <a:t> </a:t>
            </a:r>
            <a:r>
              <a:rPr sz="1400" dirty="0">
                <a:latin typeface="Calibri"/>
                <a:cs typeface="Calibri"/>
              </a:rPr>
              <a:t>2</a:t>
            </a:r>
            <a:r>
              <a:rPr sz="1400" baseline="25641" dirty="0">
                <a:latin typeface="Calibri"/>
                <a:cs typeface="Calibri"/>
              </a:rPr>
              <a:t>ème</a:t>
            </a:r>
            <a:r>
              <a:rPr sz="1400" spc="206" baseline="25641" dirty="0">
                <a:latin typeface="Calibri"/>
                <a:cs typeface="Calibri"/>
              </a:rPr>
              <a:t> </a:t>
            </a:r>
            <a:r>
              <a:rPr sz="1400" dirty="0">
                <a:latin typeface="Calibri"/>
                <a:cs typeface="Calibri"/>
              </a:rPr>
              <a:t>Civ.</a:t>
            </a:r>
            <a:r>
              <a:rPr sz="1400" spc="-21" dirty="0">
                <a:latin typeface="Calibri"/>
                <a:cs typeface="Calibri"/>
              </a:rPr>
              <a:t> </a:t>
            </a:r>
            <a:r>
              <a:rPr sz="1400" dirty="0">
                <a:latin typeface="Calibri"/>
                <a:cs typeface="Calibri"/>
              </a:rPr>
              <a:t>17</a:t>
            </a:r>
            <a:r>
              <a:rPr sz="1400" spc="-12" dirty="0">
                <a:latin typeface="Calibri"/>
                <a:cs typeface="Calibri"/>
              </a:rPr>
              <a:t> </a:t>
            </a:r>
            <a:r>
              <a:rPr sz="1400" dirty="0">
                <a:latin typeface="Calibri"/>
                <a:cs typeface="Calibri"/>
              </a:rPr>
              <a:t>juin</a:t>
            </a:r>
            <a:r>
              <a:rPr sz="1400" spc="-12" dirty="0">
                <a:latin typeface="Calibri"/>
                <a:cs typeface="Calibri"/>
              </a:rPr>
              <a:t> </a:t>
            </a:r>
            <a:r>
              <a:rPr sz="1400" dirty="0">
                <a:latin typeface="Calibri"/>
                <a:cs typeface="Calibri"/>
              </a:rPr>
              <a:t>2021,</a:t>
            </a:r>
            <a:r>
              <a:rPr sz="1400" spc="-17" dirty="0">
                <a:latin typeface="Calibri"/>
                <a:cs typeface="Calibri"/>
              </a:rPr>
              <a:t> </a:t>
            </a:r>
            <a:r>
              <a:rPr sz="1400" spc="-8" dirty="0">
                <a:latin typeface="Calibri"/>
                <a:cs typeface="Calibri"/>
              </a:rPr>
              <a:t>n°19-15.065</a:t>
            </a:r>
            <a:endParaRPr sz="1400" dirty="0">
              <a:latin typeface="Calibri"/>
              <a:cs typeface="Calibri"/>
            </a:endParaRPr>
          </a:p>
          <a:p>
            <a:pPr marL="301084" indent="-237586">
              <a:buFont typeface="Calibri"/>
              <a:buChar char="-"/>
              <a:tabLst>
                <a:tab pos="301084" algn="l"/>
              </a:tabLst>
            </a:pPr>
            <a:r>
              <a:rPr sz="1400" b="1" spc="-8" dirty="0">
                <a:latin typeface="Calibri"/>
                <a:cs typeface="Calibri"/>
              </a:rPr>
              <a:t>Permises</a:t>
            </a:r>
            <a:r>
              <a:rPr sz="1400" spc="-8" dirty="0">
                <a:latin typeface="Calibri"/>
                <a:cs typeface="Calibri"/>
              </a:rPr>
              <a:t>:</a:t>
            </a:r>
            <a:endParaRPr sz="1400" dirty="0">
              <a:latin typeface="Calibri"/>
              <a:cs typeface="Calibri"/>
            </a:endParaRPr>
          </a:p>
          <a:p>
            <a:pPr marL="682598" marR="78314" lvl="1" indent="-238115">
              <a:buFont typeface="Calibri"/>
              <a:buChar char="-"/>
              <a:tabLst>
                <a:tab pos="682598" algn="l"/>
              </a:tabLst>
            </a:pPr>
            <a:r>
              <a:rPr sz="1400" b="1" dirty="0">
                <a:latin typeface="Calibri"/>
                <a:cs typeface="Calibri"/>
              </a:rPr>
              <a:t>Augmenter</a:t>
            </a:r>
            <a:r>
              <a:rPr sz="1400" b="1" spc="100" dirty="0">
                <a:latin typeface="Calibri"/>
                <a:cs typeface="Calibri"/>
              </a:rPr>
              <a:t> </a:t>
            </a:r>
            <a:r>
              <a:rPr sz="1400" dirty="0">
                <a:latin typeface="Calibri"/>
                <a:cs typeface="Calibri"/>
              </a:rPr>
              <a:t>la</a:t>
            </a:r>
            <a:r>
              <a:rPr sz="1400" spc="104" dirty="0">
                <a:latin typeface="Calibri"/>
                <a:cs typeface="Calibri"/>
              </a:rPr>
              <a:t> </a:t>
            </a:r>
            <a:r>
              <a:rPr sz="1400" dirty="0">
                <a:latin typeface="Calibri"/>
                <a:cs typeface="Calibri"/>
              </a:rPr>
              <a:t>valeur</a:t>
            </a:r>
            <a:r>
              <a:rPr sz="1400" spc="104" dirty="0">
                <a:latin typeface="Calibri"/>
                <a:cs typeface="Calibri"/>
              </a:rPr>
              <a:t> </a:t>
            </a:r>
            <a:r>
              <a:rPr sz="1400" dirty="0">
                <a:latin typeface="Calibri"/>
                <a:cs typeface="Calibri"/>
              </a:rPr>
              <a:t>du</a:t>
            </a:r>
            <a:r>
              <a:rPr sz="1400" spc="100" dirty="0">
                <a:latin typeface="Calibri"/>
                <a:cs typeface="Calibri"/>
              </a:rPr>
              <a:t> </a:t>
            </a:r>
            <a:r>
              <a:rPr sz="1400" dirty="0">
                <a:latin typeface="Calibri"/>
                <a:cs typeface="Calibri"/>
              </a:rPr>
              <a:t>point</a:t>
            </a:r>
            <a:r>
              <a:rPr sz="1400" spc="104" dirty="0">
                <a:latin typeface="Calibri"/>
                <a:cs typeface="Calibri"/>
              </a:rPr>
              <a:t> </a:t>
            </a:r>
            <a:r>
              <a:rPr sz="1400" dirty="0">
                <a:latin typeface="Calibri"/>
                <a:cs typeface="Calibri"/>
              </a:rPr>
              <a:t>ou</a:t>
            </a:r>
            <a:r>
              <a:rPr sz="1400" spc="104" dirty="0">
                <a:latin typeface="Calibri"/>
                <a:cs typeface="Calibri"/>
              </a:rPr>
              <a:t> </a:t>
            </a:r>
            <a:r>
              <a:rPr sz="1400" dirty="0">
                <a:latin typeface="Calibri"/>
                <a:cs typeface="Calibri"/>
              </a:rPr>
              <a:t>du</a:t>
            </a:r>
            <a:r>
              <a:rPr sz="1400" spc="100" dirty="0">
                <a:latin typeface="Calibri"/>
                <a:cs typeface="Calibri"/>
              </a:rPr>
              <a:t> </a:t>
            </a:r>
            <a:r>
              <a:rPr sz="1400" dirty="0">
                <a:latin typeface="Calibri"/>
                <a:cs typeface="Calibri"/>
              </a:rPr>
              <a:t>taux</a:t>
            </a:r>
            <a:r>
              <a:rPr sz="1400" spc="95" dirty="0">
                <a:latin typeface="Calibri"/>
                <a:cs typeface="Calibri"/>
              </a:rPr>
              <a:t> </a:t>
            </a:r>
            <a:r>
              <a:rPr sz="1400" dirty="0">
                <a:latin typeface="Calibri"/>
                <a:cs typeface="Calibri"/>
              </a:rPr>
              <a:t>(</a:t>
            </a:r>
            <a:r>
              <a:rPr sz="1400" i="1" dirty="0">
                <a:latin typeface="Calibri"/>
                <a:cs typeface="Calibri"/>
              </a:rPr>
              <a:t>«</a:t>
            </a:r>
            <a:r>
              <a:rPr sz="1400" i="1" spc="104" dirty="0">
                <a:latin typeface="Calibri"/>
                <a:cs typeface="Calibri"/>
              </a:rPr>
              <a:t> </a:t>
            </a:r>
            <a:r>
              <a:rPr sz="1400" i="1" dirty="0">
                <a:latin typeface="Calibri"/>
                <a:cs typeface="Calibri"/>
              </a:rPr>
              <a:t>Le</a:t>
            </a:r>
            <a:r>
              <a:rPr sz="1400" i="1" spc="95" dirty="0">
                <a:latin typeface="Calibri"/>
                <a:cs typeface="Calibri"/>
              </a:rPr>
              <a:t> </a:t>
            </a:r>
            <a:r>
              <a:rPr sz="1400" i="1" dirty="0">
                <a:latin typeface="Calibri"/>
                <a:cs typeface="Calibri"/>
              </a:rPr>
              <a:t>déﬁcit</a:t>
            </a:r>
            <a:r>
              <a:rPr sz="1400" i="1" spc="104" dirty="0">
                <a:latin typeface="Calibri"/>
                <a:cs typeface="Calibri"/>
              </a:rPr>
              <a:t> </a:t>
            </a:r>
            <a:r>
              <a:rPr sz="1400" i="1" dirty="0">
                <a:latin typeface="Calibri"/>
                <a:cs typeface="Calibri"/>
              </a:rPr>
              <a:t>foncJonnel</a:t>
            </a:r>
            <a:r>
              <a:rPr sz="1400" i="1" spc="104" dirty="0">
                <a:latin typeface="Calibri"/>
                <a:cs typeface="Calibri"/>
              </a:rPr>
              <a:t> </a:t>
            </a:r>
            <a:r>
              <a:rPr sz="1400" i="1" dirty="0">
                <a:latin typeface="Calibri"/>
                <a:cs typeface="Calibri"/>
              </a:rPr>
              <a:t>permanent</a:t>
            </a:r>
            <a:r>
              <a:rPr sz="1400" i="1" spc="104" dirty="0">
                <a:latin typeface="Calibri"/>
                <a:cs typeface="Calibri"/>
              </a:rPr>
              <a:t> </a:t>
            </a:r>
            <a:r>
              <a:rPr sz="1400" i="1" dirty="0">
                <a:latin typeface="Calibri"/>
                <a:cs typeface="Calibri"/>
              </a:rPr>
              <a:t>:</a:t>
            </a:r>
            <a:r>
              <a:rPr sz="1400" i="1" spc="104" dirty="0">
                <a:latin typeface="Calibri"/>
                <a:cs typeface="Calibri"/>
              </a:rPr>
              <a:t> </a:t>
            </a:r>
            <a:r>
              <a:rPr sz="1400" i="1" dirty="0">
                <a:latin typeface="Calibri"/>
                <a:cs typeface="Calibri"/>
              </a:rPr>
              <a:t>une</a:t>
            </a:r>
            <a:r>
              <a:rPr sz="1400" i="1" spc="100" dirty="0">
                <a:latin typeface="Calibri"/>
                <a:cs typeface="Calibri"/>
              </a:rPr>
              <a:t> </a:t>
            </a:r>
            <a:r>
              <a:rPr sz="1400" i="1" dirty="0">
                <a:latin typeface="Calibri"/>
                <a:cs typeface="Calibri"/>
              </a:rPr>
              <a:t>trinité</a:t>
            </a:r>
            <a:r>
              <a:rPr sz="1400" i="1" spc="95" dirty="0">
                <a:latin typeface="Calibri"/>
                <a:cs typeface="Calibri"/>
              </a:rPr>
              <a:t> </a:t>
            </a:r>
            <a:r>
              <a:rPr sz="1400" i="1" dirty="0">
                <a:latin typeface="Calibri"/>
                <a:cs typeface="Calibri"/>
              </a:rPr>
              <a:t>»</a:t>
            </a:r>
            <a:r>
              <a:rPr sz="1400" i="1" spc="100" dirty="0">
                <a:latin typeface="Calibri"/>
                <a:cs typeface="Calibri"/>
              </a:rPr>
              <a:t> </a:t>
            </a:r>
            <a:r>
              <a:rPr sz="1400" dirty="0">
                <a:latin typeface="Calibri"/>
                <a:cs typeface="Calibri"/>
              </a:rPr>
              <a:t>C.</a:t>
            </a:r>
            <a:r>
              <a:rPr sz="1400" spc="100" dirty="0">
                <a:latin typeface="Calibri"/>
                <a:cs typeface="Calibri"/>
              </a:rPr>
              <a:t> </a:t>
            </a:r>
            <a:r>
              <a:rPr sz="1400" dirty="0">
                <a:latin typeface="Calibri"/>
                <a:cs typeface="Calibri"/>
              </a:rPr>
              <a:t>Bernfeld</a:t>
            </a:r>
            <a:r>
              <a:rPr sz="1400" spc="100" dirty="0">
                <a:latin typeface="Calibri"/>
                <a:cs typeface="Calibri"/>
              </a:rPr>
              <a:t> </a:t>
            </a:r>
            <a:r>
              <a:rPr sz="1400" dirty="0">
                <a:latin typeface="Calibri"/>
                <a:cs typeface="Calibri"/>
              </a:rPr>
              <a:t>et</a:t>
            </a:r>
            <a:r>
              <a:rPr sz="1400" spc="104" dirty="0">
                <a:latin typeface="Calibri"/>
                <a:cs typeface="Calibri"/>
              </a:rPr>
              <a:t> </a:t>
            </a:r>
            <a:r>
              <a:rPr sz="1400" dirty="0">
                <a:latin typeface="Calibri"/>
                <a:cs typeface="Calibri"/>
              </a:rPr>
              <a:t>F.</a:t>
            </a:r>
            <a:r>
              <a:rPr sz="1400" spc="100" dirty="0">
                <a:latin typeface="Calibri"/>
                <a:cs typeface="Calibri"/>
              </a:rPr>
              <a:t> </a:t>
            </a:r>
            <a:r>
              <a:rPr sz="1400" spc="-8" dirty="0">
                <a:latin typeface="Calibri"/>
                <a:cs typeface="Calibri"/>
              </a:rPr>
              <a:t>Bibal, </a:t>
            </a:r>
            <a:r>
              <a:rPr sz="1400" dirty="0">
                <a:latin typeface="Calibri"/>
                <a:cs typeface="Calibri"/>
              </a:rPr>
              <a:t>Gaz.</a:t>
            </a:r>
            <a:r>
              <a:rPr sz="1400" spc="8" dirty="0">
                <a:latin typeface="Calibri"/>
                <a:cs typeface="Calibri"/>
              </a:rPr>
              <a:t> </a:t>
            </a:r>
            <a:r>
              <a:rPr sz="1400" dirty="0">
                <a:latin typeface="Calibri"/>
                <a:cs typeface="Calibri"/>
              </a:rPr>
              <a:t>Pal.</a:t>
            </a:r>
            <a:r>
              <a:rPr sz="1400" spc="12" dirty="0">
                <a:latin typeface="Calibri"/>
                <a:cs typeface="Calibri"/>
              </a:rPr>
              <a:t> </a:t>
            </a:r>
            <a:r>
              <a:rPr sz="1400" dirty="0">
                <a:latin typeface="Calibri"/>
                <a:cs typeface="Calibri"/>
              </a:rPr>
              <a:t>2</a:t>
            </a:r>
            <a:r>
              <a:rPr sz="1400" spc="17" dirty="0">
                <a:latin typeface="Calibri"/>
                <a:cs typeface="Calibri"/>
              </a:rPr>
              <a:t> </a:t>
            </a:r>
            <a:r>
              <a:rPr sz="1400" dirty="0">
                <a:latin typeface="Calibri"/>
                <a:cs typeface="Calibri"/>
              </a:rPr>
              <a:t>et</a:t>
            </a:r>
            <a:r>
              <a:rPr sz="1400" spc="17" dirty="0">
                <a:latin typeface="Calibri"/>
                <a:cs typeface="Calibri"/>
              </a:rPr>
              <a:t> </a:t>
            </a:r>
            <a:r>
              <a:rPr sz="1400" dirty="0">
                <a:latin typeface="Calibri"/>
                <a:cs typeface="Calibri"/>
              </a:rPr>
              <a:t>3</a:t>
            </a:r>
            <a:r>
              <a:rPr sz="1400" spc="17" dirty="0">
                <a:latin typeface="Calibri"/>
                <a:cs typeface="Calibri"/>
              </a:rPr>
              <a:t> </a:t>
            </a:r>
            <a:r>
              <a:rPr sz="1400" dirty="0">
                <a:latin typeface="Calibri"/>
                <a:cs typeface="Calibri"/>
              </a:rPr>
              <a:t>déc.</a:t>
            </a:r>
            <a:r>
              <a:rPr sz="1400" spc="8" dirty="0">
                <a:latin typeface="Calibri"/>
                <a:cs typeface="Calibri"/>
              </a:rPr>
              <a:t> </a:t>
            </a:r>
            <a:r>
              <a:rPr sz="1400" dirty="0">
                <a:latin typeface="Calibri"/>
                <a:cs typeface="Calibri"/>
              </a:rPr>
              <a:t>2011;</a:t>
            </a:r>
            <a:r>
              <a:rPr sz="1400" spc="21" dirty="0">
                <a:latin typeface="Calibri"/>
                <a:cs typeface="Calibri"/>
              </a:rPr>
              <a:t> </a:t>
            </a:r>
            <a:r>
              <a:rPr sz="1400" dirty="0">
                <a:latin typeface="Calibri"/>
                <a:cs typeface="Calibri"/>
              </a:rPr>
              <a:t>TGI</a:t>
            </a:r>
            <a:r>
              <a:rPr sz="1400" spc="12" dirty="0">
                <a:latin typeface="Calibri"/>
                <a:cs typeface="Calibri"/>
              </a:rPr>
              <a:t> </a:t>
            </a:r>
            <a:r>
              <a:rPr sz="1400" dirty="0">
                <a:latin typeface="Calibri"/>
                <a:cs typeface="Calibri"/>
              </a:rPr>
              <a:t>Paris,</a:t>
            </a:r>
            <a:r>
              <a:rPr sz="1400" spc="12" dirty="0">
                <a:latin typeface="Calibri"/>
                <a:cs typeface="Calibri"/>
              </a:rPr>
              <a:t> </a:t>
            </a:r>
            <a:r>
              <a:rPr sz="1400" dirty="0">
                <a:latin typeface="Calibri"/>
                <a:cs typeface="Calibri"/>
              </a:rPr>
              <a:t>29</a:t>
            </a:r>
            <a:r>
              <a:rPr sz="1400" spc="17" dirty="0">
                <a:latin typeface="Calibri"/>
                <a:cs typeface="Calibri"/>
              </a:rPr>
              <a:t> </a:t>
            </a:r>
            <a:r>
              <a:rPr sz="1400" dirty="0">
                <a:latin typeface="Calibri"/>
                <a:cs typeface="Calibri"/>
              </a:rPr>
              <a:t>nov.</a:t>
            </a:r>
            <a:r>
              <a:rPr sz="1400" spc="12" dirty="0">
                <a:latin typeface="Calibri"/>
                <a:cs typeface="Calibri"/>
              </a:rPr>
              <a:t> </a:t>
            </a:r>
            <a:r>
              <a:rPr sz="1400" dirty="0">
                <a:latin typeface="Calibri"/>
                <a:cs typeface="Calibri"/>
              </a:rPr>
              <a:t>2019,</a:t>
            </a:r>
            <a:r>
              <a:rPr sz="1400" spc="12" dirty="0">
                <a:latin typeface="Calibri"/>
                <a:cs typeface="Calibri"/>
              </a:rPr>
              <a:t> </a:t>
            </a:r>
            <a:r>
              <a:rPr sz="1400" dirty="0">
                <a:latin typeface="Calibri"/>
                <a:cs typeface="Calibri"/>
              </a:rPr>
              <a:t>n°1900084</a:t>
            </a:r>
            <a:r>
              <a:rPr sz="1400" spc="17" dirty="0">
                <a:latin typeface="Calibri"/>
                <a:cs typeface="Calibri"/>
              </a:rPr>
              <a:t> </a:t>
            </a:r>
            <a:r>
              <a:rPr sz="1400" dirty="0">
                <a:latin typeface="Calibri"/>
                <a:cs typeface="Calibri"/>
              </a:rPr>
              <a:t>+</a:t>
            </a:r>
            <a:r>
              <a:rPr sz="1400" spc="21" dirty="0">
                <a:latin typeface="Calibri"/>
                <a:cs typeface="Calibri"/>
              </a:rPr>
              <a:t> </a:t>
            </a:r>
            <a:r>
              <a:rPr sz="1400" dirty="0">
                <a:latin typeface="Calibri"/>
                <a:cs typeface="Calibri"/>
              </a:rPr>
              <a:t>39,24%</a:t>
            </a:r>
            <a:r>
              <a:rPr sz="1400" spc="8" dirty="0">
                <a:latin typeface="Calibri"/>
                <a:cs typeface="Calibri"/>
              </a:rPr>
              <a:t> </a:t>
            </a:r>
            <a:r>
              <a:rPr sz="1400" dirty="0">
                <a:latin typeface="Calibri"/>
                <a:cs typeface="Calibri"/>
              </a:rPr>
              <a:t>(5%</a:t>
            </a:r>
            <a:r>
              <a:rPr sz="1400" spc="12" dirty="0">
                <a:latin typeface="Calibri"/>
                <a:cs typeface="Calibri"/>
              </a:rPr>
              <a:t> </a:t>
            </a:r>
            <a:r>
              <a:rPr sz="1400" dirty="0">
                <a:latin typeface="Calibri"/>
                <a:cs typeface="Calibri"/>
              </a:rPr>
              <a:t>-</a:t>
            </a:r>
            <a:r>
              <a:rPr sz="1400" spc="17" dirty="0">
                <a:latin typeface="Calibri"/>
                <a:cs typeface="Calibri"/>
              </a:rPr>
              <a:t> </a:t>
            </a:r>
            <a:r>
              <a:rPr sz="1400" dirty="0">
                <a:latin typeface="Calibri"/>
                <a:cs typeface="Calibri"/>
              </a:rPr>
              <a:t>2</a:t>
            </a:r>
            <a:r>
              <a:rPr sz="1400" spc="12" dirty="0">
                <a:latin typeface="Calibri"/>
                <a:cs typeface="Calibri"/>
              </a:rPr>
              <a:t> </a:t>
            </a:r>
            <a:r>
              <a:rPr sz="1400" dirty="0">
                <a:latin typeface="Calibri"/>
                <a:cs typeface="Calibri"/>
              </a:rPr>
              <a:t>200</a:t>
            </a:r>
            <a:r>
              <a:rPr sz="1400" spc="17" dirty="0">
                <a:latin typeface="Calibri"/>
                <a:cs typeface="Calibri"/>
              </a:rPr>
              <a:t> </a:t>
            </a:r>
            <a:r>
              <a:rPr sz="1400" dirty="0">
                <a:latin typeface="Calibri"/>
                <a:cs typeface="Calibri"/>
              </a:rPr>
              <a:t>€</a:t>
            </a:r>
            <a:r>
              <a:rPr sz="1400" spc="17" dirty="0">
                <a:latin typeface="Calibri"/>
                <a:cs typeface="Calibri"/>
              </a:rPr>
              <a:t> </a:t>
            </a:r>
            <a:r>
              <a:rPr sz="1400" dirty="0">
                <a:latin typeface="Calibri"/>
                <a:cs typeface="Calibri"/>
              </a:rPr>
              <a:t>du</a:t>
            </a:r>
            <a:r>
              <a:rPr sz="1400" spc="12" dirty="0">
                <a:latin typeface="Calibri"/>
                <a:cs typeface="Calibri"/>
              </a:rPr>
              <a:t> </a:t>
            </a:r>
            <a:r>
              <a:rPr sz="1400" dirty="0">
                <a:latin typeface="Calibri"/>
                <a:cs typeface="Calibri"/>
              </a:rPr>
              <a:t>point</a:t>
            </a:r>
            <a:r>
              <a:rPr sz="1400" spc="21" dirty="0">
                <a:latin typeface="Calibri"/>
                <a:cs typeface="Calibri"/>
              </a:rPr>
              <a:t> </a:t>
            </a:r>
            <a:r>
              <a:rPr sz="1400" dirty="0">
                <a:latin typeface="Calibri"/>
                <a:cs typeface="Calibri"/>
              </a:rPr>
              <a:t>vs</a:t>
            </a:r>
            <a:r>
              <a:rPr sz="1400" spc="21" dirty="0">
                <a:latin typeface="Calibri"/>
                <a:cs typeface="Calibri"/>
              </a:rPr>
              <a:t> </a:t>
            </a:r>
            <a:r>
              <a:rPr sz="1400" dirty="0">
                <a:latin typeface="Calibri"/>
                <a:cs typeface="Calibri"/>
              </a:rPr>
              <a:t>1</a:t>
            </a:r>
            <a:r>
              <a:rPr sz="1400" spc="17" dirty="0">
                <a:latin typeface="Calibri"/>
                <a:cs typeface="Calibri"/>
              </a:rPr>
              <a:t> </a:t>
            </a:r>
            <a:r>
              <a:rPr sz="1400" dirty="0">
                <a:latin typeface="Calibri"/>
                <a:cs typeface="Calibri"/>
              </a:rPr>
              <a:t>580</a:t>
            </a:r>
            <a:r>
              <a:rPr sz="1400" spc="17" dirty="0">
                <a:latin typeface="Calibri"/>
                <a:cs typeface="Calibri"/>
              </a:rPr>
              <a:t> </a:t>
            </a:r>
            <a:r>
              <a:rPr sz="1400" dirty="0">
                <a:latin typeface="Calibri"/>
                <a:cs typeface="Calibri"/>
              </a:rPr>
              <a:t>€</a:t>
            </a:r>
            <a:r>
              <a:rPr sz="1400" spc="12" dirty="0">
                <a:latin typeface="Calibri"/>
                <a:cs typeface="Calibri"/>
              </a:rPr>
              <a:t> </a:t>
            </a:r>
            <a:r>
              <a:rPr sz="1400" spc="29" dirty="0">
                <a:latin typeface="Calibri"/>
                <a:cs typeface="Calibri"/>
              </a:rPr>
              <a:t>référeniel</a:t>
            </a:r>
            <a:endParaRPr sz="1400" dirty="0">
              <a:latin typeface="Calibri"/>
              <a:cs typeface="Calibri"/>
            </a:endParaRPr>
          </a:p>
          <a:p>
            <a:pPr marL="682598"/>
            <a:r>
              <a:rPr sz="1400" dirty="0">
                <a:latin typeface="Calibri"/>
                <a:cs typeface="Calibri"/>
              </a:rPr>
              <a:t>et</a:t>
            </a:r>
            <a:r>
              <a:rPr sz="1400" spc="33" dirty="0">
                <a:latin typeface="Calibri"/>
                <a:cs typeface="Calibri"/>
              </a:rPr>
              <a:t> </a:t>
            </a:r>
            <a:r>
              <a:rPr sz="1400" dirty="0">
                <a:latin typeface="Calibri"/>
                <a:cs typeface="Calibri"/>
              </a:rPr>
              <a:t>1</a:t>
            </a:r>
            <a:r>
              <a:rPr sz="1400" spc="25" dirty="0">
                <a:latin typeface="Calibri"/>
                <a:cs typeface="Calibri"/>
              </a:rPr>
              <a:t> </a:t>
            </a:r>
            <a:r>
              <a:rPr sz="1400" dirty="0">
                <a:latin typeface="Calibri"/>
                <a:cs typeface="Calibri"/>
              </a:rPr>
              <a:t>440</a:t>
            </a:r>
            <a:r>
              <a:rPr sz="1400" spc="25"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oﬀre)</a:t>
            </a:r>
            <a:r>
              <a:rPr sz="1400" spc="33" dirty="0">
                <a:latin typeface="Calibri"/>
                <a:cs typeface="Calibri"/>
              </a:rPr>
              <a:t> </a:t>
            </a:r>
            <a:r>
              <a:rPr sz="1400" dirty="0">
                <a:latin typeface="Calibri"/>
                <a:cs typeface="Calibri"/>
              </a:rPr>
              <a:t>;</a:t>
            </a:r>
            <a:r>
              <a:rPr sz="1400" spc="29" dirty="0">
                <a:latin typeface="Calibri"/>
                <a:cs typeface="Calibri"/>
              </a:rPr>
              <a:t> </a:t>
            </a:r>
            <a:r>
              <a:rPr sz="1400" dirty="0">
                <a:latin typeface="Calibri"/>
                <a:cs typeface="Calibri"/>
              </a:rPr>
              <a:t>TJ</a:t>
            </a:r>
            <a:r>
              <a:rPr sz="1400" spc="25" dirty="0">
                <a:latin typeface="Calibri"/>
                <a:cs typeface="Calibri"/>
              </a:rPr>
              <a:t> </a:t>
            </a:r>
            <a:r>
              <a:rPr sz="1400" dirty="0">
                <a:latin typeface="Calibri"/>
                <a:cs typeface="Calibri"/>
              </a:rPr>
              <a:t>Bordeaux,</a:t>
            </a:r>
            <a:r>
              <a:rPr sz="1400" spc="25" dirty="0">
                <a:latin typeface="Calibri"/>
                <a:cs typeface="Calibri"/>
              </a:rPr>
              <a:t> </a:t>
            </a:r>
            <a:r>
              <a:rPr sz="1400" dirty="0">
                <a:latin typeface="Calibri"/>
                <a:cs typeface="Calibri"/>
              </a:rPr>
              <a:t>29</a:t>
            </a:r>
            <a:r>
              <a:rPr sz="1400" spc="29" dirty="0">
                <a:latin typeface="Calibri"/>
                <a:cs typeface="Calibri"/>
              </a:rPr>
              <a:t> </a:t>
            </a:r>
            <a:r>
              <a:rPr sz="1400" dirty="0">
                <a:latin typeface="Calibri"/>
                <a:cs typeface="Calibri"/>
              </a:rPr>
              <a:t>avr.</a:t>
            </a:r>
            <a:r>
              <a:rPr sz="1400" spc="25" dirty="0">
                <a:latin typeface="Calibri"/>
                <a:cs typeface="Calibri"/>
              </a:rPr>
              <a:t> </a:t>
            </a:r>
            <a:r>
              <a:rPr sz="1400" dirty="0">
                <a:latin typeface="Calibri"/>
                <a:cs typeface="Calibri"/>
              </a:rPr>
              <a:t>2021,</a:t>
            </a:r>
            <a:r>
              <a:rPr sz="1400" spc="29" dirty="0">
                <a:latin typeface="Calibri"/>
                <a:cs typeface="Calibri"/>
              </a:rPr>
              <a:t> </a:t>
            </a:r>
            <a:r>
              <a:rPr sz="1400" spc="-8" dirty="0">
                <a:latin typeface="Calibri"/>
                <a:cs typeface="Calibri"/>
              </a:rPr>
              <a:t>n°20-</a:t>
            </a:r>
            <a:r>
              <a:rPr sz="1400" dirty="0">
                <a:latin typeface="Calibri"/>
                <a:cs typeface="Calibri"/>
              </a:rPr>
              <a:t>01516</a:t>
            </a:r>
            <a:r>
              <a:rPr sz="1400" spc="25" dirty="0">
                <a:latin typeface="Calibri"/>
                <a:cs typeface="Calibri"/>
              </a:rPr>
              <a:t> </a:t>
            </a:r>
            <a:r>
              <a:rPr sz="1400" dirty="0">
                <a:latin typeface="Calibri"/>
                <a:cs typeface="Calibri"/>
              </a:rPr>
              <a:t>+</a:t>
            </a:r>
            <a:r>
              <a:rPr sz="1400" spc="33" dirty="0">
                <a:latin typeface="Calibri"/>
                <a:cs typeface="Calibri"/>
              </a:rPr>
              <a:t> </a:t>
            </a:r>
            <a:r>
              <a:rPr sz="1400" dirty="0">
                <a:latin typeface="Calibri"/>
                <a:cs typeface="Calibri"/>
              </a:rPr>
              <a:t>76,46%</a:t>
            </a:r>
            <a:r>
              <a:rPr sz="1400" spc="25" dirty="0">
                <a:latin typeface="Calibri"/>
                <a:cs typeface="Calibri"/>
              </a:rPr>
              <a:t> </a:t>
            </a:r>
            <a:r>
              <a:rPr sz="1400" dirty="0">
                <a:latin typeface="Calibri"/>
                <a:cs typeface="Calibri"/>
              </a:rPr>
              <a:t>(2%</a:t>
            </a:r>
            <a:r>
              <a:rPr sz="1400" spc="25" dirty="0">
                <a:latin typeface="Calibri"/>
                <a:cs typeface="Calibri"/>
              </a:rPr>
              <a:t> </a:t>
            </a:r>
            <a:r>
              <a:rPr sz="1400" dirty="0">
                <a:latin typeface="Calibri"/>
                <a:cs typeface="Calibri"/>
              </a:rPr>
              <a:t>-</a:t>
            </a:r>
            <a:r>
              <a:rPr sz="1400" spc="29" dirty="0">
                <a:latin typeface="Calibri"/>
                <a:cs typeface="Calibri"/>
              </a:rPr>
              <a:t> </a:t>
            </a:r>
            <a:r>
              <a:rPr sz="1400" dirty="0">
                <a:latin typeface="Calibri"/>
                <a:cs typeface="Calibri"/>
              </a:rPr>
              <a:t>3</a:t>
            </a:r>
            <a:r>
              <a:rPr sz="1400" spc="29" dirty="0">
                <a:latin typeface="Calibri"/>
                <a:cs typeface="Calibri"/>
              </a:rPr>
              <a:t> </a:t>
            </a:r>
            <a:r>
              <a:rPr sz="1400" dirty="0">
                <a:latin typeface="Calibri"/>
                <a:cs typeface="Calibri"/>
              </a:rPr>
              <a:t>400</a:t>
            </a:r>
            <a:r>
              <a:rPr sz="1400" spc="25"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du</a:t>
            </a:r>
            <a:r>
              <a:rPr sz="1400" spc="29" dirty="0">
                <a:latin typeface="Calibri"/>
                <a:cs typeface="Calibri"/>
              </a:rPr>
              <a:t> </a:t>
            </a:r>
            <a:r>
              <a:rPr sz="1400" dirty="0">
                <a:latin typeface="Calibri"/>
                <a:cs typeface="Calibri"/>
              </a:rPr>
              <a:t>point</a:t>
            </a:r>
            <a:r>
              <a:rPr sz="1400" spc="37" dirty="0">
                <a:latin typeface="Calibri"/>
                <a:cs typeface="Calibri"/>
              </a:rPr>
              <a:t> </a:t>
            </a:r>
            <a:r>
              <a:rPr sz="1400" dirty="0">
                <a:latin typeface="Calibri"/>
                <a:cs typeface="Calibri"/>
              </a:rPr>
              <a:t>vs</a:t>
            </a:r>
            <a:r>
              <a:rPr sz="1400" spc="33" dirty="0">
                <a:latin typeface="Calibri"/>
                <a:cs typeface="Calibri"/>
              </a:rPr>
              <a:t> </a:t>
            </a:r>
            <a:r>
              <a:rPr sz="1400" dirty="0">
                <a:latin typeface="Calibri"/>
                <a:cs typeface="Calibri"/>
              </a:rPr>
              <a:t>1</a:t>
            </a:r>
            <a:r>
              <a:rPr sz="1400" spc="25" dirty="0">
                <a:latin typeface="Calibri"/>
                <a:cs typeface="Calibri"/>
              </a:rPr>
              <a:t> </a:t>
            </a:r>
            <a:r>
              <a:rPr sz="1400" dirty="0">
                <a:latin typeface="Calibri"/>
                <a:cs typeface="Calibri"/>
              </a:rPr>
              <a:t>960</a:t>
            </a:r>
            <a:r>
              <a:rPr sz="1400" spc="25" dirty="0">
                <a:latin typeface="Calibri"/>
                <a:cs typeface="Calibri"/>
              </a:rPr>
              <a:t> </a:t>
            </a:r>
            <a:r>
              <a:rPr sz="1400" dirty="0">
                <a:latin typeface="Calibri"/>
                <a:cs typeface="Calibri"/>
              </a:rPr>
              <a:t>€</a:t>
            </a:r>
            <a:r>
              <a:rPr sz="1400" spc="29" dirty="0">
                <a:latin typeface="Calibri"/>
                <a:cs typeface="Calibri"/>
              </a:rPr>
              <a:t> </a:t>
            </a:r>
            <a:r>
              <a:rPr sz="1400" spc="37" dirty="0">
                <a:latin typeface="Calibri"/>
                <a:cs typeface="Calibri"/>
              </a:rPr>
              <a:t>référeniel</a:t>
            </a:r>
            <a:r>
              <a:rPr sz="1400" spc="29" dirty="0">
                <a:latin typeface="Calibri"/>
                <a:cs typeface="Calibri"/>
              </a:rPr>
              <a:t> </a:t>
            </a:r>
            <a:r>
              <a:rPr sz="1400" dirty="0">
                <a:latin typeface="Calibri"/>
                <a:cs typeface="Calibri"/>
              </a:rPr>
              <a:t>et</a:t>
            </a:r>
            <a:r>
              <a:rPr sz="1400" spc="33" dirty="0">
                <a:latin typeface="Calibri"/>
                <a:cs typeface="Calibri"/>
              </a:rPr>
              <a:t> </a:t>
            </a:r>
            <a:r>
              <a:rPr sz="1400" spc="-42" dirty="0">
                <a:latin typeface="Calibri"/>
                <a:cs typeface="Calibri"/>
              </a:rPr>
              <a:t>1</a:t>
            </a:r>
            <a:endParaRPr sz="1400" dirty="0">
              <a:latin typeface="Calibri"/>
              <a:cs typeface="Calibri"/>
            </a:endParaRPr>
          </a:p>
          <a:p>
            <a:pPr marL="682598"/>
            <a:r>
              <a:rPr sz="1400" dirty="0">
                <a:latin typeface="Calibri"/>
                <a:cs typeface="Calibri"/>
              </a:rPr>
              <a:t>700</a:t>
            </a:r>
            <a:r>
              <a:rPr sz="1400" spc="33" dirty="0">
                <a:latin typeface="Calibri"/>
                <a:cs typeface="Calibri"/>
              </a:rPr>
              <a:t> </a:t>
            </a:r>
            <a:r>
              <a:rPr sz="1400" dirty="0">
                <a:latin typeface="Calibri"/>
                <a:cs typeface="Calibri"/>
              </a:rPr>
              <a:t>€</a:t>
            </a:r>
            <a:r>
              <a:rPr sz="1400" spc="37" dirty="0">
                <a:latin typeface="Calibri"/>
                <a:cs typeface="Calibri"/>
              </a:rPr>
              <a:t> </a:t>
            </a:r>
            <a:r>
              <a:rPr sz="1400" dirty="0">
                <a:latin typeface="Calibri"/>
                <a:cs typeface="Calibri"/>
              </a:rPr>
              <a:t>oﬀre);</a:t>
            </a:r>
            <a:r>
              <a:rPr sz="1400" spc="42" dirty="0">
                <a:latin typeface="Calibri"/>
                <a:cs typeface="Calibri"/>
              </a:rPr>
              <a:t> </a:t>
            </a:r>
            <a:r>
              <a:rPr sz="1400" dirty="0">
                <a:latin typeface="Calibri"/>
                <a:cs typeface="Calibri"/>
              </a:rPr>
              <a:t>TJ</a:t>
            </a:r>
            <a:r>
              <a:rPr sz="1400" spc="37" dirty="0">
                <a:latin typeface="Calibri"/>
                <a:cs typeface="Calibri"/>
              </a:rPr>
              <a:t> </a:t>
            </a:r>
            <a:r>
              <a:rPr sz="1400" dirty="0">
                <a:latin typeface="Calibri"/>
                <a:cs typeface="Calibri"/>
              </a:rPr>
              <a:t>Epinal,</a:t>
            </a:r>
            <a:r>
              <a:rPr sz="1400" spc="42" dirty="0">
                <a:latin typeface="Calibri"/>
                <a:cs typeface="Calibri"/>
              </a:rPr>
              <a:t> </a:t>
            </a:r>
            <a:r>
              <a:rPr sz="1400" dirty="0">
                <a:latin typeface="Calibri"/>
                <a:cs typeface="Calibri"/>
              </a:rPr>
              <a:t>19</a:t>
            </a:r>
            <a:r>
              <a:rPr sz="1400" spc="33" dirty="0">
                <a:latin typeface="Calibri"/>
                <a:cs typeface="Calibri"/>
              </a:rPr>
              <a:t> </a:t>
            </a:r>
            <a:r>
              <a:rPr sz="1400" dirty="0">
                <a:latin typeface="Calibri"/>
                <a:cs typeface="Calibri"/>
              </a:rPr>
              <a:t>mai</a:t>
            </a:r>
            <a:r>
              <a:rPr sz="1400" spc="42" dirty="0">
                <a:latin typeface="Calibri"/>
                <a:cs typeface="Calibri"/>
              </a:rPr>
              <a:t> </a:t>
            </a:r>
            <a:r>
              <a:rPr sz="1400" dirty="0">
                <a:latin typeface="Calibri"/>
                <a:cs typeface="Calibri"/>
              </a:rPr>
              <a:t>2022,</a:t>
            </a:r>
            <a:r>
              <a:rPr sz="1400" spc="42" dirty="0">
                <a:latin typeface="Calibri"/>
                <a:cs typeface="Calibri"/>
              </a:rPr>
              <a:t> </a:t>
            </a:r>
            <a:r>
              <a:rPr sz="1400" spc="-8" dirty="0">
                <a:latin typeface="Calibri"/>
                <a:cs typeface="Calibri"/>
              </a:rPr>
              <a:t>n°20-</a:t>
            </a:r>
            <a:r>
              <a:rPr sz="1400" dirty="0">
                <a:latin typeface="Calibri"/>
                <a:cs typeface="Calibri"/>
              </a:rPr>
              <a:t>01009</a:t>
            </a:r>
            <a:r>
              <a:rPr sz="1400" spc="37" dirty="0">
                <a:latin typeface="Calibri"/>
                <a:cs typeface="Calibri"/>
              </a:rPr>
              <a:t> </a:t>
            </a:r>
            <a:r>
              <a:rPr sz="1400" dirty="0">
                <a:latin typeface="Calibri"/>
                <a:cs typeface="Calibri"/>
              </a:rPr>
              <a:t>:</a:t>
            </a:r>
            <a:r>
              <a:rPr sz="1400" spc="42" dirty="0">
                <a:latin typeface="Calibri"/>
                <a:cs typeface="Calibri"/>
              </a:rPr>
              <a:t> </a:t>
            </a:r>
            <a:r>
              <a:rPr sz="1400" dirty="0">
                <a:latin typeface="Calibri"/>
                <a:cs typeface="Calibri"/>
              </a:rPr>
              <a:t>+</a:t>
            </a:r>
            <a:r>
              <a:rPr sz="1400" spc="37" dirty="0">
                <a:latin typeface="Calibri"/>
                <a:cs typeface="Calibri"/>
              </a:rPr>
              <a:t> </a:t>
            </a:r>
            <a:r>
              <a:rPr sz="1400" dirty="0">
                <a:latin typeface="Calibri"/>
                <a:cs typeface="Calibri"/>
              </a:rPr>
              <a:t>7,14%</a:t>
            </a:r>
            <a:r>
              <a:rPr sz="1400" spc="37" dirty="0">
                <a:latin typeface="Calibri"/>
                <a:cs typeface="Calibri"/>
              </a:rPr>
              <a:t> </a:t>
            </a:r>
            <a:r>
              <a:rPr sz="1400" dirty="0">
                <a:latin typeface="Calibri"/>
                <a:cs typeface="Calibri"/>
              </a:rPr>
              <a:t>(15%</a:t>
            </a:r>
            <a:r>
              <a:rPr sz="1400" spc="37" dirty="0">
                <a:latin typeface="Calibri"/>
                <a:cs typeface="Calibri"/>
              </a:rPr>
              <a:t> </a:t>
            </a:r>
            <a:r>
              <a:rPr sz="1400" dirty="0">
                <a:latin typeface="Calibri"/>
                <a:cs typeface="Calibri"/>
              </a:rPr>
              <a:t>-</a:t>
            </a:r>
            <a:r>
              <a:rPr sz="1400" spc="42" dirty="0">
                <a:latin typeface="Calibri"/>
                <a:cs typeface="Calibri"/>
              </a:rPr>
              <a:t> </a:t>
            </a:r>
            <a:r>
              <a:rPr sz="1400" dirty="0">
                <a:latin typeface="Calibri"/>
                <a:cs typeface="Calibri"/>
              </a:rPr>
              <a:t>3</a:t>
            </a:r>
            <a:r>
              <a:rPr sz="1400" spc="37" dirty="0">
                <a:latin typeface="Calibri"/>
                <a:cs typeface="Calibri"/>
              </a:rPr>
              <a:t> </a:t>
            </a:r>
            <a:r>
              <a:rPr sz="1400" dirty="0">
                <a:latin typeface="Calibri"/>
                <a:cs typeface="Calibri"/>
              </a:rPr>
              <a:t>000</a:t>
            </a:r>
            <a:r>
              <a:rPr sz="1400" spc="37" dirty="0">
                <a:latin typeface="Calibri"/>
                <a:cs typeface="Calibri"/>
              </a:rPr>
              <a:t> </a:t>
            </a:r>
            <a:r>
              <a:rPr sz="1400" dirty="0">
                <a:latin typeface="Calibri"/>
                <a:cs typeface="Calibri"/>
              </a:rPr>
              <a:t>€</a:t>
            </a:r>
            <a:r>
              <a:rPr sz="1400" spc="33" dirty="0">
                <a:latin typeface="Calibri"/>
                <a:cs typeface="Calibri"/>
              </a:rPr>
              <a:t> </a:t>
            </a:r>
            <a:r>
              <a:rPr sz="1400" dirty="0">
                <a:latin typeface="Calibri"/>
                <a:cs typeface="Calibri"/>
              </a:rPr>
              <a:t>du</a:t>
            </a:r>
            <a:r>
              <a:rPr sz="1400" spc="37" dirty="0">
                <a:latin typeface="Calibri"/>
                <a:cs typeface="Calibri"/>
              </a:rPr>
              <a:t> </a:t>
            </a:r>
            <a:r>
              <a:rPr sz="1400" dirty="0">
                <a:latin typeface="Calibri"/>
                <a:cs typeface="Calibri"/>
              </a:rPr>
              <a:t>point</a:t>
            </a:r>
            <a:r>
              <a:rPr sz="1400" spc="42" dirty="0">
                <a:latin typeface="Calibri"/>
                <a:cs typeface="Calibri"/>
              </a:rPr>
              <a:t> </a:t>
            </a:r>
            <a:r>
              <a:rPr sz="1400" dirty="0">
                <a:latin typeface="Calibri"/>
                <a:cs typeface="Calibri"/>
              </a:rPr>
              <a:t>(vs</a:t>
            </a:r>
            <a:r>
              <a:rPr sz="1400" spc="42" dirty="0">
                <a:latin typeface="Calibri"/>
                <a:cs typeface="Calibri"/>
              </a:rPr>
              <a:t> </a:t>
            </a:r>
            <a:r>
              <a:rPr sz="1400" dirty="0">
                <a:latin typeface="Calibri"/>
                <a:cs typeface="Calibri"/>
              </a:rPr>
              <a:t>2</a:t>
            </a:r>
            <a:r>
              <a:rPr sz="1400" spc="37" dirty="0">
                <a:latin typeface="Calibri"/>
                <a:cs typeface="Calibri"/>
              </a:rPr>
              <a:t> </a:t>
            </a:r>
            <a:r>
              <a:rPr sz="1400" dirty="0">
                <a:latin typeface="Calibri"/>
                <a:cs typeface="Calibri"/>
              </a:rPr>
              <a:t>800</a:t>
            </a:r>
            <a:r>
              <a:rPr sz="1400" spc="33" dirty="0">
                <a:latin typeface="Calibri"/>
                <a:cs typeface="Calibri"/>
              </a:rPr>
              <a:t> </a:t>
            </a:r>
            <a:r>
              <a:rPr sz="1400" dirty="0">
                <a:latin typeface="Calibri"/>
                <a:cs typeface="Calibri"/>
              </a:rPr>
              <a:t>€</a:t>
            </a:r>
            <a:r>
              <a:rPr sz="1400" spc="37" dirty="0">
                <a:latin typeface="Calibri"/>
                <a:cs typeface="Calibri"/>
              </a:rPr>
              <a:t> référeniel</a:t>
            </a:r>
            <a:r>
              <a:rPr sz="1400" spc="42" dirty="0">
                <a:latin typeface="Calibri"/>
                <a:cs typeface="Calibri"/>
              </a:rPr>
              <a:t> </a:t>
            </a:r>
            <a:r>
              <a:rPr sz="1400" dirty="0">
                <a:latin typeface="Calibri"/>
                <a:cs typeface="Calibri"/>
              </a:rPr>
              <a:t>et</a:t>
            </a:r>
            <a:r>
              <a:rPr sz="1400" spc="46" dirty="0">
                <a:latin typeface="Calibri"/>
                <a:cs typeface="Calibri"/>
              </a:rPr>
              <a:t> </a:t>
            </a:r>
            <a:r>
              <a:rPr sz="1400" dirty="0">
                <a:latin typeface="Calibri"/>
                <a:cs typeface="Calibri"/>
              </a:rPr>
              <a:t>1</a:t>
            </a:r>
            <a:r>
              <a:rPr sz="1400" spc="37" dirty="0">
                <a:latin typeface="Calibri"/>
                <a:cs typeface="Calibri"/>
              </a:rPr>
              <a:t> </a:t>
            </a:r>
            <a:r>
              <a:rPr sz="1400" dirty="0">
                <a:latin typeface="Calibri"/>
                <a:cs typeface="Calibri"/>
              </a:rPr>
              <a:t>436</a:t>
            </a:r>
            <a:r>
              <a:rPr sz="1400" spc="37" dirty="0">
                <a:latin typeface="Calibri"/>
                <a:cs typeface="Calibri"/>
              </a:rPr>
              <a:t> </a:t>
            </a:r>
            <a:r>
              <a:rPr sz="1400" spc="-42" dirty="0">
                <a:latin typeface="Calibri"/>
                <a:cs typeface="Calibri"/>
              </a:rPr>
              <a:t>€</a:t>
            </a:r>
            <a:endParaRPr sz="1400" dirty="0">
              <a:latin typeface="Calibri"/>
              <a:cs typeface="Calibri"/>
            </a:endParaRPr>
          </a:p>
          <a:p>
            <a:pPr marL="682598"/>
            <a:r>
              <a:rPr sz="1400" dirty="0">
                <a:latin typeface="Calibri"/>
                <a:cs typeface="Calibri"/>
              </a:rPr>
              <a:t>oﬀre);</a:t>
            </a:r>
            <a:r>
              <a:rPr sz="1400" spc="-17" dirty="0">
                <a:latin typeface="Calibri"/>
                <a:cs typeface="Calibri"/>
              </a:rPr>
              <a:t> </a:t>
            </a:r>
            <a:r>
              <a:rPr sz="1400" dirty="0">
                <a:latin typeface="Calibri"/>
                <a:cs typeface="Calibri"/>
              </a:rPr>
              <a:t>CA</a:t>
            </a:r>
            <a:r>
              <a:rPr sz="1400" spc="-12" dirty="0">
                <a:latin typeface="Calibri"/>
                <a:cs typeface="Calibri"/>
              </a:rPr>
              <a:t> </a:t>
            </a:r>
            <a:r>
              <a:rPr sz="1400" dirty="0">
                <a:latin typeface="Calibri"/>
                <a:cs typeface="Calibri"/>
              </a:rPr>
              <a:t>Nancy</a:t>
            </a:r>
            <a:r>
              <a:rPr sz="1400" spc="-21" dirty="0">
                <a:latin typeface="Calibri"/>
                <a:cs typeface="Calibri"/>
              </a:rPr>
              <a:t> </a:t>
            </a:r>
            <a:r>
              <a:rPr sz="1400" dirty="0">
                <a:latin typeface="Calibri"/>
                <a:cs typeface="Calibri"/>
              </a:rPr>
              <a:t>22</a:t>
            </a:r>
            <a:r>
              <a:rPr sz="1400" spc="-17" dirty="0">
                <a:latin typeface="Calibri"/>
                <a:cs typeface="Calibri"/>
              </a:rPr>
              <a:t> </a:t>
            </a:r>
            <a:r>
              <a:rPr sz="1400" dirty="0">
                <a:latin typeface="Calibri"/>
                <a:cs typeface="Calibri"/>
              </a:rPr>
              <a:t>mai</a:t>
            </a:r>
            <a:r>
              <a:rPr sz="1400" spc="-12" dirty="0">
                <a:latin typeface="Calibri"/>
                <a:cs typeface="Calibri"/>
              </a:rPr>
              <a:t> </a:t>
            </a:r>
            <a:r>
              <a:rPr sz="1400" dirty="0">
                <a:latin typeface="Calibri"/>
                <a:cs typeface="Calibri"/>
              </a:rPr>
              <a:t>2022,</a:t>
            </a:r>
            <a:r>
              <a:rPr sz="1400" spc="-17" dirty="0">
                <a:latin typeface="Calibri"/>
                <a:cs typeface="Calibri"/>
              </a:rPr>
              <a:t> </a:t>
            </a:r>
            <a:r>
              <a:rPr sz="1400" spc="-8" dirty="0">
                <a:latin typeface="Calibri"/>
                <a:cs typeface="Calibri"/>
              </a:rPr>
              <a:t>n°21-</a:t>
            </a:r>
            <a:r>
              <a:rPr sz="1400" dirty="0">
                <a:latin typeface="Calibri"/>
                <a:cs typeface="Calibri"/>
              </a:rPr>
              <a:t>0081</a:t>
            </a:r>
            <a:r>
              <a:rPr sz="1400" spc="-17" dirty="0">
                <a:latin typeface="Calibri"/>
                <a:cs typeface="Calibri"/>
              </a:rPr>
              <a:t> </a:t>
            </a:r>
            <a:r>
              <a:rPr sz="1400" dirty="0">
                <a:latin typeface="Calibri"/>
                <a:cs typeface="Calibri"/>
              </a:rPr>
              <a:t>+</a:t>
            </a:r>
            <a:r>
              <a:rPr sz="1400" spc="-12" dirty="0">
                <a:latin typeface="Calibri"/>
                <a:cs typeface="Calibri"/>
              </a:rPr>
              <a:t> </a:t>
            </a:r>
            <a:r>
              <a:rPr sz="1400" dirty="0">
                <a:latin typeface="Calibri"/>
                <a:cs typeface="Calibri"/>
              </a:rPr>
              <a:t>11,73%</a:t>
            </a:r>
            <a:r>
              <a:rPr sz="1400" spc="-21" dirty="0">
                <a:latin typeface="Calibri"/>
                <a:cs typeface="Calibri"/>
              </a:rPr>
              <a:t> </a:t>
            </a:r>
            <a:r>
              <a:rPr sz="1400" dirty="0">
                <a:latin typeface="Calibri"/>
                <a:cs typeface="Calibri"/>
              </a:rPr>
              <a:t>(3</a:t>
            </a:r>
            <a:r>
              <a:rPr sz="1400" spc="-17" dirty="0">
                <a:latin typeface="Calibri"/>
                <a:cs typeface="Calibri"/>
              </a:rPr>
              <a:t> </a:t>
            </a:r>
            <a:r>
              <a:rPr sz="1400" dirty="0">
                <a:latin typeface="Calibri"/>
                <a:cs typeface="Calibri"/>
              </a:rPr>
              <a:t>000</a:t>
            </a:r>
            <a:r>
              <a:rPr sz="1400" spc="-17" dirty="0">
                <a:latin typeface="Calibri"/>
                <a:cs typeface="Calibri"/>
              </a:rPr>
              <a:t> </a:t>
            </a:r>
            <a:r>
              <a:rPr sz="1400" dirty="0">
                <a:latin typeface="Calibri"/>
                <a:cs typeface="Calibri"/>
              </a:rPr>
              <a:t>€</a:t>
            </a:r>
            <a:r>
              <a:rPr sz="1400" spc="-17" dirty="0">
                <a:latin typeface="Calibri"/>
                <a:cs typeface="Calibri"/>
              </a:rPr>
              <a:t> </a:t>
            </a:r>
            <a:r>
              <a:rPr sz="1400" dirty="0">
                <a:latin typeface="Calibri"/>
                <a:cs typeface="Calibri"/>
              </a:rPr>
              <a:t>vs</a:t>
            </a:r>
            <a:r>
              <a:rPr sz="1400" spc="-17" dirty="0">
                <a:latin typeface="Calibri"/>
                <a:cs typeface="Calibri"/>
              </a:rPr>
              <a:t> </a:t>
            </a:r>
            <a:r>
              <a:rPr sz="1400" dirty="0">
                <a:latin typeface="Calibri"/>
                <a:cs typeface="Calibri"/>
              </a:rPr>
              <a:t>2</a:t>
            </a:r>
            <a:r>
              <a:rPr sz="1400" spc="-17" dirty="0">
                <a:latin typeface="Calibri"/>
                <a:cs typeface="Calibri"/>
              </a:rPr>
              <a:t> </a:t>
            </a:r>
            <a:r>
              <a:rPr sz="1400" dirty="0">
                <a:latin typeface="Calibri"/>
                <a:cs typeface="Calibri"/>
              </a:rPr>
              <a:t>685</a:t>
            </a:r>
            <a:r>
              <a:rPr sz="1400" spc="-17" dirty="0">
                <a:latin typeface="Calibri"/>
                <a:cs typeface="Calibri"/>
              </a:rPr>
              <a:t> </a:t>
            </a:r>
            <a:r>
              <a:rPr sz="1400" dirty="0">
                <a:latin typeface="Calibri"/>
                <a:cs typeface="Calibri"/>
              </a:rPr>
              <a:t>€</a:t>
            </a:r>
            <a:r>
              <a:rPr sz="1400" spc="-17" dirty="0">
                <a:latin typeface="Calibri"/>
                <a:cs typeface="Calibri"/>
              </a:rPr>
              <a:t> </a:t>
            </a:r>
            <a:r>
              <a:rPr sz="1400" spc="-8" dirty="0">
                <a:latin typeface="Calibri"/>
                <a:cs typeface="Calibri"/>
              </a:rPr>
              <a:t>référeniel)</a:t>
            </a:r>
            <a:endParaRPr sz="1400" dirty="0">
              <a:latin typeface="Calibri"/>
              <a:cs typeface="Calibri"/>
            </a:endParaRPr>
          </a:p>
          <a:p>
            <a:pPr marL="682069" lvl="1" indent="-237586">
              <a:buFont typeface="Calibri"/>
              <a:buChar char="-"/>
              <a:tabLst>
                <a:tab pos="682069" algn="l"/>
              </a:tabLst>
            </a:pPr>
            <a:r>
              <a:rPr sz="1400" b="1" dirty="0">
                <a:latin typeface="Calibri"/>
                <a:cs typeface="Calibri"/>
              </a:rPr>
              <a:t>Valoriser</a:t>
            </a:r>
            <a:r>
              <a:rPr sz="1400" b="1" spc="204" dirty="0">
                <a:latin typeface="Calibri"/>
                <a:cs typeface="Calibri"/>
              </a:rPr>
              <a:t> </a:t>
            </a:r>
            <a:r>
              <a:rPr sz="1400" dirty="0">
                <a:latin typeface="Calibri"/>
                <a:cs typeface="Calibri"/>
              </a:rPr>
              <a:t>chaque</a:t>
            </a:r>
            <a:r>
              <a:rPr sz="1400" spc="208" dirty="0">
                <a:latin typeface="Calibri"/>
                <a:cs typeface="Calibri"/>
              </a:rPr>
              <a:t> </a:t>
            </a:r>
            <a:r>
              <a:rPr sz="1400" dirty="0">
                <a:latin typeface="Calibri"/>
                <a:cs typeface="Calibri"/>
              </a:rPr>
              <a:t>composante</a:t>
            </a:r>
            <a:r>
              <a:rPr sz="1400" spc="212" dirty="0">
                <a:latin typeface="Calibri"/>
                <a:cs typeface="Calibri"/>
              </a:rPr>
              <a:t> </a:t>
            </a:r>
            <a:r>
              <a:rPr sz="1400" dirty="0">
                <a:latin typeface="Calibri"/>
                <a:cs typeface="Calibri"/>
              </a:rPr>
              <a:t>:</a:t>
            </a:r>
            <a:r>
              <a:rPr sz="1400" spc="208" dirty="0">
                <a:latin typeface="Calibri"/>
                <a:cs typeface="Calibri"/>
              </a:rPr>
              <a:t> </a:t>
            </a:r>
            <a:r>
              <a:rPr sz="1400" dirty="0">
                <a:latin typeface="Calibri"/>
                <a:cs typeface="Calibri"/>
              </a:rPr>
              <a:t>CA</a:t>
            </a:r>
            <a:r>
              <a:rPr sz="1400" spc="208" dirty="0">
                <a:latin typeface="Calibri"/>
                <a:cs typeface="Calibri"/>
              </a:rPr>
              <a:t> </a:t>
            </a:r>
            <a:r>
              <a:rPr sz="1400" dirty="0">
                <a:latin typeface="Calibri"/>
                <a:cs typeface="Calibri"/>
              </a:rPr>
              <a:t>Bordeaux</a:t>
            </a:r>
            <a:r>
              <a:rPr sz="1400" spc="204" dirty="0">
                <a:latin typeface="Calibri"/>
                <a:cs typeface="Calibri"/>
              </a:rPr>
              <a:t> </a:t>
            </a:r>
            <a:r>
              <a:rPr sz="1400" dirty="0">
                <a:latin typeface="Calibri"/>
                <a:cs typeface="Calibri"/>
              </a:rPr>
              <a:t>24</a:t>
            </a:r>
            <a:r>
              <a:rPr sz="1400" spc="204" dirty="0">
                <a:latin typeface="Calibri"/>
                <a:cs typeface="Calibri"/>
              </a:rPr>
              <a:t> </a:t>
            </a:r>
            <a:r>
              <a:rPr sz="1400" dirty="0">
                <a:latin typeface="Calibri"/>
                <a:cs typeface="Calibri"/>
              </a:rPr>
              <a:t>avr.</a:t>
            </a:r>
            <a:r>
              <a:rPr sz="1400" spc="204" dirty="0">
                <a:latin typeface="Calibri"/>
                <a:cs typeface="Calibri"/>
              </a:rPr>
              <a:t> </a:t>
            </a:r>
            <a:r>
              <a:rPr sz="1400" dirty="0">
                <a:latin typeface="Calibri"/>
                <a:cs typeface="Calibri"/>
              </a:rPr>
              <a:t>2013,</a:t>
            </a:r>
            <a:r>
              <a:rPr sz="1400" spc="208" dirty="0">
                <a:latin typeface="Calibri"/>
                <a:cs typeface="Calibri"/>
              </a:rPr>
              <a:t> </a:t>
            </a:r>
            <a:r>
              <a:rPr sz="1400" spc="-8" dirty="0">
                <a:latin typeface="Calibri"/>
                <a:cs typeface="Calibri"/>
              </a:rPr>
              <a:t>n°11-</a:t>
            </a:r>
            <a:r>
              <a:rPr sz="1400" dirty="0">
                <a:latin typeface="Calibri"/>
                <a:cs typeface="Calibri"/>
              </a:rPr>
              <a:t>3999</a:t>
            </a:r>
            <a:r>
              <a:rPr sz="1400" spc="204" dirty="0">
                <a:latin typeface="Calibri"/>
                <a:cs typeface="Calibri"/>
              </a:rPr>
              <a:t> </a:t>
            </a:r>
            <a:r>
              <a:rPr sz="1400" dirty="0">
                <a:latin typeface="Calibri"/>
                <a:cs typeface="Calibri"/>
              </a:rPr>
              <a:t>+</a:t>
            </a:r>
            <a:r>
              <a:rPr sz="1400" spc="212" dirty="0">
                <a:latin typeface="Calibri"/>
                <a:cs typeface="Calibri"/>
              </a:rPr>
              <a:t> </a:t>
            </a:r>
            <a:r>
              <a:rPr sz="1400" dirty="0">
                <a:latin typeface="Calibri"/>
                <a:cs typeface="Calibri"/>
              </a:rPr>
              <a:t>68,67</a:t>
            </a:r>
            <a:r>
              <a:rPr sz="1400" spc="204" dirty="0">
                <a:latin typeface="Calibri"/>
                <a:cs typeface="Calibri"/>
              </a:rPr>
              <a:t> </a:t>
            </a:r>
            <a:r>
              <a:rPr sz="1400" dirty="0">
                <a:latin typeface="Calibri"/>
                <a:cs typeface="Calibri"/>
              </a:rPr>
              <a:t>%</a:t>
            </a:r>
            <a:r>
              <a:rPr sz="1400" spc="204" dirty="0">
                <a:latin typeface="Calibri"/>
                <a:cs typeface="Calibri"/>
              </a:rPr>
              <a:t> </a:t>
            </a:r>
            <a:r>
              <a:rPr sz="1400" dirty="0">
                <a:latin typeface="Calibri"/>
                <a:cs typeface="Calibri"/>
              </a:rPr>
              <a:t>(22</a:t>
            </a:r>
            <a:r>
              <a:rPr sz="1400" spc="208" dirty="0">
                <a:latin typeface="Calibri"/>
                <a:cs typeface="Calibri"/>
              </a:rPr>
              <a:t> </a:t>
            </a:r>
            <a:r>
              <a:rPr sz="1400" dirty="0">
                <a:latin typeface="Calibri"/>
                <a:cs typeface="Calibri"/>
              </a:rPr>
              <a:t>ans</a:t>
            </a:r>
            <a:r>
              <a:rPr sz="1400" spc="212" dirty="0">
                <a:latin typeface="Calibri"/>
                <a:cs typeface="Calibri"/>
              </a:rPr>
              <a:t> </a:t>
            </a:r>
            <a:r>
              <a:rPr sz="1400" dirty="0">
                <a:latin typeface="Calibri"/>
                <a:cs typeface="Calibri"/>
              </a:rPr>
              <a:t>-</a:t>
            </a:r>
            <a:r>
              <a:rPr sz="1400" spc="208" dirty="0">
                <a:latin typeface="Calibri"/>
                <a:cs typeface="Calibri"/>
              </a:rPr>
              <a:t> </a:t>
            </a:r>
            <a:r>
              <a:rPr sz="1400" dirty="0">
                <a:latin typeface="Calibri"/>
                <a:cs typeface="Calibri"/>
              </a:rPr>
              <a:t>15%</a:t>
            </a:r>
            <a:r>
              <a:rPr sz="1400" spc="208" dirty="0">
                <a:latin typeface="Calibri"/>
                <a:cs typeface="Calibri"/>
              </a:rPr>
              <a:t> </a:t>
            </a:r>
            <a:r>
              <a:rPr sz="1400" dirty="0">
                <a:latin typeface="Calibri"/>
                <a:cs typeface="Calibri"/>
              </a:rPr>
              <a:t>=</a:t>
            </a:r>
            <a:r>
              <a:rPr sz="1400" spc="208" dirty="0">
                <a:latin typeface="Calibri"/>
                <a:cs typeface="Calibri"/>
              </a:rPr>
              <a:t> </a:t>
            </a:r>
            <a:r>
              <a:rPr sz="1400" dirty="0">
                <a:latin typeface="Calibri"/>
                <a:cs typeface="Calibri"/>
              </a:rPr>
              <a:t>42</a:t>
            </a:r>
            <a:r>
              <a:rPr sz="1400" spc="208" dirty="0">
                <a:latin typeface="Calibri"/>
                <a:cs typeface="Calibri"/>
              </a:rPr>
              <a:t> </a:t>
            </a:r>
            <a:r>
              <a:rPr sz="1400" dirty="0">
                <a:latin typeface="Calibri"/>
                <a:cs typeface="Calibri"/>
              </a:rPr>
              <a:t>000</a:t>
            </a:r>
            <a:r>
              <a:rPr sz="1400" spc="204" dirty="0">
                <a:latin typeface="Calibri"/>
                <a:cs typeface="Calibri"/>
              </a:rPr>
              <a:t> </a:t>
            </a:r>
            <a:r>
              <a:rPr sz="1400" dirty="0">
                <a:latin typeface="Calibri"/>
                <a:cs typeface="Calibri"/>
              </a:rPr>
              <a:t>€);</a:t>
            </a:r>
            <a:r>
              <a:rPr sz="1400" spc="208" dirty="0">
                <a:latin typeface="Calibri"/>
                <a:cs typeface="Calibri"/>
              </a:rPr>
              <a:t> </a:t>
            </a:r>
            <a:r>
              <a:rPr sz="1400" spc="-21" dirty="0">
                <a:latin typeface="Calibri"/>
                <a:cs typeface="Calibri"/>
              </a:rPr>
              <a:t>CA</a:t>
            </a:r>
            <a:endParaRPr sz="1400" dirty="0">
              <a:latin typeface="Calibri"/>
              <a:cs typeface="Calibri"/>
            </a:endParaRPr>
          </a:p>
          <a:p>
            <a:pPr marL="682598"/>
            <a:r>
              <a:rPr sz="1400" spc="-17" dirty="0">
                <a:latin typeface="Calibri"/>
                <a:cs typeface="Calibri"/>
              </a:rPr>
              <a:t>Montpellier,</a:t>
            </a:r>
            <a:r>
              <a:rPr sz="1400" spc="-8" dirty="0">
                <a:latin typeface="Calibri"/>
                <a:cs typeface="Calibri"/>
              </a:rPr>
              <a:t> </a:t>
            </a:r>
            <a:r>
              <a:rPr sz="1400" dirty="0">
                <a:latin typeface="Calibri"/>
                <a:cs typeface="Calibri"/>
              </a:rPr>
              <a:t>1re</a:t>
            </a:r>
            <a:r>
              <a:rPr sz="1400" spc="4" dirty="0">
                <a:latin typeface="Calibri"/>
                <a:cs typeface="Calibri"/>
              </a:rPr>
              <a:t> </a:t>
            </a:r>
            <a:r>
              <a:rPr sz="1400" dirty="0">
                <a:latin typeface="Calibri"/>
                <a:cs typeface="Calibri"/>
              </a:rPr>
              <a:t>Ch.</a:t>
            </a:r>
            <a:r>
              <a:rPr sz="1400" spc="-4" dirty="0">
                <a:latin typeface="Calibri"/>
                <a:cs typeface="Calibri"/>
              </a:rPr>
              <a:t> </a:t>
            </a:r>
            <a:r>
              <a:rPr sz="1400" dirty="0">
                <a:latin typeface="Calibri"/>
                <a:cs typeface="Calibri"/>
              </a:rPr>
              <a:t>C, 11</a:t>
            </a:r>
            <a:r>
              <a:rPr sz="1400" spc="-8" dirty="0">
                <a:latin typeface="Calibri"/>
                <a:cs typeface="Calibri"/>
              </a:rPr>
              <a:t> </a:t>
            </a:r>
            <a:r>
              <a:rPr sz="1400" dirty="0">
                <a:latin typeface="Calibri"/>
                <a:cs typeface="Calibri"/>
              </a:rPr>
              <a:t>sept.</a:t>
            </a:r>
            <a:r>
              <a:rPr sz="1400" spc="-4" dirty="0">
                <a:latin typeface="Calibri"/>
                <a:cs typeface="Calibri"/>
              </a:rPr>
              <a:t> </a:t>
            </a:r>
            <a:r>
              <a:rPr sz="1400" dirty="0">
                <a:latin typeface="Calibri"/>
                <a:cs typeface="Calibri"/>
              </a:rPr>
              <a:t>2018, n°</a:t>
            </a:r>
            <a:r>
              <a:rPr sz="1400" spc="-4" dirty="0">
                <a:latin typeface="Calibri"/>
                <a:cs typeface="Calibri"/>
              </a:rPr>
              <a:t> </a:t>
            </a:r>
            <a:r>
              <a:rPr sz="1400" spc="-8" dirty="0">
                <a:latin typeface="Calibri"/>
                <a:cs typeface="Calibri"/>
              </a:rPr>
              <a:t>16-</a:t>
            </a:r>
            <a:r>
              <a:rPr sz="1400" dirty="0">
                <a:latin typeface="Calibri"/>
                <a:cs typeface="Calibri"/>
              </a:rPr>
              <a:t>00528</a:t>
            </a:r>
            <a:r>
              <a:rPr sz="1400" spc="-8" dirty="0">
                <a:latin typeface="Calibri"/>
                <a:cs typeface="Calibri"/>
              </a:rPr>
              <a:t> </a:t>
            </a:r>
            <a:r>
              <a:rPr sz="1400" dirty="0">
                <a:latin typeface="Calibri"/>
                <a:cs typeface="Calibri"/>
              </a:rPr>
              <a:t>: + 34,72%</a:t>
            </a:r>
            <a:r>
              <a:rPr sz="1400" spc="-4" dirty="0">
                <a:latin typeface="Calibri"/>
                <a:cs typeface="Calibri"/>
              </a:rPr>
              <a:t> </a:t>
            </a:r>
            <a:r>
              <a:rPr sz="1400" dirty="0">
                <a:latin typeface="Calibri"/>
                <a:cs typeface="Calibri"/>
              </a:rPr>
              <a:t>(AIPP</a:t>
            </a:r>
            <a:r>
              <a:rPr sz="1400" spc="-4" dirty="0">
                <a:latin typeface="Calibri"/>
                <a:cs typeface="Calibri"/>
              </a:rPr>
              <a:t> </a:t>
            </a:r>
            <a:r>
              <a:rPr sz="1400" dirty="0">
                <a:latin typeface="Calibri"/>
                <a:cs typeface="Calibri"/>
              </a:rPr>
              <a:t>: 6%</a:t>
            </a:r>
            <a:r>
              <a:rPr sz="1400" spc="-4" dirty="0">
                <a:latin typeface="Calibri"/>
                <a:cs typeface="Calibri"/>
              </a:rPr>
              <a:t> </a:t>
            </a:r>
            <a:r>
              <a:rPr sz="1400" dirty="0">
                <a:latin typeface="Calibri"/>
                <a:cs typeface="Calibri"/>
              </a:rPr>
              <a:t>point</a:t>
            </a:r>
            <a:r>
              <a:rPr sz="1400" spc="4" dirty="0">
                <a:latin typeface="Calibri"/>
                <a:cs typeface="Calibri"/>
              </a:rPr>
              <a:t> </a:t>
            </a:r>
            <a:r>
              <a:rPr sz="1400" dirty="0">
                <a:latin typeface="Calibri"/>
                <a:cs typeface="Calibri"/>
              </a:rPr>
              <a:t>=</a:t>
            </a:r>
            <a:r>
              <a:rPr sz="1400" spc="-4" dirty="0">
                <a:latin typeface="Calibri"/>
                <a:cs typeface="Calibri"/>
              </a:rPr>
              <a:t> </a:t>
            </a:r>
            <a:r>
              <a:rPr sz="1400" dirty="0">
                <a:latin typeface="Calibri"/>
                <a:cs typeface="Calibri"/>
              </a:rPr>
              <a:t>1</a:t>
            </a:r>
            <a:r>
              <a:rPr sz="1400" spc="-4" dirty="0">
                <a:latin typeface="Calibri"/>
                <a:cs typeface="Calibri"/>
              </a:rPr>
              <a:t> </a:t>
            </a:r>
            <a:r>
              <a:rPr sz="1400" dirty="0">
                <a:latin typeface="Calibri"/>
                <a:cs typeface="Calibri"/>
              </a:rPr>
              <a:t>200</a:t>
            </a:r>
            <a:r>
              <a:rPr sz="1400" spc="-4" dirty="0">
                <a:latin typeface="Calibri"/>
                <a:cs typeface="Calibri"/>
              </a:rPr>
              <a:t> </a:t>
            </a:r>
            <a:r>
              <a:rPr sz="1400" dirty="0">
                <a:latin typeface="Calibri"/>
                <a:cs typeface="Calibri"/>
              </a:rPr>
              <a:t>€</a:t>
            </a:r>
            <a:r>
              <a:rPr sz="1400" spc="-4" dirty="0">
                <a:latin typeface="Calibri"/>
                <a:cs typeface="Calibri"/>
              </a:rPr>
              <a:t> </a:t>
            </a:r>
            <a:r>
              <a:rPr sz="1400" dirty="0">
                <a:latin typeface="Calibri"/>
                <a:cs typeface="Calibri"/>
              </a:rPr>
              <a:t>+</a:t>
            </a:r>
            <a:r>
              <a:rPr sz="1400" spc="-4" dirty="0">
                <a:latin typeface="Calibri"/>
                <a:cs typeface="Calibri"/>
              </a:rPr>
              <a:t> </a:t>
            </a:r>
            <a:r>
              <a:rPr sz="1400" dirty="0">
                <a:latin typeface="Calibri"/>
                <a:cs typeface="Calibri"/>
              </a:rPr>
              <a:t>Douleurs</a:t>
            </a:r>
            <a:r>
              <a:rPr sz="1400" spc="4" dirty="0">
                <a:latin typeface="Calibri"/>
                <a:cs typeface="Calibri"/>
              </a:rPr>
              <a:t> </a:t>
            </a:r>
            <a:r>
              <a:rPr sz="1400" dirty="0">
                <a:latin typeface="Calibri"/>
                <a:cs typeface="Calibri"/>
              </a:rPr>
              <a:t>pérennes : 2</a:t>
            </a:r>
            <a:r>
              <a:rPr sz="1400" spc="-8" dirty="0">
                <a:latin typeface="Calibri"/>
                <a:cs typeface="Calibri"/>
              </a:rPr>
              <a:t> </a:t>
            </a:r>
            <a:r>
              <a:rPr sz="1400" spc="-21" dirty="0">
                <a:latin typeface="Calibri"/>
                <a:cs typeface="Calibri"/>
              </a:rPr>
              <a:t>500</a:t>
            </a:r>
            <a:endParaRPr sz="1400" dirty="0">
              <a:latin typeface="Calibri"/>
              <a:cs typeface="Calibri"/>
            </a:endParaRPr>
          </a:p>
          <a:p>
            <a:pPr marL="682598" marR="78314"/>
            <a:r>
              <a:rPr sz="1400" dirty="0">
                <a:latin typeface="Calibri"/>
                <a:cs typeface="Calibri"/>
              </a:rPr>
              <a:t>€)</a:t>
            </a:r>
            <a:r>
              <a:rPr sz="1400" spc="29"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CA</a:t>
            </a:r>
            <a:r>
              <a:rPr sz="1400" spc="25" dirty="0">
                <a:latin typeface="Calibri"/>
                <a:cs typeface="Calibri"/>
              </a:rPr>
              <a:t> </a:t>
            </a:r>
            <a:r>
              <a:rPr sz="1400" dirty="0">
                <a:latin typeface="Calibri"/>
                <a:cs typeface="Calibri"/>
              </a:rPr>
              <a:t>Bourges,</a:t>
            </a:r>
            <a:r>
              <a:rPr sz="1400" spc="25" dirty="0">
                <a:latin typeface="Calibri"/>
                <a:cs typeface="Calibri"/>
              </a:rPr>
              <a:t> </a:t>
            </a:r>
            <a:r>
              <a:rPr sz="1400" dirty="0">
                <a:latin typeface="Calibri"/>
                <a:cs typeface="Calibri"/>
              </a:rPr>
              <a:t>25</a:t>
            </a:r>
            <a:r>
              <a:rPr sz="1400" spc="21" dirty="0">
                <a:latin typeface="Calibri"/>
                <a:cs typeface="Calibri"/>
              </a:rPr>
              <a:t> </a:t>
            </a:r>
            <a:r>
              <a:rPr sz="1400" dirty="0">
                <a:latin typeface="Calibri"/>
                <a:cs typeface="Calibri"/>
              </a:rPr>
              <a:t>mai</a:t>
            </a:r>
            <a:r>
              <a:rPr sz="1400" spc="25" dirty="0">
                <a:latin typeface="Calibri"/>
                <a:cs typeface="Calibri"/>
              </a:rPr>
              <a:t> </a:t>
            </a:r>
            <a:r>
              <a:rPr sz="1400" dirty="0">
                <a:latin typeface="Calibri"/>
                <a:cs typeface="Calibri"/>
              </a:rPr>
              <a:t>2022,</a:t>
            </a:r>
            <a:r>
              <a:rPr sz="1400" spc="29" dirty="0">
                <a:latin typeface="Calibri"/>
                <a:cs typeface="Calibri"/>
              </a:rPr>
              <a:t> </a:t>
            </a:r>
            <a:r>
              <a:rPr sz="1400" spc="-8" dirty="0">
                <a:latin typeface="Calibri"/>
                <a:cs typeface="Calibri"/>
              </a:rPr>
              <a:t>n°22-</a:t>
            </a:r>
            <a:r>
              <a:rPr sz="1400" dirty="0">
                <a:latin typeface="Calibri"/>
                <a:cs typeface="Calibri"/>
              </a:rPr>
              <a:t>00173</a:t>
            </a:r>
            <a:r>
              <a:rPr sz="1400" spc="21"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30%</a:t>
            </a:r>
            <a:r>
              <a:rPr sz="1400" spc="21" dirty="0">
                <a:latin typeface="Calibri"/>
                <a:cs typeface="Calibri"/>
              </a:rPr>
              <a:t> </a:t>
            </a:r>
            <a:r>
              <a:rPr sz="1400" dirty="0">
                <a:latin typeface="Calibri"/>
                <a:cs typeface="Calibri"/>
              </a:rPr>
              <a:t>(AIPP</a:t>
            </a:r>
            <a:r>
              <a:rPr sz="1400" spc="25"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5%</a:t>
            </a:r>
            <a:r>
              <a:rPr sz="1400" spc="21" dirty="0">
                <a:latin typeface="Calibri"/>
                <a:cs typeface="Calibri"/>
              </a:rPr>
              <a:t> </a:t>
            </a:r>
            <a:r>
              <a:rPr sz="1400" dirty="0">
                <a:latin typeface="Calibri"/>
                <a:cs typeface="Calibri"/>
              </a:rPr>
              <a:t>point</a:t>
            </a:r>
            <a:r>
              <a:rPr sz="1400" spc="25"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1</a:t>
            </a:r>
            <a:r>
              <a:rPr sz="1400" spc="25" dirty="0">
                <a:latin typeface="Calibri"/>
                <a:cs typeface="Calibri"/>
              </a:rPr>
              <a:t> </a:t>
            </a:r>
            <a:r>
              <a:rPr sz="1400" dirty="0">
                <a:latin typeface="Calibri"/>
                <a:cs typeface="Calibri"/>
              </a:rPr>
              <a:t>960</a:t>
            </a:r>
            <a:r>
              <a:rPr sz="1400" spc="21" dirty="0">
                <a:latin typeface="Calibri"/>
                <a:cs typeface="Calibri"/>
              </a:rPr>
              <a:t> </a:t>
            </a:r>
            <a:r>
              <a:rPr sz="1400" dirty="0">
                <a:latin typeface="Calibri"/>
                <a:cs typeface="Calibri"/>
              </a:rPr>
              <a:t>€</a:t>
            </a:r>
            <a:r>
              <a:rPr sz="1400" spc="21" dirty="0">
                <a:latin typeface="Calibri"/>
                <a:cs typeface="Calibri"/>
              </a:rPr>
              <a:t> </a:t>
            </a:r>
            <a:r>
              <a:rPr sz="1400" dirty="0">
                <a:latin typeface="Calibri"/>
                <a:cs typeface="Calibri"/>
              </a:rPr>
              <a:t>+</a:t>
            </a:r>
            <a:r>
              <a:rPr sz="1400" spc="29" dirty="0">
                <a:latin typeface="Calibri"/>
                <a:cs typeface="Calibri"/>
              </a:rPr>
              <a:t> </a:t>
            </a:r>
            <a:r>
              <a:rPr sz="1400" dirty="0">
                <a:latin typeface="Calibri"/>
                <a:cs typeface="Calibri"/>
              </a:rPr>
              <a:t>Douleurs</a:t>
            </a:r>
            <a:r>
              <a:rPr sz="1400" spc="25" dirty="0">
                <a:latin typeface="Calibri"/>
                <a:cs typeface="Calibri"/>
              </a:rPr>
              <a:t> </a:t>
            </a:r>
            <a:r>
              <a:rPr sz="1400" dirty="0">
                <a:latin typeface="Calibri"/>
                <a:cs typeface="Calibri"/>
              </a:rPr>
              <a:t>pérennes</a:t>
            </a:r>
            <a:r>
              <a:rPr sz="1400" spc="25" dirty="0">
                <a:latin typeface="Calibri"/>
                <a:cs typeface="Calibri"/>
              </a:rPr>
              <a:t> </a:t>
            </a:r>
            <a:r>
              <a:rPr sz="1400" dirty="0">
                <a:latin typeface="Calibri"/>
                <a:cs typeface="Calibri"/>
              </a:rPr>
              <a:t>:</a:t>
            </a:r>
            <a:r>
              <a:rPr sz="1400" spc="29" dirty="0">
                <a:latin typeface="Calibri"/>
                <a:cs typeface="Calibri"/>
              </a:rPr>
              <a:t> </a:t>
            </a:r>
            <a:r>
              <a:rPr sz="1400" dirty="0">
                <a:latin typeface="Calibri"/>
                <a:cs typeface="Calibri"/>
              </a:rPr>
              <a:t>5%</a:t>
            </a:r>
            <a:r>
              <a:rPr sz="1400" spc="21"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Aveinte</a:t>
            </a:r>
            <a:r>
              <a:rPr sz="1400" spc="29" dirty="0">
                <a:latin typeface="Calibri"/>
                <a:cs typeface="Calibri"/>
              </a:rPr>
              <a:t> </a:t>
            </a:r>
            <a:r>
              <a:rPr sz="1400" dirty="0">
                <a:latin typeface="Calibri"/>
                <a:cs typeface="Calibri"/>
              </a:rPr>
              <a:t>à</a:t>
            </a:r>
            <a:r>
              <a:rPr sz="1400" spc="25" dirty="0">
                <a:latin typeface="Calibri"/>
                <a:cs typeface="Calibri"/>
              </a:rPr>
              <a:t> </a:t>
            </a:r>
            <a:r>
              <a:rPr sz="1400" spc="-21" dirty="0">
                <a:latin typeface="Calibri"/>
                <a:cs typeface="Calibri"/>
              </a:rPr>
              <a:t>la </a:t>
            </a:r>
            <a:r>
              <a:rPr sz="1400" dirty="0">
                <a:latin typeface="Calibri"/>
                <a:cs typeface="Calibri"/>
              </a:rPr>
              <a:t>qualité</a:t>
            </a:r>
            <a:r>
              <a:rPr sz="1400" spc="4" dirty="0">
                <a:latin typeface="Calibri"/>
                <a:cs typeface="Calibri"/>
              </a:rPr>
              <a:t> </a:t>
            </a:r>
            <a:r>
              <a:rPr sz="1400" dirty="0">
                <a:latin typeface="Calibri"/>
                <a:cs typeface="Calibri"/>
              </a:rPr>
              <a:t>de</a:t>
            </a:r>
            <a:r>
              <a:rPr sz="1400" spc="4" dirty="0">
                <a:latin typeface="Calibri"/>
                <a:cs typeface="Calibri"/>
              </a:rPr>
              <a:t> </a:t>
            </a:r>
            <a:r>
              <a:rPr sz="1400" dirty="0">
                <a:latin typeface="Calibri"/>
                <a:cs typeface="Calibri"/>
              </a:rPr>
              <a:t>vie</a:t>
            </a:r>
            <a:r>
              <a:rPr sz="1400" spc="4" dirty="0">
                <a:latin typeface="Calibri"/>
                <a:cs typeface="Calibri"/>
              </a:rPr>
              <a:t> </a:t>
            </a:r>
            <a:r>
              <a:rPr sz="1400" dirty="0">
                <a:latin typeface="Calibri"/>
                <a:cs typeface="Calibri"/>
              </a:rPr>
              <a:t>:</a:t>
            </a:r>
            <a:r>
              <a:rPr sz="1400" spc="8" dirty="0">
                <a:latin typeface="Calibri"/>
                <a:cs typeface="Calibri"/>
              </a:rPr>
              <a:t> </a:t>
            </a:r>
            <a:r>
              <a:rPr sz="1400" dirty="0">
                <a:latin typeface="Calibri"/>
                <a:cs typeface="Calibri"/>
              </a:rPr>
              <a:t>3%</a:t>
            </a:r>
            <a:r>
              <a:rPr sz="1400" spc="-4" dirty="0">
                <a:latin typeface="Calibri"/>
                <a:cs typeface="Calibri"/>
              </a:rPr>
              <a:t> </a:t>
            </a:r>
            <a:r>
              <a:rPr sz="1400" dirty="0">
                <a:latin typeface="Calibri"/>
                <a:cs typeface="Calibri"/>
              </a:rPr>
              <a:t>Indemnisaion</a:t>
            </a:r>
            <a:r>
              <a:rPr sz="1400" spc="-4" dirty="0">
                <a:latin typeface="Calibri"/>
                <a:cs typeface="Calibri"/>
              </a:rPr>
              <a:t> </a:t>
            </a:r>
            <a:r>
              <a:rPr sz="1400" dirty="0">
                <a:latin typeface="Calibri"/>
                <a:cs typeface="Calibri"/>
              </a:rPr>
              <a:t>sur</a:t>
            </a:r>
            <a:r>
              <a:rPr sz="1400" spc="4" dirty="0">
                <a:latin typeface="Calibri"/>
                <a:cs typeface="Calibri"/>
              </a:rPr>
              <a:t> </a:t>
            </a:r>
            <a:r>
              <a:rPr sz="1400" dirty="0">
                <a:latin typeface="Calibri"/>
                <a:cs typeface="Calibri"/>
              </a:rPr>
              <a:t>la</a:t>
            </a:r>
            <a:r>
              <a:rPr sz="1400" spc="4" dirty="0">
                <a:latin typeface="Calibri"/>
                <a:cs typeface="Calibri"/>
              </a:rPr>
              <a:t> </a:t>
            </a:r>
            <a:r>
              <a:rPr sz="1400" dirty="0">
                <a:latin typeface="Calibri"/>
                <a:cs typeface="Calibri"/>
              </a:rPr>
              <a:t>base</a:t>
            </a:r>
            <a:r>
              <a:rPr sz="1400" spc="4" dirty="0">
                <a:latin typeface="Calibri"/>
                <a:cs typeface="Calibri"/>
              </a:rPr>
              <a:t> </a:t>
            </a:r>
            <a:r>
              <a:rPr sz="1400" dirty="0">
                <a:latin typeface="Calibri"/>
                <a:cs typeface="Calibri"/>
              </a:rPr>
              <a:t>de</a:t>
            </a:r>
            <a:r>
              <a:rPr sz="1400" spc="4" dirty="0">
                <a:latin typeface="Calibri"/>
                <a:cs typeface="Calibri"/>
              </a:rPr>
              <a:t> </a:t>
            </a:r>
            <a:r>
              <a:rPr sz="1400" dirty="0">
                <a:latin typeface="Calibri"/>
                <a:cs typeface="Calibri"/>
              </a:rPr>
              <a:t>13% et</a:t>
            </a:r>
            <a:r>
              <a:rPr sz="1400" spc="4" dirty="0">
                <a:latin typeface="Calibri"/>
                <a:cs typeface="Calibri"/>
              </a:rPr>
              <a:t> </a:t>
            </a:r>
            <a:r>
              <a:rPr sz="1400" dirty="0">
                <a:latin typeface="Calibri"/>
                <a:cs typeface="Calibri"/>
              </a:rPr>
              <a:t>valeur du</a:t>
            </a:r>
            <a:r>
              <a:rPr sz="1400" spc="4" dirty="0">
                <a:latin typeface="Calibri"/>
                <a:cs typeface="Calibri"/>
              </a:rPr>
              <a:t> </a:t>
            </a:r>
            <a:r>
              <a:rPr sz="1400" dirty="0">
                <a:latin typeface="Calibri"/>
                <a:cs typeface="Calibri"/>
              </a:rPr>
              <a:t>point</a:t>
            </a:r>
            <a:r>
              <a:rPr sz="1400" spc="4" dirty="0">
                <a:latin typeface="Calibri"/>
                <a:cs typeface="Calibri"/>
              </a:rPr>
              <a:t> </a:t>
            </a:r>
            <a:r>
              <a:rPr sz="1400" spc="-8" dirty="0">
                <a:latin typeface="Calibri"/>
                <a:cs typeface="Calibri"/>
              </a:rPr>
              <a:t>correspondante</a:t>
            </a:r>
            <a:r>
              <a:rPr sz="1400" spc="4" dirty="0">
                <a:latin typeface="Calibri"/>
                <a:cs typeface="Calibri"/>
              </a:rPr>
              <a:t> </a:t>
            </a:r>
            <a:r>
              <a:rPr sz="1400" dirty="0">
                <a:latin typeface="Calibri"/>
                <a:cs typeface="Calibri"/>
              </a:rPr>
              <a:t>(2 </a:t>
            </a:r>
            <a:r>
              <a:rPr sz="1400" spc="-8" dirty="0">
                <a:latin typeface="Calibri"/>
                <a:cs typeface="Calibri"/>
              </a:rPr>
              <a:t>550€)</a:t>
            </a:r>
            <a:endParaRPr sz="1400" dirty="0">
              <a:latin typeface="Calibri"/>
              <a:cs typeface="Calibri"/>
            </a:endParaRPr>
          </a:p>
          <a:p>
            <a:pPr marL="682598" marR="116941" lvl="1" indent="-238115">
              <a:buChar char="-"/>
              <a:tabLst>
                <a:tab pos="682598" algn="l"/>
              </a:tabLst>
            </a:pPr>
            <a:r>
              <a:rPr sz="1400" spc="-8" dirty="0">
                <a:latin typeface="Calibri"/>
                <a:cs typeface="Calibri"/>
              </a:rPr>
              <a:t>Déterminer</a:t>
            </a:r>
            <a:r>
              <a:rPr sz="1400" spc="-4" dirty="0">
                <a:latin typeface="Calibri"/>
                <a:cs typeface="Calibri"/>
              </a:rPr>
              <a:t> </a:t>
            </a:r>
            <a:r>
              <a:rPr sz="1400" dirty="0">
                <a:latin typeface="Calibri"/>
                <a:cs typeface="Calibri"/>
              </a:rPr>
              <a:t>une</a:t>
            </a:r>
            <a:r>
              <a:rPr sz="1400" spc="-8" dirty="0">
                <a:latin typeface="Calibri"/>
                <a:cs typeface="Calibri"/>
              </a:rPr>
              <a:t> </a:t>
            </a:r>
            <a:r>
              <a:rPr sz="1400" b="1" dirty="0">
                <a:latin typeface="Calibri"/>
                <a:cs typeface="Calibri"/>
              </a:rPr>
              <a:t>valeur</a:t>
            </a:r>
            <a:r>
              <a:rPr sz="1400" b="1" spc="-4" dirty="0">
                <a:latin typeface="Calibri"/>
                <a:cs typeface="Calibri"/>
              </a:rPr>
              <a:t> </a:t>
            </a:r>
            <a:r>
              <a:rPr sz="1400" b="1" dirty="0">
                <a:latin typeface="Calibri"/>
                <a:cs typeface="Calibri"/>
              </a:rPr>
              <a:t>journalière</a:t>
            </a:r>
            <a:r>
              <a:rPr sz="1400" b="1" spc="-8" dirty="0">
                <a:latin typeface="Calibri"/>
                <a:cs typeface="Calibri"/>
              </a:rPr>
              <a:t> </a:t>
            </a:r>
            <a:r>
              <a:rPr sz="1400" dirty="0">
                <a:latin typeface="Calibri"/>
                <a:cs typeface="Calibri"/>
              </a:rPr>
              <a:t>:</a:t>
            </a:r>
            <a:r>
              <a:rPr sz="1400" spc="-4" dirty="0">
                <a:latin typeface="Calibri"/>
                <a:cs typeface="Calibri"/>
              </a:rPr>
              <a:t> </a:t>
            </a:r>
            <a:r>
              <a:rPr sz="1400" spc="-8" dirty="0">
                <a:latin typeface="Calibri"/>
                <a:cs typeface="Calibri"/>
              </a:rPr>
              <a:t>rapporter</a:t>
            </a:r>
            <a:r>
              <a:rPr sz="1400" spc="-4" dirty="0">
                <a:latin typeface="Calibri"/>
                <a:cs typeface="Calibri"/>
              </a:rPr>
              <a:t> </a:t>
            </a:r>
            <a:r>
              <a:rPr sz="1400" dirty="0">
                <a:latin typeface="Calibri"/>
                <a:cs typeface="Calibri"/>
              </a:rPr>
              <a:t>la</a:t>
            </a:r>
            <a:r>
              <a:rPr sz="1400" spc="-4" dirty="0">
                <a:latin typeface="Calibri"/>
                <a:cs typeface="Calibri"/>
              </a:rPr>
              <a:t> </a:t>
            </a:r>
            <a:r>
              <a:rPr sz="1400" dirty="0">
                <a:latin typeface="Calibri"/>
                <a:cs typeface="Calibri"/>
              </a:rPr>
              <a:t>valeur (actualisée)</a:t>
            </a:r>
            <a:r>
              <a:rPr sz="1400" spc="-4" dirty="0">
                <a:latin typeface="Calibri"/>
                <a:cs typeface="Calibri"/>
              </a:rPr>
              <a:t> </a:t>
            </a:r>
            <a:r>
              <a:rPr sz="1400" dirty="0">
                <a:latin typeface="Calibri"/>
                <a:cs typeface="Calibri"/>
              </a:rPr>
              <a:t>du</a:t>
            </a:r>
            <a:r>
              <a:rPr sz="1400" spc="-8" dirty="0">
                <a:latin typeface="Calibri"/>
                <a:cs typeface="Calibri"/>
              </a:rPr>
              <a:t> </a:t>
            </a:r>
            <a:r>
              <a:rPr sz="1400" dirty="0">
                <a:latin typeface="Calibri"/>
                <a:cs typeface="Calibri"/>
              </a:rPr>
              <a:t>point</a:t>
            </a:r>
            <a:r>
              <a:rPr sz="1400" spc="-4" dirty="0">
                <a:latin typeface="Calibri"/>
                <a:cs typeface="Calibri"/>
              </a:rPr>
              <a:t> </a:t>
            </a:r>
            <a:r>
              <a:rPr sz="1400" dirty="0">
                <a:latin typeface="Calibri"/>
                <a:cs typeface="Calibri"/>
              </a:rPr>
              <a:t>au</a:t>
            </a:r>
            <a:r>
              <a:rPr sz="1400" spc="-8" dirty="0">
                <a:latin typeface="Calibri"/>
                <a:cs typeface="Calibri"/>
              </a:rPr>
              <a:t> </a:t>
            </a:r>
            <a:r>
              <a:rPr sz="1400" dirty="0">
                <a:latin typeface="Calibri"/>
                <a:cs typeface="Calibri"/>
              </a:rPr>
              <a:t>jour</a:t>
            </a:r>
            <a:r>
              <a:rPr sz="1400" spc="-4" dirty="0">
                <a:latin typeface="Calibri"/>
                <a:cs typeface="Calibri"/>
              </a:rPr>
              <a:t> </a:t>
            </a:r>
            <a:r>
              <a:rPr sz="1400" dirty="0">
                <a:latin typeface="Calibri"/>
                <a:cs typeface="Calibri"/>
              </a:rPr>
              <a:t>de</a:t>
            </a:r>
            <a:r>
              <a:rPr sz="1400" spc="-4" dirty="0">
                <a:latin typeface="Calibri"/>
                <a:cs typeface="Calibri"/>
              </a:rPr>
              <a:t> </a:t>
            </a:r>
            <a:r>
              <a:rPr sz="1400" dirty="0">
                <a:latin typeface="Calibri"/>
                <a:cs typeface="Calibri"/>
              </a:rPr>
              <a:t>la consolidaion</a:t>
            </a:r>
            <a:r>
              <a:rPr sz="1400" spc="-8" dirty="0">
                <a:latin typeface="Calibri"/>
                <a:cs typeface="Calibri"/>
              </a:rPr>
              <a:t> </a:t>
            </a:r>
            <a:r>
              <a:rPr sz="1400" dirty="0">
                <a:latin typeface="Calibri"/>
                <a:cs typeface="Calibri"/>
              </a:rPr>
              <a:t>et</a:t>
            </a:r>
            <a:r>
              <a:rPr sz="1400" spc="-4" dirty="0">
                <a:latin typeface="Calibri"/>
                <a:cs typeface="Calibri"/>
              </a:rPr>
              <a:t> </a:t>
            </a:r>
            <a:r>
              <a:rPr sz="1400" spc="-8" dirty="0">
                <a:latin typeface="Calibri"/>
                <a:cs typeface="Calibri"/>
              </a:rPr>
              <a:t>majorer </a:t>
            </a:r>
            <a:r>
              <a:rPr sz="1400" dirty="0">
                <a:latin typeface="Calibri"/>
                <a:cs typeface="Calibri"/>
              </a:rPr>
              <a:t>l’indemnité</a:t>
            </a:r>
            <a:r>
              <a:rPr sz="1400" spc="-25" dirty="0">
                <a:latin typeface="Calibri"/>
                <a:cs typeface="Calibri"/>
              </a:rPr>
              <a:t> </a:t>
            </a:r>
            <a:r>
              <a:rPr sz="1400" dirty="0">
                <a:latin typeface="Calibri"/>
                <a:cs typeface="Calibri"/>
              </a:rPr>
              <a:t>obtenue</a:t>
            </a:r>
            <a:r>
              <a:rPr sz="1400" spc="-21" dirty="0">
                <a:latin typeface="Calibri"/>
                <a:cs typeface="Calibri"/>
              </a:rPr>
              <a:t> </a:t>
            </a:r>
            <a:r>
              <a:rPr sz="1400" dirty="0">
                <a:latin typeface="Calibri"/>
                <a:cs typeface="Calibri"/>
              </a:rPr>
              <a:t>en</a:t>
            </a:r>
            <a:r>
              <a:rPr sz="1400" spc="-29" dirty="0">
                <a:latin typeface="Calibri"/>
                <a:cs typeface="Calibri"/>
              </a:rPr>
              <a:t> </a:t>
            </a:r>
            <a:r>
              <a:rPr sz="1400" spc="62" dirty="0">
                <a:latin typeface="Calibri"/>
                <a:cs typeface="Calibri"/>
              </a:rPr>
              <a:t>foncion</a:t>
            </a:r>
            <a:r>
              <a:rPr sz="1400" spc="-25" dirty="0">
                <a:latin typeface="Calibri"/>
                <a:cs typeface="Calibri"/>
              </a:rPr>
              <a:t> </a:t>
            </a:r>
            <a:r>
              <a:rPr sz="1400" dirty="0">
                <a:latin typeface="Calibri"/>
                <a:cs typeface="Calibri"/>
              </a:rPr>
              <a:t>de</a:t>
            </a:r>
            <a:r>
              <a:rPr sz="1400" spc="-25" dirty="0">
                <a:latin typeface="Calibri"/>
                <a:cs typeface="Calibri"/>
              </a:rPr>
              <a:t> </a:t>
            </a:r>
            <a:r>
              <a:rPr sz="1400" dirty="0">
                <a:latin typeface="Calibri"/>
                <a:cs typeface="Calibri"/>
              </a:rPr>
              <a:t>l’importance</a:t>
            </a:r>
            <a:r>
              <a:rPr sz="1400" spc="-21" dirty="0">
                <a:latin typeface="Calibri"/>
                <a:cs typeface="Calibri"/>
              </a:rPr>
              <a:t> </a:t>
            </a:r>
            <a:r>
              <a:rPr sz="1400" dirty="0">
                <a:latin typeface="Calibri"/>
                <a:cs typeface="Calibri"/>
              </a:rPr>
              <a:t>des</a:t>
            </a:r>
            <a:r>
              <a:rPr sz="1400" spc="-21" dirty="0">
                <a:latin typeface="Calibri"/>
                <a:cs typeface="Calibri"/>
              </a:rPr>
              <a:t> </a:t>
            </a:r>
            <a:r>
              <a:rPr sz="1400" dirty="0">
                <a:latin typeface="Calibri"/>
                <a:cs typeface="Calibri"/>
              </a:rPr>
              <a:t>douleurs</a:t>
            </a:r>
            <a:r>
              <a:rPr sz="1400" spc="-25" dirty="0">
                <a:latin typeface="Calibri"/>
                <a:cs typeface="Calibri"/>
              </a:rPr>
              <a:t> </a:t>
            </a:r>
            <a:r>
              <a:rPr sz="1400" spc="50" dirty="0">
                <a:latin typeface="Calibri"/>
                <a:cs typeface="Calibri"/>
              </a:rPr>
              <a:t>ressenies</a:t>
            </a:r>
            <a:r>
              <a:rPr sz="1400" spc="-21" dirty="0">
                <a:latin typeface="Calibri"/>
                <a:cs typeface="Calibri"/>
              </a:rPr>
              <a:t> </a:t>
            </a:r>
            <a:r>
              <a:rPr sz="1400" dirty="0">
                <a:latin typeface="Calibri"/>
                <a:cs typeface="Calibri"/>
              </a:rPr>
              <a:t>par</a:t>
            </a:r>
            <a:r>
              <a:rPr sz="1400" spc="-25" dirty="0">
                <a:latin typeface="Calibri"/>
                <a:cs typeface="Calibri"/>
              </a:rPr>
              <a:t> </a:t>
            </a:r>
            <a:r>
              <a:rPr sz="1400" dirty="0">
                <a:latin typeface="Calibri"/>
                <a:cs typeface="Calibri"/>
              </a:rPr>
              <a:t>la</a:t>
            </a:r>
            <a:r>
              <a:rPr sz="1400" spc="-21" dirty="0">
                <a:latin typeface="Calibri"/>
                <a:cs typeface="Calibri"/>
              </a:rPr>
              <a:t> </a:t>
            </a:r>
            <a:r>
              <a:rPr sz="1400" spc="67" dirty="0">
                <a:latin typeface="Calibri"/>
                <a:cs typeface="Calibri"/>
              </a:rPr>
              <a:t>vicime,</a:t>
            </a:r>
            <a:r>
              <a:rPr sz="1400" spc="-29" dirty="0">
                <a:latin typeface="Calibri"/>
                <a:cs typeface="Calibri"/>
              </a:rPr>
              <a:t> </a:t>
            </a:r>
            <a:r>
              <a:rPr sz="1400" dirty="0">
                <a:latin typeface="Calibri"/>
                <a:cs typeface="Calibri"/>
              </a:rPr>
              <a:t>de</a:t>
            </a:r>
            <a:r>
              <a:rPr sz="1400" spc="-21" dirty="0">
                <a:latin typeface="Calibri"/>
                <a:cs typeface="Calibri"/>
              </a:rPr>
              <a:t> </a:t>
            </a:r>
            <a:r>
              <a:rPr sz="1400" dirty="0">
                <a:latin typeface="Calibri"/>
                <a:cs typeface="Calibri"/>
              </a:rPr>
              <a:t>l’aveinte</a:t>
            </a:r>
            <a:r>
              <a:rPr sz="1400" spc="-21" dirty="0">
                <a:latin typeface="Calibri"/>
                <a:cs typeface="Calibri"/>
              </a:rPr>
              <a:t> </a:t>
            </a:r>
            <a:r>
              <a:rPr sz="1400" dirty="0">
                <a:latin typeface="Calibri"/>
                <a:cs typeface="Calibri"/>
              </a:rPr>
              <a:t>à</a:t>
            </a:r>
            <a:r>
              <a:rPr sz="1400" spc="-25" dirty="0">
                <a:latin typeface="Calibri"/>
                <a:cs typeface="Calibri"/>
              </a:rPr>
              <a:t> </a:t>
            </a:r>
            <a:r>
              <a:rPr sz="1400" dirty="0">
                <a:latin typeface="Calibri"/>
                <a:cs typeface="Calibri"/>
              </a:rPr>
              <a:t>sa</a:t>
            </a:r>
            <a:r>
              <a:rPr sz="1400" spc="-21" dirty="0">
                <a:latin typeface="Calibri"/>
                <a:cs typeface="Calibri"/>
              </a:rPr>
              <a:t> </a:t>
            </a:r>
            <a:r>
              <a:rPr sz="1400" dirty="0">
                <a:latin typeface="Calibri"/>
                <a:cs typeface="Calibri"/>
              </a:rPr>
              <a:t>qualité</a:t>
            </a:r>
            <a:r>
              <a:rPr sz="1400" spc="-25" dirty="0">
                <a:latin typeface="Calibri"/>
                <a:cs typeface="Calibri"/>
              </a:rPr>
              <a:t> </a:t>
            </a:r>
            <a:r>
              <a:rPr sz="1400" spc="-21" dirty="0">
                <a:latin typeface="Calibri"/>
                <a:cs typeface="Calibri"/>
              </a:rPr>
              <a:t>de </a:t>
            </a:r>
            <a:r>
              <a:rPr sz="1400" dirty="0">
                <a:latin typeface="Calibri"/>
                <a:cs typeface="Calibri"/>
              </a:rPr>
              <a:t>vie</a:t>
            </a:r>
            <a:r>
              <a:rPr sz="1400" spc="-25" dirty="0">
                <a:latin typeface="Calibri"/>
                <a:cs typeface="Calibri"/>
              </a:rPr>
              <a:t> </a:t>
            </a:r>
            <a:r>
              <a:rPr sz="1400" dirty="0">
                <a:latin typeface="Calibri"/>
                <a:cs typeface="Calibri"/>
              </a:rPr>
              <a:t>et</a:t>
            </a:r>
            <a:r>
              <a:rPr sz="1400" spc="-21" dirty="0">
                <a:latin typeface="Calibri"/>
                <a:cs typeface="Calibri"/>
              </a:rPr>
              <a:t> </a:t>
            </a:r>
            <a:r>
              <a:rPr sz="1400" dirty="0">
                <a:latin typeface="Calibri"/>
                <a:cs typeface="Calibri"/>
              </a:rPr>
              <a:t>de</a:t>
            </a:r>
            <a:r>
              <a:rPr sz="1400" spc="-21" dirty="0">
                <a:latin typeface="Calibri"/>
                <a:cs typeface="Calibri"/>
              </a:rPr>
              <a:t> </a:t>
            </a:r>
            <a:r>
              <a:rPr sz="1400" dirty="0">
                <a:latin typeface="Calibri"/>
                <a:cs typeface="Calibri"/>
              </a:rPr>
              <a:t>ses</a:t>
            </a:r>
            <a:r>
              <a:rPr sz="1400" spc="-25" dirty="0">
                <a:latin typeface="Calibri"/>
                <a:cs typeface="Calibri"/>
              </a:rPr>
              <a:t> </a:t>
            </a:r>
            <a:r>
              <a:rPr sz="1400" dirty="0">
                <a:latin typeface="Calibri"/>
                <a:cs typeface="Calibri"/>
              </a:rPr>
              <a:t>troubles</a:t>
            </a:r>
            <a:r>
              <a:rPr sz="1400" spc="-21" dirty="0">
                <a:latin typeface="Calibri"/>
                <a:cs typeface="Calibri"/>
              </a:rPr>
              <a:t> </a:t>
            </a:r>
            <a:r>
              <a:rPr sz="1400" dirty="0">
                <a:latin typeface="Calibri"/>
                <a:cs typeface="Calibri"/>
              </a:rPr>
              <a:t>dans</a:t>
            </a:r>
            <a:r>
              <a:rPr sz="1400" spc="-21" dirty="0">
                <a:latin typeface="Calibri"/>
                <a:cs typeface="Calibri"/>
              </a:rPr>
              <a:t> </a:t>
            </a:r>
            <a:r>
              <a:rPr sz="1400" dirty="0">
                <a:latin typeface="Calibri"/>
                <a:cs typeface="Calibri"/>
              </a:rPr>
              <a:t>les</a:t>
            </a:r>
            <a:r>
              <a:rPr sz="1400" spc="-25" dirty="0">
                <a:latin typeface="Calibri"/>
                <a:cs typeface="Calibri"/>
              </a:rPr>
              <a:t> </a:t>
            </a:r>
            <a:r>
              <a:rPr sz="1400" spc="50" dirty="0">
                <a:latin typeface="Calibri"/>
                <a:cs typeface="Calibri"/>
              </a:rPr>
              <a:t>condiions</a:t>
            </a:r>
            <a:r>
              <a:rPr sz="1400" spc="-21" dirty="0">
                <a:latin typeface="Calibri"/>
                <a:cs typeface="Calibri"/>
              </a:rPr>
              <a:t> d’existence </a:t>
            </a:r>
            <a:r>
              <a:rPr sz="1400" dirty="0">
                <a:latin typeface="Calibri"/>
                <a:cs typeface="Calibri"/>
              </a:rPr>
              <a:t>(CA</a:t>
            </a:r>
            <a:r>
              <a:rPr sz="1400" spc="-21" dirty="0">
                <a:latin typeface="Calibri"/>
                <a:cs typeface="Calibri"/>
              </a:rPr>
              <a:t> </a:t>
            </a:r>
            <a:r>
              <a:rPr sz="1400" dirty="0">
                <a:latin typeface="Calibri"/>
                <a:cs typeface="Calibri"/>
              </a:rPr>
              <a:t>Caen,</a:t>
            </a:r>
            <a:r>
              <a:rPr sz="1400" spc="-29" dirty="0">
                <a:latin typeface="Calibri"/>
                <a:cs typeface="Calibri"/>
              </a:rPr>
              <a:t> </a:t>
            </a:r>
            <a:r>
              <a:rPr sz="1400" dirty="0">
                <a:latin typeface="Calibri"/>
                <a:cs typeface="Calibri"/>
              </a:rPr>
              <a:t>1</a:t>
            </a:r>
            <a:r>
              <a:rPr sz="1400" baseline="25641" dirty="0">
                <a:latin typeface="Calibri"/>
                <a:cs typeface="Calibri"/>
              </a:rPr>
              <a:t>ère</a:t>
            </a:r>
            <a:r>
              <a:rPr sz="1400" spc="187" baseline="25641" dirty="0">
                <a:latin typeface="Calibri"/>
                <a:cs typeface="Calibri"/>
              </a:rPr>
              <a:t> </a:t>
            </a:r>
            <a:r>
              <a:rPr sz="1400" dirty="0">
                <a:latin typeface="Calibri"/>
                <a:cs typeface="Calibri"/>
              </a:rPr>
              <a:t>Civ.,</a:t>
            </a:r>
            <a:r>
              <a:rPr sz="1400" spc="-25" dirty="0">
                <a:latin typeface="Calibri"/>
                <a:cs typeface="Calibri"/>
              </a:rPr>
              <a:t> </a:t>
            </a:r>
            <a:r>
              <a:rPr sz="1400" dirty="0">
                <a:latin typeface="Calibri"/>
                <a:cs typeface="Calibri"/>
              </a:rPr>
              <a:t>14</a:t>
            </a:r>
            <a:r>
              <a:rPr sz="1400" spc="-29" dirty="0">
                <a:latin typeface="Calibri"/>
                <a:cs typeface="Calibri"/>
              </a:rPr>
              <a:t> </a:t>
            </a:r>
            <a:r>
              <a:rPr sz="1400" dirty="0">
                <a:latin typeface="Calibri"/>
                <a:cs typeface="Calibri"/>
              </a:rPr>
              <a:t>mai</a:t>
            </a:r>
            <a:r>
              <a:rPr sz="1400" spc="-21" dirty="0">
                <a:latin typeface="Calibri"/>
                <a:cs typeface="Calibri"/>
              </a:rPr>
              <a:t> </a:t>
            </a:r>
            <a:r>
              <a:rPr sz="1400" dirty="0">
                <a:latin typeface="Calibri"/>
                <a:cs typeface="Calibri"/>
              </a:rPr>
              <a:t>2019</a:t>
            </a:r>
            <a:r>
              <a:rPr sz="1400" spc="-25" dirty="0">
                <a:latin typeface="Calibri"/>
                <a:cs typeface="Calibri"/>
              </a:rPr>
              <a:t> </a:t>
            </a:r>
            <a:r>
              <a:rPr sz="1400" spc="-8" dirty="0">
                <a:latin typeface="Calibri"/>
                <a:cs typeface="Calibri"/>
              </a:rPr>
              <a:t>n°16-</a:t>
            </a:r>
            <a:r>
              <a:rPr sz="1400" dirty="0">
                <a:latin typeface="Calibri"/>
                <a:cs typeface="Calibri"/>
              </a:rPr>
              <a:t>02281;</a:t>
            </a:r>
            <a:r>
              <a:rPr sz="1400" spc="-21" dirty="0">
                <a:latin typeface="Calibri"/>
                <a:cs typeface="Calibri"/>
              </a:rPr>
              <a:t> </a:t>
            </a:r>
            <a:r>
              <a:rPr sz="1400" dirty="0">
                <a:latin typeface="Calibri"/>
                <a:cs typeface="Calibri"/>
              </a:rPr>
              <a:t>CA</a:t>
            </a:r>
            <a:r>
              <a:rPr sz="1400" spc="-25" dirty="0">
                <a:latin typeface="Calibri"/>
                <a:cs typeface="Calibri"/>
              </a:rPr>
              <a:t> </a:t>
            </a:r>
            <a:r>
              <a:rPr sz="1400" dirty="0">
                <a:latin typeface="Calibri"/>
                <a:cs typeface="Calibri"/>
              </a:rPr>
              <a:t>Rouen,</a:t>
            </a:r>
            <a:r>
              <a:rPr sz="1400" spc="-25" dirty="0">
                <a:latin typeface="Calibri"/>
                <a:cs typeface="Calibri"/>
              </a:rPr>
              <a:t> </a:t>
            </a:r>
            <a:r>
              <a:rPr sz="1400" dirty="0">
                <a:latin typeface="Calibri"/>
                <a:cs typeface="Calibri"/>
              </a:rPr>
              <a:t>27</a:t>
            </a:r>
            <a:r>
              <a:rPr sz="1400" spc="-25" dirty="0">
                <a:latin typeface="Calibri"/>
                <a:cs typeface="Calibri"/>
              </a:rPr>
              <a:t> </a:t>
            </a:r>
            <a:r>
              <a:rPr sz="1400" spc="-17" dirty="0">
                <a:latin typeface="Calibri"/>
                <a:cs typeface="Calibri"/>
              </a:rPr>
              <a:t>nov. </a:t>
            </a:r>
            <a:r>
              <a:rPr sz="1400" dirty="0">
                <a:latin typeface="Calibri"/>
                <a:cs typeface="Calibri"/>
              </a:rPr>
              <a:t>2024,</a:t>
            </a:r>
            <a:r>
              <a:rPr sz="1400" spc="-25" dirty="0">
                <a:latin typeface="Calibri"/>
                <a:cs typeface="Calibri"/>
              </a:rPr>
              <a:t> </a:t>
            </a:r>
            <a:r>
              <a:rPr sz="1400" spc="-8" dirty="0">
                <a:latin typeface="Calibri"/>
                <a:cs typeface="Calibri"/>
              </a:rPr>
              <a:t>n°23-</a:t>
            </a:r>
            <a:r>
              <a:rPr sz="1400" dirty="0">
                <a:latin typeface="Calibri"/>
                <a:cs typeface="Calibri"/>
              </a:rPr>
              <a:t>00893</a:t>
            </a:r>
            <a:r>
              <a:rPr sz="1400" spc="-25" dirty="0">
                <a:latin typeface="Calibri"/>
                <a:cs typeface="Calibri"/>
              </a:rPr>
              <a:t> </a:t>
            </a:r>
            <a:r>
              <a:rPr sz="1400" dirty="0">
                <a:latin typeface="Calibri"/>
                <a:cs typeface="Calibri"/>
              </a:rPr>
              <a:t>;</a:t>
            </a:r>
            <a:r>
              <a:rPr sz="1400" spc="-21" dirty="0">
                <a:latin typeface="Calibri"/>
                <a:cs typeface="Calibri"/>
              </a:rPr>
              <a:t> </a:t>
            </a:r>
            <a:r>
              <a:rPr sz="1400" dirty="0">
                <a:latin typeface="Calibri"/>
                <a:cs typeface="Calibri"/>
              </a:rPr>
              <a:t>CA</a:t>
            </a:r>
            <a:r>
              <a:rPr sz="1400" spc="-21" dirty="0">
                <a:latin typeface="Calibri"/>
                <a:cs typeface="Calibri"/>
              </a:rPr>
              <a:t> </a:t>
            </a:r>
            <a:r>
              <a:rPr sz="1400" dirty="0">
                <a:latin typeface="Calibri"/>
                <a:cs typeface="Calibri"/>
              </a:rPr>
              <a:t>Paris,</a:t>
            </a:r>
            <a:r>
              <a:rPr sz="1400" spc="-25" dirty="0">
                <a:latin typeface="Calibri"/>
                <a:cs typeface="Calibri"/>
              </a:rPr>
              <a:t> </a:t>
            </a:r>
            <a:r>
              <a:rPr sz="1400" dirty="0">
                <a:latin typeface="Calibri"/>
                <a:cs typeface="Calibri"/>
              </a:rPr>
              <a:t>Pôle</a:t>
            </a:r>
            <a:r>
              <a:rPr sz="1400" spc="-21" dirty="0">
                <a:latin typeface="Calibri"/>
                <a:cs typeface="Calibri"/>
              </a:rPr>
              <a:t> </a:t>
            </a:r>
            <a:r>
              <a:rPr sz="1400" dirty="0">
                <a:latin typeface="Calibri"/>
                <a:cs typeface="Calibri"/>
              </a:rPr>
              <a:t>4,</a:t>
            </a:r>
            <a:r>
              <a:rPr sz="1400" spc="-25" dirty="0">
                <a:latin typeface="Calibri"/>
                <a:cs typeface="Calibri"/>
              </a:rPr>
              <a:t> </a:t>
            </a:r>
            <a:r>
              <a:rPr sz="1400" dirty="0">
                <a:latin typeface="Calibri"/>
                <a:cs typeface="Calibri"/>
              </a:rPr>
              <a:t>ch.</a:t>
            </a:r>
            <a:r>
              <a:rPr sz="1400" spc="-29" dirty="0">
                <a:latin typeface="Calibri"/>
                <a:cs typeface="Calibri"/>
              </a:rPr>
              <a:t> </a:t>
            </a:r>
            <a:r>
              <a:rPr sz="1400" dirty="0">
                <a:latin typeface="Calibri"/>
                <a:cs typeface="Calibri"/>
              </a:rPr>
              <a:t>10,</a:t>
            </a:r>
            <a:r>
              <a:rPr sz="1400" spc="-25" dirty="0">
                <a:latin typeface="Calibri"/>
                <a:cs typeface="Calibri"/>
              </a:rPr>
              <a:t> </a:t>
            </a:r>
            <a:r>
              <a:rPr sz="1400" dirty="0">
                <a:latin typeface="Calibri"/>
                <a:cs typeface="Calibri"/>
              </a:rPr>
              <a:t>27</a:t>
            </a:r>
            <a:r>
              <a:rPr sz="1400" spc="-25" dirty="0">
                <a:latin typeface="Calibri"/>
                <a:cs typeface="Calibri"/>
              </a:rPr>
              <a:t> </a:t>
            </a:r>
            <a:r>
              <a:rPr sz="1400" dirty="0">
                <a:latin typeface="Calibri"/>
                <a:cs typeface="Calibri"/>
              </a:rPr>
              <a:t>mars</a:t>
            </a:r>
            <a:r>
              <a:rPr sz="1400" spc="-21" dirty="0">
                <a:latin typeface="Calibri"/>
                <a:cs typeface="Calibri"/>
              </a:rPr>
              <a:t> </a:t>
            </a:r>
            <a:r>
              <a:rPr sz="1400" dirty="0">
                <a:latin typeface="Calibri"/>
                <a:cs typeface="Calibri"/>
              </a:rPr>
              <a:t>2025,</a:t>
            </a:r>
            <a:r>
              <a:rPr sz="1400" spc="-25" dirty="0">
                <a:latin typeface="Calibri"/>
                <a:cs typeface="Calibri"/>
              </a:rPr>
              <a:t> </a:t>
            </a:r>
            <a:r>
              <a:rPr sz="1400" dirty="0">
                <a:latin typeface="Calibri"/>
                <a:cs typeface="Calibri"/>
              </a:rPr>
              <a:t>n°</a:t>
            </a:r>
            <a:r>
              <a:rPr sz="1400" spc="-25" dirty="0">
                <a:latin typeface="Calibri"/>
                <a:cs typeface="Calibri"/>
              </a:rPr>
              <a:t> </a:t>
            </a:r>
            <a:r>
              <a:rPr sz="1400" spc="-8" dirty="0">
                <a:latin typeface="Calibri"/>
                <a:cs typeface="Calibri"/>
              </a:rPr>
              <a:t>21-</a:t>
            </a:r>
            <a:r>
              <a:rPr sz="1400" dirty="0">
                <a:latin typeface="Calibri"/>
                <a:cs typeface="Calibri"/>
              </a:rPr>
              <a:t>16565</a:t>
            </a:r>
            <a:r>
              <a:rPr sz="1400" spc="-25"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CA</a:t>
            </a:r>
            <a:r>
              <a:rPr sz="1400" spc="-21" dirty="0">
                <a:latin typeface="Calibri"/>
                <a:cs typeface="Calibri"/>
              </a:rPr>
              <a:t> </a:t>
            </a:r>
            <a:r>
              <a:rPr sz="1400" dirty="0">
                <a:latin typeface="Calibri"/>
                <a:cs typeface="Calibri"/>
              </a:rPr>
              <a:t>Rennes,</a:t>
            </a:r>
            <a:r>
              <a:rPr sz="1400" spc="-25" dirty="0">
                <a:latin typeface="Calibri"/>
                <a:cs typeface="Calibri"/>
              </a:rPr>
              <a:t> </a:t>
            </a:r>
            <a:r>
              <a:rPr sz="1400" dirty="0">
                <a:latin typeface="Calibri"/>
                <a:cs typeface="Calibri"/>
              </a:rPr>
              <a:t>9</a:t>
            </a:r>
            <a:r>
              <a:rPr sz="1400" baseline="25641" dirty="0">
                <a:latin typeface="Calibri"/>
                <a:cs typeface="Calibri"/>
              </a:rPr>
              <a:t>ème</a:t>
            </a:r>
            <a:r>
              <a:rPr sz="1400" spc="187" baseline="25641" dirty="0">
                <a:latin typeface="Calibri"/>
                <a:cs typeface="Calibri"/>
              </a:rPr>
              <a:t> </a:t>
            </a:r>
            <a:r>
              <a:rPr sz="1400" dirty="0">
                <a:latin typeface="Calibri"/>
                <a:cs typeface="Calibri"/>
              </a:rPr>
              <a:t>Ch.,</a:t>
            </a:r>
            <a:r>
              <a:rPr sz="1400" spc="-25" dirty="0">
                <a:latin typeface="Calibri"/>
                <a:cs typeface="Calibri"/>
              </a:rPr>
              <a:t> </a:t>
            </a:r>
            <a:r>
              <a:rPr sz="1400" dirty="0">
                <a:latin typeface="Calibri"/>
                <a:cs typeface="Calibri"/>
              </a:rPr>
              <a:t>8</a:t>
            </a:r>
            <a:r>
              <a:rPr sz="1400" spc="-25" dirty="0">
                <a:latin typeface="Calibri"/>
                <a:cs typeface="Calibri"/>
              </a:rPr>
              <a:t> </a:t>
            </a:r>
            <a:r>
              <a:rPr sz="1400" spc="-29" dirty="0">
                <a:latin typeface="Calibri"/>
                <a:cs typeface="Calibri"/>
              </a:rPr>
              <a:t>nov. </a:t>
            </a:r>
            <a:r>
              <a:rPr sz="1400" dirty="0">
                <a:latin typeface="Calibri"/>
                <a:cs typeface="Calibri"/>
              </a:rPr>
              <a:t>2023,</a:t>
            </a:r>
            <a:r>
              <a:rPr sz="1400" spc="-25" dirty="0">
                <a:latin typeface="Calibri"/>
                <a:cs typeface="Calibri"/>
              </a:rPr>
              <a:t> </a:t>
            </a:r>
            <a:r>
              <a:rPr sz="1400" dirty="0">
                <a:latin typeface="Calibri"/>
                <a:cs typeface="Calibri"/>
              </a:rPr>
              <a:t>n°</a:t>
            </a:r>
            <a:r>
              <a:rPr sz="1400" spc="-25" dirty="0">
                <a:latin typeface="Calibri"/>
                <a:cs typeface="Calibri"/>
              </a:rPr>
              <a:t> </a:t>
            </a:r>
            <a:r>
              <a:rPr sz="1400" spc="-21" dirty="0">
                <a:latin typeface="Calibri"/>
                <a:cs typeface="Calibri"/>
              </a:rPr>
              <a:t>22-</a:t>
            </a:r>
            <a:r>
              <a:rPr sz="1400" dirty="0">
                <a:latin typeface="Calibri"/>
                <a:cs typeface="Calibri"/>
              </a:rPr>
              <a:t>05234</a:t>
            </a:r>
            <a:r>
              <a:rPr sz="1400" spc="-29" dirty="0">
                <a:latin typeface="Calibri"/>
                <a:cs typeface="Calibri"/>
              </a:rPr>
              <a:t> </a:t>
            </a:r>
            <a:r>
              <a:rPr sz="1400" dirty="0">
                <a:latin typeface="Calibri"/>
                <a:cs typeface="Calibri"/>
              </a:rPr>
              <a:t>(base</a:t>
            </a:r>
            <a:r>
              <a:rPr sz="1400" spc="-21" dirty="0">
                <a:latin typeface="Calibri"/>
                <a:cs typeface="Calibri"/>
              </a:rPr>
              <a:t> </a:t>
            </a:r>
            <a:r>
              <a:rPr sz="1400" dirty="0">
                <a:latin typeface="Calibri"/>
                <a:cs typeface="Calibri"/>
              </a:rPr>
              <a:t>mensuelle)</a:t>
            </a:r>
            <a:r>
              <a:rPr sz="1400" spc="-25" dirty="0">
                <a:latin typeface="Calibri"/>
                <a:cs typeface="Calibri"/>
              </a:rPr>
              <a:t> </a:t>
            </a:r>
            <a:r>
              <a:rPr sz="1400" dirty="0">
                <a:latin typeface="Calibri"/>
                <a:cs typeface="Calibri"/>
              </a:rPr>
              <a:t>;</a:t>
            </a:r>
            <a:r>
              <a:rPr sz="1400" spc="-21" dirty="0">
                <a:latin typeface="Calibri"/>
                <a:cs typeface="Calibri"/>
              </a:rPr>
              <a:t> </a:t>
            </a:r>
            <a:r>
              <a:rPr sz="1400" dirty="0">
                <a:latin typeface="Calibri"/>
                <a:cs typeface="Calibri"/>
              </a:rPr>
              <a:t>CA</a:t>
            </a:r>
            <a:r>
              <a:rPr sz="1400" spc="-25" dirty="0">
                <a:latin typeface="Calibri"/>
                <a:cs typeface="Calibri"/>
              </a:rPr>
              <a:t> </a:t>
            </a:r>
            <a:r>
              <a:rPr sz="1400" dirty="0">
                <a:latin typeface="Calibri"/>
                <a:cs typeface="Calibri"/>
              </a:rPr>
              <a:t>Rennes,</a:t>
            </a:r>
            <a:r>
              <a:rPr sz="1400" spc="-25" dirty="0">
                <a:latin typeface="Calibri"/>
                <a:cs typeface="Calibri"/>
              </a:rPr>
              <a:t> </a:t>
            </a:r>
            <a:r>
              <a:rPr sz="1400" dirty="0">
                <a:latin typeface="Calibri"/>
                <a:cs typeface="Calibri"/>
              </a:rPr>
              <a:t>9</a:t>
            </a:r>
            <a:r>
              <a:rPr sz="1400" baseline="25641" dirty="0">
                <a:latin typeface="Calibri"/>
                <a:cs typeface="Calibri"/>
              </a:rPr>
              <a:t>ème</a:t>
            </a:r>
            <a:r>
              <a:rPr sz="1400" spc="181" baseline="25641" dirty="0">
                <a:latin typeface="Calibri"/>
                <a:cs typeface="Calibri"/>
              </a:rPr>
              <a:t> </a:t>
            </a:r>
            <a:r>
              <a:rPr sz="1400" dirty="0">
                <a:latin typeface="Calibri"/>
                <a:cs typeface="Calibri"/>
              </a:rPr>
              <a:t>Ch..</a:t>
            </a:r>
            <a:r>
              <a:rPr sz="1400" spc="-29" dirty="0">
                <a:latin typeface="Calibri"/>
                <a:cs typeface="Calibri"/>
              </a:rPr>
              <a:t> </a:t>
            </a:r>
            <a:r>
              <a:rPr sz="1400" dirty="0">
                <a:latin typeface="Calibri"/>
                <a:cs typeface="Calibri"/>
              </a:rPr>
              <a:t>14</a:t>
            </a:r>
            <a:r>
              <a:rPr sz="1400" spc="-25" dirty="0">
                <a:latin typeface="Calibri"/>
                <a:cs typeface="Calibri"/>
              </a:rPr>
              <a:t> </a:t>
            </a:r>
            <a:r>
              <a:rPr sz="1400" spc="-46" dirty="0">
                <a:latin typeface="Calibri"/>
                <a:cs typeface="Calibri"/>
              </a:rPr>
              <a:t>fév.</a:t>
            </a:r>
            <a:r>
              <a:rPr sz="1400" spc="-33" dirty="0">
                <a:latin typeface="Calibri"/>
                <a:cs typeface="Calibri"/>
              </a:rPr>
              <a:t> </a:t>
            </a:r>
            <a:r>
              <a:rPr sz="1400" dirty="0">
                <a:latin typeface="Calibri"/>
                <a:cs typeface="Calibri"/>
              </a:rPr>
              <a:t>2024</a:t>
            </a:r>
            <a:r>
              <a:rPr sz="1400" spc="-25" dirty="0">
                <a:latin typeface="Calibri"/>
                <a:cs typeface="Calibri"/>
              </a:rPr>
              <a:t> </a:t>
            </a:r>
            <a:r>
              <a:rPr sz="1400" spc="-8" dirty="0">
                <a:latin typeface="Calibri"/>
                <a:cs typeface="Calibri"/>
              </a:rPr>
              <a:t>n°21-</a:t>
            </a:r>
            <a:r>
              <a:rPr sz="1400" dirty="0">
                <a:latin typeface="Calibri"/>
                <a:cs typeface="Calibri"/>
              </a:rPr>
              <a:t>06750</a:t>
            </a:r>
            <a:r>
              <a:rPr sz="1400" spc="-25" dirty="0">
                <a:latin typeface="Calibri"/>
                <a:cs typeface="Calibri"/>
              </a:rPr>
              <a:t> </a:t>
            </a:r>
            <a:r>
              <a:rPr sz="1400" dirty="0">
                <a:latin typeface="Calibri"/>
                <a:cs typeface="Calibri"/>
              </a:rPr>
              <a:t>(base</a:t>
            </a:r>
            <a:r>
              <a:rPr sz="1400" spc="-25" dirty="0">
                <a:latin typeface="Calibri"/>
                <a:cs typeface="Calibri"/>
              </a:rPr>
              <a:t> </a:t>
            </a:r>
            <a:r>
              <a:rPr sz="1400" spc="-8" dirty="0">
                <a:latin typeface="Calibri"/>
                <a:cs typeface="Calibri"/>
              </a:rPr>
              <a:t>mensuelle)</a:t>
            </a:r>
            <a:endParaRPr sz="1400" dirty="0">
              <a:latin typeface="Calibri"/>
              <a:cs typeface="Calibri"/>
            </a:endParaRPr>
          </a:p>
          <a:p>
            <a:pPr marL="63497">
              <a:spcBef>
                <a:spcPts val="2000"/>
              </a:spcBef>
            </a:pPr>
            <a:r>
              <a:rPr sz="1400" b="1" dirty="0">
                <a:latin typeface="Calibri"/>
                <a:cs typeface="Calibri"/>
              </a:rPr>
              <a:t>Focus</a:t>
            </a:r>
            <a:r>
              <a:rPr sz="1400" dirty="0">
                <a:latin typeface="Calibri"/>
                <a:cs typeface="Calibri"/>
              </a:rPr>
              <a:t>:</a:t>
            </a:r>
            <a:r>
              <a:rPr sz="1400" spc="-29" dirty="0">
                <a:latin typeface="Calibri"/>
                <a:cs typeface="Calibri"/>
              </a:rPr>
              <a:t> </a:t>
            </a:r>
            <a:r>
              <a:rPr sz="1400" spc="104" dirty="0">
                <a:latin typeface="Calibri"/>
                <a:cs typeface="Calibri"/>
              </a:rPr>
              <a:t>Avenion</a:t>
            </a:r>
            <a:r>
              <a:rPr sz="1400" spc="-29" dirty="0">
                <a:latin typeface="Calibri"/>
                <a:cs typeface="Calibri"/>
              </a:rPr>
              <a:t> </a:t>
            </a:r>
            <a:r>
              <a:rPr sz="1400" dirty="0">
                <a:latin typeface="Calibri"/>
                <a:cs typeface="Calibri"/>
              </a:rPr>
              <a:t>le</a:t>
            </a:r>
            <a:r>
              <a:rPr sz="1400" spc="-25" dirty="0">
                <a:latin typeface="Calibri"/>
                <a:cs typeface="Calibri"/>
              </a:rPr>
              <a:t> </a:t>
            </a:r>
            <a:r>
              <a:rPr sz="1400" dirty="0">
                <a:latin typeface="Calibri"/>
                <a:cs typeface="Calibri"/>
              </a:rPr>
              <a:t>DFP</a:t>
            </a:r>
            <a:r>
              <a:rPr sz="1400" spc="-29" dirty="0">
                <a:latin typeface="Calibri"/>
                <a:cs typeface="Calibri"/>
              </a:rPr>
              <a:t> </a:t>
            </a:r>
            <a:r>
              <a:rPr sz="1400" spc="-21" dirty="0">
                <a:latin typeface="Calibri"/>
                <a:cs typeface="Calibri"/>
              </a:rPr>
              <a:t>n’est</a:t>
            </a:r>
            <a:r>
              <a:rPr sz="1400" spc="-25" dirty="0">
                <a:latin typeface="Calibri"/>
                <a:cs typeface="Calibri"/>
              </a:rPr>
              <a:t> </a:t>
            </a:r>
            <a:r>
              <a:rPr sz="1400" dirty="0">
                <a:latin typeface="Calibri"/>
                <a:cs typeface="Calibri"/>
              </a:rPr>
              <a:t>pas</a:t>
            </a:r>
            <a:r>
              <a:rPr sz="1400" spc="-25" dirty="0">
                <a:latin typeface="Calibri"/>
                <a:cs typeface="Calibri"/>
              </a:rPr>
              <a:t> </a:t>
            </a:r>
            <a:r>
              <a:rPr sz="1400" dirty="0">
                <a:latin typeface="Calibri"/>
                <a:cs typeface="Calibri"/>
              </a:rPr>
              <a:t>un</a:t>
            </a:r>
            <a:r>
              <a:rPr sz="1400" spc="-33" dirty="0">
                <a:latin typeface="Calibri"/>
                <a:cs typeface="Calibri"/>
              </a:rPr>
              <a:t> </a:t>
            </a:r>
            <a:r>
              <a:rPr sz="1400" dirty="0">
                <a:latin typeface="Calibri"/>
                <a:cs typeface="Calibri"/>
              </a:rPr>
              <a:t>DFT</a:t>
            </a:r>
            <a:r>
              <a:rPr sz="1400" spc="-29" dirty="0">
                <a:latin typeface="Calibri"/>
                <a:cs typeface="Calibri"/>
              </a:rPr>
              <a:t> </a:t>
            </a:r>
            <a:r>
              <a:rPr sz="1400" dirty="0">
                <a:latin typeface="Calibri"/>
                <a:cs typeface="Calibri"/>
              </a:rPr>
              <a:t>devenu</a:t>
            </a:r>
            <a:r>
              <a:rPr sz="1400" spc="-29" dirty="0">
                <a:latin typeface="Calibri"/>
                <a:cs typeface="Calibri"/>
              </a:rPr>
              <a:t> </a:t>
            </a:r>
            <a:r>
              <a:rPr sz="1400" spc="-8" dirty="0">
                <a:latin typeface="Calibri"/>
                <a:cs typeface="Calibri"/>
              </a:rPr>
              <a:t>permanent.</a:t>
            </a:r>
            <a:endParaRPr sz="1400" dirty="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3619237" y="1194392"/>
            <a:ext cx="4953526" cy="287685"/>
          </a:xfrm>
          <a:prstGeom prst="rect">
            <a:avLst/>
          </a:prstGeom>
        </p:spPr>
        <p:txBody>
          <a:bodyPr vert="horz" wrap="square" lIns="0" tIns="10583" rIns="0" bIns="0" rtlCol="0" anchor="t" anchorCtr="0">
            <a:spAutoFit/>
          </a:bodyPr>
          <a:lstStyle/>
          <a:p>
            <a:pPr marL="10583" algn="ctr">
              <a:lnSpc>
                <a:spcPct val="100000"/>
              </a:lnSpc>
              <a:spcBef>
                <a:spcPts val="83"/>
              </a:spcBef>
            </a:pPr>
            <a:r>
              <a:rPr sz="1800" spc="-8" dirty="0"/>
              <a:t>CONCLUSION</a:t>
            </a:r>
          </a:p>
        </p:txBody>
      </p:sp>
      <p:sp>
        <p:nvSpPr>
          <p:cNvPr id="3" name="object 3"/>
          <p:cNvSpPr txBox="1">
            <a:spLocks noGrp="1"/>
          </p:cNvSpPr>
          <p:nvPr>
            <p:ph type="body" idx="1"/>
          </p:nvPr>
        </p:nvSpPr>
        <p:spPr>
          <a:xfrm>
            <a:off x="725932" y="2737507"/>
            <a:ext cx="8763000" cy="1529435"/>
          </a:xfrm>
          <a:prstGeom prst="rect">
            <a:avLst/>
          </a:prstGeom>
        </p:spPr>
        <p:txBody>
          <a:bodyPr vert="horz" wrap="square" lIns="0" tIns="10583" rIns="0" bIns="0" rtlCol="0" anchor="t" anchorCtr="0">
            <a:spAutoFit/>
          </a:bodyPr>
          <a:lstStyle/>
          <a:p>
            <a:pPr marL="248169" indent="-237586">
              <a:lnSpc>
                <a:spcPct val="100000"/>
              </a:lnSpc>
              <a:spcBef>
                <a:spcPts val="83"/>
              </a:spcBef>
              <a:buChar char="-"/>
              <a:tabLst>
                <a:tab pos="248169" algn="l"/>
              </a:tabLst>
            </a:pPr>
            <a:r>
              <a:rPr dirty="0"/>
              <a:t>Le</a:t>
            </a:r>
            <a:r>
              <a:rPr spc="-50" dirty="0"/>
              <a:t> </a:t>
            </a:r>
            <a:r>
              <a:rPr dirty="0"/>
              <a:t>juge</a:t>
            </a:r>
            <a:r>
              <a:rPr spc="-50" dirty="0"/>
              <a:t> </a:t>
            </a:r>
            <a:r>
              <a:rPr spc="-25" dirty="0"/>
              <a:t>n’est</a:t>
            </a:r>
            <a:r>
              <a:rPr spc="-54" dirty="0"/>
              <a:t> </a:t>
            </a:r>
            <a:r>
              <a:rPr dirty="0"/>
              <a:t>pas</a:t>
            </a:r>
            <a:r>
              <a:rPr spc="-58" dirty="0"/>
              <a:t> </a:t>
            </a:r>
            <a:r>
              <a:rPr dirty="0"/>
              <a:t>une</a:t>
            </a:r>
            <a:r>
              <a:rPr spc="-46" dirty="0"/>
              <a:t> </a:t>
            </a:r>
            <a:r>
              <a:rPr dirty="0"/>
              <a:t>chambre</a:t>
            </a:r>
            <a:r>
              <a:rPr spc="-50" dirty="0"/>
              <a:t> </a:t>
            </a:r>
            <a:r>
              <a:rPr spc="-21" dirty="0"/>
              <a:t>d’enregistrement</a:t>
            </a:r>
            <a:r>
              <a:rPr spc="-54" dirty="0"/>
              <a:t> </a:t>
            </a:r>
            <a:r>
              <a:rPr dirty="0"/>
              <a:t>d’un</a:t>
            </a:r>
            <a:r>
              <a:rPr spc="-54" dirty="0"/>
              <a:t> </a:t>
            </a:r>
            <a:r>
              <a:rPr dirty="0"/>
              <a:t>rapport</a:t>
            </a:r>
            <a:r>
              <a:rPr spc="-54" dirty="0"/>
              <a:t> </a:t>
            </a:r>
            <a:r>
              <a:rPr spc="-8" dirty="0"/>
              <a:t>d’expertise</a:t>
            </a:r>
          </a:p>
          <a:p>
            <a:pPr marL="248698" marR="4233" indent="-238115">
              <a:lnSpc>
                <a:spcPct val="100800"/>
              </a:lnSpc>
              <a:buChar char="-"/>
              <a:tabLst>
                <a:tab pos="248698" algn="l"/>
              </a:tabLst>
            </a:pPr>
            <a:r>
              <a:rPr dirty="0"/>
              <a:t>Importance</a:t>
            </a:r>
            <a:r>
              <a:rPr spc="-46" dirty="0"/>
              <a:t> </a:t>
            </a:r>
            <a:r>
              <a:rPr dirty="0"/>
              <a:t>du</a:t>
            </a:r>
            <a:r>
              <a:rPr spc="-50" dirty="0"/>
              <a:t> </a:t>
            </a:r>
            <a:r>
              <a:rPr spc="-8" dirty="0"/>
              <a:t>travail</a:t>
            </a:r>
            <a:r>
              <a:rPr spc="-54" dirty="0"/>
              <a:t> </a:t>
            </a:r>
            <a:r>
              <a:rPr dirty="0"/>
              <a:t>de</a:t>
            </a:r>
            <a:r>
              <a:rPr spc="-42" dirty="0"/>
              <a:t> </a:t>
            </a:r>
            <a:r>
              <a:rPr spc="-29" dirty="0"/>
              <a:t>l’avocat</a:t>
            </a:r>
            <a:r>
              <a:rPr spc="-54" dirty="0"/>
              <a:t> </a:t>
            </a:r>
            <a:r>
              <a:rPr dirty="0"/>
              <a:t>dans</a:t>
            </a:r>
            <a:r>
              <a:rPr spc="-54" dirty="0"/>
              <a:t> </a:t>
            </a:r>
            <a:r>
              <a:rPr dirty="0"/>
              <a:t>le</a:t>
            </a:r>
            <a:r>
              <a:rPr spc="-42" dirty="0"/>
              <a:t> </a:t>
            </a:r>
            <a:r>
              <a:rPr dirty="0"/>
              <a:t>décorticage</a:t>
            </a:r>
            <a:r>
              <a:rPr spc="-46" dirty="0"/>
              <a:t> </a:t>
            </a:r>
            <a:r>
              <a:rPr dirty="0"/>
              <a:t>des</a:t>
            </a:r>
            <a:r>
              <a:rPr spc="-54" dirty="0"/>
              <a:t> </a:t>
            </a:r>
            <a:r>
              <a:rPr dirty="0"/>
              <a:t>postes</a:t>
            </a:r>
            <a:r>
              <a:rPr spc="-54" dirty="0"/>
              <a:t> </a:t>
            </a:r>
            <a:r>
              <a:rPr dirty="0"/>
              <a:t>quelle</a:t>
            </a:r>
            <a:r>
              <a:rPr spc="-42" dirty="0"/>
              <a:t> </a:t>
            </a:r>
            <a:r>
              <a:rPr dirty="0"/>
              <a:t>que</a:t>
            </a:r>
            <a:r>
              <a:rPr spc="-46" dirty="0"/>
              <a:t> </a:t>
            </a:r>
            <a:r>
              <a:rPr dirty="0"/>
              <a:t>soit</a:t>
            </a:r>
            <a:r>
              <a:rPr spc="-54" dirty="0"/>
              <a:t> </a:t>
            </a:r>
            <a:r>
              <a:rPr dirty="0"/>
              <a:t>la</a:t>
            </a:r>
            <a:r>
              <a:rPr spc="-46" dirty="0"/>
              <a:t> </a:t>
            </a:r>
            <a:r>
              <a:rPr dirty="0"/>
              <a:t>méthode</a:t>
            </a:r>
            <a:r>
              <a:rPr spc="-46" dirty="0"/>
              <a:t> </a:t>
            </a:r>
            <a:r>
              <a:rPr spc="-8" dirty="0"/>
              <a:t>d’indemnisation choisie</a:t>
            </a:r>
          </a:p>
          <a:p>
            <a:pPr marL="248169" indent="-237586">
              <a:lnSpc>
                <a:spcPct val="100000"/>
              </a:lnSpc>
              <a:spcBef>
                <a:spcPts val="21"/>
              </a:spcBef>
              <a:buChar char="-"/>
              <a:tabLst>
                <a:tab pos="248169" algn="l"/>
              </a:tabLst>
            </a:pPr>
            <a:r>
              <a:rPr spc="-29" dirty="0"/>
              <a:t>Travail</a:t>
            </a:r>
            <a:r>
              <a:rPr spc="-50" dirty="0"/>
              <a:t> </a:t>
            </a:r>
            <a:r>
              <a:rPr dirty="0"/>
              <a:t>de</a:t>
            </a:r>
            <a:r>
              <a:rPr spc="-42" dirty="0"/>
              <a:t> </a:t>
            </a:r>
            <a:r>
              <a:rPr dirty="0"/>
              <a:t>critique</a:t>
            </a:r>
            <a:r>
              <a:rPr spc="-42" dirty="0"/>
              <a:t> </a:t>
            </a:r>
            <a:r>
              <a:rPr dirty="0"/>
              <a:t>du</a:t>
            </a:r>
            <a:r>
              <a:rPr spc="-46" dirty="0"/>
              <a:t> </a:t>
            </a:r>
            <a:r>
              <a:rPr spc="-8" dirty="0"/>
              <a:t>référentiel</a:t>
            </a:r>
          </a:p>
          <a:p>
            <a:pPr marL="248169" indent="-237586">
              <a:lnSpc>
                <a:spcPct val="100000"/>
              </a:lnSpc>
              <a:spcBef>
                <a:spcPts val="17"/>
              </a:spcBef>
              <a:buChar char="-"/>
              <a:tabLst>
                <a:tab pos="248169" algn="l"/>
              </a:tabLst>
            </a:pPr>
            <a:r>
              <a:rPr dirty="0"/>
              <a:t>Dans</a:t>
            </a:r>
            <a:r>
              <a:rPr spc="-21" dirty="0"/>
              <a:t> </a:t>
            </a:r>
            <a:r>
              <a:rPr dirty="0"/>
              <a:t>20</a:t>
            </a:r>
            <a:r>
              <a:rPr spc="-17" dirty="0"/>
              <a:t> ans?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569EA-FF3E-49FB-3BB7-25DD55A939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78F8E-3EDD-F23A-31E4-64353A400704}"/>
              </a:ext>
            </a:extLst>
          </p:cNvPr>
          <p:cNvSpPr>
            <a:spLocks noGrp="1"/>
          </p:cNvSpPr>
          <p:nvPr>
            <p:ph type="title"/>
          </p:nvPr>
        </p:nvSpPr>
        <p:spPr/>
        <p:txBody>
          <a:bodyPr/>
          <a:lstStyle/>
          <a:p>
            <a:r>
              <a:rPr lang="fr-FR" dirty="0"/>
              <a:t>Titre sur</a:t>
            </a:r>
            <a:br>
              <a:rPr lang="fr-FR" dirty="0"/>
            </a:br>
            <a:r>
              <a:rPr lang="fr-FR" dirty="0"/>
              <a:t>deux lignes</a:t>
            </a:r>
          </a:p>
        </p:txBody>
      </p:sp>
      <p:sp>
        <p:nvSpPr>
          <p:cNvPr id="44" name="Content Placeholder 43">
            <a:extLst>
              <a:ext uri="{FF2B5EF4-FFF2-40B4-BE49-F238E27FC236}">
                <a16:creationId xmlns:a16="http://schemas.microsoft.com/office/drawing/2014/main" id="{6D71E745-3BF9-289E-98D6-323CE8FA9B73}"/>
              </a:ext>
            </a:extLst>
          </p:cNvPr>
          <p:cNvSpPr>
            <a:spLocks noGrp="1"/>
          </p:cNvSpPr>
          <p:nvPr>
            <p:ph sz="half" idx="1"/>
          </p:nvPr>
        </p:nvSpPr>
        <p:spPr/>
        <p:txBody>
          <a:bodyPr/>
          <a:lstStyle/>
          <a:p>
            <a:r>
              <a:rPr lang="fr-FR" dirty="0"/>
              <a:t>Texte 1er niveau</a:t>
            </a:r>
          </a:p>
          <a:p>
            <a:pPr lvl="1"/>
            <a:r>
              <a:rPr lang="fr-FR" dirty="0"/>
              <a:t>Texte 2ème niveau</a:t>
            </a:r>
          </a:p>
          <a:p>
            <a:pPr lvl="2"/>
            <a:r>
              <a:rPr lang="fr-FR" dirty="0"/>
              <a:t>Texte 3ème niveau</a:t>
            </a:r>
          </a:p>
        </p:txBody>
      </p:sp>
      <p:sp>
        <p:nvSpPr>
          <p:cNvPr id="3" name="Content Placeholder 2">
            <a:extLst>
              <a:ext uri="{FF2B5EF4-FFF2-40B4-BE49-F238E27FC236}">
                <a16:creationId xmlns:a16="http://schemas.microsoft.com/office/drawing/2014/main" id="{77D83E30-AC7C-5EA1-80BD-13BC0B7219A9}"/>
              </a:ext>
            </a:extLst>
          </p:cNvPr>
          <p:cNvSpPr>
            <a:spLocks noGrp="1"/>
          </p:cNvSpPr>
          <p:nvPr>
            <p:ph sz="half" idx="2"/>
          </p:nvPr>
        </p:nvSpPr>
        <p:spPr/>
        <p:txBody>
          <a:bodyPr/>
          <a:lstStyle/>
          <a:p>
            <a:r>
              <a:rPr lang="fr-FR" dirty="0"/>
              <a:t>Texte 1er niveau</a:t>
            </a:r>
          </a:p>
          <a:p>
            <a:pPr lvl="1"/>
            <a:r>
              <a:rPr lang="fr-FR" dirty="0"/>
              <a:t>Texte 2ème niveau</a:t>
            </a:r>
          </a:p>
          <a:p>
            <a:pPr lvl="2"/>
            <a:r>
              <a:rPr lang="fr-FR" dirty="0"/>
              <a:t>Texte 3ème niveau</a:t>
            </a:r>
          </a:p>
        </p:txBody>
      </p:sp>
      <p:sp>
        <p:nvSpPr>
          <p:cNvPr id="4" name="Footer Placeholder 3">
            <a:extLst>
              <a:ext uri="{FF2B5EF4-FFF2-40B4-BE49-F238E27FC236}">
                <a16:creationId xmlns:a16="http://schemas.microsoft.com/office/drawing/2014/main" id="{3BC396ED-3F20-EE74-DB55-24D78E292BC0}"/>
              </a:ext>
            </a:extLst>
          </p:cNvPr>
          <p:cNvSpPr>
            <a:spLocks noGrp="1"/>
          </p:cNvSpPr>
          <p:nvPr>
            <p:ph type="ftr" sz="quarter" idx="11"/>
          </p:nvPr>
        </p:nvSpPr>
        <p:spPr/>
        <p:txBody>
          <a:bodyPr/>
          <a:lstStyle/>
          <a:p>
            <a:r>
              <a:rPr lang="fr-FR"/>
              <a:t>Titre de la présentation</a:t>
            </a:r>
          </a:p>
        </p:txBody>
      </p:sp>
      <p:sp>
        <p:nvSpPr>
          <p:cNvPr id="5" name="Slide Number Placeholder 4">
            <a:extLst>
              <a:ext uri="{FF2B5EF4-FFF2-40B4-BE49-F238E27FC236}">
                <a16:creationId xmlns:a16="http://schemas.microsoft.com/office/drawing/2014/main" id="{592653B3-6D72-D7CC-962C-FF53138F5D9A}"/>
              </a:ext>
            </a:extLst>
          </p:cNvPr>
          <p:cNvSpPr>
            <a:spLocks noGrp="1"/>
          </p:cNvSpPr>
          <p:nvPr>
            <p:ph type="sldNum" sz="quarter" idx="12"/>
            <p:custDataLst>
              <p:tags r:id="rId1"/>
            </p:custDataLst>
          </p:nvPr>
        </p:nvSpPr>
        <p:spPr/>
        <p:txBody>
          <a:bodyPr/>
          <a:lstStyle/>
          <a:p>
            <a:fld id="{8415421A-8635-4166-92D2-5F6D44CB9F91}" type="slidenum">
              <a:rPr lang="fr-FR" smtClean="0"/>
              <a:pPr/>
              <a:t>13</a:t>
            </a:fld>
            <a:endParaRPr lang="fr-FR"/>
          </a:p>
        </p:txBody>
      </p:sp>
    </p:spTree>
    <p:extLst>
      <p:ext uri="{BB962C8B-B14F-4D97-AF65-F5344CB8AC3E}">
        <p14:creationId xmlns:p14="http://schemas.microsoft.com/office/powerpoint/2010/main" val="1370968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D2B21-ED6B-28E6-74DF-700893F9FA1F}"/>
              </a:ext>
            </a:extLst>
          </p:cNvPr>
          <p:cNvSpPr>
            <a:spLocks noGrp="1"/>
          </p:cNvSpPr>
          <p:nvPr>
            <p:ph type="title"/>
          </p:nvPr>
        </p:nvSpPr>
        <p:spPr/>
        <p:txBody>
          <a:bodyPr/>
          <a:lstStyle/>
          <a:p>
            <a:r>
              <a:rPr lang="fr-FR" dirty="0"/>
              <a:t>Les particularités procédurales : délais et prescriptions</a:t>
            </a:r>
          </a:p>
        </p:txBody>
      </p:sp>
      <p:sp>
        <p:nvSpPr>
          <p:cNvPr id="3" name="Hexagon 2">
            <a:extLst>
              <a:ext uri="{FF2B5EF4-FFF2-40B4-BE49-F238E27FC236}">
                <a16:creationId xmlns:a16="http://schemas.microsoft.com/office/drawing/2014/main" id="{94D73BDE-8D10-AD46-2B93-93D3403F9988}"/>
              </a:ext>
            </a:extLst>
          </p:cNvPr>
          <p:cNvSpPr/>
          <p:nvPr>
            <p:custDataLst>
              <p:tags r:id="rId1"/>
            </p:custDataLst>
          </p:nvPr>
        </p:nvSpPr>
        <p:spPr>
          <a:xfrm rot="5400000">
            <a:off x="1449114" y="2265887"/>
            <a:ext cx="1156138" cy="996670"/>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sz="3600" dirty="0">
                <a:latin typeface="+mj-lt"/>
              </a:rPr>
              <a:t>1</a:t>
            </a:r>
          </a:p>
        </p:txBody>
      </p:sp>
      <p:sp>
        <p:nvSpPr>
          <p:cNvPr id="5" name="TextBox 4">
            <a:extLst>
              <a:ext uri="{FF2B5EF4-FFF2-40B4-BE49-F238E27FC236}">
                <a16:creationId xmlns:a16="http://schemas.microsoft.com/office/drawing/2014/main" id="{71D03756-A427-5A42-8F41-F39ACACE1647}"/>
              </a:ext>
            </a:extLst>
          </p:cNvPr>
          <p:cNvSpPr txBox="1"/>
          <p:nvPr>
            <p:custDataLst>
              <p:tags r:id="rId2"/>
            </p:custDataLst>
          </p:nvPr>
        </p:nvSpPr>
        <p:spPr>
          <a:xfrm>
            <a:off x="838200" y="3557017"/>
            <a:ext cx="2377966" cy="646331"/>
          </a:xfrm>
          <a:prstGeom prst="rect">
            <a:avLst/>
          </a:prstGeom>
          <a:noFill/>
        </p:spPr>
        <p:txBody>
          <a:bodyPr wrap="square">
            <a:spAutoFit/>
          </a:bodyPr>
          <a:lstStyle/>
          <a:p>
            <a:pPr algn="ctr"/>
            <a:r>
              <a:rPr lang="fr-FR" sz="1800" b="1" i="0" u="none" strike="noStrike" baseline="0" dirty="0"/>
              <a:t>LES PRESCRIPTIONS EN DROIT CIVIL</a:t>
            </a:r>
            <a:endParaRPr lang="fr-FR" dirty="0"/>
          </a:p>
        </p:txBody>
      </p:sp>
      <p:sp>
        <p:nvSpPr>
          <p:cNvPr id="6" name="Hexagon 5">
            <a:extLst>
              <a:ext uri="{FF2B5EF4-FFF2-40B4-BE49-F238E27FC236}">
                <a16:creationId xmlns:a16="http://schemas.microsoft.com/office/drawing/2014/main" id="{D42F8D0D-C523-2706-1122-441BB197AA16}"/>
              </a:ext>
            </a:extLst>
          </p:cNvPr>
          <p:cNvSpPr/>
          <p:nvPr>
            <p:custDataLst>
              <p:tags r:id="rId3"/>
            </p:custDataLst>
          </p:nvPr>
        </p:nvSpPr>
        <p:spPr>
          <a:xfrm rot="5400000">
            <a:off x="4161659" y="2265887"/>
            <a:ext cx="1156138" cy="996670"/>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sz="3600" dirty="0">
                <a:latin typeface="+mj-lt"/>
              </a:rPr>
              <a:t>2</a:t>
            </a:r>
          </a:p>
        </p:txBody>
      </p:sp>
      <p:sp>
        <p:nvSpPr>
          <p:cNvPr id="7" name="TextBox 6">
            <a:extLst>
              <a:ext uri="{FF2B5EF4-FFF2-40B4-BE49-F238E27FC236}">
                <a16:creationId xmlns:a16="http://schemas.microsoft.com/office/drawing/2014/main" id="{B6F9189B-4280-4B6E-001E-78E8E2660062}"/>
              </a:ext>
            </a:extLst>
          </p:cNvPr>
          <p:cNvSpPr txBox="1"/>
          <p:nvPr>
            <p:custDataLst>
              <p:tags r:id="rId4"/>
            </p:custDataLst>
          </p:nvPr>
        </p:nvSpPr>
        <p:spPr>
          <a:xfrm>
            <a:off x="3550745" y="3557017"/>
            <a:ext cx="2377966" cy="646331"/>
          </a:xfrm>
          <a:prstGeom prst="rect">
            <a:avLst/>
          </a:prstGeom>
          <a:noFill/>
        </p:spPr>
        <p:txBody>
          <a:bodyPr wrap="square">
            <a:spAutoFit/>
          </a:bodyPr>
          <a:lstStyle/>
          <a:p>
            <a:pPr algn="ctr"/>
            <a:r>
              <a:rPr lang="fr-FR" sz="1800" b="1" i="0" u="none" strike="noStrike" baseline="0" dirty="0"/>
              <a:t>LES PRESCRIPTIONS EN DROIT CIVIL</a:t>
            </a:r>
            <a:endParaRPr lang="fr-FR" dirty="0"/>
          </a:p>
        </p:txBody>
      </p:sp>
      <p:sp>
        <p:nvSpPr>
          <p:cNvPr id="8" name="Hexagon 7">
            <a:extLst>
              <a:ext uri="{FF2B5EF4-FFF2-40B4-BE49-F238E27FC236}">
                <a16:creationId xmlns:a16="http://schemas.microsoft.com/office/drawing/2014/main" id="{D7088E76-5B12-C851-AC0A-B203BCBFFB5D}"/>
              </a:ext>
            </a:extLst>
          </p:cNvPr>
          <p:cNvSpPr/>
          <p:nvPr>
            <p:custDataLst>
              <p:tags r:id="rId5"/>
            </p:custDataLst>
          </p:nvPr>
        </p:nvSpPr>
        <p:spPr>
          <a:xfrm rot="5400000">
            <a:off x="6874204" y="2265887"/>
            <a:ext cx="1156138" cy="996670"/>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sz="3600" dirty="0">
                <a:latin typeface="+mj-lt"/>
              </a:rPr>
              <a:t>3</a:t>
            </a:r>
          </a:p>
        </p:txBody>
      </p:sp>
      <p:sp>
        <p:nvSpPr>
          <p:cNvPr id="9" name="TextBox 8">
            <a:extLst>
              <a:ext uri="{FF2B5EF4-FFF2-40B4-BE49-F238E27FC236}">
                <a16:creationId xmlns:a16="http://schemas.microsoft.com/office/drawing/2014/main" id="{C9B8AC6A-1F26-9227-D098-3424907418CC}"/>
              </a:ext>
            </a:extLst>
          </p:cNvPr>
          <p:cNvSpPr txBox="1"/>
          <p:nvPr>
            <p:custDataLst>
              <p:tags r:id="rId6"/>
            </p:custDataLst>
          </p:nvPr>
        </p:nvSpPr>
        <p:spPr>
          <a:xfrm>
            <a:off x="6263290" y="3557017"/>
            <a:ext cx="2377966" cy="646331"/>
          </a:xfrm>
          <a:prstGeom prst="rect">
            <a:avLst/>
          </a:prstGeom>
          <a:noFill/>
        </p:spPr>
        <p:txBody>
          <a:bodyPr wrap="square">
            <a:spAutoFit/>
          </a:bodyPr>
          <a:lstStyle/>
          <a:p>
            <a:pPr algn="ctr"/>
            <a:r>
              <a:rPr lang="fr-FR" sz="1800" b="1" i="0" u="none" strike="noStrike" baseline="0" dirty="0"/>
              <a:t>LES PRESCRIPTIONS EN DROIT CIVIL</a:t>
            </a:r>
            <a:endParaRPr lang="fr-FR" dirty="0"/>
          </a:p>
        </p:txBody>
      </p:sp>
      <p:sp>
        <p:nvSpPr>
          <p:cNvPr id="10" name="Hexagon 9">
            <a:extLst>
              <a:ext uri="{FF2B5EF4-FFF2-40B4-BE49-F238E27FC236}">
                <a16:creationId xmlns:a16="http://schemas.microsoft.com/office/drawing/2014/main" id="{4DA244A6-080E-2316-C850-5829EE486587}"/>
              </a:ext>
            </a:extLst>
          </p:cNvPr>
          <p:cNvSpPr/>
          <p:nvPr>
            <p:custDataLst>
              <p:tags r:id="rId7"/>
            </p:custDataLst>
          </p:nvPr>
        </p:nvSpPr>
        <p:spPr>
          <a:xfrm rot="5400000">
            <a:off x="9586748" y="2265887"/>
            <a:ext cx="1156138" cy="996670"/>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sz="3600" dirty="0">
                <a:latin typeface="+mj-lt"/>
              </a:rPr>
              <a:t>4</a:t>
            </a:r>
          </a:p>
        </p:txBody>
      </p:sp>
      <p:sp>
        <p:nvSpPr>
          <p:cNvPr id="11" name="TextBox 10">
            <a:extLst>
              <a:ext uri="{FF2B5EF4-FFF2-40B4-BE49-F238E27FC236}">
                <a16:creationId xmlns:a16="http://schemas.microsoft.com/office/drawing/2014/main" id="{83E74B3C-8ECD-5A77-7C3B-5808D96EB888}"/>
              </a:ext>
            </a:extLst>
          </p:cNvPr>
          <p:cNvSpPr txBox="1"/>
          <p:nvPr>
            <p:custDataLst>
              <p:tags r:id="rId8"/>
            </p:custDataLst>
          </p:nvPr>
        </p:nvSpPr>
        <p:spPr>
          <a:xfrm>
            <a:off x="8975834" y="3557017"/>
            <a:ext cx="2377966" cy="646331"/>
          </a:xfrm>
          <a:prstGeom prst="rect">
            <a:avLst/>
          </a:prstGeom>
          <a:noFill/>
        </p:spPr>
        <p:txBody>
          <a:bodyPr wrap="square">
            <a:spAutoFit/>
          </a:bodyPr>
          <a:lstStyle/>
          <a:p>
            <a:pPr algn="ctr"/>
            <a:r>
              <a:rPr lang="fr-FR" sz="1800" b="1" i="0" u="none" strike="noStrike" baseline="0" dirty="0"/>
              <a:t>LES PRESCRIPTIONS EN DROIT CIVIL</a:t>
            </a:r>
            <a:endParaRPr lang="fr-FR" dirty="0"/>
          </a:p>
        </p:txBody>
      </p:sp>
    </p:spTree>
    <p:extLst>
      <p:ext uri="{BB962C8B-B14F-4D97-AF65-F5344CB8AC3E}">
        <p14:creationId xmlns:p14="http://schemas.microsoft.com/office/powerpoint/2010/main" val="4105576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9F025-ACE6-A40D-54CA-5C9F627E48A1}"/>
              </a:ext>
            </a:extLst>
          </p:cNvPr>
          <p:cNvSpPr>
            <a:spLocks noGrp="1"/>
          </p:cNvSpPr>
          <p:nvPr>
            <p:ph type="title"/>
          </p:nvPr>
        </p:nvSpPr>
        <p:spPr/>
        <p:txBody>
          <a:bodyPr/>
          <a:lstStyle/>
          <a:p>
            <a:r>
              <a:rPr lang="fr-FR" dirty="0"/>
              <a:t>Encarts</a:t>
            </a:r>
          </a:p>
        </p:txBody>
      </p:sp>
      <p:sp>
        <p:nvSpPr>
          <p:cNvPr id="4" name="TextBox 3">
            <a:extLst>
              <a:ext uri="{FF2B5EF4-FFF2-40B4-BE49-F238E27FC236}">
                <a16:creationId xmlns:a16="http://schemas.microsoft.com/office/drawing/2014/main" id="{18737811-DC5E-2BDE-10A3-EFFEBCFDD1E5}"/>
              </a:ext>
            </a:extLst>
          </p:cNvPr>
          <p:cNvSpPr txBox="1"/>
          <p:nvPr/>
        </p:nvSpPr>
        <p:spPr>
          <a:xfrm>
            <a:off x="7409793" y="2355613"/>
            <a:ext cx="3899338" cy="2739211"/>
          </a:xfrm>
          <a:prstGeom prst="rect">
            <a:avLst/>
          </a:prstGeom>
          <a:solidFill>
            <a:schemeClr val="bg1"/>
          </a:solidFill>
          <a:ln>
            <a:noFill/>
          </a:ln>
          <a:effectLst>
            <a:outerShdw dist="38100" dir="16200000" rotWithShape="0">
              <a:schemeClr val="accent2"/>
            </a:outerShdw>
          </a:effectLst>
        </p:spPr>
        <p:txBody>
          <a:bodyPr wrap="square">
            <a:spAutoFit/>
          </a:bodyPr>
          <a:lstStyle/>
          <a:p>
            <a:r>
              <a:rPr lang="fr-FR" sz="1800" b="1" i="0" u="none" strike="noStrike" baseline="0" dirty="0">
                <a:solidFill>
                  <a:schemeClr val="accent2"/>
                </a:solidFill>
                <a:latin typeface="+mj-lt"/>
              </a:rPr>
              <a:t>Art. 2226 C. civil :</a:t>
            </a:r>
            <a:endParaRPr lang="fr-FR" sz="1800" b="0" i="0" u="none" strike="noStrike" baseline="0" dirty="0">
              <a:solidFill>
                <a:schemeClr val="accent2"/>
              </a:solidFill>
              <a:latin typeface="+mj-lt"/>
            </a:endParaRPr>
          </a:p>
          <a:p>
            <a:r>
              <a:rPr lang="fr-FR" sz="1400" b="0" i="0" u="none" strike="noStrike" baseline="0" dirty="0">
                <a:solidFill>
                  <a:srgbClr val="404040"/>
                </a:solidFill>
              </a:rPr>
              <a:t>L'action en responsabilité née à raison d'un événement ayant entraîné un dommage corporel, engagée par la victime directe ou indirecte des préjudices qui en résultent, se prescrit par </a:t>
            </a:r>
            <a:r>
              <a:rPr lang="fr-FR" sz="1400" b="1" i="0" u="none" strike="noStrike" baseline="0" dirty="0">
                <a:solidFill>
                  <a:srgbClr val="404040"/>
                </a:solidFill>
              </a:rPr>
              <a:t>dix ans </a:t>
            </a:r>
            <a:r>
              <a:rPr lang="fr-FR" sz="1400" b="0" i="0" u="none" strike="noStrike" baseline="0" dirty="0">
                <a:solidFill>
                  <a:srgbClr val="404040"/>
                </a:solidFill>
              </a:rPr>
              <a:t>à compter de la date de la consolidation du dommage initial ou aggravé.</a:t>
            </a:r>
          </a:p>
          <a:p>
            <a:r>
              <a:rPr lang="fr-FR" sz="1400" b="0" i="0" u="none" strike="noStrike" baseline="0" dirty="0">
                <a:solidFill>
                  <a:srgbClr val="404040"/>
                </a:solidFill>
              </a:rPr>
              <a:t>Toutefois, en cas de préjudice causé par des tortures ou des actes de barbarie, ou par des violences ou des agressions sexuelles commises contre un mineur, l'action en responsabilité civile est prescrite par vingt ans.</a:t>
            </a:r>
            <a:endParaRPr lang="fr-FR" sz="1400" dirty="0"/>
          </a:p>
        </p:txBody>
      </p:sp>
      <p:sp>
        <p:nvSpPr>
          <p:cNvPr id="5" name="TextBox 4">
            <a:extLst>
              <a:ext uri="{FF2B5EF4-FFF2-40B4-BE49-F238E27FC236}">
                <a16:creationId xmlns:a16="http://schemas.microsoft.com/office/drawing/2014/main" id="{C7F42839-22F0-55F6-9F4F-13D046A1B0C3}"/>
              </a:ext>
            </a:extLst>
          </p:cNvPr>
          <p:cNvSpPr txBox="1"/>
          <p:nvPr/>
        </p:nvSpPr>
        <p:spPr>
          <a:xfrm>
            <a:off x="1828800" y="2355613"/>
            <a:ext cx="3899338" cy="2739211"/>
          </a:xfrm>
          <a:prstGeom prst="rect">
            <a:avLst/>
          </a:prstGeom>
          <a:solidFill>
            <a:schemeClr val="bg2">
              <a:lumMod val="20000"/>
              <a:lumOff val="80000"/>
            </a:schemeClr>
          </a:solidFill>
          <a:ln>
            <a:noFill/>
          </a:ln>
          <a:effectLst/>
        </p:spPr>
        <p:txBody>
          <a:bodyPr wrap="square">
            <a:spAutoFit/>
          </a:bodyPr>
          <a:lstStyle/>
          <a:p>
            <a:r>
              <a:rPr lang="fr-FR" sz="1800" b="1" i="0" u="none" strike="noStrike" baseline="0" dirty="0">
                <a:solidFill>
                  <a:schemeClr val="bg2"/>
                </a:solidFill>
                <a:latin typeface="+mj-lt"/>
              </a:rPr>
              <a:t>Art. 2226 C. civil :</a:t>
            </a:r>
            <a:endParaRPr lang="fr-FR" sz="1800" b="0" i="0" u="none" strike="noStrike" baseline="0" dirty="0">
              <a:solidFill>
                <a:schemeClr val="bg2"/>
              </a:solidFill>
              <a:latin typeface="+mj-lt"/>
            </a:endParaRPr>
          </a:p>
          <a:p>
            <a:r>
              <a:rPr lang="fr-FR" sz="1400" b="0" i="0" u="none" strike="noStrike" baseline="0" dirty="0">
                <a:solidFill>
                  <a:schemeClr val="bg2"/>
                </a:solidFill>
              </a:rPr>
              <a:t>L'action en responsabilité née à raison d'un événement ayant entraîné un dommage corporel, engagée par la victime directe ou indirecte des préjudices qui en résultent, se prescrit par </a:t>
            </a:r>
            <a:r>
              <a:rPr lang="fr-FR" sz="1400" b="1" i="0" u="none" strike="noStrike" baseline="0" dirty="0">
                <a:solidFill>
                  <a:schemeClr val="bg2"/>
                </a:solidFill>
              </a:rPr>
              <a:t>dix ans </a:t>
            </a:r>
            <a:r>
              <a:rPr lang="fr-FR" sz="1400" b="0" i="0" u="none" strike="noStrike" baseline="0" dirty="0">
                <a:solidFill>
                  <a:schemeClr val="bg2"/>
                </a:solidFill>
              </a:rPr>
              <a:t>à compter de la date de la consolidation du dommage initial ou aggravé.</a:t>
            </a:r>
          </a:p>
          <a:p>
            <a:r>
              <a:rPr lang="fr-FR" sz="1400" b="0" i="0" u="none" strike="noStrike" baseline="0" dirty="0">
                <a:solidFill>
                  <a:schemeClr val="bg2"/>
                </a:solidFill>
              </a:rPr>
              <a:t>Toutefois, en cas de préjudice causé par des tortures ou des actes de barbarie, ou par des violences ou des agressions sexuelles commises contre un mineur, l'action en responsabilité civile est prescrite par vingt ans.</a:t>
            </a:r>
            <a:endParaRPr lang="fr-FR" sz="1400" dirty="0">
              <a:solidFill>
                <a:schemeClr val="bg2"/>
              </a:solidFill>
            </a:endParaRPr>
          </a:p>
        </p:txBody>
      </p:sp>
      <p:pic>
        <p:nvPicPr>
          <p:cNvPr id="7" name="Graphic 6" descr="Gavel outline">
            <a:extLst>
              <a:ext uri="{FF2B5EF4-FFF2-40B4-BE49-F238E27FC236}">
                <a16:creationId xmlns:a16="http://schemas.microsoft.com/office/drawing/2014/main" id="{22E3ECF6-8E7B-46BF-8CEE-2B282BC069E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409793" y="1284347"/>
            <a:ext cx="914400" cy="914400"/>
          </a:xfrm>
          <a:prstGeom prst="rect">
            <a:avLst/>
          </a:prstGeom>
        </p:spPr>
      </p:pic>
    </p:spTree>
    <p:extLst>
      <p:ext uri="{BB962C8B-B14F-4D97-AF65-F5344CB8AC3E}">
        <p14:creationId xmlns:p14="http://schemas.microsoft.com/office/powerpoint/2010/main" val="1135886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ACA0D-FC33-3F46-C47C-19E824EB9EB4}"/>
              </a:ext>
            </a:extLst>
          </p:cNvPr>
          <p:cNvSpPr>
            <a:spLocks noGrp="1"/>
          </p:cNvSpPr>
          <p:nvPr>
            <p:ph type="title"/>
          </p:nvPr>
        </p:nvSpPr>
        <p:spPr/>
        <p:txBody>
          <a:bodyPr/>
          <a:lstStyle/>
          <a:p>
            <a:r>
              <a:rPr lang="fr-FR" dirty="0"/>
              <a:t>Tableau</a:t>
            </a:r>
          </a:p>
        </p:txBody>
      </p:sp>
      <p:graphicFrame>
        <p:nvGraphicFramePr>
          <p:cNvPr id="3" name="Table 2">
            <a:extLst>
              <a:ext uri="{FF2B5EF4-FFF2-40B4-BE49-F238E27FC236}">
                <a16:creationId xmlns:a16="http://schemas.microsoft.com/office/drawing/2014/main" id="{85A40A27-94E7-A7E5-65D6-6A053134D63B}"/>
              </a:ext>
            </a:extLst>
          </p:cNvPr>
          <p:cNvGraphicFramePr>
            <a:graphicFrameLocks noGrp="1"/>
          </p:cNvGraphicFramePr>
          <p:nvPr>
            <p:extLst>
              <p:ext uri="{D42A27DB-BD31-4B8C-83A1-F6EECF244321}">
                <p14:modId xmlns:p14="http://schemas.microsoft.com/office/powerpoint/2010/main" val="1918006270"/>
              </p:ext>
            </p:extLst>
          </p:nvPr>
        </p:nvGraphicFramePr>
        <p:xfrm>
          <a:off x="2032000" y="1970397"/>
          <a:ext cx="8127999" cy="18542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359616430"/>
                    </a:ext>
                  </a:extLst>
                </a:gridCol>
                <a:gridCol w="2709333">
                  <a:extLst>
                    <a:ext uri="{9D8B030D-6E8A-4147-A177-3AD203B41FA5}">
                      <a16:colId xmlns:a16="http://schemas.microsoft.com/office/drawing/2014/main" val="3241837296"/>
                    </a:ext>
                  </a:extLst>
                </a:gridCol>
                <a:gridCol w="2709333">
                  <a:extLst>
                    <a:ext uri="{9D8B030D-6E8A-4147-A177-3AD203B41FA5}">
                      <a16:colId xmlns:a16="http://schemas.microsoft.com/office/drawing/2014/main" val="3404402619"/>
                    </a:ext>
                  </a:extLst>
                </a:gridCol>
              </a:tblGrid>
              <a:tr h="370840">
                <a:tc>
                  <a:txBody>
                    <a:bodyPr/>
                    <a:lstStyle/>
                    <a:p>
                      <a:r>
                        <a:rPr lang="fr-FR" dirty="0"/>
                        <a:t>Titre</a:t>
                      </a:r>
                    </a:p>
                  </a:txBody>
                  <a:tcPr>
                    <a:solidFill>
                      <a:schemeClr val="bg2"/>
                    </a:solidFill>
                  </a:tcPr>
                </a:tc>
                <a:tc>
                  <a:txBody>
                    <a:bodyPr/>
                    <a:lstStyle/>
                    <a:p>
                      <a:r>
                        <a:rPr lang="fr-FR" dirty="0"/>
                        <a:t>Titre</a:t>
                      </a:r>
                    </a:p>
                  </a:txBody>
                  <a:tcPr>
                    <a:solidFill>
                      <a:schemeClr val="bg2"/>
                    </a:solidFill>
                  </a:tcPr>
                </a:tc>
                <a:tc>
                  <a:txBody>
                    <a:bodyPr/>
                    <a:lstStyle/>
                    <a:p>
                      <a:r>
                        <a:rPr lang="fr-FR" dirty="0"/>
                        <a:t>Titre </a:t>
                      </a:r>
                    </a:p>
                  </a:txBody>
                  <a:tcPr>
                    <a:solidFill>
                      <a:schemeClr val="bg2"/>
                    </a:solidFill>
                  </a:tcPr>
                </a:tc>
                <a:extLst>
                  <a:ext uri="{0D108BD9-81ED-4DB2-BD59-A6C34878D82A}">
                    <a16:rowId xmlns:a16="http://schemas.microsoft.com/office/drawing/2014/main" val="2460489199"/>
                  </a:ext>
                </a:extLst>
              </a:tr>
              <a:tr h="370840">
                <a:tc>
                  <a:txBody>
                    <a:bodyPr/>
                    <a:lstStyle/>
                    <a:p>
                      <a:r>
                        <a:rPr lang="fr-FR" dirty="0"/>
                        <a:t>Texte</a:t>
                      </a:r>
                    </a:p>
                  </a:txBody>
                  <a:tcPr>
                    <a:lnB w="6350" cap="flat" cmpd="sng" algn="ctr">
                      <a:solidFill>
                        <a:schemeClr val="bg2">
                          <a:lumMod val="40000"/>
                          <a:lumOff val="60000"/>
                        </a:schemeClr>
                      </a:solidFill>
                      <a:prstDash val="solid"/>
                      <a:round/>
                      <a:headEnd type="none" w="med" len="med"/>
                      <a:tailEnd type="none" w="med" len="med"/>
                    </a:lnB>
                    <a:noFill/>
                  </a:tcPr>
                </a:tc>
                <a:tc>
                  <a:txBody>
                    <a:bodyPr/>
                    <a:lstStyle/>
                    <a:p>
                      <a:r>
                        <a:rPr lang="fr-FR" dirty="0"/>
                        <a:t>Texte</a:t>
                      </a:r>
                    </a:p>
                  </a:txBody>
                  <a:tcPr>
                    <a:lnB w="6350" cap="flat" cmpd="sng" algn="ctr">
                      <a:solidFill>
                        <a:schemeClr val="bg2">
                          <a:lumMod val="40000"/>
                          <a:lumOff val="60000"/>
                        </a:schemeClr>
                      </a:solidFill>
                      <a:prstDash val="solid"/>
                      <a:round/>
                      <a:headEnd type="none" w="med" len="med"/>
                      <a:tailEnd type="none" w="med" len="med"/>
                    </a:lnB>
                    <a:noFill/>
                  </a:tcPr>
                </a:tc>
                <a:tc>
                  <a:txBody>
                    <a:bodyPr/>
                    <a:lstStyle/>
                    <a:p>
                      <a:r>
                        <a:rPr lang="fr-FR" dirty="0"/>
                        <a:t>Texte</a:t>
                      </a:r>
                    </a:p>
                  </a:txBody>
                  <a:tcPr>
                    <a:lnB w="6350" cap="flat" cmpd="sng" algn="ctr">
                      <a:solidFill>
                        <a:schemeClr val="bg2">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782880196"/>
                  </a:ext>
                </a:extLst>
              </a:tr>
              <a:tr h="370840">
                <a:tc>
                  <a:txBody>
                    <a:bodyPr/>
                    <a:lstStyle/>
                    <a:p>
                      <a:r>
                        <a:rPr lang="fr-FR" dirty="0"/>
                        <a:t>Texte</a:t>
                      </a:r>
                    </a:p>
                  </a:txBody>
                  <a:tcPr>
                    <a:lnT w="6350" cap="flat" cmpd="sng" algn="ctr">
                      <a:solidFill>
                        <a:schemeClr val="bg2">
                          <a:lumMod val="40000"/>
                          <a:lumOff val="60000"/>
                        </a:schemeClr>
                      </a:solidFill>
                      <a:prstDash val="solid"/>
                      <a:round/>
                      <a:headEnd type="none" w="med" len="med"/>
                      <a:tailEnd type="none" w="med" len="med"/>
                    </a:lnT>
                    <a:lnB w="6350" cap="flat" cmpd="sng" algn="ctr">
                      <a:solidFill>
                        <a:schemeClr val="bg2">
                          <a:lumMod val="40000"/>
                          <a:lumOff val="60000"/>
                        </a:schemeClr>
                      </a:solidFill>
                      <a:prstDash val="solid"/>
                      <a:round/>
                      <a:headEnd type="none" w="med" len="med"/>
                      <a:tailEnd type="none" w="med" len="med"/>
                    </a:lnB>
                    <a:noFill/>
                  </a:tcPr>
                </a:tc>
                <a:tc>
                  <a:txBody>
                    <a:bodyPr/>
                    <a:lstStyle/>
                    <a:p>
                      <a:r>
                        <a:rPr lang="fr-FR" dirty="0"/>
                        <a:t>Texte</a:t>
                      </a:r>
                    </a:p>
                  </a:txBody>
                  <a:tcPr>
                    <a:lnT w="6350" cap="flat" cmpd="sng" algn="ctr">
                      <a:solidFill>
                        <a:schemeClr val="bg2">
                          <a:lumMod val="40000"/>
                          <a:lumOff val="60000"/>
                        </a:schemeClr>
                      </a:solidFill>
                      <a:prstDash val="solid"/>
                      <a:round/>
                      <a:headEnd type="none" w="med" len="med"/>
                      <a:tailEnd type="none" w="med" len="med"/>
                    </a:lnT>
                    <a:lnB w="6350" cap="flat" cmpd="sng" algn="ctr">
                      <a:solidFill>
                        <a:schemeClr val="bg2">
                          <a:lumMod val="40000"/>
                          <a:lumOff val="60000"/>
                        </a:schemeClr>
                      </a:solidFill>
                      <a:prstDash val="solid"/>
                      <a:round/>
                      <a:headEnd type="none" w="med" len="med"/>
                      <a:tailEnd type="none" w="med" len="med"/>
                    </a:lnB>
                    <a:noFill/>
                  </a:tcPr>
                </a:tc>
                <a:tc>
                  <a:txBody>
                    <a:bodyPr/>
                    <a:lstStyle/>
                    <a:p>
                      <a:r>
                        <a:rPr lang="fr-FR" dirty="0"/>
                        <a:t>Texte</a:t>
                      </a:r>
                    </a:p>
                  </a:txBody>
                  <a:tcPr>
                    <a:lnT w="6350" cap="flat" cmpd="sng" algn="ctr">
                      <a:solidFill>
                        <a:schemeClr val="bg2">
                          <a:lumMod val="40000"/>
                          <a:lumOff val="60000"/>
                        </a:schemeClr>
                      </a:solidFill>
                      <a:prstDash val="solid"/>
                      <a:round/>
                      <a:headEnd type="none" w="med" len="med"/>
                      <a:tailEnd type="none" w="med" len="med"/>
                    </a:lnT>
                    <a:lnB w="6350" cap="flat" cmpd="sng" algn="ctr">
                      <a:solidFill>
                        <a:schemeClr val="bg2">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910729428"/>
                  </a:ext>
                </a:extLst>
              </a:tr>
              <a:tr h="370840">
                <a:tc>
                  <a:txBody>
                    <a:bodyPr/>
                    <a:lstStyle/>
                    <a:p>
                      <a:r>
                        <a:rPr lang="fr-FR" dirty="0"/>
                        <a:t>Texte</a:t>
                      </a:r>
                    </a:p>
                  </a:txBody>
                  <a:tcPr>
                    <a:lnT w="6350" cap="flat" cmpd="sng" algn="ctr">
                      <a:solidFill>
                        <a:schemeClr val="bg2">
                          <a:lumMod val="40000"/>
                          <a:lumOff val="60000"/>
                        </a:schemeClr>
                      </a:solidFill>
                      <a:prstDash val="solid"/>
                      <a:round/>
                      <a:headEnd type="none" w="med" len="med"/>
                      <a:tailEnd type="none" w="med" len="med"/>
                    </a:lnT>
                    <a:lnB w="6350" cap="flat" cmpd="sng" algn="ctr">
                      <a:solidFill>
                        <a:schemeClr val="bg2">
                          <a:lumMod val="40000"/>
                          <a:lumOff val="60000"/>
                        </a:schemeClr>
                      </a:solidFill>
                      <a:prstDash val="solid"/>
                      <a:round/>
                      <a:headEnd type="none" w="med" len="med"/>
                      <a:tailEnd type="none" w="med" len="med"/>
                    </a:lnB>
                    <a:noFill/>
                  </a:tcPr>
                </a:tc>
                <a:tc>
                  <a:txBody>
                    <a:bodyPr/>
                    <a:lstStyle/>
                    <a:p>
                      <a:r>
                        <a:rPr lang="fr-FR" dirty="0"/>
                        <a:t>Texte</a:t>
                      </a:r>
                    </a:p>
                  </a:txBody>
                  <a:tcPr>
                    <a:lnT w="6350" cap="flat" cmpd="sng" algn="ctr">
                      <a:solidFill>
                        <a:schemeClr val="bg2">
                          <a:lumMod val="40000"/>
                          <a:lumOff val="60000"/>
                        </a:schemeClr>
                      </a:solidFill>
                      <a:prstDash val="solid"/>
                      <a:round/>
                      <a:headEnd type="none" w="med" len="med"/>
                      <a:tailEnd type="none" w="med" len="med"/>
                    </a:lnT>
                    <a:lnB w="6350" cap="flat" cmpd="sng" algn="ctr">
                      <a:solidFill>
                        <a:schemeClr val="bg2">
                          <a:lumMod val="40000"/>
                          <a:lumOff val="60000"/>
                        </a:schemeClr>
                      </a:solidFill>
                      <a:prstDash val="solid"/>
                      <a:round/>
                      <a:headEnd type="none" w="med" len="med"/>
                      <a:tailEnd type="none" w="med" len="med"/>
                    </a:lnB>
                    <a:noFill/>
                  </a:tcPr>
                </a:tc>
                <a:tc>
                  <a:txBody>
                    <a:bodyPr/>
                    <a:lstStyle/>
                    <a:p>
                      <a:r>
                        <a:rPr lang="fr-FR" dirty="0"/>
                        <a:t>Texte</a:t>
                      </a:r>
                    </a:p>
                  </a:txBody>
                  <a:tcPr>
                    <a:lnT w="6350" cap="flat" cmpd="sng" algn="ctr">
                      <a:solidFill>
                        <a:schemeClr val="bg2">
                          <a:lumMod val="40000"/>
                          <a:lumOff val="60000"/>
                        </a:schemeClr>
                      </a:solidFill>
                      <a:prstDash val="solid"/>
                      <a:round/>
                      <a:headEnd type="none" w="med" len="med"/>
                      <a:tailEnd type="none" w="med" len="med"/>
                    </a:lnT>
                    <a:lnB w="6350" cap="flat" cmpd="sng" algn="ctr">
                      <a:solidFill>
                        <a:schemeClr val="bg2">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790856463"/>
                  </a:ext>
                </a:extLst>
              </a:tr>
              <a:tr h="370840">
                <a:tc>
                  <a:txBody>
                    <a:bodyPr/>
                    <a:lstStyle/>
                    <a:p>
                      <a:r>
                        <a:rPr lang="fr-FR" dirty="0"/>
                        <a:t>Texte</a:t>
                      </a:r>
                    </a:p>
                  </a:txBody>
                  <a:tcPr>
                    <a:lnT w="6350" cap="flat" cmpd="sng" algn="ctr">
                      <a:solidFill>
                        <a:schemeClr val="bg2">
                          <a:lumMod val="40000"/>
                          <a:lumOff val="6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r>
                        <a:rPr lang="fr-FR" dirty="0"/>
                        <a:t>Texte</a:t>
                      </a:r>
                    </a:p>
                  </a:txBody>
                  <a:tcPr>
                    <a:lnT w="6350" cap="flat" cmpd="sng" algn="ctr">
                      <a:solidFill>
                        <a:schemeClr val="bg2">
                          <a:lumMod val="40000"/>
                          <a:lumOff val="6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r>
                        <a:rPr lang="fr-FR" dirty="0"/>
                        <a:t>Texte</a:t>
                      </a:r>
                    </a:p>
                  </a:txBody>
                  <a:tcPr>
                    <a:lnT w="6350" cap="flat" cmpd="sng" algn="ctr">
                      <a:solidFill>
                        <a:schemeClr val="bg2">
                          <a:lumMod val="40000"/>
                          <a:lumOff val="6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335314480"/>
                  </a:ext>
                </a:extLst>
              </a:tr>
            </a:tbl>
          </a:graphicData>
        </a:graphic>
      </p:graphicFrame>
    </p:spTree>
    <p:extLst>
      <p:ext uri="{BB962C8B-B14F-4D97-AF65-F5344CB8AC3E}">
        <p14:creationId xmlns:p14="http://schemas.microsoft.com/office/powerpoint/2010/main" val="2217277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90404" y="331977"/>
            <a:ext cx="11011429" cy="5679867"/>
          </a:xfrm>
          <a:prstGeom prst="rect">
            <a:avLst/>
          </a:prstGeom>
        </p:spPr>
        <p:txBody>
          <a:bodyPr vert="horz" wrap="square" lIns="0" tIns="10583" rIns="0" bIns="0" rtlCol="0">
            <a:spAutoFit/>
          </a:bodyPr>
          <a:lstStyle/>
          <a:p>
            <a:pPr marL="41802" algn="ctr">
              <a:spcBef>
                <a:spcPts val="83"/>
              </a:spcBef>
            </a:pPr>
            <a:r>
              <a:rPr b="1" dirty="0">
                <a:solidFill>
                  <a:schemeClr val="bg2"/>
                </a:solidFill>
                <a:latin typeface="Calibri"/>
                <a:cs typeface="Calibri"/>
              </a:rPr>
              <a:t>LE</a:t>
            </a:r>
            <a:r>
              <a:rPr b="1" spc="-54" dirty="0">
                <a:solidFill>
                  <a:schemeClr val="bg2"/>
                </a:solidFill>
                <a:latin typeface="Calibri"/>
                <a:cs typeface="Calibri"/>
              </a:rPr>
              <a:t> </a:t>
            </a:r>
            <a:r>
              <a:rPr b="1" dirty="0">
                <a:solidFill>
                  <a:schemeClr val="bg2"/>
                </a:solidFill>
                <a:latin typeface="Calibri"/>
                <a:cs typeface="Calibri"/>
              </a:rPr>
              <a:t>DEFICIT</a:t>
            </a:r>
            <a:r>
              <a:rPr b="1" spc="-54" dirty="0">
                <a:solidFill>
                  <a:schemeClr val="bg2"/>
                </a:solidFill>
                <a:latin typeface="Calibri"/>
                <a:cs typeface="Calibri"/>
              </a:rPr>
              <a:t> </a:t>
            </a:r>
            <a:r>
              <a:rPr b="1" dirty="0">
                <a:solidFill>
                  <a:schemeClr val="bg2"/>
                </a:solidFill>
                <a:latin typeface="Calibri"/>
                <a:cs typeface="Calibri"/>
              </a:rPr>
              <a:t>FONCTIONNEL</a:t>
            </a:r>
            <a:r>
              <a:rPr b="1" spc="-50" dirty="0">
                <a:solidFill>
                  <a:schemeClr val="bg2"/>
                </a:solidFill>
                <a:latin typeface="Calibri"/>
                <a:cs typeface="Calibri"/>
              </a:rPr>
              <a:t> </a:t>
            </a:r>
            <a:r>
              <a:rPr b="1" spc="-8" dirty="0">
                <a:solidFill>
                  <a:schemeClr val="bg2"/>
                </a:solidFill>
                <a:latin typeface="Calibri"/>
                <a:cs typeface="Calibri"/>
              </a:rPr>
              <a:t>TEMPORAIRE</a:t>
            </a:r>
            <a:endParaRPr dirty="0">
              <a:solidFill>
                <a:schemeClr val="bg2"/>
              </a:solidFill>
              <a:latin typeface="Calibri"/>
              <a:cs typeface="Calibri"/>
            </a:endParaRPr>
          </a:p>
          <a:p>
            <a:pPr marL="10583">
              <a:spcBef>
                <a:spcPts val="1221"/>
              </a:spcBef>
            </a:pPr>
            <a:r>
              <a:rPr sz="1667" dirty="0">
                <a:latin typeface="Calibri"/>
                <a:cs typeface="Calibri"/>
              </a:rPr>
              <a:t>Droit</a:t>
            </a:r>
            <a:r>
              <a:rPr sz="1667" spc="-21" dirty="0">
                <a:latin typeface="Calibri"/>
                <a:cs typeface="Calibri"/>
              </a:rPr>
              <a:t> </a:t>
            </a:r>
            <a:r>
              <a:rPr sz="1667" dirty="0">
                <a:latin typeface="Calibri"/>
                <a:cs typeface="Calibri"/>
              </a:rPr>
              <a:t>à</a:t>
            </a:r>
            <a:r>
              <a:rPr sz="1667" spc="-21" dirty="0">
                <a:latin typeface="Calibri"/>
                <a:cs typeface="Calibri"/>
              </a:rPr>
              <a:t> </a:t>
            </a:r>
            <a:r>
              <a:rPr sz="1667" spc="-8" dirty="0">
                <a:latin typeface="Calibri"/>
                <a:cs typeface="Calibri"/>
              </a:rPr>
              <a:t>l’intégrité</a:t>
            </a:r>
            <a:r>
              <a:rPr sz="1667" spc="-21" dirty="0">
                <a:latin typeface="Calibri"/>
                <a:cs typeface="Calibri"/>
              </a:rPr>
              <a:t> </a:t>
            </a:r>
            <a:r>
              <a:rPr sz="1667" spc="-8" dirty="0">
                <a:latin typeface="Calibri"/>
                <a:cs typeface="Calibri"/>
              </a:rPr>
              <a:t>physique</a:t>
            </a:r>
            <a:r>
              <a:rPr sz="1667" spc="-25" dirty="0">
                <a:latin typeface="Calibri"/>
                <a:cs typeface="Calibri"/>
              </a:rPr>
              <a:t> </a:t>
            </a:r>
            <a:r>
              <a:rPr sz="1667" dirty="0">
                <a:latin typeface="Calibri"/>
                <a:cs typeface="Calibri"/>
              </a:rPr>
              <a:t>:</a:t>
            </a:r>
            <a:r>
              <a:rPr sz="1667" spc="-21" dirty="0">
                <a:latin typeface="Calibri"/>
                <a:cs typeface="Calibri"/>
              </a:rPr>
              <a:t> </a:t>
            </a:r>
            <a:r>
              <a:rPr sz="1667" dirty="0">
                <a:latin typeface="Calibri"/>
                <a:cs typeface="Calibri"/>
              </a:rPr>
              <a:t>art</a:t>
            </a:r>
            <a:r>
              <a:rPr sz="1667" spc="-17" dirty="0">
                <a:latin typeface="Calibri"/>
                <a:cs typeface="Calibri"/>
              </a:rPr>
              <a:t> </a:t>
            </a:r>
            <a:r>
              <a:rPr sz="1667" dirty="0">
                <a:latin typeface="Calibri"/>
                <a:cs typeface="Calibri"/>
              </a:rPr>
              <a:t>3</a:t>
            </a:r>
            <a:r>
              <a:rPr sz="1667" spc="-25" dirty="0">
                <a:latin typeface="Calibri"/>
                <a:cs typeface="Calibri"/>
              </a:rPr>
              <a:t> </a:t>
            </a:r>
            <a:r>
              <a:rPr sz="1667" dirty="0">
                <a:latin typeface="Calibri"/>
                <a:cs typeface="Calibri"/>
              </a:rPr>
              <a:t>de</a:t>
            </a:r>
            <a:r>
              <a:rPr sz="1667" spc="-21" dirty="0">
                <a:latin typeface="Calibri"/>
                <a:cs typeface="Calibri"/>
              </a:rPr>
              <a:t> </a:t>
            </a:r>
            <a:r>
              <a:rPr sz="1667" dirty="0">
                <a:latin typeface="Calibri"/>
                <a:cs typeface="Calibri"/>
              </a:rPr>
              <a:t>la</a:t>
            </a:r>
            <a:r>
              <a:rPr sz="1667" spc="-21" dirty="0">
                <a:latin typeface="Calibri"/>
                <a:cs typeface="Calibri"/>
              </a:rPr>
              <a:t> </a:t>
            </a:r>
            <a:r>
              <a:rPr sz="1667" spc="-8" dirty="0">
                <a:latin typeface="Calibri"/>
                <a:cs typeface="Calibri"/>
              </a:rPr>
              <a:t>Déclaration</a:t>
            </a:r>
            <a:r>
              <a:rPr sz="1667" spc="-25" dirty="0">
                <a:latin typeface="Calibri"/>
                <a:cs typeface="Calibri"/>
              </a:rPr>
              <a:t> </a:t>
            </a:r>
            <a:r>
              <a:rPr sz="1667" spc="-8" dirty="0">
                <a:latin typeface="Calibri"/>
                <a:cs typeface="Calibri"/>
              </a:rPr>
              <a:t>Universelle</a:t>
            </a:r>
            <a:r>
              <a:rPr sz="1667" spc="-17" dirty="0">
                <a:latin typeface="Calibri"/>
                <a:cs typeface="Calibri"/>
              </a:rPr>
              <a:t> </a:t>
            </a:r>
            <a:r>
              <a:rPr sz="1667" dirty="0">
                <a:latin typeface="Calibri"/>
                <a:cs typeface="Calibri"/>
              </a:rPr>
              <a:t>des</a:t>
            </a:r>
            <a:r>
              <a:rPr sz="1667" spc="-21" dirty="0">
                <a:latin typeface="Calibri"/>
                <a:cs typeface="Calibri"/>
              </a:rPr>
              <a:t> </a:t>
            </a:r>
            <a:r>
              <a:rPr sz="1667" dirty="0">
                <a:latin typeface="Calibri"/>
                <a:cs typeface="Calibri"/>
              </a:rPr>
              <a:t>Droits</a:t>
            </a:r>
            <a:r>
              <a:rPr sz="1667" spc="-21" dirty="0">
                <a:latin typeface="Calibri"/>
                <a:cs typeface="Calibri"/>
              </a:rPr>
              <a:t> </a:t>
            </a:r>
            <a:r>
              <a:rPr sz="1667" dirty="0">
                <a:latin typeface="Calibri"/>
                <a:cs typeface="Calibri"/>
              </a:rPr>
              <a:t>de</a:t>
            </a:r>
            <a:r>
              <a:rPr sz="1667" spc="-21" dirty="0">
                <a:latin typeface="Calibri"/>
                <a:cs typeface="Calibri"/>
              </a:rPr>
              <a:t> </a:t>
            </a:r>
            <a:r>
              <a:rPr sz="1667" spc="-8" dirty="0">
                <a:latin typeface="Calibri"/>
                <a:cs typeface="Calibri"/>
              </a:rPr>
              <a:t>l’homme</a:t>
            </a:r>
            <a:endParaRPr sz="1667" dirty="0">
              <a:latin typeface="Calibri"/>
              <a:cs typeface="Calibri"/>
            </a:endParaRPr>
          </a:p>
          <a:p>
            <a:pPr marL="10583" marR="459827"/>
            <a:r>
              <a:rPr sz="1667" dirty="0">
                <a:latin typeface="Calibri"/>
                <a:cs typeface="Calibri"/>
              </a:rPr>
              <a:t>Pour</a:t>
            </a:r>
            <a:r>
              <a:rPr sz="1667" spc="-37" dirty="0">
                <a:latin typeface="Calibri"/>
                <a:cs typeface="Calibri"/>
              </a:rPr>
              <a:t> </a:t>
            </a:r>
            <a:r>
              <a:rPr sz="1667" spc="-21" dirty="0">
                <a:latin typeface="Calibri"/>
                <a:cs typeface="Calibri"/>
              </a:rPr>
              <a:t>l’enfant,</a:t>
            </a:r>
            <a:r>
              <a:rPr sz="1667" spc="-29" dirty="0">
                <a:latin typeface="Calibri"/>
                <a:cs typeface="Calibri"/>
              </a:rPr>
              <a:t> </a:t>
            </a:r>
            <a:r>
              <a:rPr sz="1667" dirty="0">
                <a:latin typeface="Calibri"/>
                <a:cs typeface="Calibri"/>
              </a:rPr>
              <a:t>droit</a:t>
            </a:r>
            <a:r>
              <a:rPr sz="1667" spc="-25" dirty="0">
                <a:latin typeface="Calibri"/>
                <a:cs typeface="Calibri"/>
              </a:rPr>
              <a:t> </a:t>
            </a:r>
            <a:r>
              <a:rPr sz="1667" dirty="0">
                <a:latin typeface="Calibri"/>
                <a:cs typeface="Calibri"/>
              </a:rPr>
              <a:t>de</a:t>
            </a:r>
            <a:r>
              <a:rPr sz="1667" spc="-25" dirty="0">
                <a:latin typeface="Calibri"/>
                <a:cs typeface="Calibri"/>
              </a:rPr>
              <a:t> </a:t>
            </a:r>
            <a:r>
              <a:rPr sz="1667" dirty="0">
                <a:latin typeface="Calibri"/>
                <a:cs typeface="Calibri"/>
              </a:rPr>
              <a:t>se</a:t>
            </a:r>
            <a:r>
              <a:rPr sz="1667" spc="-29" dirty="0">
                <a:latin typeface="Calibri"/>
                <a:cs typeface="Calibri"/>
              </a:rPr>
              <a:t> </a:t>
            </a:r>
            <a:r>
              <a:rPr sz="1667" dirty="0">
                <a:latin typeface="Calibri"/>
                <a:cs typeface="Calibri"/>
              </a:rPr>
              <a:t>livrer</a:t>
            </a:r>
            <a:r>
              <a:rPr sz="1667" spc="-25" dirty="0">
                <a:latin typeface="Calibri"/>
                <a:cs typeface="Calibri"/>
              </a:rPr>
              <a:t> </a:t>
            </a:r>
            <a:r>
              <a:rPr sz="1667" dirty="0">
                <a:latin typeface="Calibri"/>
                <a:cs typeface="Calibri"/>
              </a:rPr>
              <a:t>au</a:t>
            </a:r>
            <a:r>
              <a:rPr sz="1667" spc="-29" dirty="0">
                <a:latin typeface="Calibri"/>
                <a:cs typeface="Calibri"/>
              </a:rPr>
              <a:t> </a:t>
            </a:r>
            <a:r>
              <a:rPr sz="1667" dirty="0">
                <a:latin typeface="Calibri"/>
                <a:cs typeface="Calibri"/>
              </a:rPr>
              <a:t>jeu</a:t>
            </a:r>
            <a:r>
              <a:rPr sz="1667" spc="-29" dirty="0">
                <a:latin typeface="Calibri"/>
                <a:cs typeface="Calibri"/>
              </a:rPr>
              <a:t> </a:t>
            </a:r>
            <a:r>
              <a:rPr sz="1667" dirty="0">
                <a:latin typeface="Calibri"/>
                <a:cs typeface="Calibri"/>
              </a:rPr>
              <a:t>et</a:t>
            </a:r>
            <a:r>
              <a:rPr sz="1667" spc="-25" dirty="0">
                <a:latin typeface="Calibri"/>
                <a:cs typeface="Calibri"/>
              </a:rPr>
              <a:t> </a:t>
            </a:r>
            <a:r>
              <a:rPr sz="1667" dirty="0">
                <a:latin typeface="Calibri"/>
                <a:cs typeface="Calibri"/>
              </a:rPr>
              <a:t>à</a:t>
            </a:r>
            <a:r>
              <a:rPr sz="1667" spc="-29" dirty="0">
                <a:latin typeface="Calibri"/>
                <a:cs typeface="Calibri"/>
              </a:rPr>
              <a:t> </a:t>
            </a:r>
            <a:r>
              <a:rPr sz="1667" dirty="0">
                <a:latin typeface="Calibri"/>
                <a:cs typeface="Calibri"/>
              </a:rPr>
              <a:t>des</a:t>
            </a:r>
            <a:r>
              <a:rPr sz="1667" spc="-25" dirty="0">
                <a:latin typeface="Calibri"/>
                <a:cs typeface="Calibri"/>
              </a:rPr>
              <a:t> </a:t>
            </a:r>
            <a:r>
              <a:rPr sz="1667" dirty="0">
                <a:latin typeface="Calibri"/>
                <a:cs typeface="Calibri"/>
              </a:rPr>
              <a:t>activités</a:t>
            </a:r>
            <a:r>
              <a:rPr sz="1667" spc="-25" dirty="0">
                <a:latin typeface="Calibri"/>
                <a:cs typeface="Calibri"/>
              </a:rPr>
              <a:t> </a:t>
            </a:r>
            <a:r>
              <a:rPr sz="1667" spc="-8" dirty="0">
                <a:latin typeface="Calibri"/>
                <a:cs typeface="Calibri"/>
              </a:rPr>
              <a:t>récréatives</a:t>
            </a:r>
            <a:r>
              <a:rPr sz="1667" spc="-25" dirty="0">
                <a:latin typeface="Calibri"/>
                <a:cs typeface="Calibri"/>
              </a:rPr>
              <a:t> </a:t>
            </a:r>
            <a:r>
              <a:rPr sz="1667" spc="-8" dirty="0">
                <a:latin typeface="Calibri"/>
                <a:cs typeface="Calibri"/>
              </a:rPr>
              <a:t>propres</a:t>
            </a:r>
            <a:r>
              <a:rPr sz="1667" spc="-25" dirty="0">
                <a:latin typeface="Calibri"/>
                <a:cs typeface="Calibri"/>
              </a:rPr>
              <a:t> </a:t>
            </a:r>
            <a:r>
              <a:rPr sz="1667" dirty="0">
                <a:latin typeface="Calibri"/>
                <a:cs typeface="Calibri"/>
              </a:rPr>
              <a:t>à</a:t>
            </a:r>
            <a:r>
              <a:rPr sz="1667" spc="-29" dirty="0">
                <a:latin typeface="Calibri"/>
                <a:cs typeface="Calibri"/>
              </a:rPr>
              <a:t> </a:t>
            </a:r>
            <a:r>
              <a:rPr sz="1667" dirty="0">
                <a:latin typeface="Calibri"/>
                <a:cs typeface="Calibri"/>
              </a:rPr>
              <a:t>son</a:t>
            </a:r>
            <a:r>
              <a:rPr sz="1667" spc="-29" dirty="0">
                <a:latin typeface="Calibri"/>
                <a:cs typeface="Calibri"/>
              </a:rPr>
              <a:t> </a:t>
            </a:r>
            <a:r>
              <a:rPr sz="1667" dirty="0">
                <a:latin typeface="Calibri"/>
                <a:cs typeface="Calibri"/>
              </a:rPr>
              <a:t>âge</a:t>
            </a:r>
            <a:r>
              <a:rPr sz="1667" spc="-33" dirty="0">
                <a:latin typeface="Calibri"/>
                <a:cs typeface="Calibri"/>
              </a:rPr>
              <a:t> </a:t>
            </a:r>
            <a:r>
              <a:rPr sz="1667" dirty="0">
                <a:latin typeface="Calibri"/>
                <a:cs typeface="Calibri"/>
              </a:rPr>
              <a:t>:</a:t>
            </a:r>
            <a:r>
              <a:rPr sz="1667" spc="-25" dirty="0">
                <a:latin typeface="Calibri"/>
                <a:cs typeface="Calibri"/>
              </a:rPr>
              <a:t> </a:t>
            </a:r>
            <a:r>
              <a:rPr sz="1667" dirty="0">
                <a:latin typeface="Calibri"/>
                <a:cs typeface="Calibri"/>
              </a:rPr>
              <a:t>art</a:t>
            </a:r>
            <a:r>
              <a:rPr sz="1667" spc="-25" dirty="0">
                <a:latin typeface="Calibri"/>
                <a:cs typeface="Calibri"/>
              </a:rPr>
              <a:t> </a:t>
            </a:r>
            <a:r>
              <a:rPr sz="1667" dirty="0">
                <a:latin typeface="Calibri"/>
                <a:cs typeface="Calibri"/>
              </a:rPr>
              <a:t>31</a:t>
            </a:r>
            <a:r>
              <a:rPr sz="1667" spc="-29" dirty="0">
                <a:latin typeface="Calibri"/>
                <a:cs typeface="Calibri"/>
              </a:rPr>
              <a:t> </a:t>
            </a:r>
            <a:r>
              <a:rPr sz="1667" dirty="0">
                <a:latin typeface="Calibri"/>
                <a:cs typeface="Calibri"/>
              </a:rPr>
              <a:t>de</a:t>
            </a:r>
            <a:r>
              <a:rPr sz="1667" spc="-29" dirty="0">
                <a:latin typeface="Calibri"/>
                <a:cs typeface="Calibri"/>
              </a:rPr>
              <a:t> </a:t>
            </a:r>
            <a:r>
              <a:rPr sz="1667" dirty="0">
                <a:latin typeface="Calibri"/>
                <a:cs typeface="Calibri"/>
              </a:rPr>
              <a:t>la</a:t>
            </a:r>
            <a:r>
              <a:rPr sz="1667" spc="-25" dirty="0">
                <a:latin typeface="Calibri"/>
                <a:cs typeface="Calibri"/>
              </a:rPr>
              <a:t> </a:t>
            </a:r>
            <a:r>
              <a:rPr sz="1667" spc="-8" dirty="0">
                <a:latin typeface="Calibri"/>
                <a:cs typeface="Calibri"/>
              </a:rPr>
              <a:t>Convention</a:t>
            </a:r>
            <a:r>
              <a:rPr sz="1667" spc="-29" dirty="0">
                <a:latin typeface="Calibri"/>
                <a:cs typeface="Calibri"/>
              </a:rPr>
              <a:t> </a:t>
            </a:r>
            <a:r>
              <a:rPr sz="1667" dirty="0">
                <a:latin typeface="Calibri"/>
                <a:cs typeface="Calibri"/>
              </a:rPr>
              <a:t>des</a:t>
            </a:r>
            <a:r>
              <a:rPr sz="1667" spc="-25" dirty="0">
                <a:latin typeface="Calibri"/>
                <a:cs typeface="Calibri"/>
              </a:rPr>
              <a:t> </a:t>
            </a:r>
            <a:r>
              <a:rPr sz="1667" dirty="0">
                <a:latin typeface="Calibri"/>
                <a:cs typeface="Calibri"/>
              </a:rPr>
              <a:t>droits</a:t>
            </a:r>
            <a:r>
              <a:rPr sz="1667" spc="-25" dirty="0">
                <a:latin typeface="Calibri"/>
                <a:cs typeface="Calibri"/>
              </a:rPr>
              <a:t> </a:t>
            </a:r>
            <a:r>
              <a:rPr sz="1667" spc="-21" dirty="0">
                <a:latin typeface="Calibri"/>
                <a:cs typeface="Calibri"/>
              </a:rPr>
              <a:t>de l’enfant</a:t>
            </a:r>
            <a:r>
              <a:rPr sz="1667" spc="-37" dirty="0">
                <a:latin typeface="Calibri"/>
                <a:cs typeface="Calibri"/>
              </a:rPr>
              <a:t> </a:t>
            </a:r>
            <a:r>
              <a:rPr sz="1667" dirty="0">
                <a:latin typeface="Calibri"/>
                <a:cs typeface="Calibri"/>
              </a:rPr>
              <a:t>de</a:t>
            </a:r>
            <a:r>
              <a:rPr sz="1667" spc="-33" dirty="0">
                <a:latin typeface="Calibri"/>
                <a:cs typeface="Calibri"/>
              </a:rPr>
              <a:t> </a:t>
            </a:r>
            <a:r>
              <a:rPr sz="1667" spc="-17" dirty="0">
                <a:latin typeface="Calibri"/>
                <a:cs typeface="Calibri"/>
              </a:rPr>
              <a:t>1989</a:t>
            </a:r>
            <a:endParaRPr sz="1667" dirty="0">
              <a:latin typeface="Calibri"/>
              <a:cs typeface="Calibri"/>
            </a:endParaRPr>
          </a:p>
          <a:p>
            <a:pPr marL="10583"/>
            <a:r>
              <a:rPr sz="1667" dirty="0">
                <a:latin typeface="Calibri"/>
                <a:cs typeface="Calibri"/>
              </a:rPr>
              <a:t>Respect</a:t>
            </a:r>
            <a:r>
              <a:rPr sz="1667" spc="-21" dirty="0">
                <a:latin typeface="Calibri"/>
                <a:cs typeface="Calibri"/>
              </a:rPr>
              <a:t> </a:t>
            </a:r>
            <a:r>
              <a:rPr sz="1667" dirty="0">
                <a:latin typeface="Calibri"/>
                <a:cs typeface="Calibri"/>
              </a:rPr>
              <a:t>et</a:t>
            </a:r>
            <a:r>
              <a:rPr sz="1667" spc="-21" dirty="0">
                <a:latin typeface="Calibri"/>
                <a:cs typeface="Calibri"/>
              </a:rPr>
              <a:t> </a:t>
            </a:r>
            <a:r>
              <a:rPr sz="1667" spc="-8" dirty="0">
                <a:latin typeface="Calibri"/>
                <a:cs typeface="Calibri"/>
              </a:rPr>
              <a:t>inviolabilité</a:t>
            </a:r>
            <a:r>
              <a:rPr sz="1667" spc="-21" dirty="0">
                <a:latin typeface="Calibri"/>
                <a:cs typeface="Calibri"/>
              </a:rPr>
              <a:t> </a:t>
            </a:r>
            <a:r>
              <a:rPr sz="1667" dirty="0">
                <a:latin typeface="Calibri"/>
                <a:cs typeface="Calibri"/>
              </a:rPr>
              <a:t>du</a:t>
            </a:r>
            <a:r>
              <a:rPr sz="1667" spc="-21" dirty="0">
                <a:latin typeface="Calibri"/>
                <a:cs typeface="Calibri"/>
              </a:rPr>
              <a:t> </a:t>
            </a:r>
            <a:r>
              <a:rPr sz="1667" dirty="0">
                <a:latin typeface="Calibri"/>
                <a:cs typeface="Calibri"/>
              </a:rPr>
              <a:t>corps</a:t>
            </a:r>
            <a:r>
              <a:rPr sz="1667" spc="-21" dirty="0">
                <a:latin typeface="Calibri"/>
                <a:cs typeface="Calibri"/>
              </a:rPr>
              <a:t> </a:t>
            </a:r>
            <a:r>
              <a:rPr sz="1667" dirty="0">
                <a:latin typeface="Calibri"/>
                <a:cs typeface="Calibri"/>
              </a:rPr>
              <a:t>:</a:t>
            </a:r>
            <a:r>
              <a:rPr sz="1667" spc="-25" dirty="0">
                <a:latin typeface="Calibri"/>
                <a:cs typeface="Calibri"/>
              </a:rPr>
              <a:t> </a:t>
            </a:r>
            <a:r>
              <a:rPr sz="1667" dirty="0">
                <a:latin typeface="Calibri"/>
                <a:cs typeface="Calibri"/>
              </a:rPr>
              <a:t>art</a:t>
            </a:r>
            <a:r>
              <a:rPr sz="1667" spc="-17" dirty="0">
                <a:latin typeface="Calibri"/>
                <a:cs typeface="Calibri"/>
              </a:rPr>
              <a:t> </a:t>
            </a:r>
            <a:r>
              <a:rPr sz="1667" spc="-8" dirty="0">
                <a:latin typeface="Calibri"/>
                <a:cs typeface="Calibri"/>
              </a:rPr>
              <a:t>16-</a:t>
            </a:r>
            <a:r>
              <a:rPr sz="1667" dirty="0">
                <a:latin typeface="Calibri"/>
                <a:cs typeface="Calibri"/>
              </a:rPr>
              <a:t>1</a:t>
            </a:r>
            <a:r>
              <a:rPr sz="1667" spc="-25" dirty="0">
                <a:latin typeface="Calibri"/>
                <a:cs typeface="Calibri"/>
              </a:rPr>
              <a:t> </a:t>
            </a:r>
            <a:r>
              <a:rPr sz="1667" dirty="0">
                <a:latin typeface="Calibri"/>
                <a:cs typeface="Calibri"/>
              </a:rPr>
              <a:t>du</a:t>
            </a:r>
            <a:r>
              <a:rPr sz="1667" spc="-25" dirty="0">
                <a:latin typeface="Calibri"/>
                <a:cs typeface="Calibri"/>
              </a:rPr>
              <a:t> </a:t>
            </a:r>
            <a:r>
              <a:rPr sz="1667" dirty="0">
                <a:latin typeface="Calibri"/>
                <a:cs typeface="Calibri"/>
              </a:rPr>
              <a:t>Code</a:t>
            </a:r>
            <a:r>
              <a:rPr sz="1667" spc="-17" dirty="0">
                <a:latin typeface="Calibri"/>
                <a:cs typeface="Calibri"/>
              </a:rPr>
              <a:t> </a:t>
            </a:r>
            <a:r>
              <a:rPr sz="1667" spc="-8" dirty="0">
                <a:latin typeface="Calibri"/>
                <a:cs typeface="Calibri"/>
              </a:rPr>
              <a:t>Civil</a:t>
            </a:r>
            <a:endParaRPr sz="1667" dirty="0">
              <a:latin typeface="Calibri"/>
              <a:cs typeface="Calibri"/>
            </a:endParaRPr>
          </a:p>
          <a:p>
            <a:pPr marL="10583">
              <a:spcBef>
                <a:spcPts val="1746"/>
              </a:spcBef>
            </a:pPr>
            <a:r>
              <a:rPr sz="1500" b="1" u="heavy" spc="-8" dirty="0">
                <a:uFill>
                  <a:solidFill>
                    <a:srgbClr val="000000"/>
                  </a:solidFill>
                </a:uFill>
                <a:latin typeface="Calibri"/>
                <a:cs typeface="Calibri"/>
              </a:rPr>
              <a:t>Définition</a:t>
            </a:r>
            <a:endParaRPr sz="1500" dirty="0">
              <a:latin typeface="Calibri"/>
              <a:cs typeface="Calibri"/>
            </a:endParaRPr>
          </a:p>
          <a:p>
            <a:pPr>
              <a:spcBef>
                <a:spcPts val="42"/>
              </a:spcBef>
            </a:pPr>
            <a:endParaRPr sz="1500" dirty="0">
              <a:latin typeface="Calibri"/>
              <a:cs typeface="Calibri"/>
            </a:endParaRPr>
          </a:p>
          <a:p>
            <a:pPr marL="10583" marR="4233" indent="47623"/>
            <a:r>
              <a:rPr sz="1667" dirty="0">
                <a:latin typeface="Calibri"/>
                <a:cs typeface="Calibri"/>
              </a:rPr>
              <a:t>«</a:t>
            </a:r>
            <a:r>
              <a:rPr sz="1667" spc="117" dirty="0">
                <a:latin typeface="Calibri"/>
                <a:cs typeface="Calibri"/>
              </a:rPr>
              <a:t> </a:t>
            </a:r>
            <a:r>
              <a:rPr sz="1667" i="1" dirty="0">
                <a:latin typeface="Calibri"/>
                <a:cs typeface="Calibri"/>
              </a:rPr>
              <a:t>Ce</a:t>
            </a:r>
            <a:r>
              <a:rPr sz="1667" i="1" spc="112" dirty="0">
                <a:latin typeface="Calibri"/>
                <a:cs typeface="Calibri"/>
              </a:rPr>
              <a:t> </a:t>
            </a:r>
            <a:r>
              <a:rPr sz="1667" i="1" dirty="0">
                <a:latin typeface="Calibri"/>
                <a:cs typeface="Calibri"/>
              </a:rPr>
              <a:t>poste</a:t>
            </a:r>
            <a:r>
              <a:rPr sz="1667" i="1" spc="112" dirty="0">
                <a:latin typeface="Calibri"/>
                <a:cs typeface="Calibri"/>
              </a:rPr>
              <a:t> </a:t>
            </a:r>
            <a:r>
              <a:rPr sz="1667" i="1" dirty="0">
                <a:latin typeface="Calibri"/>
                <a:cs typeface="Calibri"/>
              </a:rPr>
              <a:t>de</a:t>
            </a:r>
            <a:r>
              <a:rPr sz="1667" i="1" spc="117" dirty="0">
                <a:latin typeface="Calibri"/>
                <a:cs typeface="Calibri"/>
              </a:rPr>
              <a:t> </a:t>
            </a:r>
            <a:r>
              <a:rPr sz="1667" i="1" dirty="0">
                <a:latin typeface="Calibri"/>
                <a:cs typeface="Calibri"/>
              </a:rPr>
              <a:t>préjudice</a:t>
            </a:r>
            <a:r>
              <a:rPr sz="1667" i="1" spc="117" dirty="0">
                <a:latin typeface="Calibri"/>
                <a:cs typeface="Calibri"/>
              </a:rPr>
              <a:t> </a:t>
            </a:r>
            <a:r>
              <a:rPr sz="1667" i="1" dirty="0">
                <a:latin typeface="Calibri"/>
                <a:cs typeface="Calibri"/>
              </a:rPr>
              <a:t>cherche</a:t>
            </a:r>
            <a:r>
              <a:rPr sz="1667" i="1" spc="112" dirty="0">
                <a:latin typeface="Calibri"/>
                <a:cs typeface="Calibri"/>
              </a:rPr>
              <a:t> </a:t>
            </a:r>
            <a:r>
              <a:rPr sz="1667" i="1" dirty="0">
                <a:latin typeface="Calibri"/>
                <a:cs typeface="Calibri"/>
              </a:rPr>
              <a:t>à</a:t>
            </a:r>
            <a:r>
              <a:rPr sz="1667" i="1" spc="117" dirty="0">
                <a:latin typeface="Calibri"/>
                <a:cs typeface="Calibri"/>
              </a:rPr>
              <a:t> </a:t>
            </a:r>
            <a:r>
              <a:rPr sz="1667" i="1" dirty="0">
                <a:latin typeface="Calibri"/>
                <a:cs typeface="Calibri"/>
              </a:rPr>
              <a:t>indemniser</a:t>
            </a:r>
            <a:r>
              <a:rPr sz="1667" i="1" spc="125" dirty="0">
                <a:latin typeface="Calibri"/>
                <a:cs typeface="Calibri"/>
              </a:rPr>
              <a:t> </a:t>
            </a:r>
            <a:r>
              <a:rPr sz="1667" i="1" dirty="0">
                <a:latin typeface="Calibri"/>
                <a:cs typeface="Calibri"/>
              </a:rPr>
              <a:t>l’invalidité</a:t>
            </a:r>
            <a:r>
              <a:rPr sz="1667" i="1" spc="112" dirty="0">
                <a:latin typeface="Calibri"/>
                <a:cs typeface="Calibri"/>
              </a:rPr>
              <a:t> </a:t>
            </a:r>
            <a:r>
              <a:rPr sz="1667" i="1" dirty="0">
                <a:latin typeface="Calibri"/>
                <a:cs typeface="Calibri"/>
              </a:rPr>
              <a:t>subie</a:t>
            </a:r>
            <a:r>
              <a:rPr sz="1667" i="1" spc="117" dirty="0">
                <a:latin typeface="Calibri"/>
                <a:cs typeface="Calibri"/>
              </a:rPr>
              <a:t> </a:t>
            </a:r>
            <a:r>
              <a:rPr sz="1667" i="1" dirty="0">
                <a:latin typeface="Calibri"/>
                <a:cs typeface="Calibri"/>
              </a:rPr>
              <a:t>par</a:t>
            </a:r>
            <a:r>
              <a:rPr sz="1667" i="1" spc="117" dirty="0">
                <a:latin typeface="Calibri"/>
                <a:cs typeface="Calibri"/>
              </a:rPr>
              <a:t> </a:t>
            </a:r>
            <a:r>
              <a:rPr sz="1667" i="1" dirty="0">
                <a:latin typeface="Calibri"/>
                <a:cs typeface="Calibri"/>
              </a:rPr>
              <a:t>la</a:t>
            </a:r>
            <a:r>
              <a:rPr sz="1667" i="1" spc="121" dirty="0">
                <a:latin typeface="Calibri"/>
                <a:cs typeface="Calibri"/>
              </a:rPr>
              <a:t> </a:t>
            </a:r>
            <a:r>
              <a:rPr sz="1667" i="1" dirty="0">
                <a:latin typeface="Calibri"/>
                <a:cs typeface="Calibri"/>
              </a:rPr>
              <a:t>victime</a:t>
            </a:r>
            <a:r>
              <a:rPr sz="1667" i="1" spc="112" dirty="0">
                <a:latin typeface="Calibri"/>
                <a:cs typeface="Calibri"/>
              </a:rPr>
              <a:t> </a:t>
            </a:r>
            <a:r>
              <a:rPr sz="1667" i="1" dirty="0">
                <a:latin typeface="Calibri"/>
                <a:cs typeface="Calibri"/>
              </a:rPr>
              <a:t>dans</a:t>
            </a:r>
            <a:r>
              <a:rPr sz="1667" i="1" spc="117" dirty="0">
                <a:latin typeface="Calibri"/>
                <a:cs typeface="Calibri"/>
              </a:rPr>
              <a:t> </a:t>
            </a:r>
            <a:r>
              <a:rPr sz="1667" i="1" dirty="0">
                <a:latin typeface="Calibri"/>
                <a:cs typeface="Calibri"/>
              </a:rPr>
              <a:t>sa</a:t>
            </a:r>
            <a:r>
              <a:rPr sz="1667" i="1" spc="117" dirty="0">
                <a:latin typeface="Calibri"/>
                <a:cs typeface="Calibri"/>
              </a:rPr>
              <a:t> </a:t>
            </a:r>
            <a:r>
              <a:rPr sz="1667" b="1" i="1" dirty="0">
                <a:latin typeface="Calibri"/>
                <a:cs typeface="Calibri"/>
              </a:rPr>
              <a:t>sphère</a:t>
            </a:r>
            <a:r>
              <a:rPr sz="1667" b="1" i="1" spc="129" dirty="0">
                <a:latin typeface="Calibri"/>
                <a:cs typeface="Calibri"/>
              </a:rPr>
              <a:t> </a:t>
            </a:r>
            <a:r>
              <a:rPr sz="1667" b="1" i="1" dirty="0">
                <a:latin typeface="Calibri"/>
                <a:cs typeface="Calibri"/>
              </a:rPr>
              <a:t>personnelle</a:t>
            </a:r>
            <a:r>
              <a:rPr sz="1667" b="1" i="1" spc="121" dirty="0">
                <a:latin typeface="Calibri"/>
                <a:cs typeface="Calibri"/>
              </a:rPr>
              <a:t> </a:t>
            </a:r>
            <a:r>
              <a:rPr sz="1667" i="1" dirty="0">
                <a:latin typeface="Calibri"/>
                <a:cs typeface="Calibri"/>
              </a:rPr>
              <a:t>pendant</a:t>
            </a:r>
            <a:r>
              <a:rPr sz="1667" i="1" spc="121" dirty="0">
                <a:latin typeface="Calibri"/>
                <a:cs typeface="Calibri"/>
              </a:rPr>
              <a:t> </a:t>
            </a:r>
            <a:r>
              <a:rPr sz="1667" i="1" dirty="0">
                <a:latin typeface="Calibri"/>
                <a:cs typeface="Calibri"/>
              </a:rPr>
              <a:t>la</a:t>
            </a:r>
            <a:r>
              <a:rPr sz="1667" i="1" spc="117" dirty="0">
                <a:latin typeface="Calibri"/>
                <a:cs typeface="Calibri"/>
              </a:rPr>
              <a:t> </a:t>
            </a:r>
            <a:r>
              <a:rPr sz="1667" i="1" spc="-8" dirty="0">
                <a:latin typeface="Calibri"/>
                <a:cs typeface="Calibri"/>
              </a:rPr>
              <a:t>maladie </a:t>
            </a:r>
            <a:r>
              <a:rPr sz="1667" i="1" dirty="0">
                <a:latin typeface="Calibri"/>
                <a:cs typeface="Calibri"/>
              </a:rPr>
              <a:t>traumatique,</a:t>
            </a:r>
            <a:r>
              <a:rPr sz="1667" i="1" spc="-33" dirty="0">
                <a:latin typeface="Calibri"/>
                <a:cs typeface="Calibri"/>
              </a:rPr>
              <a:t> </a:t>
            </a:r>
            <a:r>
              <a:rPr sz="1667" i="1" spc="-21" dirty="0">
                <a:latin typeface="Calibri"/>
                <a:cs typeface="Calibri"/>
              </a:rPr>
              <a:t>c’est</a:t>
            </a:r>
            <a:r>
              <a:rPr sz="1667" i="1" spc="-29" dirty="0">
                <a:latin typeface="Calibri"/>
                <a:cs typeface="Calibri"/>
              </a:rPr>
              <a:t> </a:t>
            </a:r>
            <a:r>
              <a:rPr sz="1667" i="1" dirty="0">
                <a:latin typeface="Calibri"/>
                <a:cs typeface="Calibri"/>
              </a:rPr>
              <a:t>à</a:t>
            </a:r>
            <a:r>
              <a:rPr sz="1667" i="1" spc="-42" dirty="0">
                <a:latin typeface="Calibri"/>
                <a:cs typeface="Calibri"/>
              </a:rPr>
              <a:t> </a:t>
            </a:r>
            <a:r>
              <a:rPr sz="1667" i="1" dirty="0">
                <a:latin typeface="Calibri"/>
                <a:cs typeface="Calibri"/>
              </a:rPr>
              <a:t>dire</a:t>
            </a:r>
            <a:r>
              <a:rPr sz="1667" i="1" spc="-37" dirty="0">
                <a:latin typeface="Calibri"/>
                <a:cs typeface="Calibri"/>
              </a:rPr>
              <a:t> </a:t>
            </a:r>
            <a:r>
              <a:rPr sz="1667" i="1" spc="-17" dirty="0">
                <a:latin typeface="Calibri"/>
                <a:cs typeface="Calibri"/>
              </a:rPr>
              <a:t>jusqu’à</a:t>
            </a:r>
            <a:r>
              <a:rPr sz="1667" i="1" spc="-42" dirty="0">
                <a:latin typeface="Calibri"/>
                <a:cs typeface="Calibri"/>
              </a:rPr>
              <a:t> </a:t>
            </a:r>
            <a:r>
              <a:rPr sz="1667" i="1" dirty="0">
                <a:latin typeface="Calibri"/>
                <a:cs typeface="Calibri"/>
              </a:rPr>
              <a:t>sa</a:t>
            </a:r>
            <a:r>
              <a:rPr sz="1667" i="1" spc="-37" dirty="0">
                <a:latin typeface="Calibri"/>
                <a:cs typeface="Calibri"/>
              </a:rPr>
              <a:t> </a:t>
            </a:r>
            <a:r>
              <a:rPr sz="1667" i="1" spc="-8" dirty="0">
                <a:latin typeface="Calibri"/>
                <a:cs typeface="Calibri"/>
              </a:rPr>
              <a:t>consolidation.</a:t>
            </a:r>
            <a:endParaRPr sz="1667" dirty="0">
              <a:latin typeface="Calibri"/>
              <a:cs typeface="Calibri"/>
            </a:endParaRPr>
          </a:p>
          <a:p>
            <a:pPr marL="10583" marR="4233">
              <a:spcBef>
                <a:spcPts val="2000"/>
              </a:spcBef>
            </a:pPr>
            <a:r>
              <a:rPr sz="1667" i="1" dirty="0">
                <a:latin typeface="Calibri"/>
                <a:cs typeface="Calibri"/>
              </a:rPr>
              <a:t>Cette</a:t>
            </a:r>
            <a:r>
              <a:rPr sz="1667" i="1" spc="296" dirty="0">
                <a:latin typeface="Calibri"/>
                <a:cs typeface="Calibri"/>
              </a:rPr>
              <a:t> </a:t>
            </a:r>
            <a:r>
              <a:rPr sz="1667" i="1" dirty="0">
                <a:latin typeface="Calibri"/>
                <a:cs typeface="Calibri"/>
              </a:rPr>
              <a:t>invalidité</a:t>
            </a:r>
            <a:r>
              <a:rPr sz="1667" i="1" spc="300" dirty="0">
                <a:latin typeface="Calibri"/>
                <a:cs typeface="Calibri"/>
              </a:rPr>
              <a:t> </a:t>
            </a:r>
            <a:r>
              <a:rPr sz="1667" i="1" dirty="0">
                <a:latin typeface="Calibri"/>
                <a:cs typeface="Calibri"/>
              </a:rPr>
              <a:t>par</a:t>
            </a:r>
            <a:r>
              <a:rPr sz="1667" i="1" spc="308" dirty="0">
                <a:latin typeface="Calibri"/>
                <a:cs typeface="Calibri"/>
              </a:rPr>
              <a:t> </a:t>
            </a:r>
            <a:r>
              <a:rPr sz="1667" i="1" dirty="0">
                <a:latin typeface="Calibri"/>
                <a:cs typeface="Calibri"/>
              </a:rPr>
              <a:t>nature</a:t>
            </a:r>
            <a:r>
              <a:rPr sz="1667" i="1" spc="300" dirty="0">
                <a:latin typeface="Calibri"/>
                <a:cs typeface="Calibri"/>
              </a:rPr>
              <a:t> </a:t>
            </a:r>
            <a:r>
              <a:rPr sz="1667" i="1" dirty="0">
                <a:latin typeface="Calibri"/>
                <a:cs typeface="Calibri"/>
              </a:rPr>
              <a:t>temporaire</a:t>
            </a:r>
            <a:r>
              <a:rPr sz="1667" i="1" spc="300" dirty="0">
                <a:latin typeface="Calibri"/>
                <a:cs typeface="Calibri"/>
              </a:rPr>
              <a:t> </a:t>
            </a:r>
            <a:r>
              <a:rPr sz="1667" i="1" dirty="0">
                <a:latin typeface="Calibri"/>
                <a:cs typeface="Calibri"/>
              </a:rPr>
              <a:t>est</a:t>
            </a:r>
            <a:r>
              <a:rPr sz="1667" i="1" spc="312" dirty="0">
                <a:latin typeface="Calibri"/>
                <a:cs typeface="Calibri"/>
              </a:rPr>
              <a:t> </a:t>
            </a:r>
            <a:r>
              <a:rPr sz="1667" b="1" i="1" dirty="0">
                <a:latin typeface="Calibri"/>
                <a:cs typeface="Calibri"/>
              </a:rPr>
              <a:t>dégagée</a:t>
            </a:r>
            <a:r>
              <a:rPr sz="1667" b="1" i="1" spc="308" dirty="0">
                <a:latin typeface="Calibri"/>
                <a:cs typeface="Calibri"/>
              </a:rPr>
              <a:t> </a:t>
            </a:r>
            <a:r>
              <a:rPr sz="1667" b="1" i="1" dirty="0">
                <a:latin typeface="Calibri"/>
                <a:cs typeface="Calibri"/>
              </a:rPr>
              <a:t>de</a:t>
            </a:r>
            <a:r>
              <a:rPr sz="1667" b="1" i="1" spc="312" dirty="0">
                <a:latin typeface="Calibri"/>
                <a:cs typeface="Calibri"/>
              </a:rPr>
              <a:t> </a:t>
            </a:r>
            <a:r>
              <a:rPr sz="1667" b="1" i="1" dirty="0">
                <a:latin typeface="Calibri"/>
                <a:cs typeface="Calibri"/>
              </a:rPr>
              <a:t>toute</a:t>
            </a:r>
            <a:r>
              <a:rPr sz="1667" b="1" i="1" spc="312" dirty="0">
                <a:latin typeface="Calibri"/>
                <a:cs typeface="Calibri"/>
              </a:rPr>
              <a:t> </a:t>
            </a:r>
            <a:r>
              <a:rPr sz="1667" b="1" i="1" dirty="0">
                <a:latin typeface="Calibri"/>
                <a:cs typeface="Calibri"/>
              </a:rPr>
              <a:t>incidence</a:t>
            </a:r>
            <a:r>
              <a:rPr sz="1667" b="1" i="1" spc="308" dirty="0">
                <a:latin typeface="Calibri"/>
                <a:cs typeface="Calibri"/>
              </a:rPr>
              <a:t> </a:t>
            </a:r>
            <a:r>
              <a:rPr sz="1667" b="1" i="1" dirty="0">
                <a:latin typeface="Calibri"/>
                <a:cs typeface="Calibri"/>
              </a:rPr>
              <a:t>sur</a:t>
            </a:r>
            <a:r>
              <a:rPr sz="1667" b="1" i="1" spc="300" dirty="0">
                <a:latin typeface="Calibri"/>
                <a:cs typeface="Calibri"/>
              </a:rPr>
              <a:t> </a:t>
            </a:r>
            <a:r>
              <a:rPr sz="1667" b="1" i="1" dirty="0">
                <a:latin typeface="Calibri"/>
                <a:cs typeface="Calibri"/>
              </a:rPr>
              <a:t>la</a:t>
            </a:r>
            <a:r>
              <a:rPr sz="1667" b="1" i="1" spc="300" dirty="0">
                <a:latin typeface="Calibri"/>
                <a:cs typeface="Calibri"/>
              </a:rPr>
              <a:t> </a:t>
            </a:r>
            <a:r>
              <a:rPr sz="1667" b="1" i="1" dirty="0">
                <a:latin typeface="Calibri"/>
                <a:cs typeface="Calibri"/>
              </a:rPr>
              <a:t>rémunération</a:t>
            </a:r>
            <a:r>
              <a:rPr sz="1667" b="1" i="1" spc="300" dirty="0">
                <a:latin typeface="Calibri"/>
                <a:cs typeface="Calibri"/>
              </a:rPr>
              <a:t> </a:t>
            </a:r>
            <a:r>
              <a:rPr sz="1667" b="1" i="1" dirty="0">
                <a:latin typeface="Calibri"/>
                <a:cs typeface="Calibri"/>
              </a:rPr>
              <a:t>professionnelle</a:t>
            </a:r>
            <a:r>
              <a:rPr sz="1667" b="1" i="1" spc="308" dirty="0">
                <a:latin typeface="Calibri"/>
                <a:cs typeface="Calibri"/>
              </a:rPr>
              <a:t> </a:t>
            </a:r>
            <a:r>
              <a:rPr sz="1667" i="1" dirty="0">
                <a:latin typeface="Calibri"/>
                <a:cs typeface="Calibri"/>
              </a:rPr>
              <a:t>de</a:t>
            </a:r>
            <a:r>
              <a:rPr sz="1667" i="1" spc="300" dirty="0">
                <a:latin typeface="Calibri"/>
                <a:cs typeface="Calibri"/>
              </a:rPr>
              <a:t> </a:t>
            </a:r>
            <a:r>
              <a:rPr sz="1667" i="1" dirty="0">
                <a:latin typeface="Calibri"/>
                <a:cs typeface="Calibri"/>
              </a:rPr>
              <a:t>la</a:t>
            </a:r>
            <a:r>
              <a:rPr sz="1667" i="1" spc="304" dirty="0">
                <a:latin typeface="Calibri"/>
                <a:cs typeface="Calibri"/>
              </a:rPr>
              <a:t> </a:t>
            </a:r>
            <a:r>
              <a:rPr sz="1667" i="1" spc="-8" dirty="0">
                <a:latin typeface="Calibri"/>
                <a:cs typeface="Calibri"/>
              </a:rPr>
              <a:t>victime </a:t>
            </a:r>
            <a:r>
              <a:rPr sz="1667" i="1" dirty="0">
                <a:latin typeface="Calibri"/>
                <a:cs typeface="Calibri"/>
              </a:rPr>
              <a:t>laquelle</a:t>
            </a:r>
            <a:r>
              <a:rPr sz="1667" i="1" spc="-29" dirty="0">
                <a:latin typeface="Calibri"/>
                <a:cs typeface="Calibri"/>
              </a:rPr>
              <a:t> </a:t>
            </a:r>
            <a:r>
              <a:rPr sz="1667" i="1" dirty="0">
                <a:latin typeface="Calibri"/>
                <a:cs typeface="Calibri"/>
              </a:rPr>
              <a:t>est,</a:t>
            </a:r>
            <a:r>
              <a:rPr sz="1667" i="1" spc="-25" dirty="0">
                <a:latin typeface="Calibri"/>
                <a:cs typeface="Calibri"/>
              </a:rPr>
              <a:t> </a:t>
            </a:r>
            <a:r>
              <a:rPr sz="1667" i="1" dirty="0">
                <a:latin typeface="Calibri"/>
                <a:cs typeface="Calibri"/>
              </a:rPr>
              <a:t>par</a:t>
            </a:r>
            <a:r>
              <a:rPr sz="1667" i="1" spc="-21" dirty="0">
                <a:latin typeface="Calibri"/>
                <a:cs typeface="Calibri"/>
              </a:rPr>
              <a:t> </a:t>
            </a:r>
            <a:r>
              <a:rPr sz="1667" i="1" dirty="0">
                <a:latin typeface="Calibri"/>
                <a:cs typeface="Calibri"/>
              </a:rPr>
              <a:t>ailleurs,</a:t>
            </a:r>
            <a:r>
              <a:rPr sz="1667" i="1" spc="-25" dirty="0">
                <a:latin typeface="Calibri"/>
                <a:cs typeface="Calibri"/>
              </a:rPr>
              <a:t> </a:t>
            </a:r>
            <a:r>
              <a:rPr sz="1667" i="1" dirty="0">
                <a:latin typeface="Calibri"/>
                <a:cs typeface="Calibri"/>
              </a:rPr>
              <a:t>réparée</a:t>
            </a:r>
            <a:r>
              <a:rPr sz="1667" i="1" spc="-25" dirty="0">
                <a:latin typeface="Calibri"/>
                <a:cs typeface="Calibri"/>
              </a:rPr>
              <a:t> </a:t>
            </a:r>
            <a:r>
              <a:rPr sz="1667" i="1" dirty="0">
                <a:latin typeface="Calibri"/>
                <a:cs typeface="Calibri"/>
              </a:rPr>
              <a:t>au</a:t>
            </a:r>
            <a:r>
              <a:rPr sz="1667" i="1" spc="-29" dirty="0">
                <a:latin typeface="Calibri"/>
                <a:cs typeface="Calibri"/>
              </a:rPr>
              <a:t> </a:t>
            </a:r>
            <a:r>
              <a:rPr sz="1667" i="1" dirty="0">
                <a:latin typeface="Calibri"/>
                <a:cs typeface="Calibri"/>
              </a:rPr>
              <a:t>titre</a:t>
            </a:r>
            <a:r>
              <a:rPr sz="1667" i="1" spc="-25" dirty="0">
                <a:latin typeface="Calibri"/>
                <a:cs typeface="Calibri"/>
              </a:rPr>
              <a:t> </a:t>
            </a:r>
            <a:r>
              <a:rPr sz="1667" i="1" dirty="0">
                <a:latin typeface="Calibri"/>
                <a:cs typeface="Calibri"/>
              </a:rPr>
              <a:t>du</a:t>
            </a:r>
            <a:r>
              <a:rPr sz="1667" i="1" spc="-29" dirty="0">
                <a:latin typeface="Calibri"/>
                <a:cs typeface="Calibri"/>
              </a:rPr>
              <a:t> </a:t>
            </a:r>
            <a:r>
              <a:rPr sz="1667" i="1" dirty="0">
                <a:latin typeface="Calibri"/>
                <a:cs typeface="Calibri"/>
              </a:rPr>
              <a:t>poste</a:t>
            </a:r>
            <a:r>
              <a:rPr sz="1667" i="1" spc="-25" dirty="0">
                <a:latin typeface="Calibri"/>
                <a:cs typeface="Calibri"/>
              </a:rPr>
              <a:t> </a:t>
            </a:r>
            <a:r>
              <a:rPr sz="1667" i="1" dirty="0">
                <a:latin typeface="Calibri"/>
                <a:cs typeface="Calibri"/>
              </a:rPr>
              <a:t>pertes</a:t>
            </a:r>
            <a:r>
              <a:rPr sz="1667" i="1" spc="-25" dirty="0">
                <a:latin typeface="Calibri"/>
                <a:cs typeface="Calibri"/>
              </a:rPr>
              <a:t> </a:t>
            </a:r>
            <a:r>
              <a:rPr sz="1667" i="1" dirty="0">
                <a:latin typeface="Calibri"/>
                <a:cs typeface="Calibri"/>
              </a:rPr>
              <a:t>de</a:t>
            </a:r>
            <a:r>
              <a:rPr sz="1667" i="1" spc="-25" dirty="0">
                <a:latin typeface="Calibri"/>
                <a:cs typeface="Calibri"/>
              </a:rPr>
              <a:t> </a:t>
            </a:r>
            <a:r>
              <a:rPr sz="1667" i="1" dirty="0">
                <a:latin typeface="Calibri"/>
                <a:cs typeface="Calibri"/>
              </a:rPr>
              <a:t>gains</a:t>
            </a:r>
            <a:r>
              <a:rPr sz="1667" i="1" spc="-25" dirty="0">
                <a:latin typeface="Calibri"/>
                <a:cs typeface="Calibri"/>
              </a:rPr>
              <a:t> </a:t>
            </a:r>
            <a:r>
              <a:rPr sz="1667" i="1" spc="-8" dirty="0">
                <a:latin typeface="Calibri"/>
                <a:cs typeface="Calibri"/>
              </a:rPr>
              <a:t>professionnelles</a:t>
            </a:r>
            <a:r>
              <a:rPr sz="1667" i="1" spc="-29" dirty="0">
                <a:latin typeface="Calibri"/>
                <a:cs typeface="Calibri"/>
              </a:rPr>
              <a:t> </a:t>
            </a:r>
            <a:r>
              <a:rPr sz="1667" i="1" spc="-8" dirty="0">
                <a:latin typeface="Calibri"/>
                <a:cs typeface="Calibri"/>
              </a:rPr>
              <a:t>actuelles.</a:t>
            </a:r>
            <a:endParaRPr sz="1667" dirty="0">
              <a:latin typeface="Calibri"/>
              <a:cs typeface="Calibri"/>
            </a:endParaRPr>
          </a:p>
          <a:p>
            <a:pPr marL="10583">
              <a:spcBef>
                <a:spcPts val="2000"/>
              </a:spcBef>
            </a:pPr>
            <a:r>
              <a:rPr sz="1667" i="1" dirty="0">
                <a:latin typeface="Calibri"/>
                <a:cs typeface="Calibri"/>
              </a:rPr>
              <a:t>A</a:t>
            </a:r>
            <a:r>
              <a:rPr sz="1667" i="1" spc="-42" dirty="0">
                <a:latin typeface="Calibri"/>
                <a:cs typeface="Calibri"/>
              </a:rPr>
              <a:t> </a:t>
            </a:r>
            <a:r>
              <a:rPr sz="1667" i="1" dirty="0">
                <a:latin typeface="Calibri"/>
                <a:cs typeface="Calibri"/>
              </a:rPr>
              <a:t>l’inverse,</a:t>
            </a:r>
            <a:r>
              <a:rPr sz="1667" i="1" spc="-33" dirty="0">
                <a:latin typeface="Calibri"/>
                <a:cs typeface="Calibri"/>
              </a:rPr>
              <a:t> </a:t>
            </a:r>
            <a:r>
              <a:rPr sz="1667" i="1" dirty="0">
                <a:latin typeface="Calibri"/>
                <a:cs typeface="Calibri"/>
              </a:rPr>
              <a:t>elle</a:t>
            </a:r>
            <a:r>
              <a:rPr sz="1667" i="1" spc="-33" dirty="0">
                <a:latin typeface="Calibri"/>
                <a:cs typeface="Calibri"/>
              </a:rPr>
              <a:t> </a:t>
            </a:r>
            <a:r>
              <a:rPr sz="1667" i="1" dirty="0">
                <a:latin typeface="Calibri"/>
                <a:cs typeface="Calibri"/>
              </a:rPr>
              <a:t>va</a:t>
            </a:r>
            <a:r>
              <a:rPr sz="1667" i="1" spc="-33" dirty="0">
                <a:latin typeface="Calibri"/>
                <a:cs typeface="Calibri"/>
              </a:rPr>
              <a:t> </a:t>
            </a:r>
            <a:r>
              <a:rPr sz="1667" b="1" i="1" dirty="0">
                <a:latin typeface="Calibri"/>
                <a:cs typeface="Calibri"/>
              </a:rPr>
              <a:t>traduire</a:t>
            </a:r>
            <a:r>
              <a:rPr sz="1667" b="1" i="1" spc="-25" dirty="0">
                <a:latin typeface="Calibri"/>
                <a:cs typeface="Calibri"/>
              </a:rPr>
              <a:t> </a:t>
            </a:r>
            <a:r>
              <a:rPr sz="1667" b="1" i="1" dirty="0">
                <a:latin typeface="Calibri"/>
                <a:cs typeface="Calibri"/>
              </a:rPr>
              <a:t>l’incapacité</a:t>
            </a:r>
            <a:r>
              <a:rPr sz="1667" b="1" i="1" spc="-33" dirty="0">
                <a:latin typeface="Calibri"/>
                <a:cs typeface="Calibri"/>
              </a:rPr>
              <a:t> </a:t>
            </a:r>
            <a:r>
              <a:rPr sz="1667" b="1" i="1" dirty="0">
                <a:latin typeface="Calibri"/>
                <a:cs typeface="Calibri"/>
              </a:rPr>
              <a:t>fonctionnelle</a:t>
            </a:r>
            <a:r>
              <a:rPr sz="1667" b="1" i="1" spc="-29" dirty="0">
                <a:latin typeface="Calibri"/>
                <a:cs typeface="Calibri"/>
              </a:rPr>
              <a:t> </a:t>
            </a:r>
            <a:r>
              <a:rPr sz="1667" i="1" dirty="0">
                <a:latin typeface="Calibri"/>
                <a:cs typeface="Calibri"/>
              </a:rPr>
              <a:t>totale</a:t>
            </a:r>
            <a:r>
              <a:rPr sz="1667" i="1" spc="-33" dirty="0">
                <a:latin typeface="Calibri"/>
                <a:cs typeface="Calibri"/>
              </a:rPr>
              <a:t> </a:t>
            </a:r>
            <a:r>
              <a:rPr sz="1667" i="1" dirty="0">
                <a:latin typeface="Calibri"/>
                <a:cs typeface="Calibri"/>
              </a:rPr>
              <a:t>ou</a:t>
            </a:r>
            <a:r>
              <a:rPr sz="1667" i="1" spc="-37" dirty="0">
                <a:latin typeface="Calibri"/>
                <a:cs typeface="Calibri"/>
              </a:rPr>
              <a:t> </a:t>
            </a:r>
            <a:r>
              <a:rPr sz="1667" i="1" dirty="0">
                <a:latin typeface="Calibri"/>
                <a:cs typeface="Calibri"/>
              </a:rPr>
              <a:t>partielle</a:t>
            </a:r>
            <a:r>
              <a:rPr sz="1667" i="1" spc="-37" dirty="0">
                <a:latin typeface="Calibri"/>
                <a:cs typeface="Calibri"/>
              </a:rPr>
              <a:t> </a:t>
            </a:r>
            <a:r>
              <a:rPr sz="1667" i="1" dirty="0">
                <a:latin typeface="Calibri"/>
                <a:cs typeface="Calibri"/>
              </a:rPr>
              <a:t>que</a:t>
            </a:r>
            <a:r>
              <a:rPr sz="1667" i="1" spc="-37" dirty="0">
                <a:latin typeface="Calibri"/>
                <a:cs typeface="Calibri"/>
              </a:rPr>
              <a:t> </a:t>
            </a:r>
            <a:r>
              <a:rPr sz="1667" i="1" dirty="0">
                <a:latin typeface="Calibri"/>
                <a:cs typeface="Calibri"/>
              </a:rPr>
              <a:t>va</a:t>
            </a:r>
            <a:r>
              <a:rPr sz="1667" i="1" spc="-33" dirty="0">
                <a:latin typeface="Calibri"/>
                <a:cs typeface="Calibri"/>
              </a:rPr>
              <a:t> </a:t>
            </a:r>
            <a:r>
              <a:rPr sz="1667" i="1" dirty="0">
                <a:latin typeface="Calibri"/>
                <a:cs typeface="Calibri"/>
              </a:rPr>
              <a:t>subir</a:t>
            </a:r>
            <a:r>
              <a:rPr sz="1667" i="1" spc="-29" dirty="0">
                <a:latin typeface="Calibri"/>
                <a:cs typeface="Calibri"/>
              </a:rPr>
              <a:t> </a:t>
            </a:r>
            <a:r>
              <a:rPr sz="1667" i="1" dirty="0">
                <a:latin typeface="Calibri"/>
                <a:cs typeface="Calibri"/>
              </a:rPr>
              <a:t>la</a:t>
            </a:r>
            <a:r>
              <a:rPr sz="1667" i="1" spc="-37" dirty="0">
                <a:latin typeface="Calibri"/>
                <a:cs typeface="Calibri"/>
              </a:rPr>
              <a:t> </a:t>
            </a:r>
            <a:r>
              <a:rPr sz="1667" i="1" dirty="0">
                <a:latin typeface="Calibri"/>
                <a:cs typeface="Calibri"/>
              </a:rPr>
              <a:t>victime</a:t>
            </a:r>
            <a:r>
              <a:rPr sz="1667" i="1" spc="-37" dirty="0">
                <a:latin typeface="Calibri"/>
                <a:cs typeface="Calibri"/>
              </a:rPr>
              <a:t> </a:t>
            </a:r>
            <a:r>
              <a:rPr sz="1667" i="1" spc="-17" dirty="0">
                <a:latin typeface="Calibri"/>
                <a:cs typeface="Calibri"/>
              </a:rPr>
              <a:t>jusqu’à</a:t>
            </a:r>
            <a:r>
              <a:rPr sz="1667" i="1" spc="-42" dirty="0">
                <a:latin typeface="Calibri"/>
                <a:cs typeface="Calibri"/>
              </a:rPr>
              <a:t> </a:t>
            </a:r>
            <a:r>
              <a:rPr sz="1667" i="1" dirty="0">
                <a:latin typeface="Calibri"/>
                <a:cs typeface="Calibri"/>
              </a:rPr>
              <a:t>sa</a:t>
            </a:r>
            <a:r>
              <a:rPr sz="1667" i="1" spc="-37" dirty="0">
                <a:latin typeface="Calibri"/>
                <a:cs typeface="Calibri"/>
              </a:rPr>
              <a:t> </a:t>
            </a:r>
            <a:r>
              <a:rPr sz="1667" i="1" spc="-8" dirty="0">
                <a:latin typeface="Calibri"/>
                <a:cs typeface="Calibri"/>
              </a:rPr>
              <a:t>consolidation.</a:t>
            </a:r>
            <a:endParaRPr sz="1667" dirty="0">
              <a:latin typeface="Calibri"/>
              <a:cs typeface="Calibri"/>
            </a:endParaRPr>
          </a:p>
          <a:p>
            <a:pPr marL="10583" marR="4233" algn="just">
              <a:spcBef>
                <a:spcPts val="2000"/>
              </a:spcBef>
            </a:pPr>
            <a:r>
              <a:rPr sz="1667" i="1" dirty="0">
                <a:latin typeface="Calibri"/>
                <a:cs typeface="Calibri"/>
              </a:rPr>
              <a:t>Elle</a:t>
            </a:r>
            <a:r>
              <a:rPr sz="1667" i="1" spc="8" dirty="0">
                <a:latin typeface="Calibri"/>
                <a:cs typeface="Calibri"/>
              </a:rPr>
              <a:t> </a:t>
            </a:r>
            <a:r>
              <a:rPr sz="1667" b="1" i="1" dirty="0">
                <a:latin typeface="Calibri"/>
                <a:cs typeface="Calibri"/>
              </a:rPr>
              <a:t>correspond</a:t>
            </a:r>
            <a:r>
              <a:rPr sz="1667" b="1" i="1" spc="12" dirty="0">
                <a:latin typeface="Calibri"/>
                <a:cs typeface="Calibri"/>
              </a:rPr>
              <a:t> </a:t>
            </a:r>
            <a:r>
              <a:rPr sz="1667" i="1" dirty="0">
                <a:latin typeface="Calibri"/>
                <a:cs typeface="Calibri"/>
              </a:rPr>
              <a:t>aux</a:t>
            </a:r>
            <a:r>
              <a:rPr sz="1667" i="1" spc="8" dirty="0">
                <a:latin typeface="Calibri"/>
                <a:cs typeface="Calibri"/>
              </a:rPr>
              <a:t> </a:t>
            </a:r>
            <a:r>
              <a:rPr sz="1667" i="1" dirty="0">
                <a:latin typeface="Calibri"/>
                <a:cs typeface="Calibri"/>
              </a:rPr>
              <a:t>périodes</a:t>
            </a:r>
            <a:r>
              <a:rPr sz="1667" i="1" spc="17" dirty="0">
                <a:latin typeface="Calibri"/>
                <a:cs typeface="Calibri"/>
              </a:rPr>
              <a:t> </a:t>
            </a:r>
            <a:r>
              <a:rPr sz="1667" i="1" dirty="0">
                <a:latin typeface="Calibri"/>
                <a:cs typeface="Calibri"/>
              </a:rPr>
              <a:t>d’hospitalisation</a:t>
            </a:r>
            <a:r>
              <a:rPr sz="1667" i="1" spc="17" dirty="0">
                <a:latin typeface="Calibri"/>
                <a:cs typeface="Calibri"/>
              </a:rPr>
              <a:t> </a:t>
            </a:r>
            <a:r>
              <a:rPr sz="1667" i="1" dirty="0">
                <a:latin typeface="Calibri"/>
                <a:cs typeface="Calibri"/>
              </a:rPr>
              <a:t>de</a:t>
            </a:r>
            <a:r>
              <a:rPr sz="1667" i="1" spc="8" dirty="0">
                <a:latin typeface="Calibri"/>
                <a:cs typeface="Calibri"/>
              </a:rPr>
              <a:t> </a:t>
            </a:r>
            <a:r>
              <a:rPr sz="1667" i="1" dirty="0">
                <a:latin typeface="Calibri"/>
                <a:cs typeface="Calibri"/>
              </a:rPr>
              <a:t>la</a:t>
            </a:r>
            <a:r>
              <a:rPr sz="1667" i="1" spc="17" dirty="0">
                <a:latin typeface="Calibri"/>
                <a:cs typeface="Calibri"/>
              </a:rPr>
              <a:t> </a:t>
            </a:r>
            <a:r>
              <a:rPr sz="1667" i="1" dirty="0">
                <a:latin typeface="Calibri"/>
                <a:cs typeface="Calibri"/>
              </a:rPr>
              <a:t>victime</a:t>
            </a:r>
            <a:r>
              <a:rPr sz="1667" i="1" spc="12" dirty="0">
                <a:latin typeface="Calibri"/>
                <a:cs typeface="Calibri"/>
              </a:rPr>
              <a:t> </a:t>
            </a:r>
            <a:r>
              <a:rPr sz="1667" i="1" dirty="0">
                <a:latin typeface="Calibri"/>
                <a:cs typeface="Calibri"/>
              </a:rPr>
              <a:t>mais</a:t>
            </a:r>
            <a:r>
              <a:rPr sz="1667" i="1" spc="12" dirty="0">
                <a:latin typeface="Calibri"/>
                <a:cs typeface="Calibri"/>
              </a:rPr>
              <a:t> </a:t>
            </a:r>
            <a:r>
              <a:rPr sz="1667" i="1" dirty="0">
                <a:latin typeface="Calibri"/>
                <a:cs typeface="Calibri"/>
              </a:rPr>
              <a:t>aussi</a:t>
            </a:r>
            <a:r>
              <a:rPr sz="1667" i="1" spc="25" dirty="0">
                <a:latin typeface="Calibri"/>
                <a:cs typeface="Calibri"/>
              </a:rPr>
              <a:t> </a:t>
            </a:r>
            <a:r>
              <a:rPr sz="1667" i="1" dirty="0">
                <a:latin typeface="Calibri"/>
                <a:cs typeface="Calibri"/>
              </a:rPr>
              <a:t>à</a:t>
            </a:r>
            <a:r>
              <a:rPr sz="1667" i="1" spc="12" dirty="0">
                <a:latin typeface="Calibri"/>
                <a:cs typeface="Calibri"/>
              </a:rPr>
              <a:t> </a:t>
            </a:r>
            <a:r>
              <a:rPr sz="1667" i="1" dirty="0">
                <a:latin typeface="Calibri"/>
                <a:cs typeface="Calibri"/>
              </a:rPr>
              <a:t>la</a:t>
            </a:r>
            <a:r>
              <a:rPr sz="1667" i="1" spc="17" dirty="0">
                <a:latin typeface="Calibri"/>
                <a:cs typeface="Calibri"/>
              </a:rPr>
              <a:t> </a:t>
            </a:r>
            <a:r>
              <a:rPr sz="1667" i="1" dirty="0">
                <a:latin typeface="Calibri"/>
                <a:cs typeface="Calibri"/>
              </a:rPr>
              <a:t>perte</a:t>
            </a:r>
            <a:r>
              <a:rPr sz="1667" i="1" spc="8" dirty="0">
                <a:latin typeface="Calibri"/>
                <a:cs typeface="Calibri"/>
              </a:rPr>
              <a:t> </a:t>
            </a:r>
            <a:r>
              <a:rPr sz="1667" i="1" dirty="0">
                <a:latin typeface="Calibri"/>
                <a:cs typeface="Calibri"/>
              </a:rPr>
              <a:t>de</a:t>
            </a:r>
            <a:r>
              <a:rPr sz="1667" i="1" spc="12" dirty="0">
                <a:latin typeface="Calibri"/>
                <a:cs typeface="Calibri"/>
              </a:rPr>
              <a:t> </a:t>
            </a:r>
            <a:r>
              <a:rPr sz="1667" i="1" dirty="0">
                <a:latin typeface="Calibri"/>
                <a:cs typeface="Calibri"/>
              </a:rPr>
              <a:t>qualité</a:t>
            </a:r>
            <a:r>
              <a:rPr sz="1667" i="1" spc="17" dirty="0">
                <a:latin typeface="Calibri"/>
                <a:cs typeface="Calibri"/>
              </a:rPr>
              <a:t> </a:t>
            </a:r>
            <a:r>
              <a:rPr sz="1667" i="1" dirty="0">
                <a:latin typeface="Calibri"/>
                <a:cs typeface="Calibri"/>
              </a:rPr>
              <a:t>de</a:t>
            </a:r>
            <a:r>
              <a:rPr sz="1667" i="1" spc="8" dirty="0">
                <a:latin typeface="Calibri"/>
                <a:cs typeface="Calibri"/>
              </a:rPr>
              <a:t> </a:t>
            </a:r>
            <a:r>
              <a:rPr sz="1667" i="1" dirty="0">
                <a:latin typeface="Calibri"/>
                <a:cs typeface="Calibri"/>
              </a:rPr>
              <a:t>vie</a:t>
            </a:r>
            <a:r>
              <a:rPr sz="1667" i="1" spc="12" dirty="0">
                <a:latin typeface="Calibri"/>
                <a:cs typeface="Calibri"/>
              </a:rPr>
              <a:t> </a:t>
            </a:r>
            <a:r>
              <a:rPr sz="1667" i="1" dirty="0">
                <a:latin typeface="Calibri"/>
                <a:cs typeface="Calibri"/>
              </a:rPr>
              <a:t>et</a:t>
            </a:r>
            <a:r>
              <a:rPr sz="1667" i="1" spc="21" dirty="0">
                <a:latin typeface="Calibri"/>
                <a:cs typeface="Calibri"/>
              </a:rPr>
              <a:t> </a:t>
            </a:r>
            <a:r>
              <a:rPr sz="1667" i="1" dirty="0">
                <a:latin typeface="Calibri"/>
                <a:cs typeface="Calibri"/>
              </a:rPr>
              <a:t>à</a:t>
            </a:r>
            <a:r>
              <a:rPr sz="1667" i="1" spc="12" dirty="0">
                <a:latin typeface="Calibri"/>
                <a:cs typeface="Calibri"/>
              </a:rPr>
              <a:t> </a:t>
            </a:r>
            <a:r>
              <a:rPr sz="1667" i="1" dirty="0">
                <a:latin typeface="Calibri"/>
                <a:cs typeface="Calibri"/>
              </a:rPr>
              <a:t>celle</a:t>
            </a:r>
            <a:r>
              <a:rPr sz="1667" i="1" spc="12" dirty="0">
                <a:latin typeface="Calibri"/>
                <a:cs typeface="Calibri"/>
              </a:rPr>
              <a:t> </a:t>
            </a:r>
            <a:r>
              <a:rPr sz="1667" i="1" dirty="0">
                <a:latin typeface="Calibri"/>
                <a:cs typeface="Calibri"/>
              </a:rPr>
              <a:t>des</a:t>
            </a:r>
            <a:r>
              <a:rPr sz="1667" i="1" spc="12" dirty="0">
                <a:latin typeface="Calibri"/>
                <a:cs typeface="Calibri"/>
              </a:rPr>
              <a:t> </a:t>
            </a:r>
            <a:r>
              <a:rPr sz="1667" i="1" dirty="0">
                <a:latin typeface="Calibri"/>
                <a:cs typeface="Calibri"/>
              </a:rPr>
              <a:t>joies</a:t>
            </a:r>
            <a:r>
              <a:rPr sz="1667" i="1" spc="17" dirty="0">
                <a:latin typeface="Calibri"/>
                <a:cs typeface="Calibri"/>
              </a:rPr>
              <a:t> </a:t>
            </a:r>
            <a:r>
              <a:rPr sz="1667" i="1" dirty="0">
                <a:latin typeface="Calibri"/>
                <a:cs typeface="Calibri"/>
              </a:rPr>
              <a:t>usuelles</a:t>
            </a:r>
            <a:r>
              <a:rPr sz="1667" i="1" spc="12" dirty="0">
                <a:latin typeface="Calibri"/>
                <a:cs typeface="Calibri"/>
              </a:rPr>
              <a:t> </a:t>
            </a:r>
            <a:r>
              <a:rPr sz="1667" i="1" spc="-21" dirty="0">
                <a:latin typeface="Calibri"/>
                <a:cs typeface="Calibri"/>
              </a:rPr>
              <a:t>de </a:t>
            </a:r>
            <a:r>
              <a:rPr sz="1667" i="1" dirty="0">
                <a:latin typeface="Calibri"/>
                <a:cs typeface="Calibri"/>
              </a:rPr>
              <a:t>la</a:t>
            </a:r>
            <a:r>
              <a:rPr sz="1667" i="1" spc="279" dirty="0">
                <a:latin typeface="Calibri"/>
                <a:cs typeface="Calibri"/>
              </a:rPr>
              <a:t> </a:t>
            </a:r>
            <a:r>
              <a:rPr sz="1667" i="1" dirty="0">
                <a:latin typeface="Calibri"/>
                <a:cs typeface="Calibri"/>
              </a:rPr>
              <a:t>vie</a:t>
            </a:r>
            <a:r>
              <a:rPr sz="1667" i="1" spc="279" dirty="0">
                <a:latin typeface="Calibri"/>
                <a:cs typeface="Calibri"/>
              </a:rPr>
              <a:t> </a:t>
            </a:r>
            <a:r>
              <a:rPr sz="1667" i="1" dirty="0">
                <a:latin typeface="Calibri"/>
                <a:cs typeface="Calibri"/>
              </a:rPr>
              <a:t>courante</a:t>
            </a:r>
            <a:r>
              <a:rPr sz="1667" i="1" spc="279" dirty="0">
                <a:latin typeface="Calibri"/>
                <a:cs typeface="Calibri"/>
              </a:rPr>
              <a:t> </a:t>
            </a:r>
            <a:r>
              <a:rPr sz="1667" i="1" dirty="0">
                <a:latin typeface="Calibri"/>
                <a:cs typeface="Calibri"/>
              </a:rPr>
              <a:t>que</a:t>
            </a:r>
            <a:r>
              <a:rPr sz="1667" i="1" spc="275" dirty="0">
                <a:latin typeface="Calibri"/>
                <a:cs typeface="Calibri"/>
              </a:rPr>
              <a:t> </a:t>
            </a:r>
            <a:r>
              <a:rPr sz="1667" i="1" dirty="0">
                <a:latin typeface="Calibri"/>
                <a:cs typeface="Calibri"/>
              </a:rPr>
              <a:t>rencontre</a:t>
            </a:r>
            <a:r>
              <a:rPr sz="1667" i="1" spc="275" dirty="0">
                <a:latin typeface="Calibri"/>
                <a:cs typeface="Calibri"/>
              </a:rPr>
              <a:t> </a:t>
            </a:r>
            <a:r>
              <a:rPr sz="1667" i="1" dirty="0">
                <a:latin typeface="Calibri"/>
                <a:cs typeface="Calibri"/>
              </a:rPr>
              <a:t>la</a:t>
            </a:r>
            <a:r>
              <a:rPr sz="1667" i="1" spc="279" dirty="0">
                <a:latin typeface="Calibri"/>
                <a:cs typeface="Calibri"/>
              </a:rPr>
              <a:t> </a:t>
            </a:r>
            <a:r>
              <a:rPr sz="1667" i="1" dirty="0">
                <a:latin typeface="Calibri"/>
                <a:cs typeface="Calibri"/>
              </a:rPr>
              <a:t>victime</a:t>
            </a:r>
            <a:r>
              <a:rPr sz="1667" i="1" spc="283" dirty="0">
                <a:latin typeface="Calibri"/>
                <a:cs typeface="Calibri"/>
              </a:rPr>
              <a:t> </a:t>
            </a:r>
            <a:r>
              <a:rPr sz="1667" i="1" dirty="0">
                <a:latin typeface="Calibri"/>
                <a:cs typeface="Calibri"/>
              </a:rPr>
              <a:t>pendant</a:t>
            </a:r>
            <a:r>
              <a:rPr sz="1667" i="1" spc="287" dirty="0">
                <a:latin typeface="Calibri"/>
                <a:cs typeface="Calibri"/>
              </a:rPr>
              <a:t> </a:t>
            </a:r>
            <a:r>
              <a:rPr sz="1667" i="1" dirty="0">
                <a:latin typeface="Calibri"/>
                <a:cs typeface="Calibri"/>
              </a:rPr>
              <a:t>la</a:t>
            </a:r>
            <a:r>
              <a:rPr sz="1667" i="1" spc="279" dirty="0">
                <a:latin typeface="Calibri"/>
                <a:cs typeface="Calibri"/>
              </a:rPr>
              <a:t> </a:t>
            </a:r>
            <a:r>
              <a:rPr sz="1667" i="1" dirty="0">
                <a:latin typeface="Calibri"/>
                <a:cs typeface="Calibri"/>
              </a:rPr>
              <a:t>maladie</a:t>
            </a:r>
            <a:r>
              <a:rPr sz="1667" i="1" spc="279" dirty="0">
                <a:latin typeface="Calibri"/>
                <a:cs typeface="Calibri"/>
              </a:rPr>
              <a:t> </a:t>
            </a:r>
            <a:r>
              <a:rPr sz="1667" i="1" dirty="0">
                <a:latin typeface="Calibri"/>
                <a:cs typeface="Calibri"/>
              </a:rPr>
              <a:t>traumatique</a:t>
            </a:r>
            <a:r>
              <a:rPr sz="1667" i="1" spc="279" dirty="0">
                <a:latin typeface="Calibri"/>
                <a:cs typeface="Calibri"/>
              </a:rPr>
              <a:t> </a:t>
            </a:r>
            <a:r>
              <a:rPr sz="1667" i="1" dirty="0">
                <a:latin typeface="Calibri"/>
                <a:cs typeface="Calibri"/>
              </a:rPr>
              <a:t>(séparation</a:t>
            </a:r>
            <a:r>
              <a:rPr sz="1667" i="1" spc="283" dirty="0">
                <a:latin typeface="Calibri"/>
                <a:cs typeface="Calibri"/>
              </a:rPr>
              <a:t> </a:t>
            </a:r>
            <a:r>
              <a:rPr sz="1667" i="1" dirty="0">
                <a:latin typeface="Calibri"/>
                <a:cs typeface="Calibri"/>
              </a:rPr>
              <a:t>de</a:t>
            </a:r>
            <a:r>
              <a:rPr sz="1667" i="1" spc="279" dirty="0">
                <a:latin typeface="Calibri"/>
                <a:cs typeface="Calibri"/>
              </a:rPr>
              <a:t> </a:t>
            </a:r>
            <a:r>
              <a:rPr sz="1667" i="1" dirty="0">
                <a:latin typeface="Calibri"/>
                <a:cs typeface="Calibri"/>
              </a:rPr>
              <a:t>la</a:t>
            </a:r>
            <a:r>
              <a:rPr sz="1667" i="1" spc="279" dirty="0">
                <a:latin typeface="Calibri"/>
                <a:cs typeface="Calibri"/>
              </a:rPr>
              <a:t> </a:t>
            </a:r>
            <a:r>
              <a:rPr sz="1667" i="1" dirty="0">
                <a:latin typeface="Calibri"/>
                <a:cs typeface="Calibri"/>
              </a:rPr>
              <a:t>victime</a:t>
            </a:r>
            <a:r>
              <a:rPr sz="1667" i="1" spc="279" dirty="0">
                <a:latin typeface="Calibri"/>
                <a:cs typeface="Calibri"/>
              </a:rPr>
              <a:t> </a:t>
            </a:r>
            <a:r>
              <a:rPr sz="1667" i="1" dirty="0">
                <a:latin typeface="Calibri"/>
                <a:cs typeface="Calibri"/>
              </a:rPr>
              <a:t>de</a:t>
            </a:r>
            <a:r>
              <a:rPr sz="1667" i="1" spc="283" dirty="0">
                <a:latin typeface="Calibri"/>
                <a:cs typeface="Calibri"/>
              </a:rPr>
              <a:t> </a:t>
            </a:r>
            <a:r>
              <a:rPr sz="1667" i="1" dirty="0">
                <a:latin typeface="Calibri"/>
                <a:cs typeface="Calibri"/>
              </a:rPr>
              <a:t>son</a:t>
            </a:r>
            <a:r>
              <a:rPr sz="1667" i="1" spc="279" dirty="0">
                <a:latin typeface="Calibri"/>
                <a:cs typeface="Calibri"/>
              </a:rPr>
              <a:t> </a:t>
            </a:r>
            <a:r>
              <a:rPr sz="1667" i="1" spc="-8" dirty="0">
                <a:latin typeface="Calibri"/>
                <a:cs typeface="Calibri"/>
              </a:rPr>
              <a:t>environnement </a:t>
            </a:r>
            <a:r>
              <a:rPr sz="1667" i="1" dirty="0">
                <a:latin typeface="Calibri"/>
                <a:cs typeface="Calibri"/>
              </a:rPr>
              <a:t>familial</a:t>
            </a:r>
            <a:r>
              <a:rPr sz="1667" i="1" spc="242" dirty="0">
                <a:latin typeface="Calibri"/>
                <a:cs typeface="Calibri"/>
              </a:rPr>
              <a:t> </a:t>
            </a:r>
            <a:r>
              <a:rPr sz="1667" i="1" dirty="0">
                <a:latin typeface="Calibri"/>
                <a:cs typeface="Calibri"/>
              </a:rPr>
              <a:t>et</a:t>
            </a:r>
            <a:r>
              <a:rPr sz="1667" i="1" spc="246" dirty="0">
                <a:latin typeface="Calibri"/>
                <a:cs typeface="Calibri"/>
              </a:rPr>
              <a:t> </a:t>
            </a:r>
            <a:r>
              <a:rPr sz="1667" i="1" dirty="0">
                <a:latin typeface="Calibri"/>
                <a:cs typeface="Calibri"/>
              </a:rPr>
              <a:t>amical</a:t>
            </a:r>
            <a:r>
              <a:rPr sz="1667" i="1" spc="246" dirty="0">
                <a:latin typeface="Calibri"/>
                <a:cs typeface="Calibri"/>
              </a:rPr>
              <a:t> </a:t>
            </a:r>
            <a:r>
              <a:rPr sz="1667" i="1" dirty="0">
                <a:latin typeface="Calibri"/>
                <a:cs typeface="Calibri"/>
              </a:rPr>
              <a:t>durant</a:t>
            </a:r>
            <a:r>
              <a:rPr sz="1667" i="1" spc="242" dirty="0">
                <a:latin typeface="Calibri"/>
                <a:cs typeface="Calibri"/>
              </a:rPr>
              <a:t> </a:t>
            </a:r>
            <a:r>
              <a:rPr sz="1667" i="1" dirty="0">
                <a:latin typeface="Calibri"/>
                <a:cs typeface="Calibri"/>
              </a:rPr>
              <a:t>les</a:t>
            </a:r>
            <a:r>
              <a:rPr sz="1667" i="1" spc="242" dirty="0">
                <a:latin typeface="Calibri"/>
                <a:cs typeface="Calibri"/>
              </a:rPr>
              <a:t> </a:t>
            </a:r>
            <a:r>
              <a:rPr sz="1667" i="1" dirty="0">
                <a:latin typeface="Calibri"/>
                <a:cs typeface="Calibri"/>
              </a:rPr>
              <a:t>hospitalisations,</a:t>
            </a:r>
            <a:r>
              <a:rPr sz="1667" i="1" spc="237" dirty="0">
                <a:latin typeface="Calibri"/>
                <a:cs typeface="Calibri"/>
              </a:rPr>
              <a:t> </a:t>
            </a:r>
            <a:r>
              <a:rPr sz="1667" i="1" dirty="0">
                <a:latin typeface="Calibri"/>
                <a:cs typeface="Calibri"/>
              </a:rPr>
              <a:t>privation</a:t>
            </a:r>
            <a:r>
              <a:rPr sz="1667" i="1" spc="237" dirty="0">
                <a:latin typeface="Calibri"/>
                <a:cs typeface="Calibri"/>
              </a:rPr>
              <a:t> </a:t>
            </a:r>
            <a:r>
              <a:rPr sz="1667" i="1" dirty="0">
                <a:latin typeface="Calibri"/>
                <a:cs typeface="Calibri"/>
              </a:rPr>
              <a:t>temporaire</a:t>
            </a:r>
            <a:r>
              <a:rPr sz="1667" i="1" spc="233" dirty="0">
                <a:latin typeface="Calibri"/>
                <a:cs typeface="Calibri"/>
              </a:rPr>
              <a:t> </a:t>
            </a:r>
            <a:r>
              <a:rPr sz="1667" i="1" dirty="0">
                <a:latin typeface="Calibri"/>
                <a:cs typeface="Calibri"/>
              </a:rPr>
              <a:t>des</a:t>
            </a:r>
            <a:r>
              <a:rPr sz="1667" i="1" spc="237" dirty="0">
                <a:latin typeface="Calibri"/>
                <a:cs typeface="Calibri"/>
              </a:rPr>
              <a:t> </a:t>
            </a:r>
            <a:r>
              <a:rPr sz="1667" i="1" dirty="0">
                <a:latin typeface="Calibri"/>
                <a:cs typeface="Calibri"/>
              </a:rPr>
              <a:t>activités</a:t>
            </a:r>
            <a:r>
              <a:rPr sz="1667" i="1" spc="237" dirty="0">
                <a:latin typeface="Calibri"/>
                <a:cs typeface="Calibri"/>
              </a:rPr>
              <a:t> </a:t>
            </a:r>
            <a:r>
              <a:rPr sz="1667" i="1" dirty="0">
                <a:latin typeface="Calibri"/>
                <a:cs typeface="Calibri"/>
              </a:rPr>
              <a:t>privées</a:t>
            </a:r>
            <a:r>
              <a:rPr sz="1667" i="1" spc="242" dirty="0">
                <a:latin typeface="Calibri"/>
                <a:cs typeface="Calibri"/>
              </a:rPr>
              <a:t> </a:t>
            </a:r>
            <a:r>
              <a:rPr sz="1667" i="1" dirty="0">
                <a:latin typeface="Calibri"/>
                <a:cs typeface="Calibri"/>
              </a:rPr>
              <a:t>ou</a:t>
            </a:r>
            <a:r>
              <a:rPr sz="1667" i="1" spc="237" dirty="0">
                <a:latin typeface="Calibri"/>
                <a:cs typeface="Calibri"/>
              </a:rPr>
              <a:t> </a:t>
            </a:r>
            <a:r>
              <a:rPr sz="1667" i="1" dirty="0">
                <a:latin typeface="Calibri"/>
                <a:cs typeface="Calibri"/>
              </a:rPr>
              <a:t>des</a:t>
            </a:r>
            <a:r>
              <a:rPr sz="1667" i="1" spc="237" dirty="0">
                <a:latin typeface="Calibri"/>
                <a:cs typeface="Calibri"/>
              </a:rPr>
              <a:t> </a:t>
            </a:r>
            <a:r>
              <a:rPr sz="1667" i="1" dirty="0">
                <a:latin typeface="Calibri"/>
                <a:cs typeface="Calibri"/>
              </a:rPr>
              <a:t>agréments</a:t>
            </a:r>
            <a:r>
              <a:rPr sz="1667" i="1" spc="242" dirty="0">
                <a:latin typeface="Calibri"/>
                <a:cs typeface="Calibri"/>
              </a:rPr>
              <a:t> </a:t>
            </a:r>
            <a:r>
              <a:rPr sz="1667" i="1" dirty="0">
                <a:latin typeface="Calibri"/>
                <a:cs typeface="Calibri"/>
              </a:rPr>
              <a:t>auxquels</a:t>
            </a:r>
            <a:r>
              <a:rPr sz="1667" i="1" spc="237" dirty="0">
                <a:latin typeface="Calibri"/>
                <a:cs typeface="Calibri"/>
              </a:rPr>
              <a:t> </a:t>
            </a:r>
            <a:r>
              <a:rPr sz="1667" i="1" dirty="0">
                <a:latin typeface="Calibri"/>
                <a:cs typeface="Calibri"/>
              </a:rPr>
              <a:t>se</a:t>
            </a:r>
            <a:r>
              <a:rPr sz="1667" i="1" spc="242" dirty="0">
                <a:latin typeface="Calibri"/>
                <a:cs typeface="Calibri"/>
              </a:rPr>
              <a:t> </a:t>
            </a:r>
            <a:r>
              <a:rPr sz="1667" i="1" spc="-8" dirty="0">
                <a:latin typeface="Calibri"/>
                <a:cs typeface="Calibri"/>
              </a:rPr>
              <a:t>livre </a:t>
            </a:r>
            <a:r>
              <a:rPr sz="1667" i="1" dirty="0">
                <a:latin typeface="Calibri"/>
                <a:cs typeface="Calibri"/>
              </a:rPr>
              <a:t>habituellement</a:t>
            </a:r>
            <a:r>
              <a:rPr sz="1667" i="1" spc="-46" dirty="0">
                <a:latin typeface="Calibri"/>
                <a:cs typeface="Calibri"/>
              </a:rPr>
              <a:t> </a:t>
            </a:r>
            <a:r>
              <a:rPr sz="1667" i="1" dirty="0">
                <a:latin typeface="Calibri"/>
                <a:cs typeface="Calibri"/>
              </a:rPr>
              <a:t>ou</a:t>
            </a:r>
            <a:r>
              <a:rPr sz="1667" i="1" spc="-58" dirty="0">
                <a:latin typeface="Calibri"/>
                <a:cs typeface="Calibri"/>
              </a:rPr>
              <a:t> </a:t>
            </a:r>
            <a:r>
              <a:rPr sz="1667" i="1" dirty="0">
                <a:latin typeface="Calibri"/>
                <a:cs typeface="Calibri"/>
              </a:rPr>
              <a:t>spécifiquement</a:t>
            </a:r>
            <a:r>
              <a:rPr sz="1667" i="1" spc="-50" dirty="0">
                <a:latin typeface="Calibri"/>
                <a:cs typeface="Calibri"/>
              </a:rPr>
              <a:t> </a:t>
            </a:r>
            <a:r>
              <a:rPr sz="1667" i="1" dirty="0">
                <a:latin typeface="Calibri"/>
                <a:cs typeface="Calibri"/>
              </a:rPr>
              <a:t>la</a:t>
            </a:r>
            <a:r>
              <a:rPr sz="1667" i="1" spc="-54" dirty="0">
                <a:latin typeface="Calibri"/>
                <a:cs typeface="Calibri"/>
              </a:rPr>
              <a:t> </a:t>
            </a:r>
            <a:r>
              <a:rPr sz="1667" i="1" dirty="0">
                <a:latin typeface="Calibri"/>
                <a:cs typeface="Calibri"/>
              </a:rPr>
              <a:t>victime,</a:t>
            </a:r>
            <a:r>
              <a:rPr sz="1667" i="1" spc="-54" dirty="0">
                <a:latin typeface="Calibri"/>
                <a:cs typeface="Calibri"/>
              </a:rPr>
              <a:t> </a:t>
            </a:r>
            <a:r>
              <a:rPr sz="1667" i="1" dirty="0">
                <a:latin typeface="Calibri"/>
                <a:cs typeface="Calibri"/>
              </a:rPr>
              <a:t>préjudice</a:t>
            </a:r>
            <a:r>
              <a:rPr sz="1667" i="1" spc="-58" dirty="0">
                <a:latin typeface="Calibri"/>
                <a:cs typeface="Calibri"/>
              </a:rPr>
              <a:t> </a:t>
            </a:r>
            <a:r>
              <a:rPr sz="1667" i="1" dirty="0">
                <a:latin typeface="Calibri"/>
                <a:cs typeface="Calibri"/>
              </a:rPr>
              <a:t>sexuel</a:t>
            </a:r>
            <a:r>
              <a:rPr sz="1667" i="1" spc="-50" dirty="0">
                <a:latin typeface="Calibri"/>
                <a:cs typeface="Calibri"/>
              </a:rPr>
              <a:t> </a:t>
            </a:r>
            <a:r>
              <a:rPr sz="1667" i="1" dirty="0">
                <a:latin typeface="Calibri"/>
                <a:cs typeface="Calibri"/>
              </a:rPr>
              <a:t>pendant</a:t>
            </a:r>
            <a:r>
              <a:rPr sz="1667" i="1" spc="-50" dirty="0">
                <a:latin typeface="Calibri"/>
                <a:cs typeface="Calibri"/>
              </a:rPr>
              <a:t> </a:t>
            </a:r>
            <a:r>
              <a:rPr sz="1667" i="1" dirty="0">
                <a:latin typeface="Calibri"/>
                <a:cs typeface="Calibri"/>
              </a:rPr>
              <a:t>la</a:t>
            </a:r>
            <a:r>
              <a:rPr sz="1667" i="1" spc="-58" dirty="0">
                <a:latin typeface="Calibri"/>
                <a:cs typeface="Calibri"/>
              </a:rPr>
              <a:t> </a:t>
            </a:r>
            <a:r>
              <a:rPr sz="1667" i="1" dirty="0">
                <a:latin typeface="Calibri"/>
                <a:cs typeface="Calibri"/>
              </a:rPr>
              <a:t>maladie</a:t>
            </a:r>
            <a:r>
              <a:rPr sz="1667" i="1" spc="-58" dirty="0">
                <a:latin typeface="Calibri"/>
                <a:cs typeface="Calibri"/>
              </a:rPr>
              <a:t> </a:t>
            </a:r>
            <a:r>
              <a:rPr sz="1667" i="1" dirty="0">
                <a:latin typeface="Calibri"/>
                <a:cs typeface="Calibri"/>
              </a:rPr>
              <a:t>traumatique).</a:t>
            </a:r>
            <a:r>
              <a:rPr sz="1667" i="1" spc="-54" dirty="0">
                <a:latin typeface="Calibri"/>
                <a:cs typeface="Calibri"/>
              </a:rPr>
              <a:t> </a:t>
            </a:r>
            <a:r>
              <a:rPr sz="1667" i="1" spc="-42" dirty="0">
                <a:latin typeface="Calibri"/>
                <a:cs typeface="Calibri"/>
              </a:rPr>
              <a:t>»</a:t>
            </a:r>
            <a:endParaRPr sz="1667" dirty="0">
              <a:latin typeface="Calibri"/>
              <a:cs typeface="Calibri"/>
            </a:endParaRPr>
          </a:p>
          <a:p>
            <a:pPr marL="10583" algn="just">
              <a:spcBef>
                <a:spcPts val="1737"/>
              </a:spcBef>
            </a:pPr>
            <a:r>
              <a:rPr sz="1667" dirty="0">
                <a:latin typeface="Calibri"/>
                <a:cs typeface="Calibri"/>
              </a:rPr>
              <a:t>Ce</a:t>
            </a:r>
            <a:r>
              <a:rPr sz="1667" spc="-37" dirty="0">
                <a:latin typeface="Calibri"/>
                <a:cs typeface="Calibri"/>
              </a:rPr>
              <a:t> </a:t>
            </a:r>
            <a:r>
              <a:rPr sz="1667" spc="-21" dirty="0">
                <a:latin typeface="Calibri"/>
                <a:cs typeface="Calibri"/>
              </a:rPr>
              <a:t>n’est</a:t>
            </a:r>
            <a:r>
              <a:rPr sz="1667" spc="-37" dirty="0">
                <a:latin typeface="Calibri"/>
                <a:cs typeface="Calibri"/>
              </a:rPr>
              <a:t> </a:t>
            </a:r>
            <a:r>
              <a:rPr sz="1667" dirty="0">
                <a:latin typeface="Calibri"/>
                <a:cs typeface="Calibri"/>
              </a:rPr>
              <a:t>pas</a:t>
            </a:r>
            <a:r>
              <a:rPr sz="1667" spc="-33" dirty="0">
                <a:latin typeface="Calibri"/>
                <a:cs typeface="Calibri"/>
              </a:rPr>
              <a:t> </a:t>
            </a:r>
            <a:r>
              <a:rPr sz="1667" dirty="0">
                <a:latin typeface="Calibri"/>
                <a:cs typeface="Calibri"/>
              </a:rPr>
              <a:t>la</a:t>
            </a:r>
            <a:r>
              <a:rPr sz="1667" spc="-37" dirty="0">
                <a:latin typeface="Calibri"/>
                <a:cs typeface="Calibri"/>
              </a:rPr>
              <a:t> </a:t>
            </a:r>
            <a:r>
              <a:rPr sz="1667" dirty="0">
                <a:latin typeface="Calibri"/>
                <a:cs typeface="Calibri"/>
              </a:rPr>
              <a:t>version</a:t>
            </a:r>
            <a:r>
              <a:rPr sz="1667" spc="-42" dirty="0">
                <a:latin typeface="Calibri"/>
                <a:cs typeface="Calibri"/>
              </a:rPr>
              <a:t> </a:t>
            </a:r>
            <a:r>
              <a:rPr sz="1667" spc="-8" dirty="0">
                <a:latin typeface="Calibri"/>
                <a:cs typeface="Calibri"/>
              </a:rPr>
              <a:t>temporaire</a:t>
            </a:r>
            <a:r>
              <a:rPr sz="1667" spc="-33" dirty="0">
                <a:latin typeface="Calibri"/>
                <a:cs typeface="Calibri"/>
              </a:rPr>
              <a:t> </a:t>
            </a:r>
            <a:r>
              <a:rPr sz="1667" dirty="0">
                <a:latin typeface="Calibri"/>
                <a:cs typeface="Calibri"/>
              </a:rPr>
              <a:t>du</a:t>
            </a:r>
            <a:r>
              <a:rPr sz="1667" spc="-42" dirty="0">
                <a:latin typeface="Calibri"/>
                <a:cs typeface="Calibri"/>
              </a:rPr>
              <a:t> </a:t>
            </a:r>
            <a:r>
              <a:rPr sz="1667" spc="-21" dirty="0">
                <a:latin typeface="Calibri"/>
                <a:cs typeface="Calibri"/>
              </a:rPr>
              <a:t>DFP</a:t>
            </a:r>
            <a:endParaRPr sz="1667" dirty="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2518156" y="386568"/>
            <a:ext cx="7768167" cy="292751"/>
          </a:xfrm>
          <a:prstGeom prst="rect">
            <a:avLst/>
          </a:prstGeom>
        </p:spPr>
        <p:txBody>
          <a:bodyPr vert="horz" wrap="square" lIns="0" tIns="10583" rIns="0" bIns="0" rtlCol="0" anchor="t" anchorCtr="0">
            <a:spAutoFit/>
          </a:bodyPr>
          <a:lstStyle/>
          <a:p>
            <a:pPr marL="10583">
              <a:lnSpc>
                <a:spcPct val="100000"/>
              </a:lnSpc>
              <a:spcBef>
                <a:spcPts val="83"/>
              </a:spcBef>
            </a:pPr>
            <a:r>
              <a:rPr lang="fr-FR" sz="1800" dirty="0">
                <a:latin typeface="Calibri"/>
                <a:cs typeface="Calibri"/>
              </a:rPr>
              <a:t>DANS</a:t>
            </a:r>
            <a:r>
              <a:rPr lang="fr-FR" sz="1800" spc="-33" dirty="0">
                <a:latin typeface="Calibri"/>
                <a:cs typeface="Calibri"/>
              </a:rPr>
              <a:t> </a:t>
            </a:r>
            <a:r>
              <a:rPr lang="fr-FR" sz="1800" dirty="0">
                <a:latin typeface="Calibri"/>
                <a:cs typeface="Calibri"/>
              </a:rPr>
              <a:t>LES</a:t>
            </a:r>
            <a:r>
              <a:rPr lang="fr-FR" sz="1800" spc="-33" dirty="0">
                <a:latin typeface="Calibri"/>
                <a:cs typeface="Calibri"/>
              </a:rPr>
              <a:t> </a:t>
            </a:r>
            <a:r>
              <a:rPr lang="fr-FR" sz="1800" dirty="0">
                <a:latin typeface="Calibri"/>
                <a:cs typeface="Calibri"/>
              </a:rPr>
              <a:t>DEMANDES</a:t>
            </a:r>
            <a:r>
              <a:rPr lang="fr-FR" sz="1800" spc="-33" dirty="0">
                <a:latin typeface="Calibri"/>
                <a:cs typeface="Calibri"/>
              </a:rPr>
              <a:t> </a:t>
            </a:r>
            <a:r>
              <a:rPr lang="fr-FR" sz="1800" spc="-8" dirty="0">
                <a:latin typeface="Calibri"/>
                <a:cs typeface="Calibri"/>
              </a:rPr>
              <a:t>D’INDEMNISATION</a:t>
            </a:r>
            <a:r>
              <a:rPr lang="fr-FR" sz="1800" spc="-37" dirty="0">
                <a:latin typeface="Calibri"/>
                <a:cs typeface="Calibri"/>
              </a:rPr>
              <a:t> </a:t>
            </a:r>
            <a:r>
              <a:rPr lang="fr-FR" sz="1800" dirty="0">
                <a:latin typeface="Calibri"/>
                <a:cs typeface="Calibri"/>
              </a:rPr>
              <a:t>DU</a:t>
            </a:r>
            <a:r>
              <a:rPr lang="fr-FR" sz="1800" spc="-37" dirty="0">
                <a:latin typeface="Calibri"/>
                <a:cs typeface="Calibri"/>
              </a:rPr>
              <a:t> </a:t>
            </a:r>
            <a:r>
              <a:rPr lang="fr-FR" sz="1800" dirty="0">
                <a:latin typeface="Calibri"/>
                <a:cs typeface="Calibri"/>
              </a:rPr>
              <a:t>POSTE,</a:t>
            </a:r>
            <a:r>
              <a:rPr lang="fr-FR" sz="1800" spc="-33" dirty="0">
                <a:latin typeface="Calibri"/>
                <a:cs typeface="Calibri"/>
              </a:rPr>
              <a:t> </a:t>
            </a:r>
            <a:r>
              <a:rPr lang="fr-FR" sz="1800" dirty="0">
                <a:latin typeface="Calibri"/>
                <a:cs typeface="Calibri"/>
              </a:rPr>
              <a:t>SE</a:t>
            </a:r>
            <a:r>
              <a:rPr lang="fr-FR" sz="1800" spc="-25" dirty="0">
                <a:latin typeface="Calibri"/>
                <a:cs typeface="Calibri"/>
              </a:rPr>
              <a:t> </a:t>
            </a:r>
            <a:r>
              <a:rPr lang="fr-FR" sz="1800" dirty="0">
                <a:latin typeface="Calibri"/>
                <a:cs typeface="Calibri"/>
              </a:rPr>
              <a:t>RAPPELER</a:t>
            </a:r>
            <a:r>
              <a:rPr lang="fr-FR" sz="1800" b="0" spc="-37" dirty="0">
                <a:latin typeface="Calibri"/>
                <a:cs typeface="Calibri"/>
              </a:rPr>
              <a:t> </a:t>
            </a:r>
            <a:r>
              <a:rPr lang="fr-FR" sz="1800" b="0" spc="-42" dirty="0">
                <a:latin typeface="Calibri"/>
                <a:cs typeface="Calibri"/>
              </a:rPr>
              <a:t>:</a:t>
            </a:r>
            <a:endParaRPr lang="fr-FR" sz="1800" b="0" dirty="0">
              <a:latin typeface="Calibri"/>
              <a:cs typeface="Calibri"/>
            </a:endParaRPr>
          </a:p>
        </p:txBody>
      </p:sp>
      <p:grpSp>
        <p:nvGrpSpPr>
          <p:cNvPr id="5" name="Groupe 4">
            <a:extLst>
              <a:ext uri="{FF2B5EF4-FFF2-40B4-BE49-F238E27FC236}">
                <a16:creationId xmlns:a16="http://schemas.microsoft.com/office/drawing/2014/main" id="{CC654FF5-F0B0-CF99-EDDB-C5B9570A9964}"/>
              </a:ext>
            </a:extLst>
          </p:cNvPr>
          <p:cNvGrpSpPr/>
          <p:nvPr/>
        </p:nvGrpSpPr>
        <p:grpSpPr>
          <a:xfrm>
            <a:off x="598487" y="961194"/>
            <a:ext cx="10995025" cy="4555392"/>
            <a:chOff x="149817" y="668443"/>
            <a:chExt cx="10995025" cy="4555392"/>
          </a:xfrm>
        </p:grpSpPr>
        <p:sp>
          <p:nvSpPr>
            <p:cNvPr id="3" name="object 3"/>
            <p:cNvSpPr txBox="1"/>
            <p:nvPr/>
          </p:nvSpPr>
          <p:spPr>
            <a:xfrm>
              <a:off x="149817" y="668443"/>
              <a:ext cx="10995025" cy="4555392"/>
            </a:xfrm>
            <a:prstGeom prst="rect">
              <a:avLst/>
            </a:prstGeom>
          </p:spPr>
          <p:txBody>
            <a:bodyPr vert="horz" wrap="square" lIns="0" tIns="10583" rIns="0" bIns="0" rtlCol="0">
              <a:spAutoFit/>
            </a:bodyPr>
            <a:lstStyle/>
            <a:p>
              <a:pPr marL="301613" indent="-240761" algn="just">
                <a:spcBef>
                  <a:spcPts val="83"/>
                </a:spcBef>
                <a:buFont typeface="Arial"/>
                <a:buChar char="►"/>
                <a:tabLst>
                  <a:tab pos="301613" algn="l"/>
                </a:tabLst>
              </a:pPr>
              <a:r>
                <a:rPr sz="1400" b="1" dirty="0">
                  <a:latin typeface="Calibri"/>
                  <a:cs typeface="Calibri"/>
                </a:rPr>
                <a:t>Le</a:t>
              </a:r>
              <a:r>
                <a:rPr sz="1400" b="1" spc="-29" dirty="0">
                  <a:latin typeface="Calibri"/>
                  <a:cs typeface="Calibri"/>
                </a:rPr>
                <a:t> </a:t>
              </a:r>
              <a:r>
                <a:rPr sz="1400" b="1" dirty="0">
                  <a:latin typeface="Calibri"/>
                  <a:cs typeface="Calibri"/>
                </a:rPr>
                <a:t>taux</a:t>
              </a:r>
              <a:r>
                <a:rPr sz="1400" b="1" spc="-33" dirty="0">
                  <a:latin typeface="Calibri"/>
                  <a:cs typeface="Calibri"/>
                </a:rPr>
                <a:t> </a:t>
              </a:r>
              <a:r>
                <a:rPr sz="1400" b="1" dirty="0">
                  <a:latin typeface="Calibri"/>
                  <a:cs typeface="Calibri"/>
                </a:rPr>
                <a:t>de</a:t>
              </a:r>
              <a:r>
                <a:rPr sz="1400" b="1" spc="-25" dirty="0">
                  <a:latin typeface="Calibri"/>
                  <a:cs typeface="Calibri"/>
                </a:rPr>
                <a:t> </a:t>
              </a:r>
              <a:r>
                <a:rPr sz="1400" b="1" dirty="0">
                  <a:latin typeface="Calibri"/>
                  <a:cs typeface="Calibri"/>
                </a:rPr>
                <a:t>DFT</a:t>
              </a:r>
              <a:r>
                <a:rPr sz="1400" b="1" spc="-33" dirty="0">
                  <a:latin typeface="Calibri"/>
                  <a:cs typeface="Calibri"/>
                </a:rPr>
                <a:t> </a:t>
              </a:r>
              <a:r>
                <a:rPr sz="1400" b="1" dirty="0">
                  <a:latin typeface="Calibri"/>
                  <a:cs typeface="Calibri"/>
                </a:rPr>
                <a:t>ne</a:t>
              </a:r>
              <a:r>
                <a:rPr sz="1400" b="1" spc="-29" dirty="0">
                  <a:latin typeface="Calibri"/>
                  <a:cs typeface="Calibri"/>
                </a:rPr>
                <a:t> </a:t>
              </a:r>
              <a:r>
                <a:rPr sz="1400" b="1" dirty="0">
                  <a:latin typeface="Calibri"/>
                  <a:cs typeface="Calibri"/>
                </a:rPr>
                <a:t>correspond</a:t>
              </a:r>
              <a:r>
                <a:rPr sz="1400" b="1" spc="-33" dirty="0">
                  <a:latin typeface="Calibri"/>
                  <a:cs typeface="Calibri"/>
                </a:rPr>
                <a:t> </a:t>
              </a:r>
              <a:r>
                <a:rPr sz="1400" b="1" dirty="0">
                  <a:latin typeface="Calibri"/>
                  <a:cs typeface="Calibri"/>
                </a:rPr>
                <a:t>pas</a:t>
              </a:r>
              <a:r>
                <a:rPr sz="1400" b="1" spc="-33" dirty="0">
                  <a:latin typeface="Calibri"/>
                  <a:cs typeface="Calibri"/>
                </a:rPr>
                <a:t> </a:t>
              </a:r>
              <a:r>
                <a:rPr sz="1400" b="1" dirty="0">
                  <a:latin typeface="Calibri"/>
                  <a:cs typeface="Calibri"/>
                </a:rPr>
                <a:t>à</a:t>
              </a:r>
              <a:r>
                <a:rPr sz="1400" b="1" spc="-29" dirty="0">
                  <a:latin typeface="Calibri"/>
                  <a:cs typeface="Calibri"/>
                </a:rPr>
                <a:t> </a:t>
              </a:r>
              <a:r>
                <a:rPr sz="1400" b="1" dirty="0">
                  <a:latin typeface="Calibri"/>
                  <a:cs typeface="Calibri"/>
                </a:rPr>
                <a:t>un</a:t>
              </a:r>
              <a:r>
                <a:rPr sz="1400" b="1" spc="-37" dirty="0">
                  <a:latin typeface="Calibri"/>
                  <a:cs typeface="Calibri"/>
                </a:rPr>
                <a:t> </a:t>
              </a:r>
              <a:r>
                <a:rPr sz="1400" b="1" dirty="0">
                  <a:latin typeface="Calibri"/>
                  <a:cs typeface="Calibri"/>
                </a:rPr>
                <a:t>seul</a:t>
              </a:r>
              <a:r>
                <a:rPr sz="1400" b="1" spc="-33" dirty="0">
                  <a:latin typeface="Calibri"/>
                  <a:cs typeface="Calibri"/>
                </a:rPr>
                <a:t> </a:t>
              </a:r>
              <a:r>
                <a:rPr sz="1400" b="1" dirty="0">
                  <a:latin typeface="Calibri"/>
                  <a:cs typeface="Calibri"/>
                </a:rPr>
                <a:t>taux</a:t>
              </a:r>
              <a:r>
                <a:rPr sz="1400" b="1" spc="-33" dirty="0">
                  <a:latin typeface="Calibri"/>
                  <a:cs typeface="Calibri"/>
                </a:rPr>
                <a:t> d’AIPP</a:t>
              </a:r>
              <a:r>
                <a:rPr sz="1400" b="1" spc="-25" dirty="0">
                  <a:latin typeface="Calibri"/>
                  <a:cs typeface="Calibri"/>
                </a:rPr>
                <a:t> </a:t>
              </a:r>
              <a:r>
                <a:rPr sz="1400" b="1" spc="-42" dirty="0">
                  <a:latin typeface="Calibri"/>
                  <a:cs typeface="Calibri"/>
                </a:rPr>
                <a:t>:</a:t>
              </a:r>
              <a:endParaRPr sz="1400" dirty="0">
                <a:latin typeface="Calibri"/>
                <a:cs typeface="Calibri"/>
              </a:endParaRPr>
            </a:p>
            <a:p>
              <a:pPr marL="442895" marR="57148" lvl="1" indent="-11112" algn="just">
                <a:spcBef>
                  <a:spcPts val="46"/>
                </a:spcBef>
                <a:buSzPct val="95000"/>
                <a:buChar char="•"/>
                <a:tabLst>
                  <a:tab pos="548195" algn="l"/>
                </a:tabLst>
              </a:pPr>
              <a:r>
                <a:rPr sz="1400" dirty="0">
                  <a:solidFill>
                    <a:srgbClr val="05000A"/>
                  </a:solidFill>
                  <a:latin typeface="Calibri"/>
                  <a:cs typeface="Calibri"/>
                </a:rPr>
                <a:t>	Cass.</a:t>
              </a:r>
              <a:r>
                <a:rPr sz="1400" spc="412" dirty="0">
                  <a:solidFill>
                    <a:srgbClr val="05000A"/>
                  </a:solidFill>
                  <a:latin typeface="Calibri"/>
                  <a:cs typeface="Calibri"/>
                </a:rPr>
                <a:t> </a:t>
              </a:r>
              <a:r>
                <a:rPr sz="1400" dirty="0">
                  <a:solidFill>
                    <a:srgbClr val="05000A"/>
                  </a:solidFill>
                  <a:latin typeface="Calibri"/>
                  <a:cs typeface="Calibri"/>
                </a:rPr>
                <a:t>2</a:t>
              </a:r>
              <a:r>
                <a:rPr sz="1400" baseline="25641" dirty="0">
                  <a:solidFill>
                    <a:srgbClr val="05000A"/>
                  </a:solidFill>
                  <a:latin typeface="Calibri"/>
                  <a:cs typeface="Calibri"/>
                </a:rPr>
                <a:t>ème</a:t>
              </a:r>
              <a:r>
                <a:rPr sz="1400" spc="243" baseline="25641" dirty="0">
                  <a:solidFill>
                    <a:srgbClr val="05000A"/>
                  </a:solidFill>
                  <a:latin typeface="Calibri"/>
                  <a:cs typeface="Calibri"/>
                </a:rPr>
                <a:t>  </a:t>
              </a:r>
              <a:r>
                <a:rPr sz="1400" dirty="0">
                  <a:solidFill>
                    <a:srgbClr val="05000A"/>
                  </a:solidFill>
                  <a:latin typeface="Calibri"/>
                  <a:cs typeface="Calibri"/>
                </a:rPr>
                <a:t>civ,</a:t>
              </a:r>
              <a:r>
                <a:rPr sz="1400" spc="21" dirty="0">
                  <a:solidFill>
                    <a:srgbClr val="05000A"/>
                  </a:solidFill>
                  <a:latin typeface="Calibri"/>
                  <a:cs typeface="Calibri"/>
                </a:rPr>
                <a:t>  </a:t>
              </a:r>
              <a:r>
                <a:rPr sz="1400" dirty="0">
                  <a:solidFill>
                    <a:srgbClr val="05000A"/>
                  </a:solidFill>
                  <a:latin typeface="Calibri"/>
                  <a:cs typeface="Calibri"/>
                </a:rPr>
                <a:t>28</a:t>
              </a:r>
              <a:r>
                <a:rPr sz="1400" spc="21" dirty="0">
                  <a:solidFill>
                    <a:srgbClr val="05000A"/>
                  </a:solidFill>
                  <a:latin typeface="Calibri"/>
                  <a:cs typeface="Calibri"/>
                </a:rPr>
                <a:t>  </a:t>
              </a:r>
              <a:r>
                <a:rPr sz="1400" dirty="0">
                  <a:solidFill>
                    <a:srgbClr val="05000A"/>
                  </a:solidFill>
                  <a:latin typeface="Calibri"/>
                  <a:cs typeface="Calibri"/>
                </a:rPr>
                <a:t>mai</a:t>
              </a:r>
              <a:r>
                <a:rPr sz="1400" spc="25" dirty="0">
                  <a:solidFill>
                    <a:srgbClr val="05000A"/>
                  </a:solidFill>
                  <a:latin typeface="Calibri"/>
                  <a:cs typeface="Calibri"/>
                </a:rPr>
                <a:t>  </a:t>
              </a:r>
              <a:r>
                <a:rPr sz="1400" dirty="0">
                  <a:solidFill>
                    <a:srgbClr val="05000A"/>
                  </a:solidFill>
                  <a:latin typeface="Calibri"/>
                  <a:cs typeface="Calibri"/>
                </a:rPr>
                <a:t>2009,</a:t>
              </a:r>
              <a:r>
                <a:rPr sz="1400" spc="25" dirty="0">
                  <a:solidFill>
                    <a:srgbClr val="05000A"/>
                  </a:solidFill>
                  <a:latin typeface="Calibri"/>
                  <a:cs typeface="Calibri"/>
                </a:rPr>
                <a:t>  </a:t>
              </a:r>
              <a:r>
                <a:rPr sz="1400" spc="-8" dirty="0">
                  <a:solidFill>
                    <a:srgbClr val="05000A"/>
                  </a:solidFill>
                  <a:latin typeface="Calibri"/>
                  <a:cs typeface="Calibri"/>
                </a:rPr>
                <a:t>n°08-</a:t>
              </a:r>
              <a:r>
                <a:rPr sz="1400" dirty="0">
                  <a:solidFill>
                    <a:srgbClr val="05000A"/>
                  </a:solidFill>
                  <a:latin typeface="Calibri"/>
                  <a:cs typeface="Calibri"/>
                </a:rPr>
                <a:t>16.829</a:t>
              </a:r>
              <a:r>
                <a:rPr sz="1400" spc="21" dirty="0">
                  <a:solidFill>
                    <a:srgbClr val="05000A"/>
                  </a:solidFill>
                  <a:latin typeface="Calibri"/>
                  <a:cs typeface="Calibri"/>
                </a:rPr>
                <a:t>  </a:t>
              </a:r>
              <a:r>
                <a:rPr sz="1400" dirty="0">
                  <a:solidFill>
                    <a:srgbClr val="05000A"/>
                  </a:solidFill>
                  <a:latin typeface="Calibri"/>
                  <a:cs typeface="Calibri"/>
                </a:rPr>
                <a:t>:</a:t>
              </a:r>
              <a:r>
                <a:rPr sz="1400" spc="25" dirty="0">
                  <a:solidFill>
                    <a:srgbClr val="05000A"/>
                  </a:solidFill>
                  <a:latin typeface="Calibri"/>
                  <a:cs typeface="Calibri"/>
                </a:rPr>
                <a:t>  </a:t>
              </a:r>
              <a:r>
                <a:rPr sz="1400" dirty="0">
                  <a:solidFill>
                    <a:srgbClr val="05000A"/>
                  </a:solidFill>
                  <a:latin typeface="Calibri"/>
                  <a:cs typeface="Calibri"/>
                </a:rPr>
                <a:t>«</a:t>
              </a:r>
              <a:r>
                <a:rPr sz="1400" spc="21" dirty="0">
                  <a:solidFill>
                    <a:srgbClr val="05000A"/>
                  </a:solidFill>
                  <a:latin typeface="Calibri"/>
                  <a:cs typeface="Calibri"/>
                </a:rPr>
                <a:t>  </a:t>
              </a:r>
              <a:r>
                <a:rPr sz="1400" dirty="0">
                  <a:solidFill>
                    <a:srgbClr val="05000A"/>
                  </a:solidFill>
                  <a:latin typeface="Calibri"/>
                  <a:cs typeface="Calibri"/>
                </a:rPr>
                <a:t>pour</a:t>
              </a:r>
              <a:r>
                <a:rPr sz="1400" spc="25" dirty="0">
                  <a:solidFill>
                    <a:srgbClr val="05000A"/>
                  </a:solidFill>
                  <a:latin typeface="Calibri"/>
                  <a:cs typeface="Calibri"/>
                </a:rPr>
                <a:t>  </a:t>
              </a:r>
              <a:r>
                <a:rPr sz="1400" dirty="0">
                  <a:solidFill>
                    <a:srgbClr val="05000A"/>
                  </a:solidFill>
                  <a:latin typeface="Calibri"/>
                  <a:cs typeface="Calibri"/>
                </a:rPr>
                <a:t>la</a:t>
              </a:r>
              <a:r>
                <a:rPr sz="1400" spc="25" dirty="0">
                  <a:solidFill>
                    <a:srgbClr val="05000A"/>
                  </a:solidFill>
                  <a:latin typeface="Calibri"/>
                  <a:cs typeface="Calibri"/>
                </a:rPr>
                <a:t>  </a:t>
              </a:r>
              <a:r>
                <a:rPr sz="1400" dirty="0">
                  <a:solidFill>
                    <a:srgbClr val="05000A"/>
                  </a:solidFill>
                  <a:latin typeface="Calibri"/>
                  <a:cs typeface="Calibri"/>
                </a:rPr>
                <a:t>période</a:t>
              </a:r>
              <a:r>
                <a:rPr sz="1400" spc="25" dirty="0">
                  <a:solidFill>
                    <a:srgbClr val="05000A"/>
                  </a:solidFill>
                  <a:latin typeface="Calibri"/>
                  <a:cs typeface="Calibri"/>
                </a:rPr>
                <a:t>  </a:t>
              </a:r>
              <a:r>
                <a:rPr sz="1400" dirty="0">
                  <a:solidFill>
                    <a:srgbClr val="05000A"/>
                  </a:solidFill>
                  <a:latin typeface="Calibri"/>
                  <a:cs typeface="Calibri"/>
                </a:rPr>
                <a:t>antérieure</a:t>
              </a:r>
              <a:r>
                <a:rPr sz="1400" spc="21" dirty="0">
                  <a:solidFill>
                    <a:srgbClr val="05000A"/>
                  </a:solidFill>
                  <a:latin typeface="Calibri"/>
                  <a:cs typeface="Calibri"/>
                </a:rPr>
                <a:t>  </a:t>
              </a:r>
              <a:r>
                <a:rPr sz="1400" dirty="0">
                  <a:solidFill>
                    <a:srgbClr val="05000A"/>
                  </a:solidFill>
                  <a:latin typeface="Calibri"/>
                  <a:cs typeface="Calibri"/>
                </a:rPr>
                <a:t>à</a:t>
              </a:r>
              <a:r>
                <a:rPr sz="1400" spc="25" dirty="0">
                  <a:solidFill>
                    <a:srgbClr val="05000A"/>
                  </a:solidFill>
                  <a:latin typeface="Calibri"/>
                  <a:cs typeface="Calibri"/>
                </a:rPr>
                <a:t>  </a:t>
              </a:r>
              <a:r>
                <a:rPr sz="1400" dirty="0">
                  <a:solidFill>
                    <a:srgbClr val="05000A"/>
                  </a:solidFill>
                  <a:latin typeface="Calibri"/>
                  <a:cs typeface="Calibri"/>
                </a:rPr>
                <a:t>la</a:t>
              </a:r>
              <a:r>
                <a:rPr sz="1400" spc="25" dirty="0">
                  <a:solidFill>
                    <a:srgbClr val="05000A"/>
                  </a:solidFill>
                  <a:latin typeface="Calibri"/>
                  <a:cs typeface="Calibri"/>
                </a:rPr>
                <a:t>  </a:t>
              </a:r>
              <a:r>
                <a:rPr sz="1400" dirty="0">
                  <a:solidFill>
                    <a:srgbClr val="05000A"/>
                  </a:solidFill>
                  <a:latin typeface="Calibri"/>
                  <a:cs typeface="Calibri"/>
                </a:rPr>
                <a:t>date</a:t>
              </a:r>
              <a:r>
                <a:rPr sz="1400" spc="25" dirty="0">
                  <a:solidFill>
                    <a:srgbClr val="05000A"/>
                  </a:solidFill>
                  <a:latin typeface="Calibri"/>
                  <a:cs typeface="Calibri"/>
                </a:rPr>
                <a:t>  </a:t>
              </a:r>
              <a:r>
                <a:rPr sz="1400" dirty="0">
                  <a:solidFill>
                    <a:srgbClr val="05000A"/>
                  </a:solidFill>
                  <a:latin typeface="Calibri"/>
                  <a:cs typeface="Calibri"/>
                </a:rPr>
                <a:t>de</a:t>
              </a:r>
              <a:r>
                <a:rPr sz="1400" spc="21" dirty="0">
                  <a:solidFill>
                    <a:srgbClr val="05000A"/>
                  </a:solidFill>
                  <a:latin typeface="Calibri"/>
                  <a:cs typeface="Calibri"/>
                </a:rPr>
                <a:t>  </a:t>
              </a:r>
              <a:r>
                <a:rPr sz="1400" dirty="0">
                  <a:solidFill>
                    <a:srgbClr val="05000A"/>
                  </a:solidFill>
                  <a:latin typeface="Calibri"/>
                  <a:cs typeface="Calibri"/>
                </a:rPr>
                <a:t>consolidation,</a:t>
              </a:r>
              <a:r>
                <a:rPr sz="1400" spc="25" dirty="0">
                  <a:solidFill>
                    <a:srgbClr val="05000A"/>
                  </a:solidFill>
                  <a:latin typeface="Calibri"/>
                  <a:cs typeface="Calibri"/>
                </a:rPr>
                <a:t>  </a:t>
              </a:r>
              <a:r>
                <a:rPr sz="1400" spc="-8" dirty="0">
                  <a:solidFill>
                    <a:srgbClr val="05000A"/>
                  </a:solidFill>
                  <a:latin typeface="Calibri"/>
                  <a:cs typeface="Calibri"/>
                </a:rPr>
                <a:t>l’incapacité </a:t>
              </a:r>
              <a:r>
                <a:rPr sz="1400" dirty="0">
                  <a:solidFill>
                    <a:srgbClr val="05000A"/>
                  </a:solidFill>
                  <a:latin typeface="Calibri"/>
                  <a:cs typeface="Calibri"/>
                </a:rPr>
                <a:t>fonctionnelle</a:t>
              </a:r>
              <a:r>
                <a:rPr sz="1400" spc="-21" dirty="0">
                  <a:solidFill>
                    <a:srgbClr val="05000A"/>
                  </a:solidFill>
                  <a:latin typeface="Calibri"/>
                  <a:cs typeface="Calibri"/>
                </a:rPr>
                <a:t> </a:t>
              </a:r>
              <a:r>
                <a:rPr sz="1400" dirty="0">
                  <a:solidFill>
                    <a:srgbClr val="05000A"/>
                  </a:solidFill>
                  <a:latin typeface="Calibri"/>
                  <a:cs typeface="Calibri"/>
                </a:rPr>
                <a:t>totale</a:t>
              </a:r>
              <a:r>
                <a:rPr sz="1400" spc="-12" dirty="0">
                  <a:solidFill>
                    <a:srgbClr val="05000A"/>
                  </a:solidFill>
                  <a:latin typeface="Calibri"/>
                  <a:cs typeface="Calibri"/>
                </a:rPr>
                <a:t> </a:t>
              </a:r>
              <a:r>
                <a:rPr sz="1400" dirty="0">
                  <a:solidFill>
                    <a:srgbClr val="05000A"/>
                  </a:solidFill>
                  <a:latin typeface="Calibri"/>
                  <a:cs typeface="Calibri"/>
                </a:rPr>
                <a:t>ou</a:t>
              </a:r>
              <a:r>
                <a:rPr sz="1400" spc="-12" dirty="0">
                  <a:solidFill>
                    <a:srgbClr val="05000A"/>
                  </a:solidFill>
                  <a:latin typeface="Calibri"/>
                  <a:cs typeface="Calibri"/>
                </a:rPr>
                <a:t> </a:t>
              </a:r>
              <a:r>
                <a:rPr sz="1400" dirty="0">
                  <a:solidFill>
                    <a:srgbClr val="05000A"/>
                  </a:solidFill>
                  <a:latin typeface="Calibri"/>
                  <a:cs typeface="Calibri"/>
                </a:rPr>
                <a:t>partielle</a:t>
              </a:r>
              <a:r>
                <a:rPr sz="1400" spc="-12" dirty="0">
                  <a:solidFill>
                    <a:srgbClr val="05000A"/>
                  </a:solidFill>
                  <a:latin typeface="Calibri"/>
                  <a:cs typeface="Calibri"/>
                </a:rPr>
                <a:t> </a:t>
              </a:r>
              <a:r>
                <a:rPr sz="1400" dirty="0">
                  <a:solidFill>
                    <a:srgbClr val="05000A"/>
                  </a:solidFill>
                  <a:latin typeface="Calibri"/>
                  <a:cs typeface="Calibri"/>
                </a:rPr>
                <a:t>ainsi</a:t>
              </a:r>
              <a:r>
                <a:rPr sz="1400" spc="-12" dirty="0">
                  <a:solidFill>
                    <a:srgbClr val="05000A"/>
                  </a:solidFill>
                  <a:latin typeface="Calibri"/>
                  <a:cs typeface="Calibri"/>
                </a:rPr>
                <a:t> </a:t>
              </a:r>
              <a:r>
                <a:rPr sz="1400" dirty="0">
                  <a:solidFill>
                    <a:srgbClr val="05000A"/>
                  </a:solidFill>
                  <a:latin typeface="Calibri"/>
                  <a:cs typeface="Calibri"/>
                </a:rPr>
                <a:t>que</a:t>
              </a:r>
              <a:r>
                <a:rPr sz="1400" spc="-12" dirty="0">
                  <a:solidFill>
                    <a:srgbClr val="05000A"/>
                  </a:solidFill>
                  <a:latin typeface="Calibri"/>
                  <a:cs typeface="Calibri"/>
                </a:rPr>
                <a:t> </a:t>
              </a:r>
              <a:r>
                <a:rPr sz="1400" dirty="0">
                  <a:solidFill>
                    <a:srgbClr val="05000A"/>
                  </a:solidFill>
                  <a:latin typeface="Calibri"/>
                  <a:cs typeface="Calibri"/>
                </a:rPr>
                <a:t>le</a:t>
              </a:r>
              <a:r>
                <a:rPr sz="1400" spc="-12" dirty="0">
                  <a:solidFill>
                    <a:srgbClr val="05000A"/>
                  </a:solidFill>
                  <a:latin typeface="Calibri"/>
                  <a:cs typeface="Calibri"/>
                </a:rPr>
                <a:t> </a:t>
              </a:r>
              <a:r>
                <a:rPr sz="1400" dirty="0">
                  <a:solidFill>
                    <a:srgbClr val="05000A"/>
                  </a:solidFill>
                  <a:latin typeface="Calibri"/>
                  <a:cs typeface="Calibri"/>
                </a:rPr>
                <a:t>temps</a:t>
              </a:r>
              <a:r>
                <a:rPr sz="1400" spc="-8" dirty="0">
                  <a:solidFill>
                    <a:srgbClr val="05000A"/>
                  </a:solidFill>
                  <a:latin typeface="Calibri"/>
                  <a:cs typeface="Calibri"/>
                </a:rPr>
                <a:t> </a:t>
              </a:r>
              <a:r>
                <a:rPr sz="1400" dirty="0">
                  <a:solidFill>
                    <a:srgbClr val="05000A"/>
                  </a:solidFill>
                  <a:latin typeface="Calibri"/>
                  <a:cs typeface="Calibri"/>
                </a:rPr>
                <a:t>d’hospitalisation</a:t>
              </a:r>
              <a:r>
                <a:rPr sz="1400" spc="-12" dirty="0">
                  <a:solidFill>
                    <a:srgbClr val="05000A"/>
                  </a:solidFill>
                  <a:latin typeface="Calibri"/>
                  <a:cs typeface="Calibri"/>
                </a:rPr>
                <a:t> </a:t>
              </a:r>
              <a:r>
                <a:rPr sz="1400" dirty="0">
                  <a:solidFill>
                    <a:srgbClr val="05000A"/>
                  </a:solidFill>
                  <a:latin typeface="Calibri"/>
                  <a:cs typeface="Calibri"/>
                </a:rPr>
                <a:t>et</a:t>
              </a:r>
              <a:r>
                <a:rPr sz="1400" spc="-8" dirty="0">
                  <a:solidFill>
                    <a:srgbClr val="05000A"/>
                  </a:solidFill>
                  <a:latin typeface="Calibri"/>
                  <a:cs typeface="Calibri"/>
                </a:rPr>
                <a:t> </a:t>
              </a:r>
              <a:r>
                <a:rPr sz="1400" dirty="0">
                  <a:solidFill>
                    <a:srgbClr val="05000A"/>
                  </a:solidFill>
                  <a:latin typeface="Calibri"/>
                  <a:cs typeface="Calibri"/>
                </a:rPr>
                <a:t>les</a:t>
              </a:r>
              <a:r>
                <a:rPr sz="1400" spc="-8" dirty="0">
                  <a:solidFill>
                    <a:srgbClr val="05000A"/>
                  </a:solidFill>
                  <a:latin typeface="Calibri"/>
                  <a:cs typeface="Calibri"/>
                </a:rPr>
                <a:t> </a:t>
              </a:r>
              <a:r>
                <a:rPr sz="1400" dirty="0">
                  <a:solidFill>
                    <a:srgbClr val="05000A"/>
                  </a:solidFill>
                  <a:latin typeface="Calibri"/>
                  <a:cs typeface="Calibri"/>
                </a:rPr>
                <a:t>pertes</a:t>
              </a:r>
              <a:r>
                <a:rPr sz="1400" spc="-12" dirty="0">
                  <a:solidFill>
                    <a:srgbClr val="05000A"/>
                  </a:solidFill>
                  <a:latin typeface="Calibri"/>
                  <a:cs typeface="Calibri"/>
                </a:rPr>
                <a:t> </a:t>
              </a:r>
              <a:r>
                <a:rPr sz="1400" dirty="0">
                  <a:solidFill>
                    <a:srgbClr val="05000A"/>
                  </a:solidFill>
                  <a:latin typeface="Calibri"/>
                  <a:cs typeface="Calibri"/>
                </a:rPr>
                <a:t>de</a:t>
              </a:r>
              <a:r>
                <a:rPr sz="1400" spc="-12" dirty="0">
                  <a:solidFill>
                    <a:srgbClr val="05000A"/>
                  </a:solidFill>
                  <a:latin typeface="Calibri"/>
                  <a:cs typeface="Calibri"/>
                </a:rPr>
                <a:t> </a:t>
              </a:r>
              <a:r>
                <a:rPr sz="1400" dirty="0">
                  <a:solidFill>
                    <a:srgbClr val="05000A"/>
                  </a:solidFill>
                  <a:latin typeface="Calibri"/>
                  <a:cs typeface="Calibri"/>
                </a:rPr>
                <a:t>qualité</a:t>
              </a:r>
              <a:r>
                <a:rPr sz="1400" spc="-12" dirty="0">
                  <a:solidFill>
                    <a:srgbClr val="05000A"/>
                  </a:solidFill>
                  <a:latin typeface="Calibri"/>
                  <a:cs typeface="Calibri"/>
                </a:rPr>
                <a:t> </a:t>
              </a:r>
              <a:r>
                <a:rPr sz="1400" dirty="0">
                  <a:solidFill>
                    <a:srgbClr val="05000A"/>
                  </a:solidFill>
                  <a:latin typeface="Calibri"/>
                  <a:cs typeface="Calibri"/>
                </a:rPr>
                <a:t>de</a:t>
              </a:r>
              <a:r>
                <a:rPr sz="1400" spc="-12" dirty="0">
                  <a:solidFill>
                    <a:srgbClr val="05000A"/>
                  </a:solidFill>
                  <a:latin typeface="Calibri"/>
                  <a:cs typeface="Calibri"/>
                </a:rPr>
                <a:t> </a:t>
              </a:r>
              <a:r>
                <a:rPr sz="1400" dirty="0">
                  <a:solidFill>
                    <a:srgbClr val="05000A"/>
                  </a:solidFill>
                  <a:latin typeface="Calibri"/>
                  <a:cs typeface="Calibri"/>
                </a:rPr>
                <a:t>vie</a:t>
              </a:r>
              <a:r>
                <a:rPr sz="1400" spc="-8" dirty="0">
                  <a:solidFill>
                    <a:srgbClr val="05000A"/>
                  </a:solidFill>
                  <a:latin typeface="Calibri"/>
                  <a:cs typeface="Calibri"/>
                </a:rPr>
                <a:t> </a:t>
              </a:r>
              <a:r>
                <a:rPr sz="1400" dirty="0">
                  <a:solidFill>
                    <a:srgbClr val="05000A"/>
                  </a:solidFill>
                  <a:latin typeface="Calibri"/>
                  <a:cs typeface="Calibri"/>
                </a:rPr>
                <a:t>et</a:t>
              </a:r>
              <a:r>
                <a:rPr sz="1400" spc="-8" dirty="0">
                  <a:solidFill>
                    <a:srgbClr val="05000A"/>
                  </a:solidFill>
                  <a:latin typeface="Calibri"/>
                  <a:cs typeface="Calibri"/>
                </a:rPr>
                <a:t> </a:t>
              </a:r>
              <a:r>
                <a:rPr sz="1400" dirty="0">
                  <a:solidFill>
                    <a:srgbClr val="05000A"/>
                  </a:solidFill>
                  <a:latin typeface="Calibri"/>
                  <a:cs typeface="Calibri"/>
                </a:rPr>
                <a:t>des</a:t>
              </a:r>
              <a:r>
                <a:rPr sz="1400" spc="-12" dirty="0">
                  <a:solidFill>
                    <a:srgbClr val="05000A"/>
                  </a:solidFill>
                  <a:latin typeface="Calibri"/>
                  <a:cs typeface="Calibri"/>
                </a:rPr>
                <a:t> </a:t>
              </a:r>
              <a:r>
                <a:rPr sz="1400" dirty="0">
                  <a:solidFill>
                    <a:srgbClr val="05000A"/>
                  </a:solidFill>
                  <a:latin typeface="Calibri"/>
                  <a:cs typeface="Calibri"/>
                </a:rPr>
                <a:t>joies</a:t>
              </a:r>
              <a:r>
                <a:rPr sz="1400" spc="-12" dirty="0">
                  <a:solidFill>
                    <a:srgbClr val="05000A"/>
                  </a:solidFill>
                  <a:latin typeface="Calibri"/>
                  <a:cs typeface="Calibri"/>
                </a:rPr>
                <a:t> </a:t>
              </a:r>
              <a:r>
                <a:rPr sz="1400" dirty="0">
                  <a:solidFill>
                    <a:srgbClr val="05000A"/>
                  </a:solidFill>
                  <a:latin typeface="Calibri"/>
                  <a:cs typeface="Calibri"/>
                </a:rPr>
                <a:t>usuelles</a:t>
              </a:r>
              <a:r>
                <a:rPr sz="1400" spc="-8" dirty="0">
                  <a:solidFill>
                    <a:srgbClr val="05000A"/>
                  </a:solidFill>
                  <a:latin typeface="Calibri"/>
                  <a:cs typeface="Calibri"/>
                </a:rPr>
                <a:t> </a:t>
              </a:r>
              <a:r>
                <a:rPr sz="1400" spc="-21" dirty="0">
                  <a:solidFill>
                    <a:srgbClr val="05000A"/>
                  </a:solidFill>
                  <a:latin typeface="Calibri"/>
                  <a:cs typeface="Calibri"/>
                </a:rPr>
                <a:t>de </a:t>
              </a:r>
              <a:r>
                <a:rPr sz="1400" dirty="0">
                  <a:solidFill>
                    <a:srgbClr val="05000A"/>
                  </a:solidFill>
                  <a:latin typeface="Calibri"/>
                  <a:cs typeface="Calibri"/>
                </a:rPr>
                <a:t>la</a:t>
              </a:r>
              <a:r>
                <a:rPr sz="1400" spc="-42" dirty="0">
                  <a:solidFill>
                    <a:srgbClr val="05000A"/>
                  </a:solidFill>
                  <a:latin typeface="Calibri"/>
                  <a:cs typeface="Calibri"/>
                </a:rPr>
                <a:t> </a:t>
              </a:r>
              <a:r>
                <a:rPr sz="1400" dirty="0">
                  <a:solidFill>
                    <a:srgbClr val="05000A"/>
                  </a:solidFill>
                  <a:latin typeface="Calibri"/>
                  <a:cs typeface="Calibri"/>
                </a:rPr>
                <a:t>vie</a:t>
              </a:r>
              <a:r>
                <a:rPr sz="1400" spc="-42" dirty="0">
                  <a:solidFill>
                    <a:srgbClr val="05000A"/>
                  </a:solidFill>
                  <a:latin typeface="Calibri"/>
                  <a:cs typeface="Calibri"/>
                </a:rPr>
                <a:t> </a:t>
              </a:r>
              <a:r>
                <a:rPr sz="1400" spc="-8" dirty="0">
                  <a:solidFill>
                    <a:srgbClr val="05000A"/>
                  </a:solidFill>
                  <a:latin typeface="Calibri"/>
                  <a:cs typeface="Calibri"/>
                </a:rPr>
                <a:t>courante</a:t>
              </a:r>
              <a:r>
                <a:rPr sz="1400" spc="-42" dirty="0">
                  <a:solidFill>
                    <a:srgbClr val="05000A"/>
                  </a:solidFill>
                  <a:latin typeface="Calibri"/>
                  <a:cs typeface="Calibri"/>
                </a:rPr>
                <a:t> </a:t>
              </a:r>
              <a:r>
                <a:rPr sz="1400" dirty="0">
                  <a:solidFill>
                    <a:srgbClr val="05000A"/>
                  </a:solidFill>
                  <a:latin typeface="Calibri"/>
                  <a:cs typeface="Calibri"/>
                </a:rPr>
                <a:t>durant</a:t>
              </a:r>
              <a:r>
                <a:rPr sz="1400" spc="-42" dirty="0">
                  <a:solidFill>
                    <a:srgbClr val="05000A"/>
                  </a:solidFill>
                  <a:latin typeface="Calibri"/>
                  <a:cs typeface="Calibri"/>
                </a:rPr>
                <a:t> </a:t>
              </a:r>
              <a:r>
                <a:rPr sz="1400" dirty="0">
                  <a:solidFill>
                    <a:srgbClr val="05000A"/>
                  </a:solidFill>
                  <a:latin typeface="Calibri"/>
                  <a:cs typeface="Calibri"/>
                </a:rPr>
                <a:t>la</a:t>
              </a:r>
              <a:r>
                <a:rPr sz="1400" spc="-42" dirty="0">
                  <a:solidFill>
                    <a:srgbClr val="05000A"/>
                  </a:solidFill>
                  <a:latin typeface="Calibri"/>
                  <a:cs typeface="Calibri"/>
                </a:rPr>
                <a:t> </a:t>
              </a:r>
              <a:r>
                <a:rPr sz="1400" dirty="0">
                  <a:solidFill>
                    <a:srgbClr val="05000A"/>
                  </a:solidFill>
                  <a:latin typeface="Calibri"/>
                  <a:cs typeface="Calibri"/>
                </a:rPr>
                <a:t>maladie</a:t>
              </a:r>
              <a:r>
                <a:rPr sz="1400" spc="-42" dirty="0">
                  <a:solidFill>
                    <a:srgbClr val="05000A"/>
                  </a:solidFill>
                  <a:latin typeface="Calibri"/>
                  <a:cs typeface="Calibri"/>
                </a:rPr>
                <a:t> </a:t>
              </a:r>
              <a:r>
                <a:rPr sz="1400" spc="-8" dirty="0">
                  <a:solidFill>
                    <a:srgbClr val="05000A"/>
                  </a:solidFill>
                  <a:latin typeface="Calibri"/>
                  <a:cs typeface="Calibri"/>
                </a:rPr>
                <a:t>traumatique</a:t>
              </a:r>
              <a:r>
                <a:rPr sz="1400" spc="-46" dirty="0">
                  <a:solidFill>
                    <a:srgbClr val="05000A"/>
                  </a:solidFill>
                  <a:latin typeface="Calibri"/>
                  <a:cs typeface="Calibri"/>
                </a:rPr>
                <a:t> </a:t>
              </a:r>
              <a:r>
                <a:rPr sz="1400" spc="-42" dirty="0">
                  <a:solidFill>
                    <a:srgbClr val="05000A"/>
                  </a:solidFill>
                  <a:latin typeface="Calibri"/>
                  <a:cs typeface="Calibri"/>
                </a:rPr>
                <a:t>»</a:t>
              </a:r>
              <a:endParaRPr sz="1400" dirty="0">
                <a:latin typeface="Calibri"/>
                <a:cs typeface="Calibri"/>
              </a:endParaRPr>
            </a:p>
            <a:p>
              <a:pPr marL="442895" marR="57148" lvl="1" indent="-11112" algn="just">
                <a:buSzPct val="95000"/>
                <a:buChar char="•"/>
                <a:tabLst>
                  <a:tab pos="548195" algn="l"/>
                </a:tabLst>
              </a:pPr>
              <a:r>
                <a:rPr sz="1400" dirty="0">
                  <a:solidFill>
                    <a:srgbClr val="05000A"/>
                  </a:solidFill>
                  <a:latin typeface="Calibri"/>
                  <a:cs typeface="Calibri"/>
                </a:rPr>
                <a:t>	Cass.</a:t>
              </a:r>
              <a:r>
                <a:rPr sz="1400" spc="104" dirty="0">
                  <a:solidFill>
                    <a:srgbClr val="05000A"/>
                  </a:solidFill>
                  <a:latin typeface="Calibri"/>
                  <a:cs typeface="Calibri"/>
                </a:rPr>
                <a:t> </a:t>
              </a:r>
              <a:r>
                <a:rPr sz="1400" dirty="0">
                  <a:solidFill>
                    <a:srgbClr val="05000A"/>
                  </a:solidFill>
                  <a:latin typeface="Calibri"/>
                  <a:cs typeface="Calibri"/>
                </a:rPr>
                <a:t>2</a:t>
              </a:r>
              <a:r>
                <a:rPr sz="1400" baseline="25641" dirty="0">
                  <a:solidFill>
                    <a:srgbClr val="05000A"/>
                  </a:solidFill>
                  <a:latin typeface="Calibri"/>
                  <a:cs typeface="Calibri"/>
                </a:rPr>
                <a:t>ème</a:t>
              </a:r>
              <a:r>
                <a:rPr sz="1400" spc="387" baseline="25641" dirty="0">
                  <a:solidFill>
                    <a:srgbClr val="05000A"/>
                  </a:solidFill>
                  <a:latin typeface="Calibri"/>
                  <a:cs typeface="Calibri"/>
                </a:rPr>
                <a:t> </a:t>
              </a:r>
              <a:r>
                <a:rPr sz="1400" dirty="0">
                  <a:solidFill>
                    <a:srgbClr val="05000A"/>
                  </a:solidFill>
                  <a:latin typeface="Calibri"/>
                  <a:cs typeface="Calibri"/>
                </a:rPr>
                <a:t>civ,</a:t>
              </a:r>
              <a:r>
                <a:rPr sz="1400" spc="108" dirty="0">
                  <a:solidFill>
                    <a:srgbClr val="05000A"/>
                  </a:solidFill>
                  <a:latin typeface="Calibri"/>
                  <a:cs typeface="Calibri"/>
                </a:rPr>
                <a:t> </a:t>
              </a:r>
              <a:r>
                <a:rPr sz="1400" dirty="0">
                  <a:solidFill>
                    <a:srgbClr val="05000A"/>
                  </a:solidFill>
                  <a:latin typeface="Calibri"/>
                  <a:cs typeface="Calibri"/>
                </a:rPr>
                <a:t>11</a:t>
              </a:r>
              <a:r>
                <a:rPr sz="1400" spc="108" dirty="0">
                  <a:solidFill>
                    <a:srgbClr val="05000A"/>
                  </a:solidFill>
                  <a:latin typeface="Calibri"/>
                  <a:cs typeface="Calibri"/>
                </a:rPr>
                <a:t> </a:t>
              </a:r>
              <a:r>
                <a:rPr sz="1400" dirty="0">
                  <a:solidFill>
                    <a:srgbClr val="05000A"/>
                  </a:solidFill>
                  <a:latin typeface="Calibri"/>
                  <a:cs typeface="Calibri"/>
                </a:rPr>
                <a:t>déc.</a:t>
              </a:r>
              <a:r>
                <a:rPr sz="1400" spc="104" dirty="0">
                  <a:solidFill>
                    <a:srgbClr val="05000A"/>
                  </a:solidFill>
                  <a:latin typeface="Calibri"/>
                  <a:cs typeface="Calibri"/>
                </a:rPr>
                <a:t> </a:t>
              </a:r>
              <a:r>
                <a:rPr sz="1400" dirty="0">
                  <a:solidFill>
                    <a:srgbClr val="05000A"/>
                  </a:solidFill>
                  <a:latin typeface="Calibri"/>
                  <a:cs typeface="Calibri"/>
                </a:rPr>
                <a:t>2014,</a:t>
              </a:r>
              <a:r>
                <a:rPr sz="1400" spc="112" dirty="0">
                  <a:solidFill>
                    <a:srgbClr val="05000A"/>
                  </a:solidFill>
                  <a:latin typeface="Calibri"/>
                  <a:cs typeface="Calibri"/>
                </a:rPr>
                <a:t> </a:t>
              </a:r>
              <a:r>
                <a:rPr sz="1400" spc="-8" dirty="0">
                  <a:solidFill>
                    <a:srgbClr val="05000A"/>
                  </a:solidFill>
                  <a:latin typeface="Calibri"/>
                  <a:cs typeface="Calibri"/>
                </a:rPr>
                <a:t>n°13-</a:t>
              </a:r>
              <a:r>
                <a:rPr sz="1400" dirty="0">
                  <a:solidFill>
                    <a:srgbClr val="05000A"/>
                  </a:solidFill>
                  <a:latin typeface="Calibri"/>
                  <a:cs typeface="Calibri"/>
                </a:rPr>
                <a:t>28.774;</a:t>
              </a:r>
              <a:r>
                <a:rPr sz="1400" spc="108" dirty="0">
                  <a:solidFill>
                    <a:srgbClr val="05000A"/>
                  </a:solidFill>
                  <a:latin typeface="Calibri"/>
                  <a:cs typeface="Calibri"/>
                </a:rPr>
                <a:t> </a:t>
              </a:r>
              <a:r>
                <a:rPr sz="1400" dirty="0">
                  <a:latin typeface="Calibri"/>
                  <a:cs typeface="Calibri"/>
                </a:rPr>
                <a:t>Crim.</a:t>
              </a:r>
              <a:r>
                <a:rPr sz="1400" spc="104" dirty="0">
                  <a:latin typeface="Calibri"/>
                  <a:cs typeface="Calibri"/>
                </a:rPr>
                <a:t> </a:t>
              </a:r>
              <a:r>
                <a:rPr sz="1400" dirty="0">
                  <a:latin typeface="Calibri"/>
                  <a:cs typeface="Calibri"/>
                </a:rPr>
                <a:t>12</a:t>
              </a:r>
              <a:r>
                <a:rPr sz="1400" spc="108" dirty="0">
                  <a:latin typeface="Calibri"/>
                  <a:cs typeface="Calibri"/>
                </a:rPr>
                <a:t> </a:t>
              </a:r>
              <a:r>
                <a:rPr sz="1400" dirty="0">
                  <a:latin typeface="Calibri"/>
                  <a:cs typeface="Calibri"/>
                </a:rPr>
                <a:t>mars</a:t>
              </a:r>
              <a:r>
                <a:rPr sz="1400" spc="112" dirty="0">
                  <a:latin typeface="Calibri"/>
                  <a:cs typeface="Calibri"/>
                </a:rPr>
                <a:t> </a:t>
              </a:r>
              <a:r>
                <a:rPr sz="1400" dirty="0">
                  <a:latin typeface="Calibri"/>
                  <a:cs typeface="Calibri"/>
                </a:rPr>
                <a:t>2024,</a:t>
              </a:r>
              <a:r>
                <a:rPr sz="1400" spc="112" dirty="0">
                  <a:latin typeface="Calibri"/>
                  <a:cs typeface="Calibri"/>
                </a:rPr>
                <a:t> </a:t>
              </a:r>
              <a:r>
                <a:rPr sz="1400" spc="-8" dirty="0">
                  <a:latin typeface="Calibri"/>
                  <a:cs typeface="Calibri"/>
                </a:rPr>
                <a:t>n°23-</a:t>
              </a:r>
              <a:r>
                <a:rPr sz="1400" dirty="0">
                  <a:latin typeface="Calibri"/>
                  <a:cs typeface="Calibri"/>
                </a:rPr>
                <a:t>80.943</a:t>
              </a:r>
              <a:r>
                <a:rPr sz="1400" spc="108" dirty="0">
                  <a:latin typeface="Calibri"/>
                  <a:cs typeface="Calibri"/>
                </a:rPr>
                <a:t> </a:t>
              </a:r>
              <a:r>
                <a:rPr sz="1400" dirty="0">
                  <a:solidFill>
                    <a:srgbClr val="05000A"/>
                  </a:solidFill>
                  <a:latin typeface="Calibri"/>
                  <a:cs typeface="Calibri"/>
                </a:rPr>
                <a:t>:</a:t>
              </a:r>
              <a:r>
                <a:rPr sz="1400" spc="108" dirty="0">
                  <a:solidFill>
                    <a:srgbClr val="05000A"/>
                  </a:solidFill>
                  <a:latin typeface="Calibri"/>
                  <a:cs typeface="Calibri"/>
                </a:rPr>
                <a:t> </a:t>
              </a:r>
              <a:r>
                <a:rPr sz="1400" dirty="0">
                  <a:solidFill>
                    <a:srgbClr val="05000A"/>
                  </a:solidFill>
                  <a:latin typeface="Calibri"/>
                  <a:cs typeface="Calibri"/>
                </a:rPr>
                <a:t>indemnise</a:t>
              </a:r>
              <a:r>
                <a:rPr sz="1400" spc="108" dirty="0">
                  <a:solidFill>
                    <a:srgbClr val="05000A"/>
                  </a:solidFill>
                  <a:latin typeface="Calibri"/>
                  <a:cs typeface="Calibri"/>
                </a:rPr>
                <a:t> </a:t>
              </a:r>
              <a:r>
                <a:rPr sz="1400" dirty="0">
                  <a:solidFill>
                    <a:srgbClr val="05000A"/>
                  </a:solidFill>
                  <a:latin typeface="Calibri"/>
                  <a:cs typeface="Calibri"/>
                </a:rPr>
                <a:t>le</a:t>
              </a:r>
              <a:r>
                <a:rPr sz="1400" spc="112" dirty="0">
                  <a:solidFill>
                    <a:srgbClr val="05000A"/>
                  </a:solidFill>
                  <a:latin typeface="Calibri"/>
                  <a:cs typeface="Calibri"/>
                </a:rPr>
                <a:t> </a:t>
              </a:r>
              <a:r>
                <a:rPr sz="1400" dirty="0">
                  <a:solidFill>
                    <a:srgbClr val="05000A"/>
                  </a:solidFill>
                  <a:latin typeface="Calibri"/>
                  <a:cs typeface="Calibri"/>
                </a:rPr>
                <a:t>préjudice</a:t>
              </a:r>
              <a:r>
                <a:rPr sz="1400" spc="117" dirty="0">
                  <a:solidFill>
                    <a:srgbClr val="05000A"/>
                  </a:solidFill>
                  <a:latin typeface="Calibri"/>
                  <a:cs typeface="Calibri"/>
                </a:rPr>
                <a:t> </a:t>
              </a:r>
              <a:r>
                <a:rPr sz="1400" dirty="0">
                  <a:solidFill>
                    <a:srgbClr val="05000A"/>
                  </a:solidFill>
                  <a:latin typeface="Calibri"/>
                  <a:cs typeface="Calibri"/>
                </a:rPr>
                <a:t>sexuel</a:t>
              </a:r>
              <a:r>
                <a:rPr sz="1400" spc="108" dirty="0">
                  <a:solidFill>
                    <a:srgbClr val="05000A"/>
                  </a:solidFill>
                  <a:latin typeface="Calibri"/>
                  <a:cs typeface="Calibri"/>
                </a:rPr>
                <a:t> </a:t>
              </a:r>
              <a:r>
                <a:rPr sz="1400" dirty="0">
                  <a:solidFill>
                    <a:srgbClr val="05000A"/>
                  </a:solidFill>
                  <a:latin typeface="Calibri"/>
                  <a:cs typeface="Calibri"/>
                </a:rPr>
                <a:t>pendant</a:t>
              </a:r>
              <a:r>
                <a:rPr sz="1400" spc="108" dirty="0">
                  <a:solidFill>
                    <a:srgbClr val="05000A"/>
                  </a:solidFill>
                  <a:latin typeface="Calibri"/>
                  <a:cs typeface="Calibri"/>
                </a:rPr>
                <a:t> </a:t>
              </a:r>
              <a:r>
                <a:rPr sz="1400" spc="-21" dirty="0">
                  <a:solidFill>
                    <a:srgbClr val="05000A"/>
                  </a:solidFill>
                  <a:latin typeface="Calibri"/>
                  <a:cs typeface="Calibri"/>
                </a:rPr>
                <a:t>la </a:t>
              </a:r>
              <a:r>
                <a:rPr sz="1400" dirty="0">
                  <a:solidFill>
                    <a:srgbClr val="05000A"/>
                  </a:solidFill>
                  <a:latin typeface="Calibri"/>
                  <a:cs typeface="Calibri"/>
                </a:rPr>
                <a:t>maladie</a:t>
              </a:r>
              <a:r>
                <a:rPr sz="1400" spc="-58" dirty="0">
                  <a:solidFill>
                    <a:srgbClr val="05000A"/>
                  </a:solidFill>
                  <a:latin typeface="Calibri"/>
                  <a:cs typeface="Calibri"/>
                </a:rPr>
                <a:t> </a:t>
              </a:r>
              <a:r>
                <a:rPr sz="1400" spc="-8" dirty="0">
                  <a:solidFill>
                    <a:srgbClr val="05000A"/>
                  </a:solidFill>
                  <a:latin typeface="Calibri"/>
                  <a:cs typeface="Calibri"/>
                </a:rPr>
                <a:t>traumatique</a:t>
              </a:r>
              <a:endParaRPr sz="1400" dirty="0">
                <a:latin typeface="Calibri"/>
                <a:cs typeface="Calibri"/>
              </a:endParaRPr>
            </a:p>
            <a:p>
              <a:pPr marL="442895" marR="57677" lvl="1" indent="-11112" algn="just">
                <a:buSzPct val="95000"/>
                <a:buChar char="•"/>
                <a:tabLst>
                  <a:tab pos="548195" algn="l"/>
                </a:tabLst>
              </a:pPr>
              <a:r>
                <a:rPr sz="1400" dirty="0">
                  <a:solidFill>
                    <a:srgbClr val="05000A"/>
                  </a:solidFill>
                  <a:latin typeface="Calibri"/>
                  <a:cs typeface="Calibri"/>
                </a:rPr>
                <a:t>	Cass,</a:t>
              </a:r>
              <a:r>
                <a:rPr sz="1400" spc="95" dirty="0">
                  <a:solidFill>
                    <a:srgbClr val="05000A"/>
                  </a:solidFill>
                  <a:latin typeface="Calibri"/>
                  <a:cs typeface="Calibri"/>
                </a:rPr>
                <a:t> </a:t>
              </a:r>
              <a:r>
                <a:rPr sz="1400" dirty="0">
                  <a:solidFill>
                    <a:srgbClr val="05000A"/>
                  </a:solidFill>
                  <a:latin typeface="Calibri"/>
                  <a:cs typeface="Calibri"/>
                </a:rPr>
                <a:t>2</a:t>
              </a:r>
              <a:r>
                <a:rPr sz="1400" baseline="25641" dirty="0">
                  <a:solidFill>
                    <a:srgbClr val="05000A"/>
                  </a:solidFill>
                  <a:latin typeface="Calibri"/>
                  <a:cs typeface="Calibri"/>
                </a:rPr>
                <a:t>ème</a:t>
              </a:r>
              <a:r>
                <a:rPr sz="1400" spc="362" baseline="25641" dirty="0">
                  <a:solidFill>
                    <a:srgbClr val="05000A"/>
                  </a:solidFill>
                  <a:latin typeface="Calibri"/>
                  <a:cs typeface="Calibri"/>
                </a:rPr>
                <a:t> </a:t>
              </a:r>
              <a:r>
                <a:rPr sz="1400" dirty="0">
                  <a:solidFill>
                    <a:srgbClr val="05000A"/>
                  </a:solidFill>
                  <a:latin typeface="Calibri"/>
                  <a:cs typeface="Calibri"/>
                </a:rPr>
                <a:t>civ,</a:t>
              </a:r>
              <a:r>
                <a:rPr sz="1400" spc="95" dirty="0">
                  <a:solidFill>
                    <a:srgbClr val="05000A"/>
                  </a:solidFill>
                  <a:latin typeface="Calibri"/>
                  <a:cs typeface="Calibri"/>
                </a:rPr>
                <a:t> </a:t>
              </a:r>
              <a:r>
                <a:rPr sz="1400" dirty="0">
                  <a:solidFill>
                    <a:srgbClr val="05000A"/>
                  </a:solidFill>
                  <a:latin typeface="Calibri"/>
                  <a:cs typeface="Calibri"/>
                </a:rPr>
                <a:t>5</a:t>
              </a:r>
              <a:r>
                <a:rPr sz="1400" spc="95" dirty="0">
                  <a:solidFill>
                    <a:srgbClr val="05000A"/>
                  </a:solidFill>
                  <a:latin typeface="Calibri"/>
                  <a:cs typeface="Calibri"/>
                </a:rPr>
                <a:t> </a:t>
              </a:r>
              <a:r>
                <a:rPr sz="1400" dirty="0">
                  <a:solidFill>
                    <a:srgbClr val="05000A"/>
                  </a:solidFill>
                  <a:latin typeface="Calibri"/>
                  <a:cs typeface="Calibri"/>
                </a:rPr>
                <a:t>mars</a:t>
              </a:r>
              <a:r>
                <a:rPr sz="1400" spc="104" dirty="0">
                  <a:solidFill>
                    <a:srgbClr val="05000A"/>
                  </a:solidFill>
                  <a:latin typeface="Calibri"/>
                  <a:cs typeface="Calibri"/>
                </a:rPr>
                <a:t> </a:t>
              </a:r>
              <a:r>
                <a:rPr sz="1400" dirty="0">
                  <a:solidFill>
                    <a:srgbClr val="05000A"/>
                  </a:solidFill>
                  <a:latin typeface="Calibri"/>
                  <a:cs typeface="Calibri"/>
                </a:rPr>
                <a:t>2015,</a:t>
              </a:r>
              <a:r>
                <a:rPr sz="1400" spc="100" dirty="0">
                  <a:solidFill>
                    <a:srgbClr val="05000A"/>
                  </a:solidFill>
                  <a:latin typeface="Calibri"/>
                  <a:cs typeface="Calibri"/>
                </a:rPr>
                <a:t> </a:t>
              </a:r>
              <a:r>
                <a:rPr sz="1400" spc="-8" dirty="0">
                  <a:solidFill>
                    <a:srgbClr val="05000A"/>
                  </a:solidFill>
                  <a:latin typeface="Calibri"/>
                  <a:cs typeface="Calibri"/>
                </a:rPr>
                <a:t>n°14-</a:t>
              </a:r>
              <a:r>
                <a:rPr sz="1400" dirty="0">
                  <a:solidFill>
                    <a:srgbClr val="05000A"/>
                  </a:solidFill>
                  <a:latin typeface="Calibri"/>
                  <a:cs typeface="Calibri"/>
                </a:rPr>
                <a:t>10.758</a:t>
              </a:r>
              <a:r>
                <a:rPr sz="1400" spc="95" dirty="0">
                  <a:solidFill>
                    <a:srgbClr val="05000A"/>
                  </a:solidFill>
                  <a:latin typeface="Calibri"/>
                  <a:cs typeface="Calibri"/>
                </a:rPr>
                <a:t> </a:t>
              </a:r>
              <a:r>
                <a:rPr sz="1400" dirty="0">
                  <a:solidFill>
                    <a:srgbClr val="05000A"/>
                  </a:solidFill>
                  <a:latin typeface="Calibri"/>
                  <a:cs typeface="Calibri"/>
                </a:rPr>
                <a:t>;</a:t>
              </a:r>
              <a:r>
                <a:rPr sz="1400" spc="100" dirty="0">
                  <a:solidFill>
                    <a:srgbClr val="05000A"/>
                  </a:solidFill>
                  <a:latin typeface="Calibri"/>
                  <a:cs typeface="Calibri"/>
                </a:rPr>
                <a:t> </a:t>
              </a:r>
              <a:r>
                <a:rPr sz="1400" dirty="0">
                  <a:solidFill>
                    <a:srgbClr val="05000A"/>
                  </a:solidFill>
                  <a:latin typeface="Calibri"/>
                  <a:cs typeface="Calibri"/>
                </a:rPr>
                <a:t>Cass,</a:t>
              </a:r>
              <a:r>
                <a:rPr sz="1400" spc="100" dirty="0">
                  <a:solidFill>
                    <a:srgbClr val="05000A"/>
                  </a:solidFill>
                  <a:latin typeface="Calibri"/>
                  <a:cs typeface="Calibri"/>
                </a:rPr>
                <a:t> </a:t>
              </a:r>
              <a:r>
                <a:rPr sz="1400" dirty="0">
                  <a:solidFill>
                    <a:srgbClr val="05000A"/>
                  </a:solidFill>
                  <a:latin typeface="Calibri"/>
                  <a:cs typeface="Calibri"/>
                </a:rPr>
                <a:t>2</a:t>
              </a:r>
              <a:r>
                <a:rPr sz="1400" baseline="25641" dirty="0">
                  <a:solidFill>
                    <a:srgbClr val="05000A"/>
                  </a:solidFill>
                  <a:latin typeface="Calibri"/>
                  <a:cs typeface="Calibri"/>
                </a:rPr>
                <a:t>ème</a:t>
              </a:r>
              <a:r>
                <a:rPr sz="1400" spc="362" baseline="25641" dirty="0">
                  <a:solidFill>
                    <a:srgbClr val="05000A"/>
                  </a:solidFill>
                  <a:latin typeface="Calibri"/>
                  <a:cs typeface="Calibri"/>
                </a:rPr>
                <a:t> </a:t>
              </a:r>
              <a:r>
                <a:rPr sz="1400" dirty="0">
                  <a:solidFill>
                    <a:srgbClr val="05000A"/>
                  </a:solidFill>
                  <a:latin typeface="Calibri"/>
                  <a:cs typeface="Calibri"/>
                </a:rPr>
                <a:t>civ</a:t>
              </a:r>
              <a:r>
                <a:rPr sz="1400" spc="95" dirty="0">
                  <a:solidFill>
                    <a:srgbClr val="05000A"/>
                  </a:solidFill>
                  <a:latin typeface="Calibri"/>
                  <a:cs typeface="Calibri"/>
                </a:rPr>
                <a:t> </a:t>
              </a:r>
              <a:r>
                <a:rPr sz="1400" dirty="0">
                  <a:solidFill>
                    <a:srgbClr val="05000A"/>
                  </a:solidFill>
                  <a:latin typeface="Calibri"/>
                  <a:cs typeface="Calibri"/>
                </a:rPr>
                <a:t>27</a:t>
              </a:r>
              <a:r>
                <a:rPr sz="1400" spc="95" dirty="0">
                  <a:solidFill>
                    <a:srgbClr val="05000A"/>
                  </a:solidFill>
                  <a:latin typeface="Calibri"/>
                  <a:cs typeface="Calibri"/>
                </a:rPr>
                <a:t> </a:t>
              </a:r>
              <a:r>
                <a:rPr sz="1400" dirty="0">
                  <a:solidFill>
                    <a:srgbClr val="05000A"/>
                  </a:solidFill>
                  <a:latin typeface="Calibri"/>
                  <a:cs typeface="Calibri"/>
                </a:rPr>
                <a:t>avril</a:t>
              </a:r>
              <a:r>
                <a:rPr sz="1400" spc="100" dirty="0">
                  <a:solidFill>
                    <a:srgbClr val="05000A"/>
                  </a:solidFill>
                  <a:latin typeface="Calibri"/>
                  <a:cs typeface="Calibri"/>
                </a:rPr>
                <a:t> </a:t>
              </a:r>
              <a:r>
                <a:rPr sz="1400" dirty="0">
                  <a:solidFill>
                    <a:srgbClr val="05000A"/>
                  </a:solidFill>
                  <a:latin typeface="Calibri"/>
                  <a:cs typeface="Calibri"/>
                </a:rPr>
                <a:t>2017,</a:t>
              </a:r>
              <a:r>
                <a:rPr sz="1400" spc="100" dirty="0">
                  <a:solidFill>
                    <a:srgbClr val="05000A"/>
                  </a:solidFill>
                  <a:latin typeface="Calibri"/>
                  <a:cs typeface="Calibri"/>
                </a:rPr>
                <a:t> </a:t>
              </a:r>
              <a:r>
                <a:rPr sz="1400" spc="-8" dirty="0">
                  <a:solidFill>
                    <a:srgbClr val="05000A"/>
                  </a:solidFill>
                  <a:latin typeface="Calibri"/>
                  <a:cs typeface="Calibri"/>
                </a:rPr>
                <a:t>n°16-</a:t>
              </a:r>
              <a:r>
                <a:rPr sz="1400" dirty="0">
                  <a:solidFill>
                    <a:srgbClr val="05000A"/>
                  </a:solidFill>
                  <a:latin typeface="Calibri"/>
                  <a:cs typeface="Calibri"/>
                </a:rPr>
                <a:t>13.740</a:t>
              </a:r>
              <a:r>
                <a:rPr sz="1400" spc="100" dirty="0">
                  <a:solidFill>
                    <a:srgbClr val="05000A"/>
                  </a:solidFill>
                  <a:latin typeface="Calibri"/>
                  <a:cs typeface="Calibri"/>
                </a:rPr>
                <a:t> </a:t>
              </a:r>
              <a:r>
                <a:rPr sz="1400" dirty="0">
                  <a:solidFill>
                    <a:srgbClr val="05000A"/>
                  </a:solidFill>
                  <a:latin typeface="Calibri"/>
                  <a:cs typeface="Calibri"/>
                </a:rPr>
                <a:t>:</a:t>
              </a:r>
              <a:r>
                <a:rPr sz="1400" spc="100" dirty="0">
                  <a:solidFill>
                    <a:srgbClr val="05000A"/>
                  </a:solidFill>
                  <a:latin typeface="Calibri"/>
                  <a:cs typeface="Calibri"/>
                </a:rPr>
                <a:t> </a:t>
              </a:r>
              <a:r>
                <a:rPr sz="1400" dirty="0">
                  <a:solidFill>
                    <a:srgbClr val="05000A"/>
                  </a:solidFill>
                  <a:latin typeface="Calibri"/>
                  <a:cs typeface="Calibri"/>
                </a:rPr>
                <a:t>indemnise</a:t>
              </a:r>
              <a:r>
                <a:rPr sz="1400" spc="100" dirty="0">
                  <a:solidFill>
                    <a:srgbClr val="05000A"/>
                  </a:solidFill>
                  <a:latin typeface="Calibri"/>
                  <a:cs typeface="Calibri"/>
                </a:rPr>
                <a:t> </a:t>
              </a:r>
              <a:r>
                <a:rPr sz="1400" dirty="0">
                  <a:solidFill>
                    <a:srgbClr val="05000A"/>
                  </a:solidFill>
                  <a:latin typeface="Calibri"/>
                  <a:cs typeface="Calibri"/>
                </a:rPr>
                <a:t>la</a:t>
              </a:r>
              <a:r>
                <a:rPr sz="1400" spc="100" dirty="0">
                  <a:solidFill>
                    <a:srgbClr val="05000A"/>
                  </a:solidFill>
                  <a:latin typeface="Calibri"/>
                  <a:cs typeface="Calibri"/>
                </a:rPr>
                <a:t> </a:t>
              </a:r>
              <a:r>
                <a:rPr sz="1400" dirty="0">
                  <a:solidFill>
                    <a:srgbClr val="05000A"/>
                  </a:solidFill>
                  <a:latin typeface="Calibri"/>
                  <a:cs typeface="Calibri"/>
                </a:rPr>
                <a:t>privation</a:t>
              </a:r>
              <a:r>
                <a:rPr sz="1400" spc="95" dirty="0">
                  <a:solidFill>
                    <a:srgbClr val="05000A"/>
                  </a:solidFill>
                  <a:latin typeface="Calibri"/>
                  <a:cs typeface="Calibri"/>
                </a:rPr>
                <a:t> </a:t>
              </a:r>
              <a:r>
                <a:rPr sz="1400" spc="-8" dirty="0">
                  <a:solidFill>
                    <a:srgbClr val="05000A"/>
                  </a:solidFill>
                  <a:latin typeface="Calibri"/>
                  <a:cs typeface="Calibri"/>
                </a:rPr>
                <a:t>temporaire </a:t>
              </a:r>
              <a:r>
                <a:rPr sz="1400" dirty="0">
                  <a:solidFill>
                    <a:srgbClr val="05000A"/>
                  </a:solidFill>
                  <a:latin typeface="Calibri"/>
                  <a:cs typeface="Calibri"/>
                </a:rPr>
                <a:t>des</a:t>
              </a:r>
              <a:r>
                <a:rPr sz="1400" spc="-54" dirty="0">
                  <a:solidFill>
                    <a:srgbClr val="05000A"/>
                  </a:solidFill>
                  <a:latin typeface="Calibri"/>
                  <a:cs typeface="Calibri"/>
                </a:rPr>
                <a:t> </a:t>
              </a:r>
              <a:r>
                <a:rPr sz="1400" dirty="0">
                  <a:solidFill>
                    <a:srgbClr val="05000A"/>
                  </a:solidFill>
                  <a:latin typeface="Calibri"/>
                  <a:cs typeface="Calibri"/>
                </a:rPr>
                <a:t>activités</a:t>
              </a:r>
              <a:r>
                <a:rPr sz="1400" spc="-58" dirty="0">
                  <a:solidFill>
                    <a:srgbClr val="05000A"/>
                  </a:solidFill>
                  <a:latin typeface="Calibri"/>
                  <a:cs typeface="Calibri"/>
                </a:rPr>
                <a:t> </a:t>
              </a:r>
              <a:r>
                <a:rPr sz="1400" dirty="0">
                  <a:solidFill>
                    <a:srgbClr val="05000A"/>
                  </a:solidFill>
                  <a:latin typeface="Calibri"/>
                  <a:cs typeface="Calibri"/>
                </a:rPr>
                <a:t>spécifiques</a:t>
              </a:r>
              <a:r>
                <a:rPr sz="1400" spc="-54" dirty="0">
                  <a:solidFill>
                    <a:srgbClr val="05000A"/>
                  </a:solidFill>
                  <a:latin typeface="Calibri"/>
                  <a:cs typeface="Calibri"/>
                </a:rPr>
                <a:t> </a:t>
              </a:r>
              <a:r>
                <a:rPr sz="1400" spc="-8" dirty="0">
                  <a:solidFill>
                    <a:srgbClr val="05000A"/>
                  </a:solidFill>
                  <a:latin typeface="Calibri"/>
                  <a:cs typeface="Calibri"/>
                </a:rPr>
                <a:t>d’agrément</a:t>
              </a:r>
              <a:endParaRPr sz="1400" dirty="0">
                <a:latin typeface="Calibri"/>
                <a:cs typeface="Calibri"/>
              </a:endParaRPr>
            </a:p>
            <a:p>
              <a:pPr marL="548195" lvl="1" indent="-116412" algn="just">
                <a:buSzPct val="95000"/>
                <a:buChar char="•"/>
                <a:tabLst>
                  <a:tab pos="548195" algn="l"/>
                </a:tabLst>
              </a:pPr>
              <a:r>
                <a:rPr sz="1400" dirty="0">
                  <a:solidFill>
                    <a:srgbClr val="05000A"/>
                  </a:solidFill>
                  <a:latin typeface="Calibri"/>
                  <a:cs typeface="Calibri"/>
                </a:rPr>
                <a:t>Cass</a:t>
              </a:r>
              <a:r>
                <a:rPr sz="1400" spc="-33" dirty="0">
                  <a:solidFill>
                    <a:srgbClr val="05000A"/>
                  </a:solidFill>
                  <a:latin typeface="Calibri"/>
                  <a:cs typeface="Calibri"/>
                </a:rPr>
                <a:t> </a:t>
              </a:r>
              <a:r>
                <a:rPr sz="1400" dirty="0">
                  <a:solidFill>
                    <a:srgbClr val="05000A"/>
                  </a:solidFill>
                  <a:latin typeface="Calibri"/>
                  <a:cs typeface="Calibri"/>
                </a:rPr>
                <a:t>2</a:t>
              </a:r>
              <a:r>
                <a:rPr sz="1400" baseline="25641" dirty="0">
                  <a:solidFill>
                    <a:srgbClr val="05000A"/>
                  </a:solidFill>
                  <a:latin typeface="Calibri"/>
                  <a:cs typeface="Calibri"/>
                </a:rPr>
                <a:t>ème</a:t>
              </a:r>
              <a:r>
                <a:rPr sz="1400" spc="168" baseline="25641" dirty="0">
                  <a:solidFill>
                    <a:srgbClr val="05000A"/>
                  </a:solidFill>
                  <a:latin typeface="Calibri"/>
                  <a:cs typeface="Calibri"/>
                </a:rPr>
                <a:t> </a:t>
              </a:r>
              <a:r>
                <a:rPr sz="1400" spc="-21" dirty="0">
                  <a:solidFill>
                    <a:srgbClr val="05000A"/>
                  </a:solidFill>
                  <a:latin typeface="Calibri"/>
                  <a:cs typeface="Calibri"/>
                </a:rPr>
                <a:t>civ,</a:t>
              </a:r>
              <a:r>
                <a:rPr sz="1400" spc="-33" dirty="0">
                  <a:solidFill>
                    <a:srgbClr val="05000A"/>
                  </a:solidFill>
                  <a:latin typeface="Calibri"/>
                  <a:cs typeface="Calibri"/>
                </a:rPr>
                <a:t> </a:t>
              </a:r>
              <a:r>
                <a:rPr sz="1400" dirty="0">
                  <a:solidFill>
                    <a:srgbClr val="05000A"/>
                  </a:solidFill>
                  <a:latin typeface="Calibri"/>
                  <a:cs typeface="Calibri"/>
                </a:rPr>
                <a:t>18</a:t>
              </a:r>
              <a:r>
                <a:rPr sz="1400" spc="-33" dirty="0">
                  <a:solidFill>
                    <a:srgbClr val="05000A"/>
                  </a:solidFill>
                  <a:latin typeface="Calibri"/>
                  <a:cs typeface="Calibri"/>
                </a:rPr>
                <a:t> </a:t>
              </a:r>
              <a:r>
                <a:rPr sz="1400" dirty="0">
                  <a:solidFill>
                    <a:srgbClr val="05000A"/>
                  </a:solidFill>
                  <a:latin typeface="Calibri"/>
                  <a:cs typeface="Calibri"/>
                </a:rPr>
                <a:t>mai</a:t>
              </a:r>
              <a:r>
                <a:rPr sz="1400" spc="-33" dirty="0">
                  <a:solidFill>
                    <a:srgbClr val="05000A"/>
                  </a:solidFill>
                  <a:latin typeface="Calibri"/>
                  <a:cs typeface="Calibri"/>
                </a:rPr>
                <a:t> </a:t>
              </a:r>
              <a:r>
                <a:rPr sz="1400" dirty="0">
                  <a:solidFill>
                    <a:srgbClr val="05000A"/>
                  </a:solidFill>
                  <a:latin typeface="Calibri"/>
                  <a:cs typeface="Calibri"/>
                </a:rPr>
                <a:t>2017,</a:t>
              </a:r>
              <a:r>
                <a:rPr sz="1400" spc="-33" dirty="0">
                  <a:solidFill>
                    <a:srgbClr val="05000A"/>
                  </a:solidFill>
                  <a:latin typeface="Calibri"/>
                  <a:cs typeface="Calibri"/>
                </a:rPr>
                <a:t> </a:t>
              </a:r>
              <a:r>
                <a:rPr sz="1400" spc="-8" dirty="0">
                  <a:solidFill>
                    <a:srgbClr val="05000A"/>
                  </a:solidFill>
                  <a:latin typeface="Calibri"/>
                  <a:cs typeface="Calibri"/>
                </a:rPr>
                <a:t>n°16-</a:t>
              </a:r>
              <a:r>
                <a:rPr sz="1400" dirty="0">
                  <a:solidFill>
                    <a:srgbClr val="05000A"/>
                  </a:solidFill>
                  <a:latin typeface="Calibri"/>
                  <a:cs typeface="Calibri"/>
                </a:rPr>
                <a:t>11.190</a:t>
              </a:r>
              <a:r>
                <a:rPr sz="1400" spc="-33" dirty="0">
                  <a:solidFill>
                    <a:srgbClr val="05000A"/>
                  </a:solidFill>
                  <a:latin typeface="Calibri"/>
                  <a:cs typeface="Calibri"/>
                </a:rPr>
                <a:t> </a:t>
              </a:r>
              <a:r>
                <a:rPr sz="1400" dirty="0">
                  <a:solidFill>
                    <a:srgbClr val="05000A"/>
                  </a:solidFill>
                  <a:latin typeface="Calibri"/>
                  <a:cs typeface="Calibri"/>
                </a:rPr>
                <a:t>:</a:t>
              </a:r>
              <a:r>
                <a:rPr sz="1400" spc="-33" dirty="0">
                  <a:solidFill>
                    <a:srgbClr val="05000A"/>
                  </a:solidFill>
                  <a:latin typeface="Calibri"/>
                  <a:cs typeface="Calibri"/>
                </a:rPr>
                <a:t> </a:t>
              </a:r>
              <a:r>
                <a:rPr sz="1400" dirty="0">
                  <a:solidFill>
                    <a:srgbClr val="05000A"/>
                  </a:solidFill>
                  <a:latin typeface="Calibri"/>
                  <a:cs typeface="Calibri"/>
                </a:rPr>
                <a:t>inclus</a:t>
              </a:r>
              <a:r>
                <a:rPr sz="1400" spc="-29" dirty="0">
                  <a:solidFill>
                    <a:srgbClr val="05000A"/>
                  </a:solidFill>
                  <a:latin typeface="Calibri"/>
                  <a:cs typeface="Calibri"/>
                </a:rPr>
                <a:t> </a:t>
              </a:r>
              <a:r>
                <a:rPr sz="1400" dirty="0">
                  <a:solidFill>
                    <a:srgbClr val="05000A"/>
                  </a:solidFill>
                  <a:latin typeface="Calibri"/>
                  <a:cs typeface="Calibri"/>
                </a:rPr>
                <a:t>la</a:t>
              </a:r>
              <a:r>
                <a:rPr sz="1400" spc="-33" dirty="0">
                  <a:solidFill>
                    <a:srgbClr val="05000A"/>
                  </a:solidFill>
                  <a:latin typeface="Calibri"/>
                  <a:cs typeface="Calibri"/>
                </a:rPr>
                <a:t> </a:t>
              </a:r>
              <a:r>
                <a:rPr sz="1400" dirty="0">
                  <a:solidFill>
                    <a:srgbClr val="05000A"/>
                  </a:solidFill>
                  <a:latin typeface="Calibri"/>
                  <a:cs typeface="Calibri"/>
                </a:rPr>
                <a:t>privation</a:t>
              </a:r>
              <a:r>
                <a:rPr sz="1400" spc="-33" dirty="0">
                  <a:solidFill>
                    <a:srgbClr val="05000A"/>
                  </a:solidFill>
                  <a:latin typeface="Calibri"/>
                  <a:cs typeface="Calibri"/>
                </a:rPr>
                <a:t> </a:t>
              </a:r>
              <a:r>
                <a:rPr sz="1400" dirty="0">
                  <a:solidFill>
                    <a:srgbClr val="05000A"/>
                  </a:solidFill>
                  <a:latin typeface="Calibri"/>
                  <a:cs typeface="Calibri"/>
                </a:rPr>
                <a:t>des</a:t>
              </a:r>
              <a:r>
                <a:rPr sz="1400" spc="-29" dirty="0">
                  <a:solidFill>
                    <a:srgbClr val="05000A"/>
                  </a:solidFill>
                  <a:latin typeface="Calibri"/>
                  <a:cs typeface="Calibri"/>
                </a:rPr>
                <a:t> </a:t>
              </a:r>
              <a:r>
                <a:rPr sz="1400" dirty="0">
                  <a:solidFill>
                    <a:srgbClr val="05000A"/>
                  </a:solidFill>
                  <a:latin typeface="Calibri"/>
                  <a:cs typeface="Calibri"/>
                </a:rPr>
                <a:t>plaisirs</a:t>
              </a:r>
              <a:r>
                <a:rPr sz="1400" spc="-33" dirty="0">
                  <a:solidFill>
                    <a:srgbClr val="05000A"/>
                  </a:solidFill>
                  <a:latin typeface="Calibri"/>
                  <a:cs typeface="Calibri"/>
                </a:rPr>
                <a:t> </a:t>
              </a:r>
              <a:r>
                <a:rPr sz="1400" dirty="0">
                  <a:solidFill>
                    <a:srgbClr val="05000A"/>
                  </a:solidFill>
                  <a:latin typeface="Calibri"/>
                  <a:cs typeface="Calibri"/>
                </a:rPr>
                <a:t>de</a:t>
              </a:r>
              <a:r>
                <a:rPr sz="1400" spc="-29" dirty="0">
                  <a:solidFill>
                    <a:srgbClr val="05000A"/>
                  </a:solidFill>
                  <a:latin typeface="Calibri"/>
                  <a:cs typeface="Calibri"/>
                </a:rPr>
                <a:t> </a:t>
              </a:r>
              <a:r>
                <a:rPr sz="1400" dirty="0">
                  <a:solidFill>
                    <a:srgbClr val="05000A"/>
                  </a:solidFill>
                  <a:latin typeface="Calibri"/>
                  <a:cs typeface="Calibri"/>
                </a:rPr>
                <a:t>la</a:t>
              </a:r>
              <a:r>
                <a:rPr sz="1400" spc="-33" dirty="0">
                  <a:solidFill>
                    <a:srgbClr val="05000A"/>
                  </a:solidFill>
                  <a:latin typeface="Calibri"/>
                  <a:cs typeface="Calibri"/>
                </a:rPr>
                <a:t> </a:t>
              </a:r>
              <a:r>
                <a:rPr sz="1400" dirty="0">
                  <a:solidFill>
                    <a:srgbClr val="05000A"/>
                  </a:solidFill>
                  <a:latin typeface="Calibri"/>
                  <a:cs typeface="Calibri"/>
                </a:rPr>
                <a:t>jeunesse</a:t>
              </a:r>
              <a:r>
                <a:rPr sz="1400" spc="-33" dirty="0">
                  <a:solidFill>
                    <a:srgbClr val="05000A"/>
                  </a:solidFill>
                  <a:latin typeface="Calibri"/>
                  <a:cs typeface="Calibri"/>
                </a:rPr>
                <a:t> </a:t>
              </a:r>
              <a:r>
                <a:rPr sz="1400" dirty="0">
                  <a:solidFill>
                    <a:srgbClr val="05000A"/>
                  </a:solidFill>
                  <a:latin typeface="Calibri"/>
                  <a:cs typeface="Calibri"/>
                </a:rPr>
                <a:t>ou</a:t>
              </a:r>
              <a:r>
                <a:rPr sz="1400" spc="-33" dirty="0">
                  <a:solidFill>
                    <a:srgbClr val="05000A"/>
                  </a:solidFill>
                  <a:latin typeface="Calibri"/>
                  <a:cs typeface="Calibri"/>
                </a:rPr>
                <a:t> </a:t>
              </a:r>
              <a:r>
                <a:rPr sz="1400" dirty="0">
                  <a:solidFill>
                    <a:srgbClr val="05000A"/>
                  </a:solidFill>
                  <a:latin typeface="Calibri"/>
                  <a:cs typeface="Calibri"/>
                </a:rPr>
                <a:t>préjudice</a:t>
              </a:r>
              <a:r>
                <a:rPr sz="1400" spc="-33" dirty="0">
                  <a:solidFill>
                    <a:srgbClr val="05000A"/>
                  </a:solidFill>
                  <a:latin typeface="Calibri"/>
                  <a:cs typeface="Calibri"/>
                </a:rPr>
                <a:t> </a:t>
              </a:r>
              <a:r>
                <a:rPr sz="1400" spc="-8" dirty="0">
                  <a:solidFill>
                    <a:srgbClr val="05000A"/>
                  </a:solidFill>
                  <a:latin typeface="Calibri"/>
                  <a:cs typeface="Calibri"/>
                </a:rPr>
                <a:t>juvénile</a:t>
              </a:r>
              <a:endParaRPr sz="1400" dirty="0">
                <a:latin typeface="Calibri"/>
                <a:cs typeface="Calibri"/>
              </a:endParaRPr>
            </a:p>
            <a:p>
              <a:pPr marL="548195" lvl="1" indent="-116412" algn="just">
                <a:buSzPct val="95000"/>
                <a:buChar char="•"/>
                <a:tabLst>
                  <a:tab pos="548195" algn="l"/>
                </a:tabLst>
              </a:pPr>
              <a:r>
                <a:rPr sz="1400" dirty="0">
                  <a:latin typeface="Calibri"/>
                  <a:cs typeface="Calibri"/>
                </a:rPr>
                <a:t>Cass</a:t>
              </a:r>
              <a:r>
                <a:rPr sz="1400" spc="-29" dirty="0">
                  <a:latin typeface="Calibri"/>
                  <a:cs typeface="Calibri"/>
                </a:rPr>
                <a:t> </a:t>
              </a:r>
              <a:r>
                <a:rPr sz="1400" dirty="0">
                  <a:latin typeface="Calibri"/>
                  <a:cs typeface="Calibri"/>
                </a:rPr>
                <a:t>2</a:t>
              </a:r>
              <a:r>
                <a:rPr sz="1400" baseline="25641" dirty="0">
                  <a:latin typeface="Calibri"/>
                  <a:cs typeface="Calibri"/>
                </a:rPr>
                <a:t>ème</a:t>
              </a:r>
              <a:r>
                <a:rPr sz="1400" spc="174" baseline="25641" dirty="0">
                  <a:latin typeface="Calibri"/>
                  <a:cs typeface="Calibri"/>
                </a:rPr>
                <a:t> </a:t>
              </a:r>
              <a:r>
                <a:rPr sz="1400" spc="-21" dirty="0">
                  <a:latin typeface="Calibri"/>
                  <a:cs typeface="Calibri"/>
                </a:rPr>
                <a:t>Civ.,</a:t>
              </a:r>
              <a:r>
                <a:rPr sz="1400" spc="-33" dirty="0">
                  <a:latin typeface="Calibri"/>
                  <a:cs typeface="Calibri"/>
                </a:rPr>
                <a:t> </a:t>
              </a:r>
              <a:r>
                <a:rPr sz="1400" dirty="0">
                  <a:latin typeface="Calibri"/>
                  <a:cs typeface="Calibri"/>
                </a:rPr>
                <a:t>25</a:t>
              </a:r>
              <a:r>
                <a:rPr sz="1400" spc="-33" dirty="0">
                  <a:latin typeface="Calibri"/>
                  <a:cs typeface="Calibri"/>
                </a:rPr>
                <a:t> </a:t>
              </a:r>
              <a:r>
                <a:rPr sz="1400" spc="-46" dirty="0">
                  <a:latin typeface="Calibri"/>
                  <a:cs typeface="Calibri"/>
                </a:rPr>
                <a:t>avr.</a:t>
              </a:r>
              <a:r>
                <a:rPr sz="1400" spc="-33" dirty="0">
                  <a:latin typeface="Calibri"/>
                  <a:cs typeface="Calibri"/>
                </a:rPr>
                <a:t> </a:t>
              </a:r>
              <a:r>
                <a:rPr sz="1400" dirty="0">
                  <a:latin typeface="Calibri"/>
                  <a:cs typeface="Calibri"/>
                </a:rPr>
                <a:t>2024,</a:t>
              </a:r>
              <a:r>
                <a:rPr sz="1400" spc="-33" dirty="0">
                  <a:latin typeface="Calibri"/>
                  <a:cs typeface="Calibri"/>
                </a:rPr>
                <a:t> </a:t>
              </a:r>
              <a:r>
                <a:rPr sz="1400" spc="-8" dirty="0">
                  <a:latin typeface="Calibri"/>
                  <a:cs typeface="Calibri"/>
                </a:rPr>
                <a:t>n°22-</a:t>
              </a:r>
              <a:r>
                <a:rPr sz="1400" dirty="0">
                  <a:latin typeface="Calibri"/>
                  <a:cs typeface="Calibri"/>
                </a:rPr>
                <a:t>17.229:</a:t>
              </a:r>
              <a:r>
                <a:rPr sz="1400" spc="-29" dirty="0">
                  <a:latin typeface="Calibri"/>
                  <a:cs typeface="Calibri"/>
                </a:rPr>
                <a:t> </a:t>
              </a:r>
              <a:r>
                <a:rPr sz="1400" dirty="0">
                  <a:latin typeface="Calibri"/>
                  <a:cs typeface="Calibri"/>
                </a:rPr>
                <a:t>et</a:t>
              </a:r>
              <a:r>
                <a:rPr sz="1400" spc="-29" dirty="0">
                  <a:latin typeface="Calibri"/>
                  <a:cs typeface="Calibri"/>
                </a:rPr>
                <a:t> </a:t>
              </a:r>
              <a:r>
                <a:rPr sz="1400" dirty="0">
                  <a:latin typeface="Calibri"/>
                  <a:cs typeface="Calibri"/>
                </a:rPr>
                <a:t>même</a:t>
              </a:r>
              <a:r>
                <a:rPr sz="1400" spc="-25" dirty="0">
                  <a:latin typeface="Calibri"/>
                  <a:cs typeface="Calibri"/>
                </a:rPr>
                <a:t> </a:t>
              </a:r>
              <a:r>
                <a:rPr sz="1400" dirty="0">
                  <a:latin typeface="Calibri"/>
                  <a:cs typeface="Calibri"/>
                </a:rPr>
                <a:t>le</a:t>
              </a:r>
              <a:r>
                <a:rPr sz="1400" spc="-29" dirty="0">
                  <a:latin typeface="Calibri"/>
                  <a:cs typeface="Calibri"/>
                </a:rPr>
                <a:t> </a:t>
              </a:r>
              <a:r>
                <a:rPr sz="1400" dirty="0">
                  <a:latin typeface="Calibri"/>
                  <a:cs typeface="Calibri"/>
                </a:rPr>
                <a:t>préjudice</a:t>
              </a:r>
              <a:r>
                <a:rPr sz="1400" spc="-29" dirty="0">
                  <a:latin typeface="Calibri"/>
                  <a:cs typeface="Calibri"/>
                </a:rPr>
                <a:t> </a:t>
              </a:r>
              <a:r>
                <a:rPr sz="1400" spc="-8" dirty="0">
                  <a:latin typeface="Calibri"/>
                  <a:cs typeface="Calibri"/>
                </a:rPr>
                <a:t>d’établissement</a:t>
              </a:r>
              <a:endParaRPr sz="1400" dirty="0">
                <a:latin typeface="Calibri"/>
                <a:cs typeface="Calibri"/>
              </a:endParaRPr>
            </a:p>
            <a:p>
              <a:pPr lvl="1">
                <a:spcBef>
                  <a:spcPts val="58"/>
                </a:spcBef>
                <a:buFont typeface="Calibri"/>
                <a:buChar char="•"/>
              </a:pPr>
              <a:endParaRPr sz="1400" dirty="0">
                <a:latin typeface="Calibri"/>
                <a:cs typeface="Calibri"/>
              </a:endParaRPr>
            </a:p>
            <a:p>
              <a:pPr marL="301084" marR="304259" indent="-240761">
                <a:lnSpc>
                  <a:spcPct val="102699"/>
                </a:lnSpc>
                <a:buFont typeface="Arial"/>
                <a:buChar char="►"/>
                <a:tabLst>
                  <a:tab pos="301084" algn="l"/>
                </a:tabLst>
              </a:pPr>
              <a:r>
                <a:rPr sz="1400" spc="-17" dirty="0">
                  <a:latin typeface="Calibri"/>
                  <a:cs typeface="Calibri"/>
                </a:rPr>
                <a:t>L’indemnité</a:t>
              </a:r>
              <a:r>
                <a:rPr sz="1400" spc="-37" dirty="0">
                  <a:latin typeface="Calibri"/>
                  <a:cs typeface="Calibri"/>
                </a:rPr>
                <a:t> </a:t>
              </a:r>
              <a:r>
                <a:rPr sz="1400" dirty="0">
                  <a:latin typeface="Calibri"/>
                  <a:cs typeface="Calibri"/>
                </a:rPr>
                <a:t>doit</a:t>
              </a:r>
              <a:r>
                <a:rPr sz="1400" spc="-37" dirty="0">
                  <a:latin typeface="Calibri"/>
                  <a:cs typeface="Calibri"/>
                </a:rPr>
                <a:t> </a:t>
              </a:r>
              <a:r>
                <a:rPr sz="1400" spc="-8" dirty="0">
                  <a:latin typeface="Calibri"/>
                  <a:cs typeface="Calibri"/>
                </a:rPr>
                <a:t>traduire</a:t>
              </a:r>
              <a:r>
                <a:rPr sz="1400" spc="-37" dirty="0">
                  <a:latin typeface="Calibri"/>
                  <a:cs typeface="Calibri"/>
                </a:rPr>
                <a:t> </a:t>
              </a:r>
              <a:r>
                <a:rPr sz="1400" b="1" dirty="0">
                  <a:latin typeface="Calibri"/>
                  <a:cs typeface="Calibri"/>
                </a:rPr>
                <a:t>les</a:t>
              </a:r>
              <a:r>
                <a:rPr sz="1400" b="1" spc="-46" dirty="0">
                  <a:latin typeface="Calibri"/>
                  <a:cs typeface="Calibri"/>
                </a:rPr>
                <a:t> </a:t>
              </a:r>
              <a:r>
                <a:rPr sz="1400" b="1" dirty="0">
                  <a:latin typeface="Calibri"/>
                  <a:cs typeface="Calibri"/>
                </a:rPr>
                <a:t>gênes</a:t>
              </a:r>
              <a:r>
                <a:rPr sz="1400" b="1" spc="-42" dirty="0">
                  <a:latin typeface="Calibri"/>
                  <a:cs typeface="Calibri"/>
                </a:rPr>
                <a:t> </a:t>
              </a:r>
              <a:r>
                <a:rPr sz="1400" b="1" dirty="0">
                  <a:latin typeface="Calibri"/>
                  <a:cs typeface="Calibri"/>
                </a:rPr>
                <a:t>de</a:t>
              </a:r>
              <a:r>
                <a:rPr sz="1400" b="1" spc="-33" dirty="0">
                  <a:latin typeface="Calibri"/>
                  <a:cs typeface="Calibri"/>
                </a:rPr>
                <a:t> </a:t>
              </a:r>
              <a:r>
                <a:rPr sz="1400" b="1" dirty="0">
                  <a:latin typeface="Calibri"/>
                  <a:cs typeface="Calibri"/>
                </a:rPr>
                <a:t>tous</a:t>
              </a:r>
              <a:r>
                <a:rPr sz="1400" b="1" spc="-42" dirty="0">
                  <a:latin typeface="Calibri"/>
                  <a:cs typeface="Calibri"/>
                </a:rPr>
                <a:t> </a:t>
              </a:r>
              <a:r>
                <a:rPr sz="1400" b="1" dirty="0">
                  <a:latin typeface="Calibri"/>
                  <a:cs typeface="Calibri"/>
                </a:rPr>
                <a:t>ordres</a:t>
              </a:r>
              <a:r>
                <a:rPr sz="1400" b="1" spc="-42" dirty="0">
                  <a:latin typeface="Calibri"/>
                  <a:cs typeface="Calibri"/>
                </a:rPr>
                <a:t> </a:t>
              </a:r>
              <a:r>
                <a:rPr sz="1400" b="1" dirty="0">
                  <a:latin typeface="Calibri"/>
                  <a:cs typeface="Calibri"/>
                </a:rPr>
                <a:t>subis</a:t>
              </a:r>
              <a:r>
                <a:rPr sz="1400" b="1" spc="-46" dirty="0">
                  <a:latin typeface="Calibri"/>
                  <a:cs typeface="Calibri"/>
                </a:rPr>
                <a:t> </a:t>
              </a:r>
              <a:r>
                <a:rPr sz="1400" b="1" dirty="0">
                  <a:latin typeface="Calibri"/>
                  <a:cs typeface="Calibri"/>
                </a:rPr>
                <a:t>par</a:t>
              </a:r>
              <a:r>
                <a:rPr sz="1400" b="1" spc="-33" dirty="0">
                  <a:latin typeface="Calibri"/>
                  <a:cs typeface="Calibri"/>
                </a:rPr>
                <a:t> </a:t>
              </a:r>
              <a:r>
                <a:rPr sz="1400" b="1" dirty="0">
                  <a:latin typeface="Calibri"/>
                  <a:cs typeface="Calibri"/>
                </a:rPr>
                <a:t>la</a:t>
              </a:r>
              <a:r>
                <a:rPr sz="1400" b="1" spc="-37" dirty="0">
                  <a:latin typeface="Calibri"/>
                  <a:cs typeface="Calibri"/>
                </a:rPr>
                <a:t> </a:t>
              </a:r>
              <a:r>
                <a:rPr sz="1400" b="1" dirty="0">
                  <a:latin typeface="Calibri"/>
                  <a:cs typeface="Calibri"/>
                </a:rPr>
                <a:t>victime</a:t>
              </a:r>
              <a:r>
                <a:rPr sz="1400" b="1" spc="-37" dirty="0">
                  <a:latin typeface="Calibri"/>
                  <a:cs typeface="Calibri"/>
                </a:rPr>
                <a:t> </a:t>
              </a:r>
              <a:r>
                <a:rPr sz="1400" b="1" dirty="0">
                  <a:latin typeface="Calibri"/>
                  <a:cs typeface="Calibri"/>
                </a:rPr>
                <a:t>dans</a:t>
              </a:r>
              <a:r>
                <a:rPr sz="1400" b="1" spc="-42" dirty="0">
                  <a:latin typeface="Calibri"/>
                  <a:cs typeface="Calibri"/>
                </a:rPr>
                <a:t> </a:t>
              </a:r>
              <a:r>
                <a:rPr sz="1400" b="1" dirty="0">
                  <a:latin typeface="Calibri"/>
                  <a:cs typeface="Calibri"/>
                </a:rPr>
                <a:t>sa</a:t>
              </a:r>
              <a:r>
                <a:rPr sz="1400" b="1" spc="-37" dirty="0">
                  <a:latin typeface="Calibri"/>
                  <a:cs typeface="Calibri"/>
                </a:rPr>
                <a:t> </a:t>
              </a:r>
              <a:r>
                <a:rPr sz="1400" b="1" dirty="0">
                  <a:latin typeface="Calibri"/>
                  <a:cs typeface="Calibri"/>
                </a:rPr>
                <a:t>sphère</a:t>
              </a:r>
              <a:r>
                <a:rPr sz="1400" b="1" spc="-37" dirty="0">
                  <a:latin typeface="Calibri"/>
                  <a:cs typeface="Calibri"/>
                </a:rPr>
                <a:t> </a:t>
              </a:r>
              <a:r>
                <a:rPr sz="1400" b="1" dirty="0">
                  <a:latin typeface="Calibri"/>
                  <a:cs typeface="Calibri"/>
                </a:rPr>
                <a:t>personnelle</a:t>
              </a:r>
              <a:r>
                <a:rPr sz="1400" b="1" spc="-33" dirty="0">
                  <a:latin typeface="Calibri"/>
                  <a:cs typeface="Calibri"/>
                </a:rPr>
                <a:t> </a:t>
              </a:r>
              <a:r>
                <a:rPr sz="1400" b="1" dirty="0">
                  <a:latin typeface="Calibri"/>
                  <a:cs typeface="Calibri"/>
                </a:rPr>
                <a:t>pendant</a:t>
              </a:r>
              <a:r>
                <a:rPr sz="1400" b="1" spc="-37" dirty="0">
                  <a:latin typeface="Calibri"/>
                  <a:cs typeface="Calibri"/>
                </a:rPr>
                <a:t> </a:t>
              </a:r>
              <a:r>
                <a:rPr sz="1400" b="1" spc="-21" dirty="0">
                  <a:latin typeface="Calibri"/>
                  <a:cs typeface="Calibri"/>
                </a:rPr>
                <a:t>la </a:t>
              </a:r>
              <a:r>
                <a:rPr sz="1400" b="1" dirty="0">
                  <a:latin typeface="Calibri"/>
                  <a:cs typeface="Calibri"/>
                </a:rPr>
                <a:t>période</a:t>
              </a:r>
              <a:r>
                <a:rPr sz="1400" b="1" spc="-42" dirty="0">
                  <a:latin typeface="Calibri"/>
                  <a:cs typeface="Calibri"/>
                </a:rPr>
                <a:t> </a:t>
              </a:r>
              <a:r>
                <a:rPr sz="1400" b="1" spc="-8" dirty="0">
                  <a:latin typeface="Calibri"/>
                  <a:cs typeface="Calibri"/>
                </a:rPr>
                <a:t>traumatique</a:t>
              </a:r>
              <a:r>
                <a:rPr sz="1400" spc="-8" dirty="0">
                  <a:latin typeface="Calibri"/>
                  <a:cs typeface="Calibri"/>
                </a:rPr>
                <a:t>,</a:t>
              </a:r>
              <a:r>
                <a:rPr sz="1400" spc="-42" dirty="0">
                  <a:latin typeface="Calibri"/>
                  <a:cs typeface="Calibri"/>
                </a:rPr>
                <a:t> </a:t>
              </a:r>
              <a:r>
                <a:rPr sz="1400" dirty="0">
                  <a:latin typeface="Calibri"/>
                  <a:cs typeface="Calibri"/>
                </a:rPr>
                <a:t>dégagée</a:t>
              </a:r>
              <a:r>
                <a:rPr sz="1400" spc="-37" dirty="0">
                  <a:latin typeface="Calibri"/>
                  <a:cs typeface="Calibri"/>
                </a:rPr>
                <a:t> </a:t>
              </a:r>
              <a:r>
                <a:rPr sz="1400" dirty="0">
                  <a:latin typeface="Calibri"/>
                  <a:cs typeface="Calibri"/>
                </a:rPr>
                <a:t>de</a:t>
              </a:r>
              <a:r>
                <a:rPr sz="1400" spc="-37" dirty="0">
                  <a:latin typeface="Calibri"/>
                  <a:cs typeface="Calibri"/>
                </a:rPr>
                <a:t> </a:t>
              </a:r>
              <a:r>
                <a:rPr sz="1400" dirty="0">
                  <a:latin typeface="Calibri"/>
                  <a:cs typeface="Calibri"/>
                </a:rPr>
                <a:t>toute</a:t>
              </a:r>
              <a:r>
                <a:rPr sz="1400" spc="-37" dirty="0">
                  <a:latin typeface="Calibri"/>
                  <a:cs typeface="Calibri"/>
                </a:rPr>
                <a:t> </a:t>
              </a:r>
              <a:r>
                <a:rPr sz="1400" dirty="0">
                  <a:latin typeface="Calibri"/>
                  <a:cs typeface="Calibri"/>
                </a:rPr>
                <a:t>incidence</a:t>
              </a:r>
              <a:r>
                <a:rPr sz="1400" spc="-42" dirty="0">
                  <a:latin typeface="Calibri"/>
                  <a:cs typeface="Calibri"/>
                </a:rPr>
                <a:t> </a:t>
              </a:r>
              <a:r>
                <a:rPr sz="1400" dirty="0">
                  <a:latin typeface="Calibri"/>
                  <a:cs typeface="Calibri"/>
                </a:rPr>
                <a:t>sur</a:t>
              </a:r>
              <a:r>
                <a:rPr sz="1400" spc="-46" dirty="0">
                  <a:latin typeface="Calibri"/>
                  <a:cs typeface="Calibri"/>
                </a:rPr>
                <a:t> </a:t>
              </a:r>
              <a:r>
                <a:rPr sz="1400" dirty="0">
                  <a:latin typeface="Calibri"/>
                  <a:cs typeface="Calibri"/>
                </a:rPr>
                <a:t>les</a:t>
              </a:r>
              <a:r>
                <a:rPr sz="1400" spc="-42" dirty="0">
                  <a:latin typeface="Calibri"/>
                  <a:cs typeface="Calibri"/>
                </a:rPr>
                <a:t> </a:t>
              </a:r>
              <a:r>
                <a:rPr sz="1400" spc="-33" dirty="0">
                  <a:latin typeface="Calibri"/>
                  <a:cs typeface="Calibri"/>
                </a:rPr>
                <a:t>PGPA</a:t>
              </a:r>
              <a:r>
                <a:rPr sz="1400" spc="-42" dirty="0">
                  <a:latin typeface="Calibri"/>
                  <a:cs typeface="Calibri"/>
                </a:rPr>
                <a:t> </a:t>
              </a:r>
              <a:r>
                <a:rPr sz="1400" dirty="0">
                  <a:latin typeface="Calibri"/>
                  <a:cs typeface="Calibri"/>
                </a:rPr>
                <a:t>=</a:t>
              </a:r>
              <a:r>
                <a:rPr sz="1400" spc="-37" dirty="0">
                  <a:latin typeface="Calibri"/>
                  <a:cs typeface="Calibri"/>
                </a:rPr>
                <a:t> </a:t>
              </a:r>
              <a:r>
                <a:rPr sz="1400" dirty="0">
                  <a:latin typeface="Calibri"/>
                  <a:cs typeface="Calibri"/>
                </a:rPr>
                <a:t>AIPP</a:t>
              </a:r>
              <a:r>
                <a:rPr sz="1400" spc="-42" dirty="0">
                  <a:latin typeface="Calibri"/>
                  <a:cs typeface="Calibri"/>
                </a:rPr>
                <a:t> </a:t>
              </a:r>
              <a:r>
                <a:rPr sz="1400" dirty="0">
                  <a:latin typeface="Calibri"/>
                  <a:cs typeface="Calibri"/>
                </a:rPr>
                <a:t>et</a:t>
              </a:r>
              <a:r>
                <a:rPr sz="1400" spc="-42" dirty="0">
                  <a:latin typeface="Calibri"/>
                  <a:cs typeface="Calibri"/>
                </a:rPr>
                <a:t> </a:t>
              </a:r>
              <a:r>
                <a:rPr sz="1400" dirty="0">
                  <a:latin typeface="Calibri"/>
                  <a:cs typeface="Calibri"/>
                </a:rPr>
                <a:t>éléments</a:t>
              </a:r>
              <a:r>
                <a:rPr sz="1400" spc="-42" dirty="0">
                  <a:latin typeface="Calibri"/>
                  <a:cs typeface="Calibri"/>
                </a:rPr>
                <a:t> </a:t>
              </a:r>
              <a:r>
                <a:rPr sz="1400" dirty="0">
                  <a:latin typeface="Calibri"/>
                  <a:cs typeface="Calibri"/>
                </a:rPr>
                <a:t>périphériques</a:t>
              </a:r>
              <a:r>
                <a:rPr sz="1400" spc="-42" dirty="0">
                  <a:latin typeface="Calibri"/>
                  <a:cs typeface="Calibri"/>
                </a:rPr>
                <a:t> </a:t>
              </a:r>
              <a:r>
                <a:rPr sz="1400" spc="-8" dirty="0">
                  <a:latin typeface="Calibri"/>
                  <a:cs typeface="Calibri"/>
                </a:rPr>
                <a:t>(PAT/PST)</a:t>
              </a:r>
              <a:endParaRPr sz="1400" dirty="0">
                <a:latin typeface="Calibri"/>
                <a:cs typeface="Calibri"/>
              </a:endParaRPr>
            </a:p>
            <a:p>
              <a:pPr marL="301084" marR="282035" indent="-240761">
                <a:lnSpc>
                  <a:spcPct val="101800"/>
                </a:lnSpc>
                <a:spcBef>
                  <a:spcPts val="2100"/>
                </a:spcBef>
                <a:buFont typeface="Arial"/>
                <a:buChar char="►"/>
                <a:tabLst>
                  <a:tab pos="301084" algn="l"/>
                </a:tabLst>
              </a:pPr>
              <a:r>
                <a:rPr sz="1400" dirty="0">
                  <a:latin typeface="Calibri"/>
                  <a:cs typeface="Calibri"/>
                </a:rPr>
                <a:t>La</a:t>
              </a:r>
              <a:r>
                <a:rPr sz="1400" spc="-46" dirty="0">
                  <a:latin typeface="Calibri"/>
                  <a:cs typeface="Calibri"/>
                </a:rPr>
                <a:t> </a:t>
              </a:r>
              <a:r>
                <a:rPr sz="1400" dirty="0">
                  <a:latin typeface="Calibri"/>
                  <a:cs typeface="Calibri"/>
                </a:rPr>
                <a:t>double</a:t>
              </a:r>
              <a:r>
                <a:rPr sz="1400" spc="-37" dirty="0">
                  <a:latin typeface="Calibri"/>
                  <a:cs typeface="Calibri"/>
                </a:rPr>
                <a:t> </a:t>
              </a:r>
              <a:r>
                <a:rPr sz="1400" dirty="0">
                  <a:latin typeface="Calibri"/>
                  <a:cs typeface="Calibri"/>
                </a:rPr>
                <a:t>dimension</a:t>
              </a:r>
              <a:r>
                <a:rPr sz="1400" spc="-46" dirty="0">
                  <a:latin typeface="Calibri"/>
                  <a:cs typeface="Calibri"/>
                </a:rPr>
                <a:t> </a:t>
              </a:r>
              <a:r>
                <a:rPr sz="1400" dirty="0">
                  <a:latin typeface="Calibri"/>
                  <a:cs typeface="Calibri"/>
                </a:rPr>
                <a:t>du</a:t>
              </a:r>
              <a:r>
                <a:rPr sz="1400" spc="-42" dirty="0">
                  <a:latin typeface="Calibri"/>
                  <a:cs typeface="Calibri"/>
                </a:rPr>
                <a:t> </a:t>
              </a:r>
              <a:r>
                <a:rPr sz="1400" dirty="0">
                  <a:latin typeface="Calibri"/>
                  <a:cs typeface="Calibri"/>
                </a:rPr>
                <a:t>poste</a:t>
              </a:r>
              <a:r>
                <a:rPr sz="1400" spc="-37" dirty="0">
                  <a:latin typeface="Calibri"/>
                  <a:cs typeface="Calibri"/>
                </a:rPr>
                <a:t> </a:t>
              </a:r>
              <a:r>
                <a:rPr sz="1400" dirty="0">
                  <a:latin typeface="Calibri"/>
                  <a:cs typeface="Calibri"/>
                </a:rPr>
                <a:t>:</a:t>
              </a:r>
              <a:r>
                <a:rPr sz="1400" spc="-46" dirty="0">
                  <a:latin typeface="Calibri"/>
                  <a:cs typeface="Calibri"/>
                </a:rPr>
                <a:t> </a:t>
              </a:r>
              <a:r>
                <a:rPr sz="1400" b="1" dirty="0">
                  <a:latin typeface="Calibri"/>
                  <a:cs typeface="Calibri"/>
                </a:rPr>
                <a:t>objective</a:t>
              </a:r>
              <a:r>
                <a:rPr sz="1400" b="1" spc="-37" dirty="0">
                  <a:latin typeface="Calibri"/>
                  <a:cs typeface="Calibri"/>
                </a:rPr>
                <a:t> </a:t>
              </a:r>
              <a:r>
                <a:rPr sz="1400" dirty="0">
                  <a:latin typeface="Calibri"/>
                  <a:cs typeface="Calibri"/>
                </a:rPr>
                <a:t>(vaut</a:t>
              </a:r>
              <a:r>
                <a:rPr sz="1400" spc="-42" dirty="0">
                  <a:latin typeface="Calibri"/>
                  <a:cs typeface="Calibri"/>
                </a:rPr>
                <a:t> </a:t>
              </a:r>
              <a:r>
                <a:rPr sz="1400" dirty="0">
                  <a:latin typeface="Calibri"/>
                  <a:cs typeface="Calibri"/>
                </a:rPr>
                <a:t>pour</a:t>
              </a:r>
              <a:r>
                <a:rPr sz="1400" spc="-42" dirty="0">
                  <a:latin typeface="Calibri"/>
                  <a:cs typeface="Calibri"/>
                </a:rPr>
                <a:t> </a:t>
              </a:r>
              <a:r>
                <a:rPr sz="1400" dirty="0">
                  <a:latin typeface="Calibri"/>
                  <a:cs typeface="Calibri"/>
                </a:rPr>
                <a:t>tous)</a:t>
              </a:r>
              <a:r>
                <a:rPr sz="1400" spc="-46" dirty="0">
                  <a:latin typeface="Calibri"/>
                  <a:cs typeface="Calibri"/>
                </a:rPr>
                <a:t> </a:t>
              </a:r>
              <a:r>
                <a:rPr sz="1400" dirty="0">
                  <a:latin typeface="Calibri"/>
                  <a:cs typeface="Calibri"/>
                </a:rPr>
                <a:t>et</a:t>
              </a:r>
              <a:r>
                <a:rPr sz="1400" spc="-42" dirty="0">
                  <a:latin typeface="Calibri"/>
                  <a:cs typeface="Calibri"/>
                </a:rPr>
                <a:t> </a:t>
              </a:r>
              <a:r>
                <a:rPr sz="1400" b="1" dirty="0">
                  <a:latin typeface="Calibri"/>
                  <a:cs typeface="Calibri"/>
                </a:rPr>
                <a:t>subjective</a:t>
              </a:r>
              <a:r>
                <a:rPr sz="1400" b="1" spc="-37" dirty="0">
                  <a:latin typeface="Calibri"/>
                  <a:cs typeface="Calibri"/>
                </a:rPr>
                <a:t> </a:t>
              </a:r>
              <a:r>
                <a:rPr sz="1400" dirty="0">
                  <a:latin typeface="Calibri"/>
                  <a:cs typeface="Calibri"/>
                </a:rPr>
                <a:t>(répercussions</a:t>
              </a:r>
              <a:r>
                <a:rPr sz="1400" spc="-42" dirty="0">
                  <a:latin typeface="Calibri"/>
                  <a:cs typeface="Calibri"/>
                </a:rPr>
                <a:t> </a:t>
              </a:r>
              <a:r>
                <a:rPr sz="1400" dirty="0">
                  <a:latin typeface="Calibri"/>
                  <a:cs typeface="Calibri"/>
                </a:rPr>
                <a:t>dissemblables</a:t>
              </a:r>
              <a:r>
                <a:rPr sz="1400" spc="-37" dirty="0">
                  <a:latin typeface="Calibri"/>
                  <a:cs typeface="Calibri"/>
                </a:rPr>
                <a:t> </a:t>
              </a:r>
              <a:r>
                <a:rPr sz="1400" dirty="0">
                  <a:latin typeface="Calibri"/>
                  <a:cs typeface="Calibri"/>
                </a:rPr>
                <a:t>de</a:t>
              </a:r>
              <a:r>
                <a:rPr sz="1400" spc="-37" dirty="0">
                  <a:latin typeface="Calibri"/>
                  <a:cs typeface="Calibri"/>
                </a:rPr>
                <a:t> </a:t>
              </a:r>
              <a:r>
                <a:rPr sz="1400" dirty="0">
                  <a:latin typeface="Calibri"/>
                  <a:cs typeface="Calibri"/>
                </a:rPr>
                <a:t>l’un</a:t>
              </a:r>
              <a:r>
                <a:rPr sz="1400" spc="-46" dirty="0">
                  <a:latin typeface="Calibri"/>
                  <a:cs typeface="Calibri"/>
                </a:rPr>
                <a:t> </a:t>
              </a:r>
              <a:r>
                <a:rPr sz="1400" spc="-42" dirty="0">
                  <a:latin typeface="Calibri"/>
                  <a:cs typeface="Calibri"/>
                </a:rPr>
                <a:t>à </a:t>
              </a:r>
              <a:r>
                <a:rPr sz="1400" spc="-8" dirty="0">
                  <a:latin typeface="Calibri"/>
                  <a:cs typeface="Calibri"/>
                </a:rPr>
                <a:t>l’autre)</a:t>
              </a:r>
              <a:endParaRPr sz="1400" dirty="0">
                <a:latin typeface="Calibri"/>
                <a:cs typeface="Calibri"/>
              </a:endParaRPr>
            </a:p>
            <a:p>
              <a:pPr marL="824938">
                <a:lnSpc>
                  <a:spcPts val="2179"/>
                </a:lnSpc>
                <a:spcBef>
                  <a:spcPts val="2221"/>
                </a:spcBef>
              </a:pPr>
              <a:r>
                <a:rPr sz="1400" dirty="0">
                  <a:latin typeface="Calibri"/>
                  <a:cs typeface="Calibri"/>
                </a:rPr>
                <a:t>Quid</a:t>
              </a:r>
              <a:r>
                <a:rPr sz="1400" spc="-37" dirty="0">
                  <a:latin typeface="Calibri"/>
                  <a:cs typeface="Calibri"/>
                </a:rPr>
                <a:t> </a:t>
              </a:r>
              <a:r>
                <a:rPr sz="1400" dirty="0">
                  <a:latin typeface="Calibri"/>
                  <a:cs typeface="Calibri"/>
                </a:rPr>
                <a:t>de</a:t>
              </a:r>
              <a:r>
                <a:rPr sz="1400" spc="-25" dirty="0">
                  <a:latin typeface="Calibri"/>
                  <a:cs typeface="Calibri"/>
                </a:rPr>
                <a:t> </a:t>
              </a:r>
              <a:r>
                <a:rPr sz="1400" dirty="0">
                  <a:latin typeface="Calibri"/>
                  <a:cs typeface="Calibri"/>
                </a:rPr>
                <a:t>la</a:t>
              </a:r>
              <a:r>
                <a:rPr sz="1400" spc="-33" dirty="0">
                  <a:latin typeface="Calibri"/>
                  <a:cs typeface="Calibri"/>
                </a:rPr>
                <a:t> </a:t>
              </a:r>
              <a:r>
                <a:rPr sz="1400" dirty="0">
                  <a:latin typeface="Calibri"/>
                  <a:cs typeface="Calibri"/>
                </a:rPr>
                <a:t>méthode</a:t>
              </a:r>
              <a:r>
                <a:rPr sz="1400" spc="-29" dirty="0">
                  <a:latin typeface="Calibri"/>
                  <a:cs typeface="Calibri"/>
                </a:rPr>
                <a:t> </a:t>
              </a:r>
              <a:r>
                <a:rPr sz="1400" dirty="0">
                  <a:latin typeface="Calibri"/>
                  <a:cs typeface="Calibri"/>
                </a:rPr>
                <a:t>des</a:t>
              </a:r>
              <a:r>
                <a:rPr sz="1400" spc="-25" dirty="0">
                  <a:latin typeface="Calibri"/>
                  <a:cs typeface="Calibri"/>
                </a:rPr>
                <a:t> </a:t>
              </a:r>
              <a:r>
                <a:rPr sz="1400" dirty="0">
                  <a:latin typeface="Calibri"/>
                  <a:cs typeface="Calibri"/>
                </a:rPr>
                <a:t>classes</a:t>
              </a:r>
              <a:r>
                <a:rPr sz="1400" spc="-29" dirty="0">
                  <a:latin typeface="Calibri"/>
                  <a:cs typeface="Calibri"/>
                </a:rPr>
                <a:t> </a:t>
              </a:r>
              <a:r>
                <a:rPr sz="1400" dirty="0">
                  <a:latin typeface="Calibri"/>
                  <a:cs typeface="Calibri"/>
                </a:rPr>
                <a:t>proposée</a:t>
              </a:r>
              <a:r>
                <a:rPr sz="1400" spc="-25" dirty="0">
                  <a:latin typeface="Calibri"/>
                  <a:cs typeface="Calibri"/>
                </a:rPr>
                <a:t> </a:t>
              </a:r>
              <a:r>
                <a:rPr sz="1400" dirty="0">
                  <a:latin typeface="Calibri"/>
                  <a:cs typeface="Calibri"/>
                </a:rPr>
                <a:t>par</a:t>
              </a:r>
              <a:r>
                <a:rPr sz="1400" spc="-33" dirty="0">
                  <a:latin typeface="Calibri"/>
                  <a:cs typeface="Calibri"/>
                </a:rPr>
                <a:t> </a:t>
              </a:r>
              <a:r>
                <a:rPr sz="1400" spc="-29" dirty="0">
                  <a:latin typeface="Calibri"/>
                  <a:cs typeface="Calibri"/>
                </a:rPr>
                <a:t>l’AREDOC </a:t>
              </a:r>
              <a:r>
                <a:rPr sz="1400" spc="-42" dirty="0">
                  <a:latin typeface="Calibri"/>
                  <a:cs typeface="Calibri"/>
                </a:rPr>
                <a:t>:</a:t>
              </a:r>
              <a:endParaRPr sz="1400" dirty="0">
                <a:latin typeface="Calibri"/>
                <a:cs typeface="Calibri"/>
              </a:endParaRPr>
            </a:p>
            <a:p>
              <a:pPr marL="443953">
                <a:lnSpc>
                  <a:spcPts val="2171"/>
                </a:lnSpc>
                <a:tabLst>
                  <a:tab pos="824938" algn="l"/>
                </a:tabLst>
              </a:pPr>
              <a:r>
                <a:rPr sz="1400" spc="-42" dirty="0">
                  <a:latin typeface="Courier New"/>
                  <a:cs typeface="Courier New"/>
                </a:rPr>
                <a:t>o</a:t>
              </a:r>
              <a:r>
                <a:rPr sz="1400" dirty="0">
                  <a:latin typeface="Courier New"/>
                  <a:cs typeface="Courier New"/>
                </a:rPr>
                <a:t>	</a:t>
              </a:r>
              <a:r>
                <a:rPr sz="1400" dirty="0">
                  <a:latin typeface="Calibri"/>
                  <a:cs typeface="Calibri"/>
                </a:rPr>
                <a:t>elle</a:t>
              </a:r>
              <a:r>
                <a:rPr sz="1400" spc="-46" dirty="0">
                  <a:latin typeface="Calibri"/>
                  <a:cs typeface="Calibri"/>
                </a:rPr>
                <a:t> </a:t>
              </a:r>
              <a:r>
                <a:rPr sz="1400" dirty="0">
                  <a:latin typeface="Calibri"/>
                  <a:cs typeface="Calibri"/>
                </a:rPr>
                <a:t>privilégie</a:t>
              </a:r>
              <a:r>
                <a:rPr sz="1400" spc="-42" dirty="0">
                  <a:latin typeface="Calibri"/>
                  <a:cs typeface="Calibri"/>
                </a:rPr>
                <a:t> </a:t>
              </a:r>
              <a:r>
                <a:rPr sz="1400" spc="-17" dirty="0">
                  <a:latin typeface="Calibri"/>
                  <a:cs typeface="Calibri"/>
                </a:rPr>
                <a:t>l’analyse</a:t>
              </a:r>
              <a:r>
                <a:rPr sz="1400" spc="-42" dirty="0">
                  <a:latin typeface="Calibri"/>
                  <a:cs typeface="Calibri"/>
                </a:rPr>
                <a:t> </a:t>
              </a:r>
              <a:r>
                <a:rPr sz="1400" spc="-8" dirty="0">
                  <a:latin typeface="Calibri"/>
                  <a:cs typeface="Calibri"/>
                </a:rPr>
                <a:t>physique</a:t>
              </a:r>
              <a:r>
                <a:rPr sz="1400" spc="-42" dirty="0">
                  <a:latin typeface="Calibri"/>
                  <a:cs typeface="Calibri"/>
                </a:rPr>
                <a:t> </a:t>
              </a:r>
              <a:r>
                <a:rPr sz="1400" dirty="0">
                  <a:latin typeface="Calibri"/>
                  <a:cs typeface="Calibri"/>
                </a:rPr>
                <a:t>au</a:t>
              </a:r>
              <a:r>
                <a:rPr sz="1400" spc="-46" dirty="0">
                  <a:latin typeface="Calibri"/>
                  <a:cs typeface="Calibri"/>
                </a:rPr>
                <a:t> </a:t>
              </a:r>
              <a:r>
                <a:rPr sz="1400" spc="-8" dirty="0">
                  <a:latin typeface="Calibri"/>
                  <a:cs typeface="Calibri"/>
                </a:rPr>
                <a:t>détriment</a:t>
              </a:r>
              <a:r>
                <a:rPr sz="1400" spc="-46" dirty="0">
                  <a:latin typeface="Calibri"/>
                  <a:cs typeface="Calibri"/>
                </a:rPr>
                <a:t> </a:t>
              </a:r>
              <a:r>
                <a:rPr sz="1400" dirty="0">
                  <a:latin typeface="Calibri"/>
                  <a:cs typeface="Calibri"/>
                </a:rPr>
                <a:t>de</a:t>
              </a:r>
              <a:r>
                <a:rPr sz="1400" spc="-42" dirty="0">
                  <a:latin typeface="Calibri"/>
                  <a:cs typeface="Calibri"/>
                </a:rPr>
                <a:t> </a:t>
              </a:r>
              <a:r>
                <a:rPr sz="1400" dirty="0">
                  <a:latin typeface="Calibri"/>
                  <a:cs typeface="Calibri"/>
                </a:rPr>
                <a:t>la</a:t>
              </a:r>
              <a:r>
                <a:rPr sz="1400" spc="-50" dirty="0">
                  <a:latin typeface="Calibri"/>
                  <a:cs typeface="Calibri"/>
                </a:rPr>
                <a:t> </a:t>
              </a:r>
              <a:r>
                <a:rPr sz="1400" dirty="0">
                  <a:latin typeface="Calibri"/>
                  <a:cs typeface="Calibri"/>
                </a:rPr>
                <a:t>dimension</a:t>
              </a:r>
              <a:r>
                <a:rPr sz="1400" spc="-50" dirty="0">
                  <a:latin typeface="Calibri"/>
                  <a:cs typeface="Calibri"/>
                </a:rPr>
                <a:t> </a:t>
              </a:r>
              <a:r>
                <a:rPr sz="1400" dirty="0">
                  <a:latin typeface="Calibri"/>
                  <a:cs typeface="Calibri"/>
                </a:rPr>
                <a:t>humaine</a:t>
              </a:r>
              <a:r>
                <a:rPr sz="1400" spc="-42" dirty="0">
                  <a:latin typeface="Calibri"/>
                  <a:cs typeface="Calibri"/>
                </a:rPr>
                <a:t> </a:t>
              </a:r>
              <a:r>
                <a:rPr sz="1400" dirty="0">
                  <a:latin typeface="Calibri"/>
                  <a:cs typeface="Calibri"/>
                </a:rPr>
                <a:t>du</a:t>
              </a:r>
              <a:r>
                <a:rPr sz="1400" spc="-50" dirty="0">
                  <a:latin typeface="Calibri"/>
                  <a:cs typeface="Calibri"/>
                </a:rPr>
                <a:t> </a:t>
              </a:r>
              <a:r>
                <a:rPr sz="1400" dirty="0">
                  <a:latin typeface="Calibri"/>
                  <a:cs typeface="Calibri"/>
                </a:rPr>
                <a:t>préjudice</a:t>
              </a:r>
              <a:r>
                <a:rPr sz="1400" spc="-42" dirty="0">
                  <a:latin typeface="Calibri"/>
                  <a:cs typeface="Calibri"/>
                </a:rPr>
                <a:t> </a:t>
              </a:r>
              <a:r>
                <a:rPr sz="1400" dirty="0">
                  <a:latin typeface="Calibri"/>
                  <a:cs typeface="Calibri"/>
                </a:rPr>
                <a:t>=</a:t>
              </a:r>
              <a:r>
                <a:rPr sz="1400" spc="-42" dirty="0">
                  <a:latin typeface="Calibri"/>
                  <a:cs typeface="Calibri"/>
                </a:rPr>
                <a:t> </a:t>
              </a:r>
              <a:r>
                <a:rPr sz="1400" spc="-8" dirty="0">
                  <a:latin typeface="Calibri"/>
                  <a:cs typeface="Calibri"/>
                </a:rPr>
                <a:t>effet</a:t>
              </a:r>
              <a:r>
                <a:rPr sz="1400" spc="-46" dirty="0">
                  <a:latin typeface="Calibri"/>
                  <a:cs typeface="Calibri"/>
                </a:rPr>
                <a:t> </a:t>
              </a:r>
              <a:r>
                <a:rPr sz="1400" spc="-8" dirty="0">
                  <a:latin typeface="Calibri"/>
                  <a:cs typeface="Calibri"/>
                </a:rPr>
                <a:t>standardisant</a:t>
              </a:r>
              <a:endParaRPr sz="1400" dirty="0">
                <a:latin typeface="Calibri"/>
                <a:cs typeface="Calibri"/>
              </a:endParaRPr>
            </a:p>
            <a:p>
              <a:pPr marL="729692" marR="444482" indent="-285739">
                <a:lnSpc>
                  <a:spcPts val="2242"/>
                </a:lnSpc>
                <a:spcBef>
                  <a:spcPts val="29"/>
                </a:spcBef>
                <a:buFont typeface="Courier New"/>
                <a:buChar char="o"/>
                <a:tabLst>
                  <a:tab pos="729692" algn="l"/>
                </a:tabLst>
              </a:pPr>
              <a:r>
                <a:rPr sz="1400" dirty="0">
                  <a:latin typeface="Calibri"/>
                  <a:cs typeface="Calibri"/>
                </a:rPr>
                <a:t>minore</a:t>
              </a:r>
              <a:r>
                <a:rPr sz="1400" spc="-37" dirty="0">
                  <a:latin typeface="Calibri"/>
                  <a:cs typeface="Calibri"/>
                </a:rPr>
                <a:t> </a:t>
              </a:r>
              <a:r>
                <a:rPr sz="1400" dirty="0">
                  <a:latin typeface="Calibri"/>
                  <a:cs typeface="Calibri"/>
                </a:rPr>
                <a:t>le</a:t>
              </a:r>
              <a:r>
                <a:rPr sz="1400" spc="-33" dirty="0">
                  <a:latin typeface="Calibri"/>
                  <a:cs typeface="Calibri"/>
                </a:rPr>
                <a:t> </a:t>
              </a:r>
              <a:r>
                <a:rPr sz="1400" dirty="0">
                  <a:latin typeface="Calibri"/>
                  <a:cs typeface="Calibri"/>
                </a:rPr>
                <a:t>taux</a:t>
              </a:r>
              <a:r>
                <a:rPr sz="1400" spc="-42" dirty="0">
                  <a:latin typeface="Calibri"/>
                  <a:cs typeface="Calibri"/>
                </a:rPr>
                <a:t> </a:t>
              </a:r>
              <a:r>
                <a:rPr sz="1400" dirty="0">
                  <a:latin typeface="Calibri"/>
                  <a:cs typeface="Calibri"/>
                </a:rPr>
                <a:t>retenu</a:t>
              </a:r>
              <a:r>
                <a:rPr sz="1400" spc="-42" dirty="0">
                  <a:latin typeface="Calibri"/>
                  <a:cs typeface="Calibri"/>
                </a:rPr>
                <a:t> </a:t>
              </a:r>
              <a:r>
                <a:rPr sz="1400" dirty="0">
                  <a:latin typeface="Calibri"/>
                  <a:cs typeface="Calibri"/>
                </a:rPr>
                <a:t>par</a:t>
              </a:r>
              <a:r>
                <a:rPr sz="1400" spc="-42" dirty="0">
                  <a:latin typeface="Calibri"/>
                  <a:cs typeface="Calibri"/>
                </a:rPr>
                <a:t> </a:t>
              </a:r>
              <a:r>
                <a:rPr sz="1400" dirty="0">
                  <a:latin typeface="Calibri"/>
                  <a:cs typeface="Calibri"/>
                </a:rPr>
                <a:t>une</a:t>
              </a:r>
              <a:r>
                <a:rPr sz="1400" spc="-37" dirty="0">
                  <a:latin typeface="Calibri"/>
                  <a:cs typeface="Calibri"/>
                </a:rPr>
                <a:t> </a:t>
              </a:r>
              <a:r>
                <a:rPr sz="1400" spc="-8" dirty="0">
                  <a:latin typeface="Calibri"/>
                  <a:cs typeface="Calibri"/>
                </a:rPr>
                <a:t>aspiration</a:t>
              </a:r>
              <a:r>
                <a:rPr sz="1400" spc="-42" dirty="0">
                  <a:latin typeface="Calibri"/>
                  <a:cs typeface="Calibri"/>
                </a:rPr>
                <a:t> </a:t>
              </a:r>
              <a:r>
                <a:rPr sz="1400" dirty="0">
                  <a:latin typeface="Calibri"/>
                  <a:cs typeface="Calibri"/>
                </a:rPr>
                <a:t>vers</a:t>
              </a:r>
              <a:r>
                <a:rPr sz="1400" spc="-37" dirty="0">
                  <a:latin typeface="Calibri"/>
                  <a:cs typeface="Calibri"/>
                </a:rPr>
                <a:t> </a:t>
              </a:r>
              <a:r>
                <a:rPr sz="1400" dirty="0">
                  <a:latin typeface="Calibri"/>
                  <a:cs typeface="Calibri"/>
                </a:rPr>
                <a:t>un</a:t>
              </a:r>
              <a:r>
                <a:rPr sz="1400" spc="-46" dirty="0">
                  <a:latin typeface="Calibri"/>
                  <a:cs typeface="Calibri"/>
                </a:rPr>
                <a:t> </a:t>
              </a:r>
              <a:r>
                <a:rPr sz="1400" dirty="0">
                  <a:latin typeface="Calibri"/>
                  <a:cs typeface="Calibri"/>
                </a:rPr>
                <a:t>taux</a:t>
              </a:r>
              <a:r>
                <a:rPr sz="1400" spc="-37" dirty="0">
                  <a:latin typeface="Calibri"/>
                  <a:cs typeface="Calibri"/>
                </a:rPr>
                <a:t> </a:t>
              </a:r>
              <a:r>
                <a:rPr sz="1400" dirty="0">
                  <a:latin typeface="Calibri"/>
                  <a:cs typeface="Calibri"/>
                </a:rPr>
                <a:t>plancher</a:t>
              </a:r>
              <a:r>
                <a:rPr sz="1400" spc="-42" dirty="0">
                  <a:latin typeface="Calibri"/>
                  <a:cs typeface="Calibri"/>
                </a:rPr>
                <a:t> </a:t>
              </a:r>
              <a:r>
                <a:rPr sz="1400" dirty="0">
                  <a:latin typeface="Calibri"/>
                  <a:cs typeface="Calibri"/>
                </a:rPr>
                <a:t>=</a:t>
              </a:r>
              <a:r>
                <a:rPr sz="1400" spc="-37" dirty="0">
                  <a:latin typeface="Calibri"/>
                  <a:cs typeface="Calibri"/>
                </a:rPr>
                <a:t> </a:t>
              </a:r>
              <a:r>
                <a:rPr sz="1400" dirty="0">
                  <a:latin typeface="Calibri"/>
                  <a:cs typeface="Calibri"/>
                </a:rPr>
                <a:t>en</a:t>
              </a:r>
              <a:r>
                <a:rPr sz="1400" spc="-42" dirty="0">
                  <a:latin typeface="Calibri"/>
                  <a:cs typeface="Calibri"/>
                </a:rPr>
                <a:t> </a:t>
              </a:r>
              <a:r>
                <a:rPr sz="1400" dirty="0">
                  <a:latin typeface="Calibri"/>
                  <a:cs typeface="Calibri"/>
                </a:rPr>
                <a:t>pratique</a:t>
              </a:r>
              <a:r>
                <a:rPr sz="1400" spc="-37" dirty="0">
                  <a:latin typeface="Calibri"/>
                  <a:cs typeface="Calibri"/>
                </a:rPr>
                <a:t> </a:t>
              </a:r>
              <a:r>
                <a:rPr sz="1400" dirty="0">
                  <a:latin typeface="Calibri"/>
                  <a:cs typeface="Calibri"/>
                </a:rPr>
                <a:t>le</a:t>
              </a:r>
              <a:r>
                <a:rPr sz="1400" spc="-33" dirty="0">
                  <a:latin typeface="Calibri"/>
                  <a:cs typeface="Calibri"/>
                </a:rPr>
                <a:t> </a:t>
              </a:r>
              <a:r>
                <a:rPr sz="1400" dirty="0">
                  <a:latin typeface="Calibri"/>
                  <a:cs typeface="Calibri"/>
                </a:rPr>
                <a:t>juge</a:t>
              </a:r>
              <a:r>
                <a:rPr sz="1400" spc="-37" dirty="0">
                  <a:latin typeface="Calibri"/>
                  <a:cs typeface="Calibri"/>
                </a:rPr>
                <a:t> </a:t>
              </a:r>
              <a:r>
                <a:rPr sz="1400" dirty="0">
                  <a:latin typeface="Calibri"/>
                  <a:cs typeface="Calibri"/>
                </a:rPr>
                <a:t>ne</a:t>
              </a:r>
              <a:r>
                <a:rPr sz="1400" spc="-33" dirty="0">
                  <a:latin typeface="Calibri"/>
                  <a:cs typeface="Calibri"/>
                </a:rPr>
                <a:t> </a:t>
              </a:r>
              <a:r>
                <a:rPr sz="1400" dirty="0">
                  <a:latin typeface="Calibri"/>
                  <a:cs typeface="Calibri"/>
                </a:rPr>
                <a:t>retient</a:t>
              </a:r>
              <a:r>
                <a:rPr sz="1400" spc="-37" dirty="0">
                  <a:latin typeface="Calibri"/>
                  <a:cs typeface="Calibri"/>
                </a:rPr>
                <a:t> </a:t>
              </a:r>
              <a:r>
                <a:rPr sz="1400" dirty="0">
                  <a:latin typeface="Calibri"/>
                  <a:cs typeface="Calibri"/>
                </a:rPr>
                <a:t>jamais</a:t>
              </a:r>
              <a:r>
                <a:rPr sz="1400" spc="-42" dirty="0">
                  <a:latin typeface="Calibri"/>
                  <a:cs typeface="Calibri"/>
                </a:rPr>
                <a:t> </a:t>
              </a:r>
              <a:r>
                <a:rPr sz="1400" spc="-21" dirty="0">
                  <a:latin typeface="Calibri"/>
                  <a:cs typeface="Calibri"/>
                </a:rPr>
                <a:t>un </a:t>
              </a:r>
              <a:r>
                <a:rPr sz="1400" dirty="0">
                  <a:latin typeface="Calibri"/>
                  <a:cs typeface="Calibri"/>
                </a:rPr>
                <a:t>taux</a:t>
              </a:r>
              <a:r>
                <a:rPr sz="1400" spc="-37" dirty="0">
                  <a:latin typeface="Calibri"/>
                  <a:cs typeface="Calibri"/>
                </a:rPr>
                <a:t> </a:t>
              </a:r>
              <a:r>
                <a:rPr sz="1400" dirty="0">
                  <a:latin typeface="Calibri"/>
                  <a:cs typeface="Calibri"/>
                </a:rPr>
                <a:t>qui</a:t>
              </a:r>
              <a:r>
                <a:rPr sz="1400" spc="-33" dirty="0">
                  <a:latin typeface="Calibri"/>
                  <a:cs typeface="Calibri"/>
                </a:rPr>
                <a:t> </a:t>
              </a:r>
              <a:r>
                <a:rPr sz="1400" spc="-21" dirty="0">
                  <a:latin typeface="Calibri"/>
                  <a:cs typeface="Calibri"/>
                </a:rPr>
                <a:t>n’est</a:t>
              </a:r>
              <a:r>
                <a:rPr sz="1400" spc="-29" dirty="0">
                  <a:latin typeface="Calibri"/>
                  <a:cs typeface="Calibri"/>
                </a:rPr>
                <a:t> </a:t>
              </a:r>
              <a:r>
                <a:rPr sz="1400" dirty="0">
                  <a:latin typeface="Calibri"/>
                  <a:cs typeface="Calibri"/>
                </a:rPr>
                <a:t>pas</a:t>
              </a:r>
              <a:r>
                <a:rPr sz="1400" spc="-29" dirty="0">
                  <a:latin typeface="Calibri"/>
                  <a:cs typeface="Calibri"/>
                </a:rPr>
                <a:t> </a:t>
              </a:r>
              <a:r>
                <a:rPr sz="1400" spc="-8" dirty="0">
                  <a:latin typeface="Calibri"/>
                  <a:cs typeface="Calibri"/>
                </a:rPr>
                <a:t>exactement</a:t>
              </a:r>
              <a:r>
                <a:rPr sz="1400" spc="-29" dirty="0">
                  <a:latin typeface="Calibri"/>
                  <a:cs typeface="Calibri"/>
                </a:rPr>
                <a:t> </a:t>
              </a:r>
              <a:r>
                <a:rPr sz="1400" dirty="0">
                  <a:latin typeface="Calibri"/>
                  <a:cs typeface="Calibri"/>
                </a:rPr>
                <a:t>celui</a:t>
              </a:r>
              <a:r>
                <a:rPr sz="1400" spc="-37" dirty="0">
                  <a:latin typeface="Calibri"/>
                  <a:cs typeface="Calibri"/>
                </a:rPr>
                <a:t> </a:t>
              </a:r>
              <a:r>
                <a:rPr sz="1400" dirty="0">
                  <a:latin typeface="Calibri"/>
                  <a:cs typeface="Calibri"/>
                </a:rPr>
                <a:t>qui</a:t>
              </a:r>
              <a:r>
                <a:rPr sz="1400" spc="-33" dirty="0">
                  <a:latin typeface="Calibri"/>
                  <a:cs typeface="Calibri"/>
                </a:rPr>
                <a:t> </a:t>
              </a:r>
              <a:r>
                <a:rPr sz="1400" spc="-8" dirty="0">
                  <a:latin typeface="Calibri"/>
                  <a:cs typeface="Calibri"/>
                </a:rPr>
                <a:t>correspond</a:t>
              </a:r>
              <a:r>
                <a:rPr sz="1400" spc="-33" dirty="0">
                  <a:latin typeface="Calibri"/>
                  <a:cs typeface="Calibri"/>
                </a:rPr>
                <a:t> </a:t>
              </a:r>
              <a:r>
                <a:rPr sz="1400" dirty="0">
                  <a:latin typeface="Calibri"/>
                  <a:cs typeface="Calibri"/>
                </a:rPr>
                <a:t>à</a:t>
              </a:r>
              <a:r>
                <a:rPr sz="1400" spc="-33" dirty="0">
                  <a:latin typeface="Calibri"/>
                  <a:cs typeface="Calibri"/>
                </a:rPr>
                <a:t> </a:t>
              </a:r>
              <a:r>
                <a:rPr sz="1400" dirty="0">
                  <a:latin typeface="Calibri"/>
                  <a:cs typeface="Calibri"/>
                </a:rPr>
                <a:t>la</a:t>
              </a:r>
              <a:r>
                <a:rPr sz="1400" spc="-33" dirty="0">
                  <a:latin typeface="Calibri"/>
                  <a:cs typeface="Calibri"/>
                </a:rPr>
                <a:t> </a:t>
              </a:r>
              <a:r>
                <a:rPr sz="1400" spc="-8" dirty="0">
                  <a:latin typeface="Calibri"/>
                  <a:cs typeface="Calibri"/>
                </a:rPr>
                <a:t>classe</a:t>
              </a:r>
              <a:endParaRPr sz="1400" dirty="0">
                <a:latin typeface="Calibri"/>
                <a:cs typeface="Calibri"/>
              </a:endParaRPr>
            </a:p>
            <a:p>
              <a:pPr marL="729692" indent="-285739">
                <a:lnSpc>
                  <a:spcPts val="2075"/>
                </a:lnSpc>
                <a:buFont typeface="Courier New"/>
                <a:buChar char="o"/>
                <a:tabLst>
                  <a:tab pos="729692" algn="l"/>
                </a:tabLst>
              </a:pPr>
              <a:r>
                <a:rPr sz="1400" dirty="0">
                  <a:latin typeface="Calibri"/>
                  <a:cs typeface="Calibri"/>
                </a:rPr>
                <a:t>Pour</a:t>
              </a:r>
              <a:r>
                <a:rPr sz="1400" spc="-42" dirty="0">
                  <a:latin typeface="Calibri"/>
                  <a:cs typeface="Calibri"/>
                </a:rPr>
                <a:t> </a:t>
              </a:r>
              <a:r>
                <a:rPr sz="1400" dirty="0">
                  <a:latin typeface="Calibri"/>
                  <a:cs typeface="Calibri"/>
                </a:rPr>
                <a:t>rappel</a:t>
              </a:r>
              <a:r>
                <a:rPr sz="1400" spc="-37" dirty="0">
                  <a:latin typeface="Calibri"/>
                  <a:cs typeface="Calibri"/>
                </a:rPr>
                <a:t> </a:t>
              </a:r>
              <a:r>
                <a:rPr sz="1400" dirty="0">
                  <a:latin typeface="Calibri"/>
                  <a:cs typeface="Calibri"/>
                </a:rPr>
                <a:t>la</a:t>
              </a:r>
              <a:r>
                <a:rPr sz="1400" spc="-42" dirty="0">
                  <a:latin typeface="Calibri"/>
                  <a:cs typeface="Calibri"/>
                </a:rPr>
                <a:t> </a:t>
              </a:r>
              <a:r>
                <a:rPr sz="1400" dirty="0">
                  <a:latin typeface="Calibri"/>
                  <a:cs typeface="Calibri"/>
                </a:rPr>
                <a:t>mission</a:t>
              </a:r>
              <a:r>
                <a:rPr sz="1400" spc="-37" dirty="0">
                  <a:latin typeface="Calibri"/>
                  <a:cs typeface="Calibri"/>
                </a:rPr>
                <a:t> </a:t>
              </a:r>
              <a:r>
                <a:rPr sz="1400" spc="-17" dirty="0">
                  <a:latin typeface="Calibri"/>
                  <a:cs typeface="Calibri"/>
                </a:rPr>
                <a:t>d’expertise</a:t>
              </a:r>
              <a:r>
                <a:rPr sz="1400" spc="-33" dirty="0">
                  <a:latin typeface="Calibri"/>
                  <a:cs typeface="Calibri"/>
                </a:rPr>
                <a:t> </a:t>
              </a:r>
              <a:r>
                <a:rPr sz="1400" dirty="0">
                  <a:latin typeface="Calibri"/>
                  <a:cs typeface="Calibri"/>
                </a:rPr>
                <a:t>demande</a:t>
              </a:r>
              <a:r>
                <a:rPr sz="1400" spc="-29" dirty="0">
                  <a:latin typeface="Calibri"/>
                  <a:cs typeface="Calibri"/>
                </a:rPr>
                <a:t> </a:t>
              </a:r>
              <a:r>
                <a:rPr sz="1400" dirty="0">
                  <a:latin typeface="Calibri"/>
                  <a:cs typeface="Calibri"/>
                </a:rPr>
                <a:t>à</a:t>
              </a:r>
              <a:r>
                <a:rPr sz="1400" spc="-42" dirty="0">
                  <a:latin typeface="Calibri"/>
                  <a:cs typeface="Calibri"/>
                </a:rPr>
                <a:t> </a:t>
              </a:r>
              <a:r>
                <a:rPr sz="1400" spc="-21" dirty="0">
                  <a:latin typeface="Calibri"/>
                  <a:cs typeface="Calibri"/>
                </a:rPr>
                <a:t>l’expert</a:t>
              </a:r>
              <a:r>
                <a:rPr sz="1400" spc="-33" dirty="0">
                  <a:latin typeface="Calibri"/>
                  <a:cs typeface="Calibri"/>
                </a:rPr>
                <a:t> </a:t>
              </a:r>
              <a:r>
                <a:rPr sz="1400" dirty="0">
                  <a:latin typeface="Calibri"/>
                  <a:cs typeface="Calibri"/>
                </a:rPr>
                <a:t>de</a:t>
              </a:r>
              <a:r>
                <a:rPr sz="1400" spc="-33" dirty="0">
                  <a:latin typeface="Calibri"/>
                  <a:cs typeface="Calibri"/>
                </a:rPr>
                <a:t> </a:t>
              </a:r>
              <a:r>
                <a:rPr sz="1400" dirty="0">
                  <a:latin typeface="Calibri"/>
                  <a:cs typeface="Calibri"/>
                </a:rPr>
                <a:t>se</a:t>
              </a:r>
              <a:r>
                <a:rPr sz="1400" spc="-33" dirty="0">
                  <a:latin typeface="Calibri"/>
                  <a:cs typeface="Calibri"/>
                </a:rPr>
                <a:t> </a:t>
              </a:r>
              <a:r>
                <a:rPr sz="1400" dirty="0">
                  <a:latin typeface="Calibri"/>
                  <a:cs typeface="Calibri"/>
                </a:rPr>
                <a:t>prononcer</a:t>
              </a:r>
              <a:r>
                <a:rPr sz="1400" spc="-37" dirty="0">
                  <a:latin typeface="Calibri"/>
                  <a:cs typeface="Calibri"/>
                </a:rPr>
                <a:t> </a:t>
              </a:r>
              <a:r>
                <a:rPr sz="1400" dirty="0">
                  <a:latin typeface="Calibri"/>
                  <a:cs typeface="Calibri"/>
                </a:rPr>
                <a:t>sur</a:t>
              </a:r>
              <a:r>
                <a:rPr sz="1400" spc="-37" dirty="0">
                  <a:latin typeface="Calibri"/>
                  <a:cs typeface="Calibri"/>
                </a:rPr>
                <a:t> </a:t>
              </a:r>
              <a:r>
                <a:rPr sz="1400" dirty="0">
                  <a:latin typeface="Calibri"/>
                  <a:cs typeface="Calibri"/>
                </a:rPr>
                <a:t>un</a:t>
              </a:r>
              <a:r>
                <a:rPr sz="1400" spc="-42" dirty="0">
                  <a:latin typeface="Calibri"/>
                  <a:cs typeface="Calibri"/>
                </a:rPr>
                <a:t> </a:t>
              </a:r>
              <a:r>
                <a:rPr sz="1400" dirty="0">
                  <a:latin typeface="Calibri"/>
                  <a:cs typeface="Calibri"/>
                </a:rPr>
                <a:t>taux</a:t>
              </a:r>
              <a:r>
                <a:rPr sz="1400" spc="-37" dirty="0">
                  <a:latin typeface="Calibri"/>
                  <a:cs typeface="Calibri"/>
                </a:rPr>
                <a:t> </a:t>
              </a:r>
              <a:r>
                <a:rPr sz="1400" dirty="0">
                  <a:latin typeface="Calibri"/>
                  <a:cs typeface="Calibri"/>
                </a:rPr>
                <a:t>et</a:t>
              </a:r>
              <a:r>
                <a:rPr sz="1400" spc="-37" dirty="0">
                  <a:latin typeface="Calibri"/>
                  <a:cs typeface="Calibri"/>
                </a:rPr>
                <a:t> </a:t>
              </a:r>
              <a:r>
                <a:rPr sz="1400" dirty="0">
                  <a:latin typeface="Calibri"/>
                  <a:cs typeface="Calibri"/>
                </a:rPr>
                <a:t>non</a:t>
              </a:r>
              <a:r>
                <a:rPr sz="1400" spc="-37" dirty="0">
                  <a:latin typeface="Calibri"/>
                  <a:cs typeface="Calibri"/>
                </a:rPr>
                <a:t> </a:t>
              </a:r>
              <a:r>
                <a:rPr sz="1400" dirty="0">
                  <a:latin typeface="Calibri"/>
                  <a:cs typeface="Calibri"/>
                </a:rPr>
                <a:t>une</a:t>
              </a:r>
              <a:r>
                <a:rPr sz="1400" spc="-33" dirty="0">
                  <a:latin typeface="Calibri"/>
                  <a:cs typeface="Calibri"/>
                </a:rPr>
                <a:t> </a:t>
              </a:r>
              <a:r>
                <a:rPr sz="1400" spc="-8" dirty="0">
                  <a:latin typeface="Calibri"/>
                  <a:cs typeface="Calibri"/>
                </a:rPr>
                <a:t>classe</a:t>
              </a:r>
              <a:endParaRPr sz="1400" dirty="0">
                <a:latin typeface="Calibri"/>
                <a:cs typeface="Calibri"/>
              </a:endParaRPr>
            </a:p>
          </p:txBody>
        </p:sp>
        <p:pic>
          <p:nvPicPr>
            <p:cNvPr id="4" name="object 4"/>
            <p:cNvPicPr/>
            <p:nvPr/>
          </p:nvPicPr>
          <p:blipFill>
            <a:blip r:embed="rId2" cstate="print"/>
            <a:stretch>
              <a:fillRect/>
            </a:stretch>
          </p:blipFill>
          <p:spPr>
            <a:xfrm>
              <a:off x="454660" y="3703321"/>
              <a:ext cx="432308" cy="429767"/>
            </a:xfrm>
            <a:prstGeom prst="rect">
              <a:avLst/>
            </a:prstGeom>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0699347" y="6457951"/>
            <a:ext cx="1435502" cy="342899"/>
          </a:xfrm>
          <a:prstGeom prst="rect">
            <a:avLst/>
          </a:prstGeom>
        </p:spPr>
      </p:pic>
      <p:sp>
        <p:nvSpPr>
          <p:cNvPr id="3" name="object 3"/>
          <p:cNvSpPr txBox="1"/>
          <p:nvPr/>
        </p:nvSpPr>
        <p:spPr>
          <a:xfrm>
            <a:off x="657328" y="997797"/>
            <a:ext cx="9358842" cy="1164848"/>
          </a:xfrm>
          <a:prstGeom prst="rect">
            <a:avLst/>
          </a:prstGeom>
        </p:spPr>
        <p:txBody>
          <a:bodyPr vert="horz" wrap="square" lIns="0" tIns="10583" rIns="0" bIns="0" rtlCol="0">
            <a:spAutoFit/>
          </a:bodyPr>
          <a:lstStyle/>
          <a:p>
            <a:pPr marL="132286">
              <a:spcBef>
                <a:spcPts val="83"/>
              </a:spcBef>
            </a:pPr>
            <a:r>
              <a:rPr sz="1500" dirty="0">
                <a:latin typeface="Calibri"/>
                <a:cs typeface="Calibri"/>
              </a:rPr>
              <a:t>Focus</a:t>
            </a:r>
            <a:r>
              <a:rPr sz="1500" spc="-33" dirty="0">
                <a:latin typeface="Calibri"/>
                <a:cs typeface="Calibri"/>
              </a:rPr>
              <a:t> </a:t>
            </a:r>
            <a:r>
              <a:rPr sz="1500" dirty="0">
                <a:latin typeface="Calibri"/>
                <a:cs typeface="Calibri"/>
              </a:rPr>
              <a:t>:</a:t>
            </a:r>
            <a:r>
              <a:rPr sz="1500" spc="-25" dirty="0">
                <a:latin typeface="Calibri"/>
                <a:cs typeface="Calibri"/>
              </a:rPr>
              <a:t> </a:t>
            </a:r>
            <a:r>
              <a:rPr sz="1500" spc="-8" dirty="0">
                <a:latin typeface="Calibri"/>
                <a:cs typeface="Calibri"/>
              </a:rPr>
              <a:t>désœuvrement</a:t>
            </a:r>
            <a:r>
              <a:rPr sz="1500" spc="-33" dirty="0">
                <a:latin typeface="Calibri"/>
                <a:cs typeface="Calibri"/>
              </a:rPr>
              <a:t> </a:t>
            </a:r>
            <a:r>
              <a:rPr sz="1500" spc="-8" dirty="0">
                <a:latin typeface="Calibri"/>
                <a:cs typeface="Calibri"/>
              </a:rPr>
              <a:t>professionnel</a:t>
            </a:r>
            <a:r>
              <a:rPr sz="1500" spc="-33" dirty="0">
                <a:latin typeface="Calibri"/>
                <a:cs typeface="Calibri"/>
              </a:rPr>
              <a:t> </a:t>
            </a:r>
            <a:r>
              <a:rPr sz="1500" dirty="0">
                <a:latin typeface="Calibri"/>
                <a:cs typeface="Calibri"/>
              </a:rPr>
              <a:t>:</a:t>
            </a:r>
            <a:r>
              <a:rPr sz="1500" spc="-25" dirty="0">
                <a:latin typeface="Calibri"/>
                <a:cs typeface="Calibri"/>
              </a:rPr>
              <a:t> </a:t>
            </a:r>
            <a:r>
              <a:rPr sz="1500" dirty="0">
                <a:latin typeface="Calibri"/>
                <a:cs typeface="Calibri"/>
              </a:rPr>
              <a:t>logique</a:t>
            </a:r>
            <a:r>
              <a:rPr sz="1500" spc="-29" dirty="0">
                <a:latin typeface="Calibri"/>
                <a:cs typeface="Calibri"/>
              </a:rPr>
              <a:t> </a:t>
            </a:r>
            <a:r>
              <a:rPr sz="1500" dirty="0">
                <a:latin typeface="Calibri"/>
                <a:cs typeface="Calibri"/>
              </a:rPr>
              <a:t>autonome</a:t>
            </a:r>
            <a:r>
              <a:rPr sz="1500" spc="-29" dirty="0">
                <a:latin typeface="Calibri"/>
                <a:cs typeface="Calibri"/>
              </a:rPr>
              <a:t> </a:t>
            </a:r>
            <a:r>
              <a:rPr sz="1500" dirty="0">
                <a:latin typeface="Calibri"/>
                <a:cs typeface="Calibri"/>
              </a:rPr>
              <a:t>mais</a:t>
            </a:r>
            <a:r>
              <a:rPr sz="1500" spc="-33" dirty="0">
                <a:latin typeface="Calibri"/>
                <a:cs typeface="Calibri"/>
              </a:rPr>
              <a:t> </a:t>
            </a:r>
            <a:r>
              <a:rPr sz="1500" dirty="0">
                <a:latin typeface="Calibri"/>
                <a:cs typeface="Calibri"/>
              </a:rPr>
              <a:t>jurisprudence</a:t>
            </a:r>
            <a:r>
              <a:rPr sz="1500" spc="-29" dirty="0">
                <a:latin typeface="Calibri"/>
                <a:cs typeface="Calibri"/>
              </a:rPr>
              <a:t> </a:t>
            </a:r>
            <a:r>
              <a:rPr sz="1500" dirty="0">
                <a:latin typeface="Calibri"/>
                <a:cs typeface="Calibri"/>
              </a:rPr>
              <a:t>(très)</a:t>
            </a:r>
            <a:r>
              <a:rPr sz="1500" spc="-29" dirty="0">
                <a:latin typeface="Calibri"/>
                <a:cs typeface="Calibri"/>
              </a:rPr>
              <a:t> </a:t>
            </a:r>
            <a:r>
              <a:rPr sz="1500" spc="-8" dirty="0">
                <a:latin typeface="Calibri"/>
                <a:cs typeface="Calibri"/>
              </a:rPr>
              <a:t>incertaine:</a:t>
            </a:r>
            <a:endParaRPr sz="1500">
              <a:latin typeface="Calibri"/>
              <a:cs typeface="Calibri"/>
            </a:endParaRPr>
          </a:p>
          <a:p>
            <a:pPr marL="132286" indent="-100538">
              <a:lnSpc>
                <a:spcPts val="1779"/>
              </a:lnSpc>
              <a:spcBef>
                <a:spcPts val="17"/>
              </a:spcBef>
              <a:buChar char="-"/>
              <a:tabLst>
                <a:tab pos="132286" algn="l"/>
              </a:tabLst>
            </a:pPr>
            <a:r>
              <a:rPr sz="1500" dirty="0">
                <a:latin typeface="Calibri"/>
                <a:cs typeface="Calibri"/>
              </a:rPr>
              <a:t>Cass.</a:t>
            </a:r>
            <a:r>
              <a:rPr sz="1500" spc="-33" dirty="0">
                <a:latin typeface="Calibri"/>
                <a:cs typeface="Calibri"/>
              </a:rPr>
              <a:t> </a:t>
            </a:r>
            <a:r>
              <a:rPr sz="1500" dirty="0">
                <a:latin typeface="Calibri"/>
                <a:cs typeface="Calibri"/>
              </a:rPr>
              <a:t>2</a:t>
            </a:r>
            <a:r>
              <a:rPr sz="1500" baseline="23148" dirty="0">
                <a:latin typeface="Calibri"/>
                <a:cs typeface="Calibri"/>
              </a:rPr>
              <a:t>ème</a:t>
            </a:r>
            <a:r>
              <a:rPr sz="1500" spc="137" baseline="23148" dirty="0">
                <a:latin typeface="Calibri"/>
                <a:cs typeface="Calibri"/>
              </a:rPr>
              <a:t> </a:t>
            </a:r>
            <a:r>
              <a:rPr sz="1500" dirty="0">
                <a:latin typeface="Calibri"/>
                <a:cs typeface="Calibri"/>
              </a:rPr>
              <a:t>Civ.,</a:t>
            </a:r>
            <a:r>
              <a:rPr sz="1500" spc="-29" dirty="0">
                <a:latin typeface="Calibri"/>
                <a:cs typeface="Calibri"/>
              </a:rPr>
              <a:t> </a:t>
            </a:r>
            <a:r>
              <a:rPr sz="1500" dirty="0">
                <a:latin typeface="Calibri"/>
                <a:cs typeface="Calibri"/>
              </a:rPr>
              <a:t>16</a:t>
            </a:r>
            <a:r>
              <a:rPr sz="1500" spc="-25" dirty="0">
                <a:latin typeface="Calibri"/>
                <a:cs typeface="Calibri"/>
              </a:rPr>
              <a:t> </a:t>
            </a:r>
            <a:r>
              <a:rPr sz="1500" dirty="0">
                <a:latin typeface="Calibri"/>
                <a:cs typeface="Calibri"/>
              </a:rPr>
              <a:t>janv.</a:t>
            </a:r>
            <a:r>
              <a:rPr sz="1500" spc="-29" dirty="0">
                <a:latin typeface="Calibri"/>
                <a:cs typeface="Calibri"/>
              </a:rPr>
              <a:t> </a:t>
            </a:r>
            <a:r>
              <a:rPr sz="1500" dirty="0">
                <a:latin typeface="Calibri"/>
                <a:cs typeface="Calibri"/>
              </a:rPr>
              <a:t>2020,</a:t>
            </a:r>
            <a:r>
              <a:rPr sz="1500" spc="-29" dirty="0">
                <a:latin typeface="Calibri"/>
                <a:cs typeface="Calibri"/>
              </a:rPr>
              <a:t> </a:t>
            </a:r>
            <a:r>
              <a:rPr sz="1500" spc="-8" dirty="0">
                <a:latin typeface="Calibri"/>
                <a:cs typeface="Calibri"/>
              </a:rPr>
              <a:t>n°18-</a:t>
            </a:r>
            <a:r>
              <a:rPr sz="1500" dirty="0">
                <a:latin typeface="Calibri"/>
                <a:cs typeface="Calibri"/>
              </a:rPr>
              <a:t>23556</a:t>
            </a:r>
            <a:r>
              <a:rPr sz="1500" spc="-25" dirty="0">
                <a:latin typeface="Calibri"/>
                <a:cs typeface="Calibri"/>
              </a:rPr>
              <a:t> </a:t>
            </a:r>
            <a:r>
              <a:rPr sz="1500" dirty="0">
                <a:latin typeface="Calibri"/>
                <a:cs typeface="Calibri"/>
              </a:rPr>
              <a:t>pour</a:t>
            </a:r>
            <a:r>
              <a:rPr sz="1500" spc="-33" dirty="0">
                <a:latin typeface="Calibri"/>
                <a:cs typeface="Calibri"/>
              </a:rPr>
              <a:t> </a:t>
            </a:r>
            <a:r>
              <a:rPr sz="1500" dirty="0">
                <a:latin typeface="Calibri"/>
                <a:cs typeface="Calibri"/>
              </a:rPr>
              <a:t>la</a:t>
            </a:r>
            <a:r>
              <a:rPr sz="1500" spc="-29" dirty="0">
                <a:latin typeface="Calibri"/>
                <a:cs typeface="Calibri"/>
              </a:rPr>
              <a:t> </a:t>
            </a:r>
            <a:r>
              <a:rPr sz="1500" dirty="0">
                <a:latin typeface="Calibri"/>
                <a:cs typeface="Calibri"/>
              </a:rPr>
              <a:t>pénibilité</a:t>
            </a:r>
            <a:r>
              <a:rPr sz="1500" spc="-21" dirty="0">
                <a:latin typeface="Calibri"/>
                <a:cs typeface="Calibri"/>
              </a:rPr>
              <a:t> </a:t>
            </a:r>
            <a:r>
              <a:rPr sz="1500" dirty="0">
                <a:latin typeface="Calibri"/>
                <a:cs typeface="Calibri"/>
              </a:rPr>
              <a:t>accrue</a:t>
            </a:r>
            <a:r>
              <a:rPr sz="1500" spc="-29" dirty="0">
                <a:latin typeface="Calibri"/>
                <a:cs typeface="Calibri"/>
              </a:rPr>
              <a:t> </a:t>
            </a:r>
            <a:r>
              <a:rPr sz="1500" dirty="0">
                <a:latin typeface="Calibri"/>
                <a:cs typeface="Calibri"/>
              </a:rPr>
              <a:t>dans</a:t>
            </a:r>
            <a:r>
              <a:rPr sz="1500" spc="-29" dirty="0">
                <a:latin typeface="Calibri"/>
                <a:cs typeface="Calibri"/>
              </a:rPr>
              <a:t> </a:t>
            </a:r>
            <a:r>
              <a:rPr sz="1500" dirty="0">
                <a:latin typeface="Calibri"/>
                <a:cs typeface="Calibri"/>
              </a:rPr>
              <a:t>SE</a:t>
            </a:r>
            <a:r>
              <a:rPr sz="1500" spc="-29" dirty="0">
                <a:latin typeface="Calibri"/>
                <a:cs typeface="Calibri"/>
              </a:rPr>
              <a:t> </a:t>
            </a:r>
            <a:r>
              <a:rPr sz="1500" dirty="0">
                <a:latin typeface="Calibri"/>
                <a:cs typeface="Calibri"/>
              </a:rPr>
              <a:t>(arrêt</a:t>
            </a:r>
            <a:r>
              <a:rPr sz="1500" spc="-33" dirty="0">
                <a:latin typeface="Calibri"/>
                <a:cs typeface="Calibri"/>
              </a:rPr>
              <a:t> </a:t>
            </a:r>
            <a:r>
              <a:rPr sz="1500" spc="-8" dirty="0">
                <a:latin typeface="Calibri"/>
                <a:cs typeface="Calibri"/>
              </a:rPr>
              <a:t>d’espèce)</a:t>
            </a:r>
            <a:endParaRPr sz="1500">
              <a:latin typeface="Calibri"/>
              <a:cs typeface="Calibri"/>
            </a:endParaRPr>
          </a:p>
          <a:p>
            <a:pPr marL="132286" indent="-100538">
              <a:lnSpc>
                <a:spcPts val="1779"/>
              </a:lnSpc>
              <a:buChar char="-"/>
              <a:tabLst>
                <a:tab pos="132286" algn="l"/>
              </a:tabLst>
            </a:pPr>
            <a:r>
              <a:rPr sz="1500" dirty="0">
                <a:latin typeface="Calibri"/>
                <a:cs typeface="Calibri"/>
              </a:rPr>
              <a:t>Cass.</a:t>
            </a:r>
            <a:r>
              <a:rPr sz="1500" spc="-29" dirty="0">
                <a:latin typeface="Calibri"/>
                <a:cs typeface="Calibri"/>
              </a:rPr>
              <a:t> </a:t>
            </a:r>
            <a:r>
              <a:rPr sz="1500" dirty="0">
                <a:latin typeface="Calibri"/>
                <a:cs typeface="Calibri"/>
              </a:rPr>
              <a:t>2</a:t>
            </a:r>
            <a:r>
              <a:rPr sz="1500" baseline="23148" dirty="0">
                <a:latin typeface="Calibri"/>
                <a:cs typeface="Calibri"/>
              </a:rPr>
              <a:t>ème</a:t>
            </a:r>
            <a:r>
              <a:rPr sz="1500" spc="-25" baseline="23148" dirty="0">
                <a:latin typeface="Calibri"/>
                <a:cs typeface="Calibri"/>
              </a:rPr>
              <a:t> </a:t>
            </a:r>
            <a:r>
              <a:rPr sz="1500" dirty="0">
                <a:latin typeface="Calibri"/>
                <a:cs typeface="Calibri"/>
              </a:rPr>
              <a:t>Civ.,</a:t>
            </a:r>
            <a:r>
              <a:rPr sz="1500" spc="-25" dirty="0">
                <a:latin typeface="Calibri"/>
                <a:cs typeface="Calibri"/>
              </a:rPr>
              <a:t> </a:t>
            </a:r>
            <a:r>
              <a:rPr sz="1500" dirty="0">
                <a:latin typeface="Calibri"/>
                <a:cs typeface="Calibri"/>
              </a:rPr>
              <a:t>20</a:t>
            </a:r>
            <a:r>
              <a:rPr sz="1500" spc="-25" dirty="0">
                <a:latin typeface="Calibri"/>
                <a:cs typeface="Calibri"/>
              </a:rPr>
              <a:t> </a:t>
            </a:r>
            <a:r>
              <a:rPr sz="1500" dirty="0">
                <a:latin typeface="Calibri"/>
                <a:cs typeface="Calibri"/>
              </a:rPr>
              <a:t>avr.</a:t>
            </a:r>
            <a:r>
              <a:rPr sz="1500" spc="-29" dirty="0">
                <a:latin typeface="Calibri"/>
                <a:cs typeface="Calibri"/>
              </a:rPr>
              <a:t> </a:t>
            </a:r>
            <a:r>
              <a:rPr sz="1500" dirty="0">
                <a:latin typeface="Calibri"/>
                <a:cs typeface="Calibri"/>
              </a:rPr>
              <a:t>2023,</a:t>
            </a:r>
            <a:r>
              <a:rPr sz="1500" spc="-25" dirty="0">
                <a:latin typeface="Calibri"/>
                <a:cs typeface="Calibri"/>
              </a:rPr>
              <a:t> </a:t>
            </a:r>
            <a:r>
              <a:rPr sz="1500" spc="-8" dirty="0">
                <a:latin typeface="Calibri"/>
                <a:cs typeface="Calibri"/>
              </a:rPr>
              <a:t>n°21-</a:t>
            </a:r>
            <a:r>
              <a:rPr sz="1500" dirty="0">
                <a:latin typeface="Calibri"/>
                <a:cs typeface="Calibri"/>
              </a:rPr>
              <a:t>21490</a:t>
            </a:r>
            <a:r>
              <a:rPr sz="1500" spc="-25" dirty="0">
                <a:latin typeface="Calibri"/>
                <a:cs typeface="Calibri"/>
              </a:rPr>
              <a:t> </a:t>
            </a:r>
            <a:r>
              <a:rPr sz="1500" spc="-21" dirty="0">
                <a:latin typeface="Calibri"/>
                <a:cs typeface="Calibri"/>
              </a:rPr>
              <a:t>dévalorisaOon </a:t>
            </a:r>
            <a:r>
              <a:rPr sz="1500" dirty="0">
                <a:latin typeface="Calibri"/>
                <a:cs typeface="Calibri"/>
              </a:rPr>
              <a:t>sociale</a:t>
            </a:r>
            <a:r>
              <a:rPr sz="1500" spc="-21" dirty="0">
                <a:latin typeface="Calibri"/>
                <a:cs typeface="Calibri"/>
              </a:rPr>
              <a:t> </a:t>
            </a:r>
            <a:r>
              <a:rPr sz="1500" dirty="0">
                <a:latin typeface="Calibri"/>
                <a:cs typeface="Calibri"/>
              </a:rPr>
              <a:t>uniquement</a:t>
            </a:r>
            <a:r>
              <a:rPr sz="1500" spc="-29" dirty="0">
                <a:latin typeface="Calibri"/>
                <a:cs typeface="Calibri"/>
              </a:rPr>
              <a:t> </a:t>
            </a:r>
            <a:r>
              <a:rPr sz="1500" dirty="0">
                <a:latin typeface="Calibri"/>
                <a:cs typeface="Calibri"/>
              </a:rPr>
              <a:t>si</a:t>
            </a:r>
            <a:r>
              <a:rPr sz="1500" spc="-25" dirty="0">
                <a:latin typeface="Calibri"/>
                <a:cs typeface="Calibri"/>
              </a:rPr>
              <a:t> </a:t>
            </a:r>
            <a:r>
              <a:rPr sz="1500" spc="-8" dirty="0">
                <a:latin typeface="Calibri"/>
                <a:cs typeface="Calibri"/>
              </a:rPr>
              <a:t>exclusion</a:t>
            </a:r>
            <a:r>
              <a:rPr sz="1500" spc="-21" dirty="0">
                <a:latin typeface="Calibri"/>
                <a:cs typeface="Calibri"/>
              </a:rPr>
              <a:t> </a:t>
            </a:r>
            <a:r>
              <a:rPr sz="1500" spc="-8" dirty="0">
                <a:latin typeface="Calibri"/>
                <a:cs typeface="Calibri"/>
              </a:rPr>
              <a:t>déﬁniOve</a:t>
            </a:r>
            <a:endParaRPr sz="1500">
              <a:latin typeface="Calibri"/>
              <a:cs typeface="Calibri"/>
            </a:endParaRPr>
          </a:p>
          <a:p>
            <a:pPr marL="132286" indent="-100538">
              <a:lnSpc>
                <a:spcPts val="1779"/>
              </a:lnSpc>
              <a:spcBef>
                <a:spcPts val="21"/>
              </a:spcBef>
              <a:buChar char="-"/>
              <a:tabLst>
                <a:tab pos="132286" algn="l"/>
              </a:tabLst>
            </a:pPr>
            <a:r>
              <a:rPr sz="1500" dirty="0">
                <a:latin typeface="Calibri"/>
                <a:cs typeface="Calibri"/>
              </a:rPr>
              <a:t>Cass.</a:t>
            </a:r>
            <a:r>
              <a:rPr sz="1500" spc="-33" dirty="0">
                <a:latin typeface="Calibri"/>
                <a:cs typeface="Calibri"/>
              </a:rPr>
              <a:t> </a:t>
            </a:r>
            <a:r>
              <a:rPr sz="1500" dirty="0">
                <a:latin typeface="Calibri"/>
                <a:cs typeface="Calibri"/>
              </a:rPr>
              <a:t>2</a:t>
            </a:r>
            <a:r>
              <a:rPr sz="1500" baseline="23148" dirty="0">
                <a:latin typeface="Calibri"/>
                <a:cs typeface="Calibri"/>
              </a:rPr>
              <a:t>ème</a:t>
            </a:r>
            <a:r>
              <a:rPr sz="1500" spc="131" baseline="23148" dirty="0">
                <a:latin typeface="Calibri"/>
                <a:cs typeface="Calibri"/>
              </a:rPr>
              <a:t> </a:t>
            </a:r>
            <a:r>
              <a:rPr sz="1500" dirty="0">
                <a:latin typeface="Calibri"/>
                <a:cs typeface="Calibri"/>
              </a:rPr>
              <a:t>Civ,</a:t>
            </a:r>
            <a:r>
              <a:rPr sz="1500" spc="-29" dirty="0">
                <a:latin typeface="Calibri"/>
                <a:cs typeface="Calibri"/>
              </a:rPr>
              <a:t> </a:t>
            </a:r>
            <a:r>
              <a:rPr sz="1500" dirty="0">
                <a:latin typeface="Calibri"/>
                <a:cs typeface="Calibri"/>
              </a:rPr>
              <a:t>18</a:t>
            </a:r>
            <a:r>
              <a:rPr sz="1500" spc="-29" dirty="0">
                <a:latin typeface="Calibri"/>
                <a:cs typeface="Calibri"/>
              </a:rPr>
              <a:t> </a:t>
            </a:r>
            <a:r>
              <a:rPr sz="1500" dirty="0">
                <a:latin typeface="Calibri"/>
                <a:cs typeface="Calibri"/>
              </a:rPr>
              <a:t>sept.</a:t>
            </a:r>
            <a:r>
              <a:rPr sz="1500" spc="-33" dirty="0">
                <a:latin typeface="Calibri"/>
                <a:cs typeface="Calibri"/>
              </a:rPr>
              <a:t> </a:t>
            </a:r>
            <a:r>
              <a:rPr sz="1500" dirty="0">
                <a:latin typeface="Calibri"/>
                <a:cs typeface="Calibri"/>
              </a:rPr>
              <a:t>2025,</a:t>
            </a:r>
            <a:r>
              <a:rPr sz="1500" spc="-29" dirty="0">
                <a:latin typeface="Calibri"/>
                <a:cs typeface="Calibri"/>
              </a:rPr>
              <a:t> </a:t>
            </a:r>
            <a:r>
              <a:rPr sz="1500" spc="-8" dirty="0">
                <a:latin typeface="Calibri"/>
                <a:cs typeface="Calibri"/>
              </a:rPr>
              <a:t>n°23-</a:t>
            </a:r>
            <a:r>
              <a:rPr sz="1500" dirty="0">
                <a:latin typeface="Calibri"/>
                <a:cs typeface="Calibri"/>
              </a:rPr>
              <a:t>21476</a:t>
            </a:r>
            <a:r>
              <a:rPr sz="1500" spc="-29" dirty="0">
                <a:latin typeface="Calibri"/>
                <a:cs typeface="Calibri"/>
              </a:rPr>
              <a:t> </a:t>
            </a:r>
            <a:r>
              <a:rPr sz="1500" dirty="0">
                <a:latin typeface="Calibri"/>
                <a:cs typeface="Calibri"/>
              </a:rPr>
              <a:t>pour</a:t>
            </a:r>
            <a:r>
              <a:rPr sz="1500" spc="-29" dirty="0">
                <a:latin typeface="Calibri"/>
                <a:cs typeface="Calibri"/>
              </a:rPr>
              <a:t> </a:t>
            </a:r>
            <a:r>
              <a:rPr sz="1500" dirty="0">
                <a:latin typeface="Calibri"/>
                <a:cs typeface="Calibri"/>
              </a:rPr>
              <a:t>la</a:t>
            </a:r>
            <a:r>
              <a:rPr sz="1500" spc="-33" dirty="0">
                <a:latin typeface="Calibri"/>
                <a:cs typeface="Calibri"/>
              </a:rPr>
              <a:t> </a:t>
            </a:r>
            <a:r>
              <a:rPr sz="1500" dirty="0">
                <a:latin typeface="Calibri"/>
                <a:cs typeface="Calibri"/>
              </a:rPr>
              <a:t>pénibilité</a:t>
            </a:r>
            <a:r>
              <a:rPr sz="1500" spc="-25" dirty="0">
                <a:latin typeface="Calibri"/>
                <a:cs typeface="Calibri"/>
              </a:rPr>
              <a:t> </a:t>
            </a:r>
            <a:r>
              <a:rPr sz="1500" dirty="0">
                <a:latin typeface="Calibri"/>
                <a:cs typeface="Calibri"/>
              </a:rPr>
              <a:t>accrue</a:t>
            </a:r>
            <a:r>
              <a:rPr sz="1500" spc="-29" dirty="0">
                <a:latin typeface="Calibri"/>
                <a:cs typeface="Calibri"/>
              </a:rPr>
              <a:t> </a:t>
            </a:r>
            <a:r>
              <a:rPr sz="1500" dirty="0">
                <a:latin typeface="Calibri"/>
                <a:cs typeface="Calibri"/>
              </a:rPr>
              <a:t>dans</a:t>
            </a:r>
            <a:r>
              <a:rPr sz="1500" spc="-33" dirty="0">
                <a:latin typeface="Calibri"/>
                <a:cs typeface="Calibri"/>
              </a:rPr>
              <a:t> </a:t>
            </a:r>
            <a:r>
              <a:rPr sz="1500" dirty="0">
                <a:latin typeface="Calibri"/>
                <a:cs typeface="Calibri"/>
              </a:rPr>
              <a:t>SE</a:t>
            </a:r>
            <a:r>
              <a:rPr sz="1500" spc="-33" dirty="0">
                <a:latin typeface="Calibri"/>
                <a:cs typeface="Calibri"/>
              </a:rPr>
              <a:t> </a:t>
            </a:r>
            <a:r>
              <a:rPr sz="1500" spc="-21" dirty="0">
                <a:latin typeface="Calibri"/>
                <a:cs typeface="Calibri"/>
              </a:rPr>
              <a:t>(cassaOon</a:t>
            </a:r>
            <a:r>
              <a:rPr sz="1500" spc="-29" dirty="0">
                <a:latin typeface="Calibri"/>
                <a:cs typeface="Calibri"/>
              </a:rPr>
              <a:t> </a:t>
            </a:r>
            <a:r>
              <a:rPr sz="1500" dirty="0">
                <a:latin typeface="Calibri"/>
                <a:cs typeface="Calibri"/>
              </a:rPr>
              <a:t>d’un</a:t>
            </a:r>
            <a:r>
              <a:rPr sz="1500" spc="-29" dirty="0">
                <a:latin typeface="Calibri"/>
                <a:cs typeface="Calibri"/>
              </a:rPr>
              <a:t> </a:t>
            </a:r>
            <a:r>
              <a:rPr sz="1500" dirty="0">
                <a:latin typeface="Calibri"/>
                <a:cs typeface="Calibri"/>
              </a:rPr>
              <a:t>arrêt</a:t>
            </a:r>
            <a:r>
              <a:rPr sz="1500" spc="-29" dirty="0">
                <a:latin typeface="Calibri"/>
                <a:cs typeface="Calibri"/>
              </a:rPr>
              <a:t> </a:t>
            </a:r>
            <a:r>
              <a:rPr sz="1500" dirty="0">
                <a:latin typeface="Calibri"/>
                <a:cs typeface="Calibri"/>
              </a:rPr>
              <a:t>qui</a:t>
            </a:r>
            <a:r>
              <a:rPr sz="1500" spc="-29" dirty="0">
                <a:latin typeface="Calibri"/>
                <a:cs typeface="Calibri"/>
              </a:rPr>
              <a:t> </a:t>
            </a:r>
            <a:r>
              <a:rPr sz="1500" spc="-21" dirty="0">
                <a:latin typeface="Calibri"/>
                <a:cs typeface="Calibri"/>
              </a:rPr>
              <a:t>l’avait</a:t>
            </a:r>
            <a:r>
              <a:rPr sz="1500" spc="-33" dirty="0">
                <a:latin typeface="Calibri"/>
                <a:cs typeface="Calibri"/>
              </a:rPr>
              <a:t> </a:t>
            </a:r>
            <a:r>
              <a:rPr sz="1500" dirty="0">
                <a:latin typeface="Calibri"/>
                <a:cs typeface="Calibri"/>
              </a:rPr>
              <a:t>exclue</a:t>
            </a:r>
            <a:r>
              <a:rPr sz="1500" spc="-25" dirty="0">
                <a:latin typeface="Calibri"/>
                <a:cs typeface="Calibri"/>
              </a:rPr>
              <a:t> </a:t>
            </a:r>
            <a:r>
              <a:rPr sz="1500" dirty="0">
                <a:latin typeface="Calibri"/>
                <a:cs typeface="Calibri"/>
              </a:rPr>
              <a:t>des</a:t>
            </a:r>
            <a:r>
              <a:rPr sz="1500" spc="-33" dirty="0">
                <a:latin typeface="Calibri"/>
                <a:cs typeface="Calibri"/>
              </a:rPr>
              <a:t> </a:t>
            </a:r>
            <a:r>
              <a:rPr sz="1500" spc="-21" dirty="0">
                <a:latin typeface="Calibri"/>
                <a:cs typeface="Calibri"/>
              </a:rPr>
              <a:t>SE</a:t>
            </a:r>
            <a:endParaRPr sz="1500">
              <a:latin typeface="Calibri"/>
              <a:cs typeface="Calibri"/>
            </a:endParaRPr>
          </a:p>
          <a:p>
            <a:pPr marL="132286" indent="-100538">
              <a:lnSpc>
                <a:spcPts val="1779"/>
              </a:lnSpc>
              <a:buChar char="-"/>
              <a:tabLst>
                <a:tab pos="132286" algn="l"/>
              </a:tabLst>
            </a:pPr>
            <a:r>
              <a:rPr sz="1500" dirty="0">
                <a:latin typeface="Calibri"/>
                <a:cs typeface="Calibri"/>
              </a:rPr>
              <a:t>Cass.</a:t>
            </a:r>
            <a:r>
              <a:rPr sz="1500" spc="-25" dirty="0">
                <a:latin typeface="Calibri"/>
                <a:cs typeface="Calibri"/>
              </a:rPr>
              <a:t> </a:t>
            </a:r>
            <a:r>
              <a:rPr sz="1500" dirty="0">
                <a:latin typeface="Calibri"/>
                <a:cs typeface="Calibri"/>
              </a:rPr>
              <a:t>2</a:t>
            </a:r>
            <a:r>
              <a:rPr sz="1500" baseline="23148" dirty="0">
                <a:latin typeface="Calibri"/>
                <a:cs typeface="Calibri"/>
              </a:rPr>
              <a:t>ème</a:t>
            </a:r>
            <a:r>
              <a:rPr sz="1500" spc="143" baseline="23148" dirty="0">
                <a:latin typeface="Calibri"/>
                <a:cs typeface="Calibri"/>
              </a:rPr>
              <a:t> </a:t>
            </a:r>
            <a:r>
              <a:rPr sz="1500" dirty="0">
                <a:latin typeface="Calibri"/>
                <a:cs typeface="Calibri"/>
              </a:rPr>
              <a:t>Civ.</a:t>
            </a:r>
            <a:r>
              <a:rPr sz="1500" spc="-25" dirty="0">
                <a:latin typeface="Calibri"/>
                <a:cs typeface="Calibri"/>
              </a:rPr>
              <a:t> </a:t>
            </a:r>
            <a:r>
              <a:rPr sz="1500" dirty="0">
                <a:latin typeface="Calibri"/>
                <a:cs typeface="Calibri"/>
              </a:rPr>
              <a:t>25</a:t>
            </a:r>
            <a:r>
              <a:rPr sz="1500" spc="-21" dirty="0">
                <a:latin typeface="Calibri"/>
                <a:cs typeface="Calibri"/>
              </a:rPr>
              <a:t> </a:t>
            </a:r>
            <a:r>
              <a:rPr sz="1500" dirty="0">
                <a:latin typeface="Calibri"/>
                <a:cs typeface="Calibri"/>
              </a:rPr>
              <a:t>avril</a:t>
            </a:r>
            <a:r>
              <a:rPr sz="1500" spc="-21" dirty="0">
                <a:latin typeface="Calibri"/>
                <a:cs typeface="Calibri"/>
              </a:rPr>
              <a:t> </a:t>
            </a:r>
            <a:r>
              <a:rPr sz="1500" dirty="0">
                <a:latin typeface="Calibri"/>
                <a:cs typeface="Calibri"/>
              </a:rPr>
              <a:t>2024,</a:t>
            </a:r>
            <a:r>
              <a:rPr sz="1500" spc="-21" dirty="0">
                <a:latin typeface="Calibri"/>
                <a:cs typeface="Calibri"/>
              </a:rPr>
              <a:t> </a:t>
            </a:r>
            <a:r>
              <a:rPr sz="1500" spc="-8" dirty="0">
                <a:latin typeface="Calibri"/>
                <a:cs typeface="Calibri"/>
              </a:rPr>
              <a:t>n°22-</a:t>
            </a:r>
            <a:r>
              <a:rPr sz="1500" dirty="0">
                <a:latin typeface="Calibri"/>
                <a:cs typeface="Calibri"/>
              </a:rPr>
              <a:t>17.229</a:t>
            </a:r>
            <a:r>
              <a:rPr sz="1500" spc="-21" dirty="0">
                <a:latin typeface="Calibri"/>
                <a:cs typeface="Calibri"/>
              </a:rPr>
              <a:t> </a:t>
            </a:r>
            <a:r>
              <a:rPr sz="1500" dirty="0">
                <a:latin typeface="Calibri"/>
                <a:cs typeface="Calibri"/>
              </a:rPr>
              <a:t>pour</a:t>
            </a:r>
            <a:r>
              <a:rPr sz="1500" spc="-25" dirty="0">
                <a:latin typeface="Calibri"/>
                <a:cs typeface="Calibri"/>
              </a:rPr>
              <a:t> </a:t>
            </a:r>
            <a:r>
              <a:rPr sz="1500" dirty="0">
                <a:latin typeface="Calibri"/>
                <a:cs typeface="Calibri"/>
              </a:rPr>
              <a:t>la</a:t>
            </a:r>
            <a:r>
              <a:rPr sz="1500" spc="-21" dirty="0">
                <a:latin typeface="Calibri"/>
                <a:cs typeface="Calibri"/>
              </a:rPr>
              <a:t> </a:t>
            </a:r>
            <a:r>
              <a:rPr sz="1500" dirty="0">
                <a:latin typeface="Calibri"/>
                <a:cs typeface="Calibri"/>
              </a:rPr>
              <a:t>perte</a:t>
            </a:r>
            <a:r>
              <a:rPr sz="1500" spc="-21" dirty="0">
                <a:latin typeface="Calibri"/>
                <a:cs typeface="Calibri"/>
              </a:rPr>
              <a:t> </a:t>
            </a:r>
            <a:r>
              <a:rPr sz="1500" dirty="0">
                <a:latin typeface="Calibri"/>
                <a:cs typeface="Calibri"/>
              </a:rPr>
              <a:t>de</a:t>
            </a:r>
            <a:r>
              <a:rPr sz="1500" spc="-21" dirty="0">
                <a:latin typeface="Calibri"/>
                <a:cs typeface="Calibri"/>
              </a:rPr>
              <a:t> </a:t>
            </a:r>
            <a:r>
              <a:rPr sz="1500" spc="-25" dirty="0">
                <a:latin typeface="Calibri"/>
                <a:cs typeface="Calibri"/>
              </a:rPr>
              <a:t>promoOon</a:t>
            </a:r>
            <a:r>
              <a:rPr sz="1500" spc="-21" dirty="0">
                <a:latin typeface="Calibri"/>
                <a:cs typeface="Calibri"/>
              </a:rPr>
              <a:t> </a:t>
            </a:r>
            <a:r>
              <a:rPr sz="1500" spc="-8" dirty="0">
                <a:latin typeface="Calibri"/>
                <a:cs typeface="Calibri"/>
              </a:rPr>
              <a:t>professionnelle</a:t>
            </a:r>
            <a:endParaRPr sz="150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67564" y="474601"/>
            <a:ext cx="10731500" cy="287685"/>
          </a:xfrm>
          <a:prstGeom prst="rect">
            <a:avLst/>
          </a:prstGeom>
        </p:spPr>
        <p:txBody>
          <a:bodyPr vert="horz" wrap="square" lIns="0" tIns="10583" rIns="0" bIns="0" rtlCol="0" anchor="t" anchorCtr="0">
            <a:spAutoFit/>
          </a:bodyPr>
          <a:lstStyle/>
          <a:p>
            <a:pPr marL="4559647">
              <a:lnSpc>
                <a:spcPct val="100000"/>
              </a:lnSpc>
              <a:spcBef>
                <a:spcPts val="83"/>
              </a:spcBef>
            </a:pPr>
            <a:r>
              <a:rPr lang="fr-FR" sz="1800" spc="-21" dirty="0"/>
              <a:t>TECHNIQUES</a:t>
            </a:r>
            <a:r>
              <a:rPr lang="fr-FR" sz="1800" spc="-37" dirty="0"/>
              <a:t> </a:t>
            </a:r>
            <a:r>
              <a:rPr lang="fr-FR" sz="1800" spc="-8" dirty="0"/>
              <a:t>INDEMNITAIRES</a:t>
            </a:r>
          </a:p>
        </p:txBody>
      </p:sp>
      <p:sp>
        <p:nvSpPr>
          <p:cNvPr id="3" name="object 3"/>
          <p:cNvSpPr txBox="1"/>
          <p:nvPr/>
        </p:nvSpPr>
        <p:spPr>
          <a:xfrm>
            <a:off x="310916" y="1079425"/>
            <a:ext cx="11570167" cy="4699149"/>
          </a:xfrm>
          <a:prstGeom prst="rect">
            <a:avLst/>
          </a:prstGeom>
        </p:spPr>
        <p:txBody>
          <a:bodyPr vert="horz" wrap="square" lIns="0" tIns="10583" rIns="0" bIns="0" rtlCol="0">
            <a:spAutoFit/>
          </a:bodyPr>
          <a:lstStyle/>
          <a:p>
            <a:pPr marL="10583" marR="4762">
              <a:spcBef>
                <a:spcPts val="83"/>
              </a:spcBef>
            </a:pPr>
            <a:r>
              <a:rPr sz="1400" dirty="0">
                <a:latin typeface="Calibri"/>
                <a:cs typeface="Calibri"/>
              </a:rPr>
              <a:t>Avant</a:t>
            </a:r>
            <a:r>
              <a:rPr sz="1400" spc="79" dirty="0">
                <a:latin typeface="Calibri"/>
                <a:cs typeface="Calibri"/>
              </a:rPr>
              <a:t> </a:t>
            </a:r>
            <a:r>
              <a:rPr sz="1400" dirty="0">
                <a:latin typeface="Calibri"/>
                <a:cs typeface="Calibri"/>
              </a:rPr>
              <a:t>la</a:t>
            </a:r>
            <a:r>
              <a:rPr sz="1400" spc="79" dirty="0">
                <a:latin typeface="Calibri"/>
                <a:cs typeface="Calibri"/>
              </a:rPr>
              <a:t> </a:t>
            </a:r>
            <a:r>
              <a:rPr sz="1400" dirty="0">
                <a:latin typeface="Calibri"/>
                <a:cs typeface="Calibri"/>
              </a:rPr>
              <a:t>nomenclature</a:t>
            </a:r>
            <a:r>
              <a:rPr sz="1400" spc="79" dirty="0">
                <a:latin typeface="Calibri"/>
                <a:cs typeface="Calibri"/>
              </a:rPr>
              <a:t> </a:t>
            </a:r>
            <a:r>
              <a:rPr sz="1400" dirty="0">
                <a:latin typeface="Calibri"/>
                <a:cs typeface="Calibri"/>
              </a:rPr>
              <a:t>Dintilhac:</a:t>
            </a:r>
            <a:r>
              <a:rPr sz="1400" spc="79" dirty="0">
                <a:latin typeface="Calibri"/>
                <a:cs typeface="Calibri"/>
              </a:rPr>
              <a:t> </a:t>
            </a:r>
            <a:r>
              <a:rPr sz="1400" dirty="0">
                <a:latin typeface="Calibri"/>
                <a:cs typeface="Calibri"/>
              </a:rPr>
              <a:t>indemnisation</a:t>
            </a:r>
            <a:r>
              <a:rPr sz="1400" spc="75" dirty="0">
                <a:latin typeface="Calibri"/>
                <a:cs typeface="Calibri"/>
              </a:rPr>
              <a:t> </a:t>
            </a:r>
            <a:r>
              <a:rPr sz="1400" dirty="0">
                <a:latin typeface="Calibri"/>
                <a:cs typeface="Calibri"/>
              </a:rPr>
              <a:t>des</a:t>
            </a:r>
            <a:r>
              <a:rPr sz="1400" spc="79" dirty="0">
                <a:latin typeface="Calibri"/>
                <a:cs typeface="Calibri"/>
              </a:rPr>
              <a:t> </a:t>
            </a:r>
            <a:r>
              <a:rPr sz="1400" dirty="0">
                <a:latin typeface="Calibri"/>
                <a:cs typeface="Calibri"/>
              </a:rPr>
              <a:t>troubles</a:t>
            </a:r>
            <a:r>
              <a:rPr sz="1400" spc="83" dirty="0">
                <a:latin typeface="Calibri"/>
                <a:cs typeface="Calibri"/>
              </a:rPr>
              <a:t> </a:t>
            </a:r>
            <a:r>
              <a:rPr sz="1400" dirty="0">
                <a:latin typeface="Calibri"/>
                <a:cs typeface="Calibri"/>
              </a:rPr>
              <a:t>dans</a:t>
            </a:r>
            <a:r>
              <a:rPr sz="1400" spc="79" dirty="0">
                <a:latin typeface="Calibri"/>
                <a:cs typeface="Calibri"/>
              </a:rPr>
              <a:t> </a:t>
            </a:r>
            <a:r>
              <a:rPr sz="1400" dirty="0">
                <a:latin typeface="Calibri"/>
                <a:cs typeface="Calibri"/>
              </a:rPr>
              <a:t>les</a:t>
            </a:r>
            <a:r>
              <a:rPr sz="1400" spc="83" dirty="0">
                <a:latin typeface="Calibri"/>
                <a:cs typeface="Calibri"/>
              </a:rPr>
              <a:t> </a:t>
            </a:r>
            <a:r>
              <a:rPr sz="1400" dirty="0">
                <a:latin typeface="Calibri"/>
                <a:cs typeface="Calibri"/>
              </a:rPr>
              <a:t>conditions</a:t>
            </a:r>
            <a:r>
              <a:rPr sz="1400" spc="79" dirty="0">
                <a:latin typeface="Calibri"/>
                <a:cs typeface="Calibri"/>
              </a:rPr>
              <a:t> </a:t>
            </a:r>
            <a:r>
              <a:rPr sz="1400" spc="-8" dirty="0">
                <a:latin typeface="Calibri"/>
                <a:cs typeface="Calibri"/>
              </a:rPr>
              <a:t>d’existence</a:t>
            </a:r>
            <a:r>
              <a:rPr sz="1400" spc="83" dirty="0">
                <a:latin typeface="Calibri"/>
                <a:cs typeface="Calibri"/>
              </a:rPr>
              <a:t> </a:t>
            </a:r>
            <a:r>
              <a:rPr sz="1400" dirty="0">
                <a:latin typeface="Calibri"/>
                <a:cs typeface="Calibri"/>
              </a:rPr>
              <a:t>pendant</a:t>
            </a:r>
            <a:r>
              <a:rPr sz="1400" spc="79" dirty="0">
                <a:latin typeface="Calibri"/>
                <a:cs typeface="Calibri"/>
              </a:rPr>
              <a:t> </a:t>
            </a:r>
            <a:r>
              <a:rPr sz="1400" dirty="0">
                <a:latin typeface="Calibri"/>
                <a:cs typeface="Calibri"/>
              </a:rPr>
              <a:t>la</a:t>
            </a:r>
            <a:r>
              <a:rPr sz="1400" spc="79" dirty="0">
                <a:latin typeface="Calibri"/>
                <a:cs typeface="Calibri"/>
              </a:rPr>
              <a:t> </a:t>
            </a:r>
            <a:r>
              <a:rPr sz="1400" dirty="0">
                <a:latin typeface="Calibri"/>
                <a:cs typeface="Calibri"/>
              </a:rPr>
              <a:t>période</a:t>
            </a:r>
            <a:r>
              <a:rPr sz="1400" spc="83" dirty="0">
                <a:latin typeface="Calibri"/>
                <a:cs typeface="Calibri"/>
              </a:rPr>
              <a:t> </a:t>
            </a:r>
            <a:r>
              <a:rPr sz="1400" dirty="0">
                <a:latin typeface="Calibri"/>
                <a:cs typeface="Calibri"/>
              </a:rPr>
              <a:t>d’ITT</a:t>
            </a:r>
            <a:r>
              <a:rPr sz="1400" spc="75" dirty="0">
                <a:latin typeface="Calibri"/>
                <a:cs typeface="Calibri"/>
              </a:rPr>
              <a:t> </a:t>
            </a:r>
            <a:r>
              <a:rPr sz="1400" dirty="0">
                <a:latin typeface="Calibri"/>
                <a:cs typeface="Calibri"/>
              </a:rPr>
              <a:t>par</a:t>
            </a:r>
            <a:r>
              <a:rPr sz="1400" spc="83" dirty="0">
                <a:latin typeface="Calibri"/>
                <a:cs typeface="Calibri"/>
              </a:rPr>
              <a:t> </a:t>
            </a:r>
            <a:r>
              <a:rPr sz="1400" dirty="0">
                <a:latin typeface="Calibri"/>
                <a:cs typeface="Calibri"/>
              </a:rPr>
              <a:t>une</a:t>
            </a:r>
            <a:r>
              <a:rPr sz="1400" spc="75" dirty="0">
                <a:latin typeface="Calibri"/>
                <a:cs typeface="Calibri"/>
              </a:rPr>
              <a:t> </a:t>
            </a:r>
            <a:r>
              <a:rPr sz="1400" spc="-17" dirty="0">
                <a:latin typeface="Calibri"/>
                <a:cs typeface="Calibri"/>
              </a:rPr>
              <a:t>somme </a:t>
            </a:r>
            <a:r>
              <a:rPr sz="1400" dirty="0">
                <a:latin typeface="Calibri"/>
                <a:cs typeface="Calibri"/>
              </a:rPr>
              <a:t>mensuelle</a:t>
            </a:r>
            <a:r>
              <a:rPr sz="1400" spc="-37" dirty="0">
                <a:latin typeface="Calibri"/>
                <a:cs typeface="Calibri"/>
              </a:rPr>
              <a:t> </a:t>
            </a:r>
            <a:r>
              <a:rPr sz="1400" spc="-8" dirty="0">
                <a:latin typeface="Calibri"/>
                <a:cs typeface="Calibri"/>
              </a:rPr>
              <a:t>correspondant</a:t>
            </a:r>
            <a:r>
              <a:rPr sz="1400" spc="-33" dirty="0">
                <a:latin typeface="Calibri"/>
                <a:cs typeface="Calibri"/>
              </a:rPr>
              <a:t> </a:t>
            </a:r>
            <a:r>
              <a:rPr sz="1400" dirty="0">
                <a:latin typeface="Calibri"/>
                <a:cs typeface="Calibri"/>
              </a:rPr>
              <a:t>à</a:t>
            </a:r>
            <a:r>
              <a:rPr sz="1400" spc="-37" dirty="0">
                <a:latin typeface="Calibri"/>
                <a:cs typeface="Calibri"/>
              </a:rPr>
              <a:t> </a:t>
            </a:r>
            <a:r>
              <a:rPr sz="1400" dirty="0">
                <a:latin typeface="Calibri"/>
                <a:cs typeface="Calibri"/>
              </a:rPr>
              <a:t>un</a:t>
            </a:r>
            <a:r>
              <a:rPr sz="1400" spc="-37" dirty="0">
                <a:latin typeface="Calibri"/>
                <a:cs typeface="Calibri"/>
              </a:rPr>
              <a:t> </a:t>
            </a:r>
            <a:r>
              <a:rPr sz="1400" spc="-8" dirty="0">
                <a:latin typeface="Calibri"/>
                <a:cs typeface="Calibri"/>
              </a:rPr>
              <a:t>demi-</a:t>
            </a:r>
            <a:r>
              <a:rPr sz="1400" dirty="0">
                <a:latin typeface="Calibri"/>
                <a:cs typeface="Calibri"/>
              </a:rPr>
              <a:t>SMIC</a:t>
            </a:r>
            <a:r>
              <a:rPr sz="1400" spc="-42" dirty="0">
                <a:latin typeface="Calibri"/>
                <a:cs typeface="Calibri"/>
              </a:rPr>
              <a:t> </a:t>
            </a:r>
            <a:r>
              <a:rPr sz="1400" dirty="0">
                <a:latin typeface="Calibri"/>
                <a:cs typeface="Calibri"/>
              </a:rPr>
              <a:t>net</a:t>
            </a:r>
            <a:r>
              <a:rPr sz="1400" spc="-33" dirty="0">
                <a:latin typeface="Calibri"/>
                <a:cs typeface="Calibri"/>
              </a:rPr>
              <a:t> </a:t>
            </a:r>
            <a:r>
              <a:rPr sz="1400" dirty="0">
                <a:latin typeface="Calibri"/>
                <a:cs typeface="Calibri"/>
              </a:rPr>
              <a:t>censée</a:t>
            </a:r>
            <a:r>
              <a:rPr sz="1400" spc="-37" dirty="0">
                <a:latin typeface="Calibri"/>
                <a:cs typeface="Calibri"/>
              </a:rPr>
              <a:t> </a:t>
            </a:r>
            <a:r>
              <a:rPr sz="1400" dirty="0">
                <a:latin typeface="Calibri"/>
                <a:cs typeface="Calibri"/>
              </a:rPr>
              <a:t>indemniser</a:t>
            </a:r>
            <a:r>
              <a:rPr sz="1400" spc="-37" dirty="0">
                <a:latin typeface="Calibri"/>
                <a:cs typeface="Calibri"/>
              </a:rPr>
              <a:t> </a:t>
            </a:r>
            <a:r>
              <a:rPr sz="1400" dirty="0">
                <a:latin typeface="Calibri"/>
                <a:cs typeface="Calibri"/>
              </a:rPr>
              <a:t>les</a:t>
            </a:r>
            <a:r>
              <a:rPr sz="1400" spc="-37" dirty="0">
                <a:latin typeface="Calibri"/>
                <a:cs typeface="Calibri"/>
              </a:rPr>
              <a:t> </a:t>
            </a:r>
            <a:r>
              <a:rPr sz="1400" dirty="0">
                <a:latin typeface="Calibri"/>
                <a:cs typeface="Calibri"/>
              </a:rPr>
              <a:t>troubles</a:t>
            </a:r>
            <a:r>
              <a:rPr sz="1400" spc="-33" dirty="0">
                <a:latin typeface="Calibri"/>
                <a:cs typeface="Calibri"/>
              </a:rPr>
              <a:t> </a:t>
            </a:r>
            <a:r>
              <a:rPr sz="1400" spc="-8" dirty="0">
                <a:latin typeface="Calibri"/>
                <a:cs typeface="Calibri"/>
              </a:rPr>
              <a:t>rencontrés</a:t>
            </a:r>
            <a:r>
              <a:rPr sz="1400" spc="-33" dirty="0">
                <a:latin typeface="Calibri"/>
                <a:cs typeface="Calibri"/>
              </a:rPr>
              <a:t> </a:t>
            </a:r>
            <a:r>
              <a:rPr sz="1400" dirty="0">
                <a:latin typeface="Calibri"/>
                <a:cs typeface="Calibri"/>
              </a:rPr>
              <a:t>dans</a:t>
            </a:r>
            <a:r>
              <a:rPr sz="1400" spc="-37" dirty="0">
                <a:latin typeface="Calibri"/>
                <a:cs typeface="Calibri"/>
              </a:rPr>
              <a:t> </a:t>
            </a:r>
            <a:r>
              <a:rPr sz="1400" dirty="0">
                <a:latin typeface="Calibri"/>
                <a:cs typeface="Calibri"/>
              </a:rPr>
              <a:t>la</a:t>
            </a:r>
            <a:r>
              <a:rPr sz="1400" spc="-33" dirty="0">
                <a:latin typeface="Calibri"/>
                <a:cs typeface="Calibri"/>
              </a:rPr>
              <a:t> </a:t>
            </a:r>
            <a:r>
              <a:rPr sz="1400" dirty="0">
                <a:latin typeface="Calibri"/>
                <a:cs typeface="Calibri"/>
              </a:rPr>
              <a:t>vie</a:t>
            </a:r>
            <a:r>
              <a:rPr sz="1400" spc="-33" dirty="0">
                <a:latin typeface="Calibri"/>
                <a:cs typeface="Calibri"/>
              </a:rPr>
              <a:t> </a:t>
            </a:r>
            <a:r>
              <a:rPr sz="1400" spc="-8" dirty="0">
                <a:latin typeface="Calibri"/>
                <a:cs typeface="Calibri"/>
              </a:rPr>
              <a:t>ménagère.</a:t>
            </a:r>
            <a:endParaRPr sz="1400" dirty="0">
              <a:latin typeface="Calibri"/>
              <a:cs typeface="Calibri"/>
            </a:endParaRPr>
          </a:p>
          <a:p>
            <a:pPr marL="10583">
              <a:spcBef>
                <a:spcPts val="2000"/>
              </a:spcBef>
            </a:pPr>
            <a:r>
              <a:rPr sz="1400" dirty="0">
                <a:latin typeface="Calibri"/>
                <a:cs typeface="Calibri"/>
              </a:rPr>
              <a:t>Double</a:t>
            </a:r>
            <a:r>
              <a:rPr sz="1400" spc="-37" dirty="0">
                <a:latin typeface="Calibri"/>
                <a:cs typeface="Calibri"/>
              </a:rPr>
              <a:t> </a:t>
            </a:r>
            <a:r>
              <a:rPr sz="1400" spc="-8" dirty="0">
                <a:latin typeface="Calibri"/>
                <a:cs typeface="Calibri"/>
              </a:rPr>
              <a:t>incohérence</a:t>
            </a:r>
            <a:r>
              <a:rPr sz="1400" spc="-42" dirty="0">
                <a:latin typeface="Calibri"/>
                <a:cs typeface="Calibri"/>
              </a:rPr>
              <a:t> :</a:t>
            </a:r>
            <a:endParaRPr sz="1400" dirty="0">
              <a:latin typeface="Calibri"/>
              <a:cs typeface="Calibri"/>
            </a:endParaRPr>
          </a:p>
          <a:p>
            <a:pPr marL="248169" indent="-237586">
              <a:buChar char="-"/>
              <a:tabLst>
                <a:tab pos="248169" algn="l"/>
              </a:tabLst>
            </a:pPr>
            <a:r>
              <a:rPr sz="1400" dirty="0">
                <a:latin typeface="Calibri"/>
                <a:cs typeface="Calibri"/>
              </a:rPr>
              <a:t>les</a:t>
            </a:r>
            <a:r>
              <a:rPr sz="1400" spc="-42" dirty="0">
                <a:latin typeface="Calibri"/>
                <a:cs typeface="Calibri"/>
              </a:rPr>
              <a:t> </a:t>
            </a:r>
            <a:r>
              <a:rPr sz="1400" dirty="0">
                <a:latin typeface="Calibri"/>
                <a:cs typeface="Calibri"/>
              </a:rPr>
              <a:t>troubles</a:t>
            </a:r>
            <a:r>
              <a:rPr sz="1400" spc="-37" dirty="0">
                <a:latin typeface="Calibri"/>
                <a:cs typeface="Calibri"/>
              </a:rPr>
              <a:t> </a:t>
            </a:r>
            <a:r>
              <a:rPr sz="1400" dirty="0">
                <a:latin typeface="Calibri"/>
                <a:cs typeface="Calibri"/>
              </a:rPr>
              <a:t>dans</a:t>
            </a:r>
            <a:r>
              <a:rPr sz="1400" spc="-37" dirty="0">
                <a:latin typeface="Calibri"/>
                <a:cs typeface="Calibri"/>
              </a:rPr>
              <a:t> </a:t>
            </a:r>
            <a:r>
              <a:rPr sz="1400" dirty="0">
                <a:latin typeface="Calibri"/>
                <a:cs typeface="Calibri"/>
              </a:rPr>
              <a:t>les</a:t>
            </a:r>
            <a:r>
              <a:rPr sz="1400" spc="-42" dirty="0">
                <a:latin typeface="Calibri"/>
                <a:cs typeface="Calibri"/>
              </a:rPr>
              <a:t> </a:t>
            </a:r>
            <a:r>
              <a:rPr sz="1400" dirty="0">
                <a:latin typeface="Calibri"/>
                <a:cs typeface="Calibri"/>
              </a:rPr>
              <a:t>conditions</a:t>
            </a:r>
            <a:r>
              <a:rPr sz="1400" spc="-37" dirty="0">
                <a:latin typeface="Calibri"/>
                <a:cs typeface="Calibri"/>
              </a:rPr>
              <a:t> </a:t>
            </a:r>
            <a:r>
              <a:rPr sz="1400" spc="-21" dirty="0">
                <a:latin typeface="Calibri"/>
                <a:cs typeface="Calibri"/>
              </a:rPr>
              <a:t>d’existence</a:t>
            </a:r>
            <a:r>
              <a:rPr sz="1400" spc="-37" dirty="0">
                <a:latin typeface="Calibri"/>
                <a:cs typeface="Calibri"/>
              </a:rPr>
              <a:t> </a:t>
            </a:r>
            <a:r>
              <a:rPr sz="1400" dirty="0">
                <a:latin typeface="Calibri"/>
                <a:cs typeface="Calibri"/>
              </a:rPr>
              <a:t>sont</a:t>
            </a:r>
            <a:r>
              <a:rPr sz="1400" spc="-42" dirty="0">
                <a:latin typeface="Calibri"/>
                <a:cs typeface="Calibri"/>
              </a:rPr>
              <a:t> </a:t>
            </a:r>
            <a:r>
              <a:rPr sz="1400" dirty="0">
                <a:latin typeface="Calibri"/>
                <a:cs typeface="Calibri"/>
              </a:rPr>
              <a:t>indemnisés</a:t>
            </a:r>
            <a:r>
              <a:rPr sz="1400" spc="-42" dirty="0">
                <a:latin typeface="Calibri"/>
                <a:cs typeface="Calibri"/>
              </a:rPr>
              <a:t> </a:t>
            </a:r>
            <a:r>
              <a:rPr sz="1400" spc="-8" dirty="0">
                <a:latin typeface="Calibri"/>
                <a:cs typeface="Calibri"/>
              </a:rPr>
              <a:t>indépendamment</a:t>
            </a:r>
            <a:r>
              <a:rPr sz="1400" spc="-42" dirty="0">
                <a:latin typeface="Calibri"/>
                <a:cs typeface="Calibri"/>
              </a:rPr>
              <a:t> </a:t>
            </a:r>
            <a:r>
              <a:rPr sz="1400" dirty="0">
                <a:latin typeface="Calibri"/>
                <a:cs typeface="Calibri"/>
              </a:rPr>
              <a:t>des</a:t>
            </a:r>
            <a:r>
              <a:rPr sz="1400" spc="-42" dirty="0">
                <a:latin typeface="Calibri"/>
                <a:cs typeface="Calibri"/>
              </a:rPr>
              <a:t> </a:t>
            </a:r>
            <a:r>
              <a:rPr sz="1400" dirty="0">
                <a:latin typeface="Calibri"/>
                <a:cs typeface="Calibri"/>
              </a:rPr>
              <a:t>pertes</a:t>
            </a:r>
            <a:r>
              <a:rPr sz="1400" spc="-37" dirty="0">
                <a:latin typeface="Calibri"/>
                <a:cs typeface="Calibri"/>
              </a:rPr>
              <a:t> </a:t>
            </a:r>
            <a:r>
              <a:rPr sz="1400" dirty="0">
                <a:latin typeface="Calibri"/>
                <a:cs typeface="Calibri"/>
              </a:rPr>
              <a:t>de</a:t>
            </a:r>
            <a:r>
              <a:rPr sz="1400" spc="-37" dirty="0">
                <a:latin typeface="Calibri"/>
                <a:cs typeface="Calibri"/>
              </a:rPr>
              <a:t> </a:t>
            </a:r>
            <a:r>
              <a:rPr sz="1400" dirty="0">
                <a:latin typeface="Calibri"/>
                <a:cs typeface="Calibri"/>
              </a:rPr>
              <a:t>gains</a:t>
            </a:r>
            <a:r>
              <a:rPr sz="1400" spc="-42" dirty="0">
                <a:latin typeface="Calibri"/>
                <a:cs typeface="Calibri"/>
              </a:rPr>
              <a:t> </a:t>
            </a:r>
            <a:r>
              <a:rPr sz="1400" dirty="0">
                <a:latin typeface="Calibri"/>
                <a:cs typeface="Calibri"/>
              </a:rPr>
              <a:t>depuis</a:t>
            </a:r>
            <a:r>
              <a:rPr sz="1400" spc="-37" dirty="0">
                <a:latin typeface="Calibri"/>
                <a:cs typeface="Calibri"/>
              </a:rPr>
              <a:t> </a:t>
            </a:r>
            <a:r>
              <a:rPr sz="1400" dirty="0">
                <a:latin typeface="Calibri"/>
                <a:cs typeface="Calibri"/>
              </a:rPr>
              <a:t>déjà</a:t>
            </a:r>
            <a:r>
              <a:rPr sz="1400" spc="-37" dirty="0">
                <a:latin typeface="Calibri"/>
                <a:cs typeface="Calibri"/>
              </a:rPr>
              <a:t> </a:t>
            </a:r>
            <a:r>
              <a:rPr sz="1400" dirty="0">
                <a:latin typeface="Calibri"/>
                <a:cs typeface="Calibri"/>
              </a:rPr>
              <a:t>plus</a:t>
            </a:r>
            <a:r>
              <a:rPr sz="1400" spc="-37" dirty="0">
                <a:latin typeface="Calibri"/>
                <a:cs typeface="Calibri"/>
              </a:rPr>
              <a:t> </a:t>
            </a:r>
            <a:r>
              <a:rPr sz="1400" dirty="0">
                <a:latin typeface="Calibri"/>
                <a:cs typeface="Calibri"/>
              </a:rPr>
              <a:t>de</a:t>
            </a:r>
            <a:r>
              <a:rPr sz="1400" spc="-42" dirty="0">
                <a:latin typeface="Calibri"/>
                <a:cs typeface="Calibri"/>
              </a:rPr>
              <a:t> </a:t>
            </a:r>
            <a:r>
              <a:rPr sz="1400" dirty="0">
                <a:latin typeface="Calibri"/>
                <a:cs typeface="Calibri"/>
              </a:rPr>
              <a:t>50</a:t>
            </a:r>
            <a:r>
              <a:rPr sz="1400" spc="-42" dirty="0">
                <a:latin typeface="Calibri"/>
                <a:cs typeface="Calibri"/>
              </a:rPr>
              <a:t> </a:t>
            </a:r>
            <a:r>
              <a:rPr sz="1400" spc="-21" dirty="0">
                <a:latin typeface="Calibri"/>
                <a:cs typeface="Calibri"/>
              </a:rPr>
              <a:t>ans</a:t>
            </a:r>
            <a:endParaRPr sz="1400" dirty="0">
              <a:latin typeface="Calibri"/>
              <a:cs typeface="Calibri"/>
            </a:endParaRPr>
          </a:p>
          <a:p>
            <a:pPr marL="248169" indent="-237586">
              <a:buChar char="-"/>
              <a:tabLst>
                <a:tab pos="248169" algn="l"/>
              </a:tabLst>
            </a:pPr>
            <a:r>
              <a:rPr sz="1400" spc="-8" dirty="0">
                <a:latin typeface="Calibri"/>
                <a:cs typeface="Calibri"/>
              </a:rPr>
              <a:t>Référentiel:</a:t>
            </a:r>
            <a:r>
              <a:rPr sz="1400" spc="-29" dirty="0">
                <a:latin typeface="Calibri"/>
                <a:cs typeface="Calibri"/>
              </a:rPr>
              <a:t> </a:t>
            </a:r>
            <a:r>
              <a:rPr sz="1400" dirty="0">
                <a:latin typeface="Calibri"/>
                <a:cs typeface="Calibri"/>
              </a:rPr>
              <a:t>entre</a:t>
            </a:r>
            <a:r>
              <a:rPr sz="1400" spc="-29" dirty="0">
                <a:latin typeface="Calibri"/>
                <a:cs typeface="Calibri"/>
              </a:rPr>
              <a:t> </a:t>
            </a:r>
            <a:r>
              <a:rPr sz="1400" dirty="0">
                <a:latin typeface="Calibri"/>
                <a:cs typeface="Calibri"/>
              </a:rPr>
              <a:t>600</a:t>
            </a:r>
            <a:r>
              <a:rPr sz="1400" spc="-29" dirty="0">
                <a:latin typeface="Calibri"/>
                <a:cs typeface="Calibri"/>
              </a:rPr>
              <a:t> </a:t>
            </a:r>
            <a:r>
              <a:rPr sz="1400" dirty="0">
                <a:latin typeface="Calibri"/>
                <a:cs typeface="Calibri"/>
              </a:rPr>
              <a:t>€</a:t>
            </a:r>
            <a:r>
              <a:rPr sz="1400" spc="-29" dirty="0">
                <a:latin typeface="Calibri"/>
                <a:cs typeface="Calibri"/>
              </a:rPr>
              <a:t> </a:t>
            </a:r>
            <a:r>
              <a:rPr sz="1400" dirty="0">
                <a:latin typeface="Calibri"/>
                <a:cs typeface="Calibri"/>
              </a:rPr>
              <a:t>et</a:t>
            </a:r>
            <a:r>
              <a:rPr sz="1400" spc="-29" dirty="0">
                <a:latin typeface="Calibri"/>
                <a:cs typeface="Calibri"/>
              </a:rPr>
              <a:t> </a:t>
            </a:r>
            <a:r>
              <a:rPr sz="1400" dirty="0">
                <a:latin typeface="Calibri"/>
                <a:cs typeface="Calibri"/>
              </a:rPr>
              <a:t>1000</a:t>
            </a:r>
            <a:r>
              <a:rPr sz="1400" spc="-33" dirty="0">
                <a:latin typeface="Calibri"/>
                <a:cs typeface="Calibri"/>
              </a:rPr>
              <a:t> </a:t>
            </a:r>
            <a:r>
              <a:rPr sz="1400" dirty="0">
                <a:latin typeface="Calibri"/>
                <a:cs typeface="Calibri"/>
              </a:rPr>
              <a:t>€</a:t>
            </a:r>
            <a:r>
              <a:rPr sz="1400" spc="-29" dirty="0">
                <a:latin typeface="Calibri"/>
                <a:cs typeface="Calibri"/>
              </a:rPr>
              <a:t> </a:t>
            </a:r>
            <a:r>
              <a:rPr sz="1400" dirty="0">
                <a:latin typeface="Calibri"/>
                <a:cs typeface="Calibri"/>
              </a:rPr>
              <a:t>par</a:t>
            </a:r>
            <a:r>
              <a:rPr sz="1400" spc="-29" dirty="0">
                <a:latin typeface="Calibri"/>
                <a:cs typeface="Calibri"/>
              </a:rPr>
              <a:t> </a:t>
            </a:r>
            <a:r>
              <a:rPr sz="1400" dirty="0">
                <a:latin typeface="Calibri"/>
                <a:cs typeface="Calibri"/>
              </a:rPr>
              <a:t>mois.</a:t>
            </a:r>
            <a:r>
              <a:rPr sz="1400" spc="-37" dirty="0">
                <a:latin typeface="Calibri"/>
                <a:cs typeface="Calibri"/>
              </a:rPr>
              <a:t> </a:t>
            </a:r>
            <a:r>
              <a:rPr sz="1400" dirty="0">
                <a:latin typeface="Calibri"/>
                <a:cs typeface="Calibri"/>
              </a:rPr>
              <a:t>Absence</a:t>
            </a:r>
            <a:r>
              <a:rPr sz="1400" spc="-25" dirty="0">
                <a:latin typeface="Calibri"/>
                <a:cs typeface="Calibri"/>
              </a:rPr>
              <a:t> </a:t>
            </a:r>
            <a:r>
              <a:rPr sz="1400" spc="-17" dirty="0">
                <a:latin typeface="Calibri"/>
                <a:cs typeface="Calibri"/>
              </a:rPr>
              <a:t>d’évolution</a:t>
            </a:r>
            <a:r>
              <a:rPr sz="1400" spc="-37" dirty="0">
                <a:latin typeface="Calibri"/>
                <a:cs typeface="Calibri"/>
              </a:rPr>
              <a:t> </a:t>
            </a:r>
            <a:r>
              <a:rPr sz="1400" dirty="0">
                <a:latin typeface="Calibri"/>
                <a:cs typeface="Calibri"/>
              </a:rPr>
              <a:t>depuis</a:t>
            </a:r>
            <a:r>
              <a:rPr sz="1400" spc="-25" dirty="0">
                <a:latin typeface="Calibri"/>
                <a:cs typeface="Calibri"/>
              </a:rPr>
              <a:t> </a:t>
            </a:r>
            <a:r>
              <a:rPr sz="1400" dirty="0">
                <a:latin typeface="Calibri"/>
                <a:cs typeface="Calibri"/>
              </a:rPr>
              <a:t>2020</a:t>
            </a:r>
            <a:r>
              <a:rPr sz="1400" spc="-33" dirty="0">
                <a:latin typeface="Calibri"/>
                <a:cs typeface="Calibri"/>
              </a:rPr>
              <a:t> </a:t>
            </a:r>
            <a:r>
              <a:rPr sz="1400" dirty="0">
                <a:latin typeface="Calibri"/>
                <a:cs typeface="Calibri"/>
              </a:rPr>
              <a:t>&gt;</a:t>
            </a:r>
            <a:r>
              <a:rPr sz="1400" spc="317" dirty="0">
                <a:latin typeface="Calibri"/>
                <a:cs typeface="Calibri"/>
              </a:rPr>
              <a:t> </a:t>
            </a:r>
            <a:r>
              <a:rPr sz="1400" dirty="0">
                <a:latin typeface="Calibri"/>
                <a:cs typeface="Calibri"/>
              </a:rPr>
              <a:t>le</a:t>
            </a:r>
            <a:r>
              <a:rPr sz="1400" spc="-25" dirty="0">
                <a:latin typeface="Calibri"/>
                <a:cs typeface="Calibri"/>
              </a:rPr>
              <a:t> </a:t>
            </a:r>
            <a:r>
              <a:rPr sz="1400" spc="-8" dirty="0">
                <a:latin typeface="Calibri"/>
                <a:cs typeface="Calibri"/>
              </a:rPr>
              <a:t>référentiel</a:t>
            </a:r>
            <a:r>
              <a:rPr sz="1400" spc="-29" dirty="0">
                <a:latin typeface="Calibri"/>
                <a:cs typeface="Calibri"/>
              </a:rPr>
              <a:t> </a:t>
            </a:r>
            <a:r>
              <a:rPr sz="1400" dirty="0">
                <a:latin typeface="Calibri"/>
                <a:cs typeface="Calibri"/>
              </a:rPr>
              <a:t>fait</a:t>
            </a:r>
            <a:r>
              <a:rPr sz="1400" spc="-25" dirty="0">
                <a:latin typeface="Calibri"/>
                <a:cs typeface="Calibri"/>
              </a:rPr>
              <a:t> </a:t>
            </a:r>
            <a:r>
              <a:rPr sz="1400" dirty="0">
                <a:latin typeface="Calibri"/>
                <a:cs typeface="Calibri"/>
              </a:rPr>
              <a:t>la</a:t>
            </a:r>
            <a:r>
              <a:rPr sz="1400" spc="-29" dirty="0">
                <a:latin typeface="Calibri"/>
                <a:cs typeface="Calibri"/>
              </a:rPr>
              <a:t> </a:t>
            </a:r>
            <a:r>
              <a:rPr sz="1400" spc="-8" dirty="0">
                <a:latin typeface="Calibri"/>
                <a:cs typeface="Calibri"/>
              </a:rPr>
              <a:t>jurisprudence</a:t>
            </a:r>
            <a:endParaRPr sz="1400" dirty="0">
              <a:latin typeface="Calibri"/>
              <a:cs typeface="Calibri"/>
            </a:endParaRPr>
          </a:p>
          <a:p>
            <a:pPr marL="10583" marR="4233">
              <a:spcBef>
                <a:spcPts val="2000"/>
              </a:spcBef>
            </a:pPr>
            <a:r>
              <a:rPr sz="1400" dirty="0">
                <a:latin typeface="Calibri"/>
                <a:cs typeface="Calibri"/>
              </a:rPr>
              <a:t>Multiplicité</a:t>
            </a:r>
            <a:r>
              <a:rPr sz="1400" spc="254" dirty="0">
                <a:latin typeface="Calibri"/>
                <a:cs typeface="Calibri"/>
              </a:rPr>
              <a:t> </a:t>
            </a:r>
            <a:r>
              <a:rPr sz="1400" dirty="0">
                <a:latin typeface="Calibri"/>
                <a:cs typeface="Calibri"/>
              </a:rPr>
              <a:t>des</a:t>
            </a:r>
            <a:r>
              <a:rPr sz="1400" spc="258" dirty="0">
                <a:latin typeface="Calibri"/>
                <a:cs typeface="Calibri"/>
              </a:rPr>
              <a:t> </a:t>
            </a:r>
            <a:r>
              <a:rPr sz="1400" dirty="0">
                <a:latin typeface="Calibri"/>
                <a:cs typeface="Calibri"/>
              </a:rPr>
              <a:t>éléments</a:t>
            </a:r>
            <a:r>
              <a:rPr sz="1400" spc="258" dirty="0">
                <a:latin typeface="Calibri"/>
                <a:cs typeface="Calibri"/>
              </a:rPr>
              <a:t> </a:t>
            </a:r>
            <a:r>
              <a:rPr sz="1400" dirty="0">
                <a:latin typeface="Calibri"/>
                <a:cs typeface="Calibri"/>
              </a:rPr>
              <a:t>doit</a:t>
            </a:r>
            <a:r>
              <a:rPr sz="1400" spc="258" dirty="0">
                <a:latin typeface="Calibri"/>
                <a:cs typeface="Calibri"/>
              </a:rPr>
              <a:t> </a:t>
            </a:r>
            <a:r>
              <a:rPr sz="1400" dirty="0">
                <a:latin typeface="Calibri"/>
                <a:cs typeface="Calibri"/>
              </a:rPr>
              <a:t>nécessairement</a:t>
            </a:r>
            <a:r>
              <a:rPr sz="1400" spc="254" dirty="0">
                <a:latin typeface="Calibri"/>
                <a:cs typeface="Calibri"/>
              </a:rPr>
              <a:t> </a:t>
            </a:r>
            <a:r>
              <a:rPr sz="1400" dirty="0">
                <a:latin typeface="Calibri"/>
                <a:cs typeface="Calibri"/>
              </a:rPr>
              <a:t>conduire</a:t>
            </a:r>
            <a:r>
              <a:rPr sz="1400" spc="262" dirty="0">
                <a:latin typeface="Calibri"/>
                <a:cs typeface="Calibri"/>
              </a:rPr>
              <a:t> </a:t>
            </a:r>
            <a:r>
              <a:rPr sz="1400" dirty="0">
                <a:latin typeface="Calibri"/>
                <a:cs typeface="Calibri"/>
              </a:rPr>
              <a:t>à</a:t>
            </a:r>
            <a:r>
              <a:rPr sz="1400" spc="254" dirty="0">
                <a:latin typeface="Calibri"/>
                <a:cs typeface="Calibri"/>
              </a:rPr>
              <a:t> </a:t>
            </a:r>
            <a:r>
              <a:rPr sz="1400" dirty="0">
                <a:latin typeface="Calibri"/>
                <a:cs typeface="Calibri"/>
              </a:rPr>
              <a:t>majoration</a:t>
            </a:r>
            <a:r>
              <a:rPr sz="1400" spc="258" dirty="0">
                <a:latin typeface="Calibri"/>
                <a:cs typeface="Calibri"/>
              </a:rPr>
              <a:t> </a:t>
            </a:r>
            <a:r>
              <a:rPr sz="1400" dirty="0">
                <a:latin typeface="Calibri"/>
                <a:cs typeface="Calibri"/>
              </a:rPr>
              <a:t>(dixit</a:t>
            </a:r>
            <a:r>
              <a:rPr sz="1400" spc="258" dirty="0">
                <a:latin typeface="Calibri"/>
                <a:cs typeface="Calibri"/>
              </a:rPr>
              <a:t> </a:t>
            </a:r>
            <a:r>
              <a:rPr sz="1400" dirty="0">
                <a:latin typeface="Calibri"/>
                <a:cs typeface="Calibri"/>
              </a:rPr>
              <a:t>le</a:t>
            </a:r>
            <a:r>
              <a:rPr sz="1400" spc="258" dirty="0">
                <a:latin typeface="Calibri"/>
                <a:cs typeface="Calibri"/>
              </a:rPr>
              <a:t> </a:t>
            </a:r>
            <a:r>
              <a:rPr sz="1400" dirty="0">
                <a:latin typeface="Calibri"/>
                <a:cs typeface="Calibri"/>
              </a:rPr>
              <a:t>référentiel</a:t>
            </a:r>
            <a:r>
              <a:rPr sz="1400" spc="258" dirty="0">
                <a:latin typeface="Calibri"/>
                <a:cs typeface="Calibri"/>
              </a:rPr>
              <a:t> </a:t>
            </a:r>
            <a:r>
              <a:rPr sz="1400" dirty="0">
                <a:latin typeface="Calibri"/>
                <a:cs typeface="Calibri"/>
              </a:rPr>
              <a:t>:</a:t>
            </a:r>
            <a:r>
              <a:rPr sz="1400" spc="254" dirty="0">
                <a:latin typeface="Calibri"/>
                <a:cs typeface="Calibri"/>
              </a:rPr>
              <a:t> </a:t>
            </a:r>
            <a:r>
              <a:rPr sz="1400" dirty="0">
                <a:latin typeface="Calibri"/>
                <a:cs typeface="Calibri"/>
              </a:rPr>
              <a:t>préjudice</a:t>
            </a:r>
            <a:r>
              <a:rPr sz="1400" spc="258" dirty="0">
                <a:latin typeface="Calibri"/>
                <a:cs typeface="Calibri"/>
              </a:rPr>
              <a:t> </a:t>
            </a:r>
            <a:r>
              <a:rPr sz="1400" dirty="0">
                <a:latin typeface="Calibri"/>
                <a:cs typeface="Calibri"/>
              </a:rPr>
              <a:t>d’agrément</a:t>
            </a:r>
            <a:r>
              <a:rPr sz="1400" spc="254" dirty="0">
                <a:latin typeface="Calibri"/>
                <a:cs typeface="Calibri"/>
              </a:rPr>
              <a:t> </a:t>
            </a:r>
            <a:r>
              <a:rPr sz="1400" dirty="0">
                <a:latin typeface="Calibri"/>
                <a:cs typeface="Calibri"/>
              </a:rPr>
              <a:t>temporaire</a:t>
            </a:r>
            <a:r>
              <a:rPr sz="1400" spc="258" dirty="0">
                <a:latin typeface="Calibri"/>
                <a:cs typeface="Calibri"/>
              </a:rPr>
              <a:t> </a:t>
            </a:r>
            <a:r>
              <a:rPr sz="1400" spc="-17" dirty="0">
                <a:latin typeface="Calibri"/>
                <a:cs typeface="Calibri"/>
              </a:rPr>
              <a:t>et/ou </a:t>
            </a:r>
            <a:r>
              <a:rPr sz="1400" dirty="0">
                <a:latin typeface="Calibri"/>
                <a:cs typeface="Calibri"/>
              </a:rPr>
              <a:t>préjudice</a:t>
            </a:r>
            <a:r>
              <a:rPr sz="1400" spc="-54" dirty="0">
                <a:latin typeface="Calibri"/>
                <a:cs typeface="Calibri"/>
              </a:rPr>
              <a:t> </a:t>
            </a:r>
            <a:r>
              <a:rPr sz="1400" spc="-8" dirty="0">
                <a:latin typeface="Calibri"/>
                <a:cs typeface="Calibri"/>
              </a:rPr>
              <a:t>temporaire</a:t>
            </a:r>
            <a:r>
              <a:rPr sz="1400" spc="-54" dirty="0">
                <a:latin typeface="Calibri"/>
                <a:cs typeface="Calibri"/>
              </a:rPr>
              <a:t> </a:t>
            </a:r>
            <a:r>
              <a:rPr sz="1400" dirty="0">
                <a:latin typeface="Calibri"/>
                <a:cs typeface="Calibri"/>
              </a:rPr>
              <a:t>doivent</a:t>
            </a:r>
            <a:r>
              <a:rPr sz="1400" spc="-54" dirty="0">
                <a:latin typeface="Calibri"/>
                <a:cs typeface="Calibri"/>
              </a:rPr>
              <a:t> </a:t>
            </a:r>
            <a:r>
              <a:rPr sz="1400" spc="-8" dirty="0">
                <a:latin typeface="Calibri"/>
                <a:cs typeface="Calibri"/>
              </a:rPr>
              <a:t>conduire</a:t>
            </a:r>
            <a:r>
              <a:rPr sz="1400" spc="-54" dirty="0">
                <a:latin typeface="Calibri"/>
                <a:cs typeface="Calibri"/>
              </a:rPr>
              <a:t> </a:t>
            </a:r>
            <a:r>
              <a:rPr sz="1400" dirty="0">
                <a:latin typeface="Calibri"/>
                <a:cs typeface="Calibri"/>
              </a:rPr>
              <a:t>à</a:t>
            </a:r>
            <a:r>
              <a:rPr sz="1400" spc="-54" dirty="0">
                <a:latin typeface="Calibri"/>
                <a:cs typeface="Calibri"/>
              </a:rPr>
              <a:t> </a:t>
            </a:r>
            <a:r>
              <a:rPr sz="1400" dirty="0">
                <a:latin typeface="Calibri"/>
                <a:cs typeface="Calibri"/>
              </a:rPr>
              <a:t>majorer</a:t>
            </a:r>
            <a:r>
              <a:rPr sz="1400" spc="-54" dirty="0">
                <a:latin typeface="Calibri"/>
                <a:cs typeface="Calibri"/>
              </a:rPr>
              <a:t> </a:t>
            </a:r>
            <a:r>
              <a:rPr sz="1400" spc="-8" dirty="0">
                <a:latin typeface="Calibri"/>
                <a:cs typeface="Calibri"/>
              </a:rPr>
              <a:t>l’indemnisation)</a:t>
            </a:r>
            <a:endParaRPr sz="1400" dirty="0">
              <a:latin typeface="Calibri"/>
              <a:cs typeface="Calibri"/>
            </a:endParaRPr>
          </a:p>
          <a:p>
            <a:pPr marL="10583">
              <a:spcBef>
                <a:spcPts val="2000"/>
              </a:spcBef>
            </a:pPr>
            <a:r>
              <a:rPr sz="1400" b="1" u="sng" spc="-8" dirty="0">
                <a:uFill>
                  <a:solidFill>
                    <a:srgbClr val="000000"/>
                  </a:solidFill>
                </a:uFill>
                <a:latin typeface="Calibri"/>
                <a:cs typeface="Calibri"/>
              </a:rPr>
              <a:t>Solutions</a:t>
            </a:r>
            <a:r>
              <a:rPr sz="1400" b="1" spc="-8" dirty="0">
                <a:latin typeface="Calibri"/>
                <a:cs typeface="Calibri"/>
              </a:rPr>
              <a:t>:</a:t>
            </a:r>
            <a:endParaRPr sz="1400" dirty="0">
              <a:latin typeface="Calibri"/>
              <a:cs typeface="Calibri"/>
            </a:endParaRPr>
          </a:p>
          <a:p>
            <a:pPr marL="248169" marR="4233" indent="-238115">
              <a:buChar char="-"/>
              <a:tabLst>
                <a:tab pos="248169" algn="l"/>
              </a:tabLst>
            </a:pPr>
            <a:r>
              <a:rPr sz="1400" dirty="0">
                <a:latin typeface="Calibri"/>
                <a:cs typeface="Calibri"/>
              </a:rPr>
              <a:t>soit</a:t>
            </a:r>
            <a:r>
              <a:rPr sz="1400" spc="46" dirty="0">
                <a:latin typeface="Calibri"/>
                <a:cs typeface="Calibri"/>
              </a:rPr>
              <a:t> </a:t>
            </a:r>
            <a:r>
              <a:rPr sz="1400" dirty="0">
                <a:latin typeface="Calibri"/>
                <a:cs typeface="Calibri"/>
              </a:rPr>
              <a:t>sous</a:t>
            </a:r>
            <a:r>
              <a:rPr sz="1400" spc="46" dirty="0">
                <a:latin typeface="Calibri"/>
                <a:cs typeface="Calibri"/>
              </a:rPr>
              <a:t> </a:t>
            </a:r>
            <a:r>
              <a:rPr sz="1400" dirty="0">
                <a:latin typeface="Calibri"/>
                <a:cs typeface="Calibri"/>
              </a:rPr>
              <a:t>postes</a:t>
            </a:r>
            <a:r>
              <a:rPr sz="1400" spc="46" dirty="0">
                <a:latin typeface="Calibri"/>
                <a:cs typeface="Calibri"/>
              </a:rPr>
              <a:t> </a:t>
            </a:r>
            <a:r>
              <a:rPr sz="1400" dirty="0">
                <a:latin typeface="Calibri"/>
                <a:cs typeface="Calibri"/>
              </a:rPr>
              <a:t>permettant</a:t>
            </a:r>
            <a:r>
              <a:rPr sz="1400" spc="50" dirty="0">
                <a:latin typeface="Calibri"/>
                <a:cs typeface="Calibri"/>
              </a:rPr>
              <a:t> </a:t>
            </a:r>
            <a:r>
              <a:rPr sz="1400" dirty="0">
                <a:latin typeface="Calibri"/>
                <a:cs typeface="Calibri"/>
              </a:rPr>
              <a:t>d’individualiser</a:t>
            </a:r>
            <a:r>
              <a:rPr sz="1400" spc="42" dirty="0">
                <a:latin typeface="Calibri"/>
                <a:cs typeface="Calibri"/>
              </a:rPr>
              <a:t> </a:t>
            </a:r>
            <a:r>
              <a:rPr sz="1400" dirty="0">
                <a:latin typeface="Calibri"/>
                <a:cs typeface="Calibri"/>
              </a:rPr>
              <a:t>les</a:t>
            </a:r>
            <a:r>
              <a:rPr sz="1400" spc="46" dirty="0">
                <a:latin typeface="Calibri"/>
                <a:cs typeface="Calibri"/>
              </a:rPr>
              <a:t> </a:t>
            </a:r>
            <a:r>
              <a:rPr sz="1400" dirty="0">
                <a:latin typeface="Calibri"/>
                <a:cs typeface="Calibri"/>
              </a:rPr>
              <a:t>préjudices</a:t>
            </a:r>
            <a:r>
              <a:rPr sz="1400" spc="50" dirty="0">
                <a:latin typeface="Calibri"/>
                <a:cs typeface="Calibri"/>
              </a:rPr>
              <a:t> </a:t>
            </a:r>
            <a:r>
              <a:rPr sz="1400" dirty="0">
                <a:latin typeface="Calibri"/>
                <a:cs typeface="Calibri"/>
              </a:rPr>
              <a:t>sexuel,</a:t>
            </a:r>
            <a:r>
              <a:rPr sz="1400" spc="42" dirty="0">
                <a:latin typeface="Calibri"/>
                <a:cs typeface="Calibri"/>
              </a:rPr>
              <a:t> </a:t>
            </a:r>
            <a:r>
              <a:rPr sz="1400" spc="-8" dirty="0">
                <a:latin typeface="Calibri"/>
                <a:cs typeface="Calibri"/>
              </a:rPr>
              <a:t>d’agrément</a:t>
            </a:r>
            <a:r>
              <a:rPr sz="1400" spc="46" dirty="0">
                <a:latin typeface="Calibri"/>
                <a:cs typeface="Calibri"/>
              </a:rPr>
              <a:t> </a:t>
            </a:r>
            <a:r>
              <a:rPr sz="1400" dirty="0">
                <a:latin typeface="Calibri"/>
                <a:cs typeface="Calibri"/>
              </a:rPr>
              <a:t>et</a:t>
            </a:r>
            <a:r>
              <a:rPr sz="1400" spc="50" dirty="0">
                <a:latin typeface="Calibri"/>
                <a:cs typeface="Calibri"/>
              </a:rPr>
              <a:t> </a:t>
            </a:r>
            <a:r>
              <a:rPr sz="1400" dirty="0">
                <a:latin typeface="Calibri"/>
                <a:cs typeface="Calibri"/>
              </a:rPr>
              <a:t>juvénile</a:t>
            </a:r>
            <a:r>
              <a:rPr sz="1400" spc="46" dirty="0">
                <a:latin typeface="Calibri"/>
                <a:cs typeface="Calibri"/>
              </a:rPr>
              <a:t> </a:t>
            </a:r>
            <a:r>
              <a:rPr sz="1400" dirty="0">
                <a:latin typeface="Calibri"/>
                <a:cs typeface="Calibri"/>
              </a:rPr>
              <a:t>et</a:t>
            </a:r>
            <a:r>
              <a:rPr sz="1400" spc="46" dirty="0">
                <a:latin typeface="Calibri"/>
                <a:cs typeface="Calibri"/>
              </a:rPr>
              <a:t> </a:t>
            </a:r>
            <a:r>
              <a:rPr sz="1400" dirty="0">
                <a:latin typeface="Calibri"/>
                <a:cs typeface="Calibri"/>
              </a:rPr>
              <a:t>solliciter</a:t>
            </a:r>
            <a:r>
              <a:rPr sz="1400" spc="54" dirty="0">
                <a:latin typeface="Calibri"/>
                <a:cs typeface="Calibri"/>
              </a:rPr>
              <a:t> </a:t>
            </a:r>
            <a:r>
              <a:rPr sz="1400" dirty="0">
                <a:latin typeface="Calibri"/>
                <a:cs typeface="Calibri"/>
              </a:rPr>
              <a:t>le</a:t>
            </a:r>
            <a:r>
              <a:rPr sz="1400" spc="46" dirty="0">
                <a:latin typeface="Calibri"/>
                <a:cs typeface="Calibri"/>
              </a:rPr>
              <a:t> </a:t>
            </a:r>
            <a:r>
              <a:rPr sz="1400" dirty="0">
                <a:latin typeface="Calibri"/>
                <a:cs typeface="Calibri"/>
              </a:rPr>
              <a:t>total</a:t>
            </a:r>
            <a:r>
              <a:rPr sz="1400" spc="46" dirty="0">
                <a:latin typeface="Calibri"/>
                <a:cs typeface="Calibri"/>
              </a:rPr>
              <a:t> </a:t>
            </a:r>
            <a:r>
              <a:rPr sz="1400" dirty="0">
                <a:latin typeface="Calibri"/>
                <a:cs typeface="Calibri"/>
              </a:rPr>
              <a:t>en</a:t>
            </a:r>
            <a:r>
              <a:rPr sz="1400" spc="46" dirty="0">
                <a:latin typeface="Calibri"/>
                <a:cs typeface="Calibri"/>
              </a:rPr>
              <a:t> </a:t>
            </a:r>
            <a:r>
              <a:rPr sz="1400" dirty="0">
                <a:latin typeface="Calibri"/>
                <a:cs typeface="Calibri"/>
              </a:rPr>
              <a:t>une</a:t>
            </a:r>
            <a:r>
              <a:rPr sz="1400" spc="42" dirty="0">
                <a:latin typeface="Calibri"/>
                <a:cs typeface="Calibri"/>
              </a:rPr>
              <a:t> </a:t>
            </a:r>
            <a:r>
              <a:rPr sz="1400" dirty="0">
                <a:latin typeface="Calibri"/>
                <a:cs typeface="Calibri"/>
              </a:rPr>
              <a:t>somme</a:t>
            </a:r>
            <a:r>
              <a:rPr sz="1400" spc="46" dirty="0">
                <a:latin typeface="Calibri"/>
                <a:cs typeface="Calibri"/>
              </a:rPr>
              <a:t> </a:t>
            </a:r>
            <a:r>
              <a:rPr sz="1400" dirty="0">
                <a:latin typeface="Calibri"/>
                <a:cs typeface="Calibri"/>
              </a:rPr>
              <a:t>au</a:t>
            </a:r>
            <a:r>
              <a:rPr sz="1400" spc="46" dirty="0">
                <a:latin typeface="Calibri"/>
                <a:cs typeface="Calibri"/>
              </a:rPr>
              <a:t> </a:t>
            </a:r>
            <a:r>
              <a:rPr sz="1400" spc="-17" dirty="0">
                <a:latin typeface="Calibri"/>
                <a:cs typeface="Calibri"/>
              </a:rPr>
              <a:t>titre </a:t>
            </a:r>
            <a:r>
              <a:rPr sz="1400" dirty="0">
                <a:latin typeface="Calibri"/>
                <a:cs typeface="Calibri"/>
              </a:rPr>
              <a:t>du</a:t>
            </a:r>
            <a:r>
              <a:rPr sz="1400" spc="-42" dirty="0">
                <a:latin typeface="Calibri"/>
                <a:cs typeface="Calibri"/>
              </a:rPr>
              <a:t> </a:t>
            </a:r>
            <a:r>
              <a:rPr sz="1400" dirty="0">
                <a:latin typeface="Calibri"/>
                <a:cs typeface="Calibri"/>
              </a:rPr>
              <a:t>poste</a:t>
            </a:r>
            <a:r>
              <a:rPr sz="1400" spc="-33" dirty="0">
                <a:latin typeface="Calibri"/>
                <a:cs typeface="Calibri"/>
              </a:rPr>
              <a:t> </a:t>
            </a:r>
            <a:r>
              <a:rPr sz="1400" spc="-8" dirty="0">
                <a:latin typeface="Calibri"/>
                <a:cs typeface="Calibri"/>
              </a:rPr>
              <a:t>lui-</a:t>
            </a:r>
            <a:r>
              <a:rPr sz="1400" dirty="0">
                <a:latin typeface="Calibri"/>
                <a:cs typeface="Calibri"/>
              </a:rPr>
              <a:t>même</a:t>
            </a:r>
            <a:r>
              <a:rPr sz="1400" spc="-33" dirty="0">
                <a:latin typeface="Calibri"/>
                <a:cs typeface="Calibri"/>
              </a:rPr>
              <a:t> </a:t>
            </a:r>
            <a:r>
              <a:rPr sz="1400" spc="-42" dirty="0">
                <a:latin typeface="Calibri"/>
                <a:cs typeface="Calibri"/>
              </a:rPr>
              <a:t>:</a:t>
            </a:r>
            <a:endParaRPr sz="1400" dirty="0">
              <a:latin typeface="Calibri"/>
              <a:cs typeface="Calibri"/>
            </a:endParaRPr>
          </a:p>
          <a:p>
            <a:pPr marL="676777" lvl="1" indent="-285209">
              <a:buFont typeface="Courier New"/>
              <a:buChar char="o"/>
              <a:tabLst>
                <a:tab pos="676777" algn="l"/>
              </a:tabLst>
            </a:pPr>
            <a:r>
              <a:rPr sz="1400" dirty="0">
                <a:latin typeface="Calibri"/>
                <a:cs typeface="Calibri"/>
              </a:rPr>
              <a:t>les</a:t>
            </a:r>
            <a:r>
              <a:rPr sz="1400" spc="-29" dirty="0">
                <a:latin typeface="Calibri"/>
                <a:cs typeface="Calibri"/>
              </a:rPr>
              <a:t> </a:t>
            </a:r>
            <a:r>
              <a:rPr sz="1400" u="sng" dirty="0">
                <a:uFill>
                  <a:solidFill>
                    <a:srgbClr val="000000"/>
                  </a:solidFill>
                </a:uFill>
                <a:latin typeface="Calibri"/>
                <a:cs typeface="Calibri"/>
              </a:rPr>
              <a:t>troubles</a:t>
            </a:r>
            <a:r>
              <a:rPr sz="1400" u="sng" spc="-25" dirty="0">
                <a:uFill>
                  <a:solidFill>
                    <a:srgbClr val="000000"/>
                  </a:solidFill>
                </a:uFill>
                <a:latin typeface="Calibri"/>
                <a:cs typeface="Calibri"/>
              </a:rPr>
              <a:t> </a:t>
            </a:r>
            <a:r>
              <a:rPr sz="1400" u="sng" dirty="0">
                <a:uFill>
                  <a:solidFill>
                    <a:srgbClr val="000000"/>
                  </a:solidFill>
                </a:uFill>
                <a:latin typeface="Calibri"/>
                <a:cs typeface="Calibri"/>
              </a:rPr>
              <a:t>dans</a:t>
            </a:r>
            <a:r>
              <a:rPr sz="1400" u="sng" spc="-25" dirty="0">
                <a:uFill>
                  <a:solidFill>
                    <a:srgbClr val="000000"/>
                  </a:solidFill>
                </a:uFill>
                <a:latin typeface="Calibri"/>
                <a:cs typeface="Calibri"/>
              </a:rPr>
              <a:t> </a:t>
            </a:r>
            <a:r>
              <a:rPr sz="1400" u="sng" dirty="0">
                <a:uFill>
                  <a:solidFill>
                    <a:srgbClr val="000000"/>
                  </a:solidFill>
                </a:uFill>
                <a:latin typeface="Calibri"/>
                <a:cs typeface="Calibri"/>
              </a:rPr>
              <a:t>les</a:t>
            </a:r>
            <a:r>
              <a:rPr sz="1400" u="sng" spc="-25" dirty="0">
                <a:uFill>
                  <a:solidFill>
                    <a:srgbClr val="000000"/>
                  </a:solidFill>
                </a:uFill>
                <a:latin typeface="Calibri"/>
                <a:cs typeface="Calibri"/>
              </a:rPr>
              <a:t> </a:t>
            </a:r>
            <a:r>
              <a:rPr sz="1400" u="sng" dirty="0">
                <a:uFill>
                  <a:solidFill>
                    <a:srgbClr val="000000"/>
                  </a:solidFill>
                </a:uFill>
                <a:latin typeface="Calibri"/>
                <a:cs typeface="Calibri"/>
              </a:rPr>
              <a:t>conditions</a:t>
            </a:r>
            <a:r>
              <a:rPr sz="1400" u="sng" spc="-25" dirty="0">
                <a:uFill>
                  <a:solidFill>
                    <a:srgbClr val="000000"/>
                  </a:solidFill>
                </a:uFill>
                <a:latin typeface="Calibri"/>
                <a:cs typeface="Calibri"/>
              </a:rPr>
              <a:t> </a:t>
            </a:r>
            <a:r>
              <a:rPr sz="1400" u="sng" spc="-8" dirty="0">
                <a:uFill>
                  <a:solidFill>
                    <a:srgbClr val="000000"/>
                  </a:solidFill>
                </a:uFill>
                <a:latin typeface="Calibri"/>
                <a:cs typeface="Calibri"/>
              </a:rPr>
              <a:t>d'existence</a:t>
            </a:r>
            <a:r>
              <a:rPr sz="1400" u="sng" spc="-29" dirty="0">
                <a:uFill>
                  <a:solidFill>
                    <a:srgbClr val="000000"/>
                  </a:solidFill>
                </a:uFill>
                <a:latin typeface="Calibri"/>
                <a:cs typeface="Calibri"/>
              </a:rPr>
              <a:t> </a:t>
            </a:r>
            <a:r>
              <a:rPr sz="1400" dirty="0">
                <a:latin typeface="Calibri"/>
                <a:cs typeface="Calibri"/>
              </a:rPr>
              <a:t>sur</a:t>
            </a:r>
            <a:r>
              <a:rPr sz="1400" spc="-25" dirty="0">
                <a:latin typeface="Calibri"/>
                <a:cs typeface="Calibri"/>
              </a:rPr>
              <a:t> </a:t>
            </a:r>
            <a:r>
              <a:rPr sz="1400" dirty="0">
                <a:latin typeface="Calibri"/>
                <a:cs typeface="Calibri"/>
              </a:rPr>
              <a:t>la</a:t>
            </a:r>
            <a:r>
              <a:rPr sz="1400" spc="-25" dirty="0">
                <a:latin typeface="Calibri"/>
                <a:cs typeface="Calibri"/>
              </a:rPr>
              <a:t> </a:t>
            </a:r>
            <a:r>
              <a:rPr sz="1400" dirty="0">
                <a:latin typeface="Calibri"/>
                <a:cs typeface="Calibri"/>
              </a:rPr>
              <a:t>base</a:t>
            </a:r>
            <a:r>
              <a:rPr sz="1400" spc="-25" dirty="0">
                <a:latin typeface="Calibri"/>
                <a:cs typeface="Calibri"/>
              </a:rPr>
              <a:t> </a:t>
            </a:r>
            <a:r>
              <a:rPr sz="1400" dirty="0">
                <a:latin typeface="Calibri"/>
                <a:cs typeface="Calibri"/>
              </a:rPr>
              <a:t>d’un</a:t>
            </a:r>
            <a:r>
              <a:rPr sz="1400" spc="-29" dirty="0">
                <a:latin typeface="Calibri"/>
                <a:cs typeface="Calibri"/>
              </a:rPr>
              <a:t> </a:t>
            </a:r>
            <a:r>
              <a:rPr sz="1400" spc="-17" dirty="0">
                <a:latin typeface="Calibri"/>
                <a:cs typeface="Calibri"/>
              </a:rPr>
              <a:t>demi-</a:t>
            </a:r>
            <a:r>
              <a:rPr sz="1400" dirty="0">
                <a:latin typeface="Calibri"/>
                <a:cs typeface="Calibri"/>
              </a:rPr>
              <a:t>SMIC</a:t>
            </a:r>
            <a:r>
              <a:rPr sz="1400" spc="-33" dirty="0">
                <a:latin typeface="Calibri"/>
                <a:cs typeface="Calibri"/>
              </a:rPr>
              <a:t> </a:t>
            </a:r>
            <a:r>
              <a:rPr sz="1400" dirty="0">
                <a:latin typeface="Calibri"/>
                <a:cs typeface="Calibri"/>
              </a:rPr>
              <a:t>journalier</a:t>
            </a:r>
            <a:r>
              <a:rPr sz="1400" spc="-25" dirty="0">
                <a:latin typeface="Calibri"/>
                <a:cs typeface="Calibri"/>
              </a:rPr>
              <a:t> </a:t>
            </a:r>
            <a:r>
              <a:rPr sz="1400" dirty="0">
                <a:latin typeface="Calibri"/>
                <a:cs typeface="Calibri"/>
              </a:rPr>
              <a:t>net</a:t>
            </a:r>
            <a:r>
              <a:rPr sz="1400" spc="-29"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32,90</a:t>
            </a:r>
            <a:r>
              <a:rPr sz="1400" spc="-29" dirty="0">
                <a:latin typeface="Calibri"/>
                <a:cs typeface="Calibri"/>
              </a:rPr>
              <a:t> </a:t>
            </a:r>
            <a:r>
              <a:rPr sz="1400" dirty="0">
                <a:latin typeface="Calibri"/>
                <a:cs typeface="Calibri"/>
              </a:rPr>
              <a:t>€</a:t>
            </a:r>
            <a:r>
              <a:rPr sz="1400" spc="-29" dirty="0">
                <a:latin typeface="Calibri"/>
                <a:cs typeface="Calibri"/>
              </a:rPr>
              <a:t> </a:t>
            </a:r>
            <a:r>
              <a:rPr sz="1400" dirty="0">
                <a:latin typeface="Calibri"/>
                <a:cs typeface="Calibri"/>
              </a:rPr>
              <a:t>(soit</a:t>
            </a:r>
            <a:r>
              <a:rPr sz="1400" spc="-25" dirty="0">
                <a:latin typeface="Calibri"/>
                <a:cs typeface="Calibri"/>
              </a:rPr>
              <a:t> </a:t>
            </a:r>
            <a:r>
              <a:rPr sz="1400" dirty="0">
                <a:latin typeface="Calibri"/>
                <a:cs typeface="Calibri"/>
              </a:rPr>
              <a:t>9,40</a:t>
            </a:r>
            <a:r>
              <a:rPr sz="1400" spc="-29" dirty="0">
                <a:latin typeface="Calibri"/>
                <a:cs typeface="Calibri"/>
              </a:rPr>
              <a:t> </a:t>
            </a:r>
            <a:r>
              <a:rPr sz="1400" dirty="0">
                <a:latin typeface="Calibri"/>
                <a:cs typeface="Calibri"/>
              </a:rPr>
              <a:t>€</a:t>
            </a:r>
            <a:r>
              <a:rPr sz="1400" spc="-29" dirty="0">
                <a:latin typeface="Calibri"/>
                <a:cs typeface="Calibri"/>
              </a:rPr>
              <a:t> </a:t>
            </a:r>
            <a:r>
              <a:rPr sz="1400" dirty="0">
                <a:latin typeface="Calibri"/>
                <a:cs typeface="Calibri"/>
              </a:rPr>
              <a:t>x</a:t>
            </a:r>
            <a:r>
              <a:rPr sz="1400" spc="-33" dirty="0">
                <a:latin typeface="Calibri"/>
                <a:cs typeface="Calibri"/>
              </a:rPr>
              <a:t> </a:t>
            </a:r>
            <a:r>
              <a:rPr sz="1400" dirty="0">
                <a:latin typeface="Calibri"/>
                <a:cs typeface="Calibri"/>
              </a:rPr>
              <a:t>3,5</a:t>
            </a:r>
            <a:r>
              <a:rPr sz="1400" spc="-29" dirty="0">
                <a:latin typeface="Calibri"/>
                <a:cs typeface="Calibri"/>
              </a:rPr>
              <a:t> </a:t>
            </a:r>
            <a:r>
              <a:rPr sz="1400" dirty="0">
                <a:latin typeface="Calibri"/>
                <a:cs typeface="Calibri"/>
              </a:rPr>
              <a:t>heures)</a:t>
            </a:r>
            <a:r>
              <a:rPr sz="1400" spc="-25" dirty="0">
                <a:latin typeface="Calibri"/>
                <a:cs typeface="Calibri"/>
              </a:rPr>
              <a:t> </a:t>
            </a:r>
            <a:r>
              <a:rPr sz="1400" spc="-17" dirty="0">
                <a:latin typeface="Calibri"/>
                <a:cs typeface="Calibri"/>
              </a:rPr>
              <a:t>mais</a:t>
            </a:r>
            <a:endParaRPr sz="1400" dirty="0">
              <a:latin typeface="Calibri"/>
              <a:cs typeface="Calibri"/>
            </a:endParaRPr>
          </a:p>
          <a:p>
            <a:pPr marL="677306"/>
            <a:r>
              <a:rPr sz="1400" b="1" dirty="0">
                <a:latin typeface="Calibri"/>
                <a:cs typeface="Calibri"/>
              </a:rPr>
              <a:t>vigilance</a:t>
            </a:r>
            <a:r>
              <a:rPr sz="1400" b="1" spc="-33" dirty="0">
                <a:latin typeface="Calibri"/>
                <a:cs typeface="Calibri"/>
              </a:rPr>
              <a:t> </a:t>
            </a:r>
            <a:r>
              <a:rPr sz="1400" dirty="0">
                <a:latin typeface="Calibri"/>
                <a:cs typeface="Calibri"/>
              </a:rPr>
              <a:t>à</a:t>
            </a:r>
            <a:r>
              <a:rPr sz="1400" spc="-33" dirty="0">
                <a:latin typeface="Calibri"/>
                <a:cs typeface="Calibri"/>
              </a:rPr>
              <a:t> </a:t>
            </a:r>
            <a:r>
              <a:rPr sz="1400" dirty="0">
                <a:latin typeface="Calibri"/>
                <a:cs typeface="Calibri"/>
              </a:rPr>
              <a:t>individualiser</a:t>
            </a:r>
            <a:r>
              <a:rPr sz="1400" spc="-33" dirty="0">
                <a:latin typeface="Calibri"/>
                <a:cs typeface="Calibri"/>
              </a:rPr>
              <a:t> </a:t>
            </a:r>
            <a:r>
              <a:rPr sz="1400" dirty="0">
                <a:latin typeface="Calibri"/>
                <a:cs typeface="Calibri"/>
              </a:rPr>
              <a:t>la</a:t>
            </a:r>
            <a:r>
              <a:rPr sz="1400" spc="-29" dirty="0">
                <a:latin typeface="Calibri"/>
                <a:cs typeface="Calibri"/>
              </a:rPr>
              <a:t> </a:t>
            </a:r>
            <a:r>
              <a:rPr sz="1400" spc="-8" dirty="0">
                <a:latin typeface="Calibri"/>
                <a:cs typeface="Calibri"/>
              </a:rPr>
              <a:t>réparation</a:t>
            </a:r>
            <a:r>
              <a:rPr sz="1400" spc="-37" dirty="0">
                <a:latin typeface="Calibri"/>
                <a:cs typeface="Calibri"/>
              </a:rPr>
              <a:t> </a:t>
            </a:r>
            <a:r>
              <a:rPr sz="1400" dirty="0">
                <a:latin typeface="Calibri"/>
                <a:cs typeface="Calibri"/>
              </a:rPr>
              <a:t>pour</a:t>
            </a:r>
            <a:r>
              <a:rPr sz="1400" spc="-33" dirty="0">
                <a:latin typeface="Calibri"/>
                <a:cs typeface="Calibri"/>
              </a:rPr>
              <a:t> </a:t>
            </a:r>
            <a:r>
              <a:rPr sz="1400" dirty="0">
                <a:latin typeface="Calibri"/>
                <a:cs typeface="Calibri"/>
              </a:rPr>
              <a:t>ne</a:t>
            </a:r>
            <a:r>
              <a:rPr sz="1400" spc="-29" dirty="0">
                <a:latin typeface="Calibri"/>
                <a:cs typeface="Calibri"/>
              </a:rPr>
              <a:t> </a:t>
            </a:r>
            <a:r>
              <a:rPr sz="1400" dirty="0">
                <a:latin typeface="Calibri"/>
                <a:cs typeface="Calibri"/>
              </a:rPr>
              <a:t>pas</a:t>
            </a:r>
            <a:r>
              <a:rPr sz="1400" spc="-33" dirty="0">
                <a:latin typeface="Calibri"/>
                <a:cs typeface="Calibri"/>
              </a:rPr>
              <a:t> </a:t>
            </a:r>
            <a:r>
              <a:rPr sz="1400" spc="-8" dirty="0">
                <a:latin typeface="Calibri"/>
                <a:cs typeface="Calibri"/>
              </a:rPr>
              <a:t>instaurer</a:t>
            </a:r>
            <a:r>
              <a:rPr sz="1400" spc="-33" dirty="0">
                <a:latin typeface="Calibri"/>
                <a:cs typeface="Calibri"/>
              </a:rPr>
              <a:t> </a:t>
            </a:r>
            <a:r>
              <a:rPr sz="1400" dirty="0">
                <a:latin typeface="Calibri"/>
                <a:cs typeface="Calibri"/>
              </a:rPr>
              <a:t>une</a:t>
            </a:r>
            <a:r>
              <a:rPr sz="1400" spc="-33" dirty="0">
                <a:latin typeface="Calibri"/>
                <a:cs typeface="Calibri"/>
              </a:rPr>
              <a:t> </a:t>
            </a:r>
            <a:r>
              <a:rPr sz="1400" dirty="0">
                <a:latin typeface="Calibri"/>
                <a:cs typeface="Calibri"/>
              </a:rPr>
              <a:t>forme</a:t>
            </a:r>
            <a:r>
              <a:rPr sz="1400" spc="-29" dirty="0">
                <a:latin typeface="Calibri"/>
                <a:cs typeface="Calibri"/>
              </a:rPr>
              <a:t> </a:t>
            </a:r>
            <a:r>
              <a:rPr sz="1400" dirty="0">
                <a:latin typeface="Calibri"/>
                <a:cs typeface="Calibri"/>
              </a:rPr>
              <a:t>de</a:t>
            </a:r>
            <a:r>
              <a:rPr sz="1400" spc="-46" dirty="0">
                <a:latin typeface="Calibri"/>
                <a:cs typeface="Calibri"/>
              </a:rPr>
              <a:t> </a:t>
            </a:r>
            <a:r>
              <a:rPr sz="1400" spc="-8" dirty="0">
                <a:latin typeface="Calibri"/>
                <a:cs typeface="Calibri"/>
              </a:rPr>
              <a:t>barémisation</a:t>
            </a:r>
            <a:r>
              <a:rPr sz="1400" spc="-33" dirty="0">
                <a:latin typeface="Calibri"/>
                <a:cs typeface="Calibri"/>
              </a:rPr>
              <a:t> </a:t>
            </a:r>
            <a:r>
              <a:rPr sz="1400" dirty="0">
                <a:latin typeface="Calibri"/>
                <a:cs typeface="Calibri"/>
              </a:rPr>
              <a:t>des</a:t>
            </a:r>
            <a:r>
              <a:rPr sz="1400" spc="-33" dirty="0">
                <a:latin typeface="Calibri"/>
                <a:cs typeface="Calibri"/>
              </a:rPr>
              <a:t> </a:t>
            </a:r>
            <a:r>
              <a:rPr sz="1400" spc="-21" dirty="0">
                <a:latin typeface="Calibri"/>
                <a:cs typeface="Calibri"/>
              </a:rPr>
              <a:t>TCE</a:t>
            </a:r>
            <a:endParaRPr sz="1400" dirty="0">
              <a:latin typeface="Calibri"/>
              <a:cs typeface="Calibri"/>
            </a:endParaRPr>
          </a:p>
          <a:p>
            <a:pPr marL="677306" marR="119058" lvl="1" indent="-285739">
              <a:buFont typeface="Courier New"/>
              <a:buChar char="o"/>
              <a:tabLst>
                <a:tab pos="677306" algn="l"/>
              </a:tabLst>
            </a:pPr>
            <a:r>
              <a:rPr sz="1400" spc="-8" dirty="0">
                <a:latin typeface="Calibri"/>
                <a:cs typeface="Calibri"/>
              </a:rPr>
              <a:t>comptabiliser</a:t>
            </a:r>
            <a:r>
              <a:rPr sz="1400" spc="-33" dirty="0">
                <a:latin typeface="Calibri"/>
                <a:cs typeface="Calibri"/>
              </a:rPr>
              <a:t> </a:t>
            </a:r>
            <a:r>
              <a:rPr sz="1400" dirty="0">
                <a:latin typeface="Calibri"/>
                <a:cs typeface="Calibri"/>
              </a:rPr>
              <a:t>tous</a:t>
            </a:r>
            <a:r>
              <a:rPr sz="1400" spc="-33" dirty="0">
                <a:latin typeface="Calibri"/>
                <a:cs typeface="Calibri"/>
              </a:rPr>
              <a:t> </a:t>
            </a:r>
            <a:r>
              <a:rPr sz="1400" dirty="0">
                <a:latin typeface="Calibri"/>
                <a:cs typeface="Calibri"/>
              </a:rPr>
              <a:t>les</a:t>
            </a:r>
            <a:r>
              <a:rPr sz="1400" spc="-33" dirty="0">
                <a:latin typeface="Calibri"/>
                <a:cs typeface="Calibri"/>
              </a:rPr>
              <a:t> </a:t>
            </a:r>
            <a:r>
              <a:rPr sz="1400" dirty="0">
                <a:latin typeface="Calibri"/>
                <a:cs typeface="Calibri"/>
              </a:rPr>
              <a:t>frais</a:t>
            </a:r>
            <a:r>
              <a:rPr sz="1400" spc="-33" dirty="0">
                <a:latin typeface="Calibri"/>
                <a:cs typeface="Calibri"/>
              </a:rPr>
              <a:t> </a:t>
            </a:r>
            <a:r>
              <a:rPr sz="1400" dirty="0">
                <a:latin typeface="Calibri"/>
                <a:cs typeface="Calibri"/>
              </a:rPr>
              <a:t>dépensés</a:t>
            </a:r>
            <a:r>
              <a:rPr sz="1400" spc="-33" dirty="0">
                <a:latin typeface="Calibri"/>
                <a:cs typeface="Calibri"/>
              </a:rPr>
              <a:t> </a:t>
            </a:r>
            <a:r>
              <a:rPr sz="1400" dirty="0">
                <a:latin typeface="Calibri"/>
                <a:cs typeface="Calibri"/>
              </a:rPr>
              <a:t>par</a:t>
            </a:r>
            <a:r>
              <a:rPr sz="1400" spc="-33" dirty="0">
                <a:latin typeface="Calibri"/>
                <a:cs typeface="Calibri"/>
              </a:rPr>
              <a:t> </a:t>
            </a:r>
            <a:r>
              <a:rPr sz="1400" dirty="0">
                <a:latin typeface="Calibri"/>
                <a:cs typeface="Calibri"/>
              </a:rPr>
              <a:t>la</a:t>
            </a:r>
            <a:r>
              <a:rPr sz="1400" spc="-33" dirty="0">
                <a:latin typeface="Calibri"/>
                <a:cs typeface="Calibri"/>
              </a:rPr>
              <a:t> </a:t>
            </a:r>
            <a:r>
              <a:rPr sz="1400" dirty="0">
                <a:latin typeface="Calibri"/>
                <a:cs typeface="Calibri"/>
              </a:rPr>
              <a:t>victime</a:t>
            </a:r>
            <a:r>
              <a:rPr sz="1400" spc="-33" dirty="0">
                <a:latin typeface="Calibri"/>
                <a:cs typeface="Calibri"/>
              </a:rPr>
              <a:t> </a:t>
            </a:r>
            <a:r>
              <a:rPr sz="1400" dirty="0">
                <a:latin typeface="Calibri"/>
                <a:cs typeface="Calibri"/>
              </a:rPr>
              <a:t>en</a:t>
            </a:r>
            <a:r>
              <a:rPr sz="1400" spc="-33" dirty="0">
                <a:latin typeface="Calibri"/>
                <a:cs typeface="Calibri"/>
              </a:rPr>
              <a:t> </a:t>
            </a:r>
            <a:r>
              <a:rPr sz="1400" dirty="0">
                <a:latin typeface="Calibri"/>
                <a:cs typeface="Calibri"/>
              </a:rPr>
              <a:t>lien</a:t>
            </a:r>
            <a:r>
              <a:rPr sz="1400" spc="-37" dirty="0">
                <a:latin typeface="Calibri"/>
                <a:cs typeface="Calibri"/>
              </a:rPr>
              <a:t> </a:t>
            </a:r>
            <a:r>
              <a:rPr sz="1400" dirty="0">
                <a:latin typeface="Calibri"/>
                <a:cs typeface="Calibri"/>
              </a:rPr>
              <a:t>à</a:t>
            </a:r>
            <a:r>
              <a:rPr sz="1400" spc="-33" dirty="0">
                <a:latin typeface="Calibri"/>
                <a:cs typeface="Calibri"/>
              </a:rPr>
              <a:t> </a:t>
            </a:r>
            <a:r>
              <a:rPr sz="1400" dirty="0">
                <a:latin typeface="Calibri"/>
                <a:cs typeface="Calibri"/>
              </a:rPr>
              <a:t>la</a:t>
            </a:r>
            <a:r>
              <a:rPr sz="1400" spc="-33" dirty="0">
                <a:latin typeface="Calibri"/>
                <a:cs typeface="Calibri"/>
              </a:rPr>
              <a:t> </a:t>
            </a:r>
            <a:r>
              <a:rPr sz="1400" spc="-8" dirty="0">
                <a:latin typeface="Calibri"/>
                <a:cs typeface="Calibri"/>
              </a:rPr>
              <a:t>pratique</a:t>
            </a:r>
            <a:r>
              <a:rPr sz="1400" spc="-33" dirty="0">
                <a:latin typeface="Calibri"/>
                <a:cs typeface="Calibri"/>
              </a:rPr>
              <a:t> </a:t>
            </a:r>
            <a:r>
              <a:rPr sz="1400" dirty="0">
                <a:latin typeface="Calibri"/>
                <a:cs typeface="Calibri"/>
              </a:rPr>
              <a:t>de</a:t>
            </a:r>
            <a:r>
              <a:rPr sz="1400" spc="-33" dirty="0">
                <a:latin typeface="Calibri"/>
                <a:cs typeface="Calibri"/>
              </a:rPr>
              <a:t> </a:t>
            </a:r>
            <a:r>
              <a:rPr sz="1400" dirty="0">
                <a:latin typeface="Calibri"/>
                <a:cs typeface="Calibri"/>
              </a:rPr>
              <a:t>l'activité</a:t>
            </a:r>
            <a:r>
              <a:rPr sz="1400" spc="-33" dirty="0">
                <a:latin typeface="Calibri"/>
                <a:cs typeface="Calibri"/>
              </a:rPr>
              <a:t> </a:t>
            </a:r>
            <a:r>
              <a:rPr sz="1400" dirty="0">
                <a:latin typeface="Calibri"/>
                <a:cs typeface="Calibri"/>
              </a:rPr>
              <a:t>sportive,</a:t>
            </a:r>
            <a:r>
              <a:rPr sz="1400" spc="-33" dirty="0">
                <a:latin typeface="Calibri"/>
                <a:cs typeface="Calibri"/>
              </a:rPr>
              <a:t> </a:t>
            </a:r>
            <a:r>
              <a:rPr sz="1400" dirty="0">
                <a:latin typeface="Calibri"/>
                <a:cs typeface="Calibri"/>
              </a:rPr>
              <a:t>culturelle</a:t>
            </a:r>
            <a:r>
              <a:rPr sz="1400" spc="-33" dirty="0">
                <a:latin typeface="Calibri"/>
                <a:cs typeface="Calibri"/>
              </a:rPr>
              <a:t> </a:t>
            </a:r>
            <a:r>
              <a:rPr sz="1400" dirty="0">
                <a:latin typeface="Calibri"/>
                <a:cs typeface="Calibri"/>
              </a:rPr>
              <a:t>ou</a:t>
            </a:r>
            <a:r>
              <a:rPr sz="1400" spc="-37" dirty="0">
                <a:latin typeface="Calibri"/>
                <a:cs typeface="Calibri"/>
              </a:rPr>
              <a:t> </a:t>
            </a:r>
            <a:r>
              <a:rPr sz="1400" dirty="0">
                <a:latin typeface="Calibri"/>
                <a:cs typeface="Calibri"/>
              </a:rPr>
              <a:t>de</a:t>
            </a:r>
            <a:r>
              <a:rPr sz="1400" spc="-33" dirty="0">
                <a:latin typeface="Calibri"/>
                <a:cs typeface="Calibri"/>
              </a:rPr>
              <a:t> </a:t>
            </a:r>
            <a:r>
              <a:rPr sz="1400" dirty="0">
                <a:latin typeface="Calibri"/>
                <a:cs typeface="Calibri"/>
              </a:rPr>
              <a:t>loisirs</a:t>
            </a:r>
            <a:r>
              <a:rPr sz="1400" spc="-33" dirty="0">
                <a:latin typeface="Calibri"/>
                <a:cs typeface="Calibri"/>
              </a:rPr>
              <a:t> </a:t>
            </a:r>
            <a:r>
              <a:rPr sz="1400" spc="-8" dirty="0">
                <a:latin typeface="Calibri"/>
                <a:cs typeface="Calibri"/>
              </a:rPr>
              <a:t>(licence, </a:t>
            </a:r>
            <a:r>
              <a:rPr sz="1400" dirty="0">
                <a:latin typeface="Calibri"/>
                <a:cs typeface="Calibri"/>
              </a:rPr>
              <a:t>cours</a:t>
            </a:r>
            <a:r>
              <a:rPr sz="1400" spc="-33" dirty="0">
                <a:latin typeface="Calibri"/>
                <a:cs typeface="Calibri"/>
              </a:rPr>
              <a:t> </a:t>
            </a:r>
            <a:r>
              <a:rPr sz="1400" dirty="0">
                <a:latin typeface="Calibri"/>
                <a:cs typeface="Calibri"/>
              </a:rPr>
              <a:t>cotisation,</a:t>
            </a:r>
            <a:r>
              <a:rPr sz="1400" spc="-37" dirty="0">
                <a:latin typeface="Calibri"/>
                <a:cs typeface="Calibri"/>
              </a:rPr>
              <a:t> </a:t>
            </a:r>
            <a:r>
              <a:rPr sz="1400" spc="-8" dirty="0">
                <a:latin typeface="Calibri"/>
                <a:cs typeface="Calibri"/>
              </a:rPr>
              <a:t>matériel,</a:t>
            </a:r>
            <a:r>
              <a:rPr sz="1400" spc="-37" dirty="0">
                <a:latin typeface="Calibri"/>
                <a:cs typeface="Calibri"/>
              </a:rPr>
              <a:t> </a:t>
            </a:r>
            <a:r>
              <a:rPr sz="1400" spc="-8" dirty="0">
                <a:latin typeface="Calibri"/>
                <a:cs typeface="Calibri"/>
              </a:rPr>
              <a:t>vêtements</a:t>
            </a:r>
            <a:r>
              <a:rPr sz="1400" spc="-33" dirty="0">
                <a:latin typeface="Calibri"/>
                <a:cs typeface="Calibri"/>
              </a:rPr>
              <a:t> </a:t>
            </a:r>
            <a:r>
              <a:rPr sz="1400" dirty="0">
                <a:latin typeface="Calibri"/>
                <a:cs typeface="Calibri"/>
              </a:rPr>
              <a:t>spécifiques,</a:t>
            </a:r>
            <a:r>
              <a:rPr sz="1400" spc="-37" dirty="0">
                <a:latin typeface="Calibri"/>
                <a:cs typeface="Calibri"/>
              </a:rPr>
              <a:t> </a:t>
            </a:r>
            <a:r>
              <a:rPr sz="1400" spc="-8" dirty="0">
                <a:latin typeface="Calibri"/>
                <a:cs typeface="Calibri"/>
              </a:rPr>
              <a:t>forfaits,</a:t>
            </a:r>
            <a:r>
              <a:rPr sz="1400" spc="-37" dirty="0">
                <a:latin typeface="Calibri"/>
                <a:cs typeface="Calibri"/>
              </a:rPr>
              <a:t> </a:t>
            </a:r>
            <a:r>
              <a:rPr sz="1400" dirty="0">
                <a:latin typeface="Calibri"/>
                <a:cs typeface="Calibri"/>
              </a:rPr>
              <a:t>abonnements,</a:t>
            </a:r>
            <a:r>
              <a:rPr sz="1400" spc="-37" dirty="0">
                <a:latin typeface="Calibri"/>
                <a:cs typeface="Calibri"/>
              </a:rPr>
              <a:t> </a:t>
            </a:r>
            <a:r>
              <a:rPr sz="1400" spc="-8" dirty="0">
                <a:latin typeface="Calibri"/>
                <a:cs typeface="Calibri"/>
              </a:rPr>
              <a:t>déplacements</a:t>
            </a:r>
            <a:r>
              <a:rPr sz="1400" spc="-33" dirty="0">
                <a:latin typeface="Calibri"/>
                <a:cs typeface="Calibri"/>
              </a:rPr>
              <a:t> </a:t>
            </a:r>
            <a:r>
              <a:rPr sz="1400" dirty="0">
                <a:latin typeface="Calibri"/>
                <a:cs typeface="Calibri"/>
              </a:rPr>
              <a:t>...)</a:t>
            </a:r>
            <a:r>
              <a:rPr sz="1400" spc="-33" dirty="0">
                <a:latin typeface="Calibri"/>
                <a:cs typeface="Calibri"/>
              </a:rPr>
              <a:t> </a:t>
            </a:r>
            <a:r>
              <a:rPr sz="1400" dirty="0">
                <a:latin typeface="Calibri"/>
                <a:cs typeface="Calibri"/>
              </a:rPr>
              <a:t>=</a:t>
            </a:r>
            <a:r>
              <a:rPr sz="1400" spc="-33" dirty="0">
                <a:latin typeface="Calibri"/>
                <a:cs typeface="Calibri"/>
              </a:rPr>
              <a:t> </a:t>
            </a:r>
            <a:r>
              <a:rPr sz="1400" dirty="0">
                <a:latin typeface="Calibri"/>
                <a:cs typeface="Calibri"/>
              </a:rPr>
              <a:t>base</a:t>
            </a:r>
            <a:r>
              <a:rPr sz="1400" spc="-33" dirty="0">
                <a:latin typeface="Calibri"/>
                <a:cs typeface="Calibri"/>
              </a:rPr>
              <a:t> </a:t>
            </a:r>
            <a:r>
              <a:rPr sz="1400" spc="-8" dirty="0">
                <a:latin typeface="Calibri"/>
                <a:cs typeface="Calibri"/>
              </a:rPr>
              <a:t>d'indemnisation</a:t>
            </a:r>
            <a:r>
              <a:rPr sz="1400" spc="-37" dirty="0">
                <a:latin typeface="Calibri"/>
                <a:cs typeface="Calibri"/>
              </a:rPr>
              <a:t> </a:t>
            </a:r>
            <a:r>
              <a:rPr sz="1400" dirty="0">
                <a:latin typeface="Calibri"/>
                <a:cs typeface="Calibri"/>
              </a:rPr>
              <a:t>du</a:t>
            </a:r>
            <a:r>
              <a:rPr sz="1400" spc="-50" dirty="0">
                <a:latin typeface="Calibri"/>
                <a:cs typeface="Calibri"/>
              </a:rPr>
              <a:t> </a:t>
            </a:r>
            <a:r>
              <a:rPr sz="1400" u="sng" spc="-8" dirty="0">
                <a:uFill>
                  <a:solidFill>
                    <a:srgbClr val="000000"/>
                  </a:solidFill>
                </a:uFill>
                <a:latin typeface="Calibri"/>
                <a:cs typeface="Calibri"/>
              </a:rPr>
              <a:t>préjudice</a:t>
            </a:r>
            <a:r>
              <a:rPr sz="1400" spc="-8" dirty="0">
                <a:latin typeface="Calibri"/>
                <a:cs typeface="Calibri"/>
              </a:rPr>
              <a:t> </a:t>
            </a:r>
            <a:r>
              <a:rPr sz="1400" u="sng" spc="-8" dirty="0">
                <a:uFill>
                  <a:solidFill>
                    <a:srgbClr val="000000"/>
                  </a:solidFill>
                </a:uFill>
                <a:latin typeface="Calibri"/>
                <a:cs typeface="Calibri"/>
              </a:rPr>
              <a:t>d'agrément</a:t>
            </a:r>
            <a:r>
              <a:rPr sz="1400" spc="-12" dirty="0">
                <a:latin typeface="Calibri"/>
                <a:cs typeface="Calibri"/>
              </a:rPr>
              <a:t> </a:t>
            </a:r>
            <a:r>
              <a:rPr sz="1400" dirty="0">
                <a:latin typeface="Calibri"/>
                <a:cs typeface="Calibri"/>
              </a:rPr>
              <a:t>à</a:t>
            </a:r>
            <a:r>
              <a:rPr sz="1400" spc="-8" dirty="0">
                <a:latin typeface="Calibri"/>
                <a:cs typeface="Calibri"/>
              </a:rPr>
              <a:t> annualiser</a:t>
            </a:r>
            <a:endParaRPr sz="1400" dirty="0">
              <a:latin typeface="Calibri"/>
              <a:cs typeface="Calibri"/>
            </a:endParaRPr>
          </a:p>
          <a:p>
            <a:pPr marL="677306" marR="9525" lvl="1" indent="-285739">
              <a:buFont typeface="Courier New"/>
              <a:buChar char="o"/>
              <a:tabLst>
                <a:tab pos="677306" algn="l"/>
              </a:tabLst>
            </a:pPr>
            <a:r>
              <a:rPr sz="1400" spc="-8" dirty="0">
                <a:latin typeface="Calibri"/>
                <a:cs typeface="Calibri"/>
              </a:rPr>
              <a:t>Déterminer</a:t>
            </a:r>
            <a:r>
              <a:rPr sz="1400" spc="-33" dirty="0">
                <a:latin typeface="Calibri"/>
                <a:cs typeface="Calibri"/>
              </a:rPr>
              <a:t> </a:t>
            </a:r>
            <a:r>
              <a:rPr sz="1400" spc="-8" dirty="0">
                <a:latin typeface="Calibri"/>
                <a:cs typeface="Calibri"/>
              </a:rPr>
              <a:t>l'intensité</a:t>
            </a:r>
            <a:r>
              <a:rPr sz="1400" spc="-33" dirty="0">
                <a:latin typeface="Calibri"/>
                <a:cs typeface="Calibri"/>
              </a:rPr>
              <a:t> </a:t>
            </a:r>
            <a:r>
              <a:rPr sz="1400" dirty="0">
                <a:latin typeface="Calibri"/>
                <a:cs typeface="Calibri"/>
              </a:rPr>
              <a:t>de</a:t>
            </a:r>
            <a:r>
              <a:rPr sz="1400" spc="-33" dirty="0">
                <a:latin typeface="Calibri"/>
                <a:cs typeface="Calibri"/>
              </a:rPr>
              <a:t> </a:t>
            </a:r>
            <a:r>
              <a:rPr sz="1400" spc="-8" dirty="0">
                <a:latin typeface="Calibri"/>
                <a:cs typeface="Calibri"/>
              </a:rPr>
              <a:t>l'altération</a:t>
            </a:r>
            <a:r>
              <a:rPr sz="1400" spc="-33" dirty="0">
                <a:latin typeface="Calibri"/>
                <a:cs typeface="Calibri"/>
              </a:rPr>
              <a:t> </a:t>
            </a:r>
            <a:r>
              <a:rPr sz="1400" dirty="0">
                <a:latin typeface="Calibri"/>
                <a:cs typeface="Calibri"/>
              </a:rPr>
              <a:t>de</a:t>
            </a:r>
            <a:r>
              <a:rPr sz="1400" spc="-33" dirty="0">
                <a:latin typeface="Calibri"/>
                <a:cs typeface="Calibri"/>
              </a:rPr>
              <a:t> </a:t>
            </a:r>
            <a:r>
              <a:rPr sz="1400" dirty="0">
                <a:latin typeface="Calibri"/>
                <a:cs typeface="Calibri"/>
              </a:rPr>
              <a:t>la</a:t>
            </a:r>
            <a:r>
              <a:rPr sz="1400" spc="-33" dirty="0">
                <a:latin typeface="Calibri"/>
                <a:cs typeface="Calibri"/>
              </a:rPr>
              <a:t> </a:t>
            </a:r>
            <a:r>
              <a:rPr sz="1400" dirty="0">
                <a:latin typeface="Calibri"/>
                <a:cs typeface="Calibri"/>
              </a:rPr>
              <a:t>vie</a:t>
            </a:r>
            <a:r>
              <a:rPr sz="1400" spc="-33" dirty="0">
                <a:latin typeface="Calibri"/>
                <a:cs typeface="Calibri"/>
              </a:rPr>
              <a:t> </a:t>
            </a:r>
            <a:r>
              <a:rPr sz="1400" u="sng" dirty="0">
                <a:uFill>
                  <a:solidFill>
                    <a:srgbClr val="000000"/>
                  </a:solidFill>
                </a:uFill>
                <a:latin typeface="Calibri"/>
                <a:cs typeface="Calibri"/>
              </a:rPr>
              <a:t>sexuelle</a:t>
            </a:r>
            <a:r>
              <a:rPr sz="1400" spc="-33" dirty="0">
                <a:latin typeface="Calibri"/>
                <a:cs typeface="Calibri"/>
              </a:rPr>
              <a:t> </a:t>
            </a:r>
            <a:r>
              <a:rPr sz="1400" dirty="0">
                <a:latin typeface="Calibri"/>
                <a:cs typeface="Calibri"/>
              </a:rPr>
              <a:t>de</a:t>
            </a:r>
            <a:r>
              <a:rPr sz="1400" spc="-33" dirty="0">
                <a:latin typeface="Calibri"/>
                <a:cs typeface="Calibri"/>
              </a:rPr>
              <a:t> </a:t>
            </a:r>
            <a:r>
              <a:rPr sz="1400" dirty="0">
                <a:latin typeface="Calibri"/>
                <a:cs typeface="Calibri"/>
              </a:rPr>
              <a:t>chaque</a:t>
            </a:r>
            <a:r>
              <a:rPr sz="1400" spc="-29" dirty="0">
                <a:latin typeface="Calibri"/>
                <a:cs typeface="Calibri"/>
              </a:rPr>
              <a:t> </a:t>
            </a:r>
            <a:r>
              <a:rPr sz="1400" dirty="0">
                <a:latin typeface="Calibri"/>
                <a:cs typeface="Calibri"/>
              </a:rPr>
              <a:t>victime</a:t>
            </a:r>
            <a:r>
              <a:rPr sz="1400" spc="-33" dirty="0">
                <a:latin typeface="Calibri"/>
                <a:cs typeface="Calibri"/>
              </a:rPr>
              <a:t> </a:t>
            </a:r>
            <a:r>
              <a:rPr sz="1400" dirty="0">
                <a:latin typeface="Calibri"/>
                <a:cs typeface="Calibri"/>
              </a:rPr>
              <a:t>en</a:t>
            </a:r>
            <a:r>
              <a:rPr sz="1400" spc="-37" dirty="0">
                <a:latin typeface="Calibri"/>
                <a:cs typeface="Calibri"/>
              </a:rPr>
              <a:t> </a:t>
            </a:r>
            <a:r>
              <a:rPr sz="1400" dirty="0">
                <a:latin typeface="Calibri"/>
                <a:cs typeface="Calibri"/>
              </a:rPr>
              <a:t>fixant</a:t>
            </a:r>
            <a:r>
              <a:rPr sz="1400" spc="-29" dirty="0">
                <a:latin typeface="Calibri"/>
                <a:cs typeface="Calibri"/>
              </a:rPr>
              <a:t> </a:t>
            </a:r>
            <a:r>
              <a:rPr sz="1400" dirty="0">
                <a:latin typeface="Calibri"/>
                <a:cs typeface="Calibri"/>
              </a:rPr>
              <a:t>un</a:t>
            </a:r>
            <a:r>
              <a:rPr sz="1400" spc="-37" dirty="0">
                <a:latin typeface="Calibri"/>
                <a:cs typeface="Calibri"/>
              </a:rPr>
              <a:t> </a:t>
            </a:r>
            <a:r>
              <a:rPr sz="1400" dirty="0">
                <a:latin typeface="Calibri"/>
                <a:cs typeface="Calibri"/>
              </a:rPr>
              <a:t>prix</a:t>
            </a:r>
            <a:r>
              <a:rPr sz="1400" spc="-37" dirty="0">
                <a:latin typeface="Calibri"/>
                <a:cs typeface="Calibri"/>
              </a:rPr>
              <a:t> </a:t>
            </a:r>
            <a:r>
              <a:rPr sz="1400" dirty="0">
                <a:latin typeface="Calibri"/>
                <a:cs typeface="Calibri"/>
              </a:rPr>
              <a:t>de</a:t>
            </a:r>
            <a:r>
              <a:rPr sz="1400" spc="-33" dirty="0">
                <a:latin typeface="Calibri"/>
                <a:cs typeface="Calibri"/>
              </a:rPr>
              <a:t> </a:t>
            </a:r>
            <a:r>
              <a:rPr sz="1400" dirty="0">
                <a:latin typeface="Calibri"/>
                <a:cs typeface="Calibri"/>
              </a:rPr>
              <a:t>journée,</a:t>
            </a:r>
            <a:r>
              <a:rPr sz="1400" spc="-37" dirty="0">
                <a:latin typeface="Calibri"/>
                <a:cs typeface="Calibri"/>
              </a:rPr>
              <a:t> </a:t>
            </a:r>
            <a:r>
              <a:rPr sz="1400" dirty="0">
                <a:latin typeface="Calibri"/>
                <a:cs typeface="Calibri"/>
              </a:rPr>
              <a:t>susceptible</a:t>
            </a:r>
            <a:r>
              <a:rPr sz="1400" spc="-33" dirty="0">
                <a:latin typeface="Calibri"/>
                <a:cs typeface="Calibri"/>
              </a:rPr>
              <a:t> </a:t>
            </a:r>
            <a:r>
              <a:rPr sz="1400" dirty="0">
                <a:latin typeface="Calibri"/>
                <a:cs typeface="Calibri"/>
              </a:rPr>
              <a:t>de</a:t>
            </a:r>
            <a:r>
              <a:rPr sz="1400" spc="-29" dirty="0">
                <a:latin typeface="Calibri"/>
                <a:cs typeface="Calibri"/>
              </a:rPr>
              <a:t> </a:t>
            </a:r>
            <a:r>
              <a:rPr sz="1400" dirty="0">
                <a:latin typeface="Calibri"/>
                <a:cs typeface="Calibri"/>
              </a:rPr>
              <a:t>varier</a:t>
            </a:r>
            <a:r>
              <a:rPr sz="1400" spc="-33" dirty="0">
                <a:latin typeface="Calibri"/>
                <a:cs typeface="Calibri"/>
              </a:rPr>
              <a:t> </a:t>
            </a:r>
            <a:r>
              <a:rPr sz="1400" spc="-8" dirty="0">
                <a:latin typeface="Calibri"/>
                <a:cs typeface="Calibri"/>
              </a:rPr>
              <a:t>selon </a:t>
            </a:r>
            <a:r>
              <a:rPr sz="1400" dirty="0">
                <a:latin typeface="Calibri"/>
                <a:cs typeface="Calibri"/>
              </a:rPr>
              <a:t>les</a:t>
            </a:r>
            <a:r>
              <a:rPr sz="1400" spc="-21" dirty="0">
                <a:latin typeface="Calibri"/>
                <a:cs typeface="Calibri"/>
              </a:rPr>
              <a:t> </a:t>
            </a:r>
            <a:r>
              <a:rPr sz="1400" spc="-8" dirty="0">
                <a:latin typeface="Calibri"/>
                <a:cs typeface="Calibri"/>
              </a:rPr>
              <a:t>périodes</a:t>
            </a:r>
            <a:endParaRPr sz="1400" dirty="0">
              <a:latin typeface="Calibri"/>
              <a:cs typeface="Calibri"/>
            </a:endParaRPr>
          </a:p>
          <a:p>
            <a:pPr marL="246582" marR="4233" indent="-236528">
              <a:spcBef>
                <a:spcPts val="2000"/>
              </a:spcBef>
              <a:buChar char="-"/>
              <a:tabLst>
                <a:tab pos="248169" algn="l"/>
              </a:tabLst>
            </a:pPr>
            <a:r>
              <a:rPr sz="1400" dirty="0">
                <a:latin typeface="Calibri"/>
                <a:cs typeface="Calibri"/>
              </a:rPr>
              <a:t>soit</a:t>
            </a:r>
            <a:r>
              <a:rPr sz="1400" spc="104" dirty="0">
                <a:latin typeface="Calibri"/>
                <a:cs typeface="Calibri"/>
              </a:rPr>
              <a:t> </a:t>
            </a:r>
            <a:r>
              <a:rPr sz="1400" dirty="0">
                <a:latin typeface="Calibri"/>
                <a:cs typeface="Calibri"/>
              </a:rPr>
              <a:t>considérer</a:t>
            </a:r>
            <a:r>
              <a:rPr sz="1400" spc="104" dirty="0">
                <a:latin typeface="Calibri"/>
                <a:cs typeface="Calibri"/>
              </a:rPr>
              <a:t> </a:t>
            </a:r>
            <a:r>
              <a:rPr sz="1400" spc="-8" dirty="0">
                <a:latin typeface="Calibri"/>
                <a:cs typeface="Calibri"/>
              </a:rPr>
              <a:t>au-</a:t>
            </a:r>
            <a:r>
              <a:rPr sz="1400" dirty="0">
                <a:latin typeface="Calibri"/>
                <a:cs typeface="Calibri"/>
              </a:rPr>
              <a:t>delà</a:t>
            </a:r>
            <a:r>
              <a:rPr sz="1400" spc="104" dirty="0">
                <a:latin typeface="Calibri"/>
                <a:cs typeface="Calibri"/>
              </a:rPr>
              <a:t> </a:t>
            </a:r>
            <a:r>
              <a:rPr sz="1400" dirty="0">
                <a:latin typeface="Calibri"/>
                <a:cs typeface="Calibri"/>
              </a:rPr>
              <a:t>du</a:t>
            </a:r>
            <a:r>
              <a:rPr sz="1400" spc="100" dirty="0">
                <a:latin typeface="Calibri"/>
                <a:cs typeface="Calibri"/>
              </a:rPr>
              <a:t> </a:t>
            </a:r>
            <a:r>
              <a:rPr sz="1400" dirty="0">
                <a:latin typeface="Calibri"/>
                <a:cs typeface="Calibri"/>
              </a:rPr>
              <a:t>taux</a:t>
            </a:r>
            <a:r>
              <a:rPr sz="1400" spc="95" dirty="0">
                <a:latin typeface="Calibri"/>
                <a:cs typeface="Calibri"/>
              </a:rPr>
              <a:t> </a:t>
            </a:r>
            <a:r>
              <a:rPr sz="1400" dirty="0">
                <a:latin typeface="Calibri"/>
                <a:cs typeface="Calibri"/>
              </a:rPr>
              <a:t>l’ensemble</a:t>
            </a:r>
            <a:r>
              <a:rPr sz="1400" spc="104" dirty="0">
                <a:latin typeface="Calibri"/>
                <a:cs typeface="Calibri"/>
              </a:rPr>
              <a:t> </a:t>
            </a:r>
            <a:r>
              <a:rPr sz="1400" dirty="0">
                <a:latin typeface="Calibri"/>
                <a:cs typeface="Calibri"/>
              </a:rPr>
              <a:t>des</a:t>
            </a:r>
            <a:r>
              <a:rPr sz="1400" spc="104" dirty="0">
                <a:latin typeface="Calibri"/>
                <a:cs typeface="Calibri"/>
              </a:rPr>
              <a:t> </a:t>
            </a:r>
            <a:r>
              <a:rPr sz="1400" dirty="0">
                <a:latin typeface="Calibri"/>
                <a:cs typeface="Calibri"/>
              </a:rPr>
              <a:t>éléments</a:t>
            </a:r>
            <a:r>
              <a:rPr sz="1400" spc="104" dirty="0">
                <a:latin typeface="Calibri"/>
                <a:cs typeface="Calibri"/>
              </a:rPr>
              <a:t> </a:t>
            </a:r>
            <a:r>
              <a:rPr sz="1400" dirty="0">
                <a:latin typeface="Calibri"/>
                <a:cs typeface="Calibri"/>
              </a:rPr>
              <a:t>du</a:t>
            </a:r>
            <a:r>
              <a:rPr sz="1400" spc="100" dirty="0">
                <a:latin typeface="Calibri"/>
                <a:cs typeface="Calibri"/>
              </a:rPr>
              <a:t> </a:t>
            </a:r>
            <a:r>
              <a:rPr sz="1400" dirty="0">
                <a:latin typeface="Calibri"/>
                <a:cs typeface="Calibri"/>
              </a:rPr>
              <a:t>poste</a:t>
            </a:r>
            <a:r>
              <a:rPr sz="1400" spc="104" dirty="0">
                <a:latin typeface="Calibri"/>
                <a:cs typeface="Calibri"/>
              </a:rPr>
              <a:t> </a:t>
            </a:r>
            <a:r>
              <a:rPr sz="1400" dirty="0">
                <a:latin typeface="Calibri"/>
                <a:cs typeface="Calibri"/>
              </a:rPr>
              <a:t>pour</a:t>
            </a:r>
            <a:r>
              <a:rPr sz="1400" spc="104" dirty="0">
                <a:latin typeface="Calibri"/>
                <a:cs typeface="Calibri"/>
              </a:rPr>
              <a:t> </a:t>
            </a:r>
            <a:r>
              <a:rPr sz="1400" dirty="0">
                <a:latin typeface="Calibri"/>
                <a:cs typeface="Calibri"/>
              </a:rPr>
              <a:t>fixer</a:t>
            </a:r>
            <a:r>
              <a:rPr sz="1400" spc="104" dirty="0">
                <a:latin typeface="Calibri"/>
                <a:cs typeface="Calibri"/>
              </a:rPr>
              <a:t> </a:t>
            </a:r>
            <a:r>
              <a:rPr sz="1400" dirty="0">
                <a:latin typeface="Calibri"/>
                <a:cs typeface="Calibri"/>
              </a:rPr>
              <a:t>l’indemnisation</a:t>
            </a:r>
            <a:r>
              <a:rPr sz="1400" spc="95" dirty="0">
                <a:latin typeface="Calibri"/>
                <a:cs typeface="Calibri"/>
              </a:rPr>
              <a:t> </a:t>
            </a:r>
            <a:r>
              <a:rPr sz="1400" dirty="0">
                <a:latin typeface="Calibri"/>
                <a:cs typeface="Calibri"/>
              </a:rPr>
              <a:t>=</a:t>
            </a:r>
            <a:r>
              <a:rPr sz="1400" spc="104" dirty="0">
                <a:latin typeface="Calibri"/>
                <a:cs typeface="Calibri"/>
              </a:rPr>
              <a:t> </a:t>
            </a:r>
            <a:r>
              <a:rPr sz="1400" dirty="0">
                <a:latin typeface="Calibri"/>
                <a:cs typeface="Calibri"/>
              </a:rPr>
              <a:t>retenir</a:t>
            </a:r>
            <a:r>
              <a:rPr sz="1400" spc="108" dirty="0">
                <a:latin typeface="Calibri"/>
                <a:cs typeface="Calibri"/>
              </a:rPr>
              <a:t> </a:t>
            </a:r>
            <a:r>
              <a:rPr sz="1400" dirty="0">
                <a:latin typeface="Calibri"/>
                <a:cs typeface="Calibri"/>
              </a:rPr>
              <a:t>un</a:t>
            </a:r>
            <a:r>
              <a:rPr sz="1400" spc="100" dirty="0">
                <a:latin typeface="Calibri"/>
                <a:cs typeface="Calibri"/>
              </a:rPr>
              <a:t> </a:t>
            </a:r>
            <a:r>
              <a:rPr sz="1400" dirty="0">
                <a:latin typeface="Calibri"/>
                <a:cs typeface="Calibri"/>
              </a:rPr>
              <a:t>prix</a:t>
            </a:r>
            <a:r>
              <a:rPr sz="1400" spc="95" dirty="0">
                <a:latin typeface="Calibri"/>
                <a:cs typeface="Calibri"/>
              </a:rPr>
              <a:t> </a:t>
            </a:r>
            <a:r>
              <a:rPr sz="1400" dirty="0">
                <a:latin typeface="Calibri"/>
                <a:cs typeface="Calibri"/>
              </a:rPr>
              <a:t>de</a:t>
            </a:r>
            <a:r>
              <a:rPr sz="1400" spc="104" dirty="0">
                <a:latin typeface="Calibri"/>
                <a:cs typeface="Calibri"/>
              </a:rPr>
              <a:t> </a:t>
            </a:r>
            <a:r>
              <a:rPr sz="1400" dirty="0">
                <a:latin typeface="Calibri"/>
                <a:cs typeface="Calibri"/>
              </a:rPr>
              <a:t>journée</a:t>
            </a:r>
            <a:r>
              <a:rPr sz="1400" spc="104" dirty="0">
                <a:latin typeface="Calibri"/>
                <a:cs typeface="Calibri"/>
              </a:rPr>
              <a:t> </a:t>
            </a:r>
            <a:r>
              <a:rPr sz="1400" spc="-8" dirty="0" err="1">
                <a:latin typeface="Calibri"/>
                <a:cs typeface="Calibri"/>
              </a:rPr>
              <a:t>composé</a:t>
            </a:r>
            <a:r>
              <a:rPr sz="1400" spc="-8" dirty="0">
                <a:latin typeface="Calibri"/>
                <a:cs typeface="Calibri"/>
              </a:rPr>
              <a:t> </a:t>
            </a:r>
            <a:r>
              <a:rPr sz="1400" dirty="0" err="1">
                <a:latin typeface="Calibri"/>
                <a:cs typeface="Calibri"/>
              </a:rPr>
              <a:t>d’une</a:t>
            </a:r>
            <a:r>
              <a:rPr sz="1400" spc="83" dirty="0">
                <a:latin typeface="Calibri"/>
                <a:cs typeface="Calibri"/>
              </a:rPr>
              <a:t> </a:t>
            </a:r>
            <a:r>
              <a:rPr sz="1400" dirty="0">
                <a:latin typeface="Calibri"/>
                <a:cs typeface="Calibri"/>
              </a:rPr>
              <a:t>somme</a:t>
            </a:r>
            <a:r>
              <a:rPr sz="1400" spc="87" dirty="0">
                <a:latin typeface="Calibri"/>
                <a:cs typeface="Calibri"/>
              </a:rPr>
              <a:t> </a:t>
            </a:r>
            <a:r>
              <a:rPr sz="1400" dirty="0">
                <a:latin typeface="Calibri"/>
                <a:cs typeface="Calibri"/>
              </a:rPr>
              <a:t>représentant</a:t>
            </a:r>
            <a:r>
              <a:rPr sz="1400" spc="92" dirty="0">
                <a:latin typeface="Calibri"/>
                <a:cs typeface="Calibri"/>
              </a:rPr>
              <a:t> </a:t>
            </a:r>
            <a:r>
              <a:rPr sz="1400" dirty="0">
                <a:latin typeface="Calibri"/>
                <a:cs typeface="Calibri"/>
              </a:rPr>
              <a:t>le</a:t>
            </a:r>
            <a:r>
              <a:rPr sz="1400" spc="87" dirty="0">
                <a:latin typeface="Calibri"/>
                <a:cs typeface="Calibri"/>
              </a:rPr>
              <a:t> </a:t>
            </a:r>
            <a:r>
              <a:rPr sz="1400" dirty="0">
                <a:latin typeface="Calibri"/>
                <a:cs typeface="Calibri"/>
              </a:rPr>
              <a:t>tronc</a:t>
            </a:r>
            <a:r>
              <a:rPr sz="1400" spc="92" dirty="0">
                <a:latin typeface="Calibri"/>
                <a:cs typeface="Calibri"/>
              </a:rPr>
              <a:t> </a:t>
            </a:r>
            <a:r>
              <a:rPr sz="1400" dirty="0">
                <a:latin typeface="Calibri"/>
                <a:cs typeface="Calibri"/>
              </a:rPr>
              <a:t>commun</a:t>
            </a:r>
            <a:r>
              <a:rPr sz="1400" spc="83" dirty="0">
                <a:latin typeface="Calibri"/>
                <a:cs typeface="Calibri"/>
              </a:rPr>
              <a:t> </a:t>
            </a:r>
            <a:r>
              <a:rPr sz="1400" dirty="0">
                <a:latin typeface="Calibri"/>
                <a:cs typeface="Calibri"/>
              </a:rPr>
              <a:t>soumis</a:t>
            </a:r>
            <a:r>
              <a:rPr sz="1400" spc="87" dirty="0">
                <a:latin typeface="Calibri"/>
                <a:cs typeface="Calibri"/>
              </a:rPr>
              <a:t> </a:t>
            </a:r>
            <a:r>
              <a:rPr sz="1400" dirty="0">
                <a:latin typeface="Calibri"/>
                <a:cs typeface="Calibri"/>
              </a:rPr>
              <a:t>au</a:t>
            </a:r>
            <a:r>
              <a:rPr sz="1400" spc="87" dirty="0">
                <a:latin typeface="Calibri"/>
                <a:cs typeface="Calibri"/>
              </a:rPr>
              <a:t> </a:t>
            </a:r>
            <a:r>
              <a:rPr sz="1400" dirty="0">
                <a:latin typeface="Calibri"/>
                <a:cs typeface="Calibri"/>
              </a:rPr>
              <a:t>taux</a:t>
            </a:r>
            <a:r>
              <a:rPr sz="1400" spc="79" dirty="0">
                <a:latin typeface="Calibri"/>
                <a:cs typeface="Calibri"/>
              </a:rPr>
              <a:t> </a:t>
            </a:r>
            <a:r>
              <a:rPr sz="1400" dirty="0">
                <a:latin typeface="Calibri"/>
                <a:cs typeface="Calibri"/>
              </a:rPr>
              <a:t>retenu</a:t>
            </a:r>
            <a:r>
              <a:rPr sz="1400" spc="87" dirty="0">
                <a:latin typeface="Calibri"/>
                <a:cs typeface="Calibri"/>
              </a:rPr>
              <a:t> </a:t>
            </a:r>
            <a:r>
              <a:rPr sz="1400" dirty="0">
                <a:latin typeface="Calibri"/>
                <a:cs typeface="Calibri"/>
              </a:rPr>
              <a:t>équivalent</a:t>
            </a:r>
            <a:r>
              <a:rPr sz="1400" spc="87" dirty="0">
                <a:latin typeface="Calibri"/>
                <a:cs typeface="Calibri"/>
              </a:rPr>
              <a:t> </a:t>
            </a:r>
            <a:r>
              <a:rPr sz="1400" dirty="0">
                <a:latin typeface="Calibri"/>
                <a:cs typeface="Calibri"/>
              </a:rPr>
              <a:t>aux</a:t>
            </a:r>
            <a:r>
              <a:rPr sz="1400" spc="83" dirty="0">
                <a:latin typeface="Calibri"/>
                <a:cs typeface="Calibri"/>
              </a:rPr>
              <a:t> </a:t>
            </a:r>
            <a:r>
              <a:rPr sz="1400" dirty="0">
                <a:latin typeface="Calibri"/>
                <a:cs typeface="Calibri"/>
              </a:rPr>
              <a:t>troubles</a:t>
            </a:r>
            <a:r>
              <a:rPr sz="1400" spc="87" dirty="0">
                <a:latin typeface="Calibri"/>
                <a:cs typeface="Calibri"/>
              </a:rPr>
              <a:t> </a:t>
            </a:r>
            <a:r>
              <a:rPr sz="1400" dirty="0">
                <a:latin typeface="Calibri"/>
                <a:cs typeface="Calibri"/>
              </a:rPr>
              <a:t>dans</a:t>
            </a:r>
            <a:r>
              <a:rPr sz="1400" spc="92" dirty="0">
                <a:latin typeface="Calibri"/>
                <a:cs typeface="Calibri"/>
              </a:rPr>
              <a:t> </a:t>
            </a:r>
            <a:r>
              <a:rPr sz="1400" dirty="0">
                <a:latin typeface="Calibri"/>
                <a:cs typeface="Calibri"/>
              </a:rPr>
              <a:t>les</a:t>
            </a:r>
            <a:r>
              <a:rPr sz="1400" spc="87" dirty="0">
                <a:latin typeface="Calibri"/>
                <a:cs typeface="Calibri"/>
              </a:rPr>
              <a:t> </a:t>
            </a:r>
            <a:r>
              <a:rPr sz="1400" dirty="0">
                <a:latin typeface="Calibri"/>
                <a:cs typeface="Calibri"/>
              </a:rPr>
              <a:t>conditions</a:t>
            </a:r>
            <a:r>
              <a:rPr sz="1400" spc="87" dirty="0">
                <a:latin typeface="Calibri"/>
                <a:cs typeface="Calibri"/>
              </a:rPr>
              <a:t> </a:t>
            </a:r>
            <a:r>
              <a:rPr sz="1400" spc="-8" dirty="0">
                <a:latin typeface="Calibri"/>
                <a:cs typeface="Calibri"/>
              </a:rPr>
              <a:t>d’existence</a:t>
            </a:r>
            <a:r>
              <a:rPr sz="1400" spc="87" dirty="0">
                <a:latin typeface="Calibri"/>
                <a:cs typeface="Calibri"/>
              </a:rPr>
              <a:t> </a:t>
            </a:r>
            <a:r>
              <a:rPr sz="1400" dirty="0">
                <a:latin typeface="Calibri"/>
                <a:cs typeface="Calibri"/>
              </a:rPr>
              <a:t>et</a:t>
            </a:r>
            <a:r>
              <a:rPr sz="1400" spc="87" dirty="0">
                <a:latin typeface="Calibri"/>
                <a:cs typeface="Calibri"/>
              </a:rPr>
              <a:t> </a:t>
            </a:r>
            <a:r>
              <a:rPr sz="1400" spc="-21" dirty="0" err="1">
                <a:latin typeface="Calibri"/>
                <a:cs typeface="Calibri"/>
              </a:rPr>
              <a:t>une</a:t>
            </a:r>
            <a:r>
              <a:rPr sz="1400" spc="-21" dirty="0">
                <a:latin typeface="Calibri"/>
                <a:cs typeface="Calibri"/>
              </a:rPr>
              <a:t> </a:t>
            </a:r>
            <a:r>
              <a:rPr sz="1400" dirty="0" err="1">
                <a:latin typeface="Calibri"/>
                <a:cs typeface="Calibri"/>
              </a:rPr>
              <a:t>somme</a:t>
            </a:r>
            <a:r>
              <a:rPr sz="1400" spc="-46" dirty="0">
                <a:latin typeface="Calibri"/>
                <a:cs typeface="Calibri"/>
              </a:rPr>
              <a:t> </a:t>
            </a:r>
            <a:r>
              <a:rPr sz="1400" spc="-8" dirty="0">
                <a:latin typeface="Calibri"/>
                <a:cs typeface="Calibri"/>
              </a:rPr>
              <a:t>représentant</a:t>
            </a:r>
            <a:r>
              <a:rPr sz="1400" spc="-42" dirty="0">
                <a:latin typeface="Calibri"/>
                <a:cs typeface="Calibri"/>
              </a:rPr>
              <a:t> </a:t>
            </a:r>
            <a:r>
              <a:rPr sz="1400" dirty="0">
                <a:latin typeface="Calibri"/>
                <a:cs typeface="Calibri"/>
              </a:rPr>
              <a:t>les</a:t>
            </a:r>
            <a:r>
              <a:rPr sz="1400" spc="-46" dirty="0">
                <a:latin typeface="Calibri"/>
                <a:cs typeface="Calibri"/>
              </a:rPr>
              <a:t> </a:t>
            </a:r>
            <a:r>
              <a:rPr sz="1400" dirty="0">
                <a:latin typeface="Calibri"/>
                <a:cs typeface="Calibri"/>
              </a:rPr>
              <a:t>autres</a:t>
            </a:r>
            <a:r>
              <a:rPr sz="1400" spc="-42" dirty="0">
                <a:latin typeface="Calibri"/>
                <a:cs typeface="Calibri"/>
              </a:rPr>
              <a:t> </a:t>
            </a:r>
            <a:r>
              <a:rPr sz="1400" dirty="0">
                <a:latin typeface="Calibri"/>
                <a:cs typeface="Calibri"/>
              </a:rPr>
              <a:t>éléments</a:t>
            </a:r>
            <a:r>
              <a:rPr sz="1400" spc="-46" dirty="0">
                <a:latin typeface="Calibri"/>
                <a:cs typeface="Calibri"/>
              </a:rPr>
              <a:t> </a:t>
            </a:r>
            <a:r>
              <a:rPr sz="1400" dirty="0">
                <a:latin typeface="Calibri"/>
                <a:cs typeface="Calibri"/>
              </a:rPr>
              <a:t>du</a:t>
            </a:r>
            <a:r>
              <a:rPr sz="1400" spc="-46" dirty="0">
                <a:latin typeface="Calibri"/>
                <a:cs typeface="Calibri"/>
              </a:rPr>
              <a:t> </a:t>
            </a:r>
            <a:r>
              <a:rPr sz="1400" dirty="0">
                <a:latin typeface="Calibri"/>
                <a:cs typeface="Calibri"/>
              </a:rPr>
              <a:t>poste</a:t>
            </a:r>
            <a:r>
              <a:rPr sz="1400" spc="-46" dirty="0">
                <a:latin typeface="Calibri"/>
                <a:cs typeface="Calibri"/>
              </a:rPr>
              <a:t> </a:t>
            </a:r>
            <a:r>
              <a:rPr sz="1400" dirty="0">
                <a:latin typeface="Calibri"/>
                <a:cs typeface="Calibri"/>
              </a:rPr>
              <a:t>qui</a:t>
            </a:r>
            <a:r>
              <a:rPr sz="1400" spc="-42" dirty="0">
                <a:latin typeface="Calibri"/>
                <a:cs typeface="Calibri"/>
              </a:rPr>
              <a:t> </a:t>
            </a:r>
            <a:r>
              <a:rPr sz="1400" dirty="0">
                <a:latin typeface="Calibri"/>
                <a:cs typeface="Calibri"/>
              </a:rPr>
              <a:t>ne</a:t>
            </a:r>
            <a:r>
              <a:rPr sz="1400" spc="-46" dirty="0">
                <a:latin typeface="Calibri"/>
                <a:cs typeface="Calibri"/>
              </a:rPr>
              <a:t> </a:t>
            </a:r>
            <a:r>
              <a:rPr sz="1400" dirty="0">
                <a:latin typeface="Calibri"/>
                <a:cs typeface="Calibri"/>
              </a:rPr>
              <a:t>sont</a:t>
            </a:r>
            <a:r>
              <a:rPr sz="1400" spc="-42" dirty="0">
                <a:latin typeface="Calibri"/>
                <a:cs typeface="Calibri"/>
              </a:rPr>
              <a:t> </a:t>
            </a:r>
            <a:r>
              <a:rPr sz="1400" dirty="0">
                <a:latin typeface="Calibri"/>
                <a:cs typeface="Calibri"/>
              </a:rPr>
              <a:t>pas</a:t>
            </a:r>
            <a:r>
              <a:rPr sz="1400" spc="-46" dirty="0">
                <a:latin typeface="Calibri"/>
                <a:cs typeface="Calibri"/>
              </a:rPr>
              <a:t> </a:t>
            </a:r>
            <a:r>
              <a:rPr sz="1400" spc="-8" dirty="0">
                <a:latin typeface="Calibri"/>
                <a:cs typeface="Calibri"/>
              </a:rPr>
              <a:t>affectés</a:t>
            </a:r>
            <a:r>
              <a:rPr sz="1400" spc="-42" dirty="0">
                <a:latin typeface="Calibri"/>
                <a:cs typeface="Calibri"/>
              </a:rPr>
              <a:t> </a:t>
            </a:r>
            <a:r>
              <a:rPr sz="1400" dirty="0">
                <a:latin typeface="Calibri"/>
                <a:cs typeface="Calibri"/>
              </a:rPr>
              <a:t>d’un</a:t>
            </a:r>
            <a:r>
              <a:rPr sz="1400" spc="-50" dirty="0">
                <a:latin typeface="Calibri"/>
                <a:cs typeface="Calibri"/>
              </a:rPr>
              <a:t> </a:t>
            </a:r>
            <a:r>
              <a:rPr sz="1400" spc="-17" dirty="0">
                <a:latin typeface="Calibri"/>
                <a:cs typeface="Calibri"/>
              </a:rPr>
              <a:t>taux</a:t>
            </a:r>
            <a:endParaRPr sz="1400" dirty="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10069" y="107950"/>
            <a:ext cx="10952162" cy="5830165"/>
          </a:xfrm>
          <a:prstGeom prst="rect">
            <a:avLst/>
          </a:prstGeom>
        </p:spPr>
        <p:txBody>
          <a:bodyPr vert="horz" wrap="square" lIns="0" tIns="10583" rIns="0" bIns="0" rtlCol="0">
            <a:spAutoFit/>
          </a:bodyPr>
          <a:lstStyle/>
          <a:p>
            <a:pPr marR="366698" algn="ctr">
              <a:spcBef>
                <a:spcPts val="83"/>
              </a:spcBef>
            </a:pPr>
            <a:r>
              <a:rPr b="1" dirty="0">
                <a:solidFill>
                  <a:schemeClr val="bg2"/>
                </a:solidFill>
                <a:latin typeface="Calibri"/>
                <a:cs typeface="Calibri"/>
              </a:rPr>
              <a:t>LE</a:t>
            </a:r>
            <a:r>
              <a:rPr b="1" spc="-54" dirty="0">
                <a:solidFill>
                  <a:schemeClr val="bg2"/>
                </a:solidFill>
                <a:latin typeface="Calibri"/>
                <a:cs typeface="Calibri"/>
              </a:rPr>
              <a:t> </a:t>
            </a:r>
            <a:r>
              <a:rPr b="1" dirty="0">
                <a:solidFill>
                  <a:schemeClr val="bg2"/>
                </a:solidFill>
                <a:latin typeface="Calibri"/>
                <a:cs typeface="Calibri"/>
              </a:rPr>
              <a:t>DEFICIT</a:t>
            </a:r>
            <a:r>
              <a:rPr b="1" spc="-54" dirty="0">
                <a:solidFill>
                  <a:schemeClr val="bg2"/>
                </a:solidFill>
                <a:latin typeface="Calibri"/>
                <a:cs typeface="Calibri"/>
              </a:rPr>
              <a:t> </a:t>
            </a:r>
            <a:r>
              <a:rPr b="1" dirty="0">
                <a:solidFill>
                  <a:schemeClr val="bg2"/>
                </a:solidFill>
                <a:latin typeface="Calibri"/>
                <a:cs typeface="Calibri"/>
              </a:rPr>
              <a:t>FONCTIONNEL</a:t>
            </a:r>
            <a:r>
              <a:rPr b="1" spc="-50" dirty="0">
                <a:solidFill>
                  <a:schemeClr val="bg2"/>
                </a:solidFill>
                <a:latin typeface="Calibri"/>
                <a:cs typeface="Calibri"/>
              </a:rPr>
              <a:t> </a:t>
            </a:r>
            <a:r>
              <a:rPr b="1" spc="-8" dirty="0">
                <a:solidFill>
                  <a:schemeClr val="bg2"/>
                </a:solidFill>
                <a:latin typeface="Calibri"/>
                <a:cs typeface="Calibri"/>
              </a:rPr>
              <a:t>PERMANENT</a:t>
            </a:r>
            <a:endParaRPr b="1" dirty="0">
              <a:solidFill>
                <a:schemeClr val="bg2"/>
              </a:solidFill>
              <a:latin typeface="Calibri"/>
              <a:cs typeface="Calibri"/>
            </a:endParaRPr>
          </a:p>
          <a:p>
            <a:pPr marL="10583" marR="4239514">
              <a:lnSpc>
                <a:spcPct val="102200"/>
              </a:lnSpc>
              <a:spcBef>
                <a:spcPts val="1704"/>
              </a:spcBef>
            </a:pPr>
            <a:r>
              <a:rPr sz="1500" dirty="0">
                <a:latin typeface="Calibri"/>
                <a:cs typeface="Calibri"/>
              </a:rPr>
              <a:t>Droit</a:t>
            </a:r>
            <a:r>
              <a:rPr sz="1500" spc="-17" dirty="0">
                <a:latin typeface="Calibri"/>
                <a:cs typeface="Calibri"/>
              </a:rPr>
              <a:t> </a:t>
            </a:r>
            <a:r>
              <a:rPr sz="1500" dirty="0">
                <a:latin typeface="Calibri"/>
                <a:cs typeface="Calibri"/>
              </a:rPr>
              <a:t>à</a:t>
            </a:r>
            <a:r>
              <a:rPr sz="1500" spc="-12" dirty="0">
                <a:latin typeface="Calibri"/>
                <a:cs typeface="Calibri"/>
              </a:rPr>
              <a:t> </a:t>
            </a:r>
            <a:r>
              <a:rPr sz="1500" spc="-8" dirty="0">
                <a:latin typeface="Calibri"/>
                <a:cs typeface="Calibri"/>
              </a:rPr>
              <a:t>l’intégrité</a:t>
            </a:r>
            <a:r>
              <a:rPr sz="1500" spc="-12" dirty="0">
                <a:latin typeface="Calibri"/>
                <a:cs typeface="Calibri"/>
              </a:rPr>
              <a:t> </a:t>
            </a:r>
            <a:r>
              <a:rPr sz="1500" spc="-8" dirty="0">
                <a:latin typeface="Calibri"/>
                <a:cs typeface="Calibri"/>
              </a:rPr>
              <a:t>corporelle </a:t>
            </a:r>
            <a:r>
              <a:rPr sz="1500" dirty="0">
                <a:latin typeface="Calibri"/>
                <a:cs typeface="Calibri"/>
              </a:rPr>
              <a:t>:</a:t>
            </a:r>
            <a:r>
              <a:rPr sz="1500" spc="-8" dirty="0">
                <a:latin typeface="Calibri"/>
                <a:cs typeface="Calibri"/>
              </a:rPr>
              <a:t> </a:t>
            </a:r>
            <a:r>
              <a:rPr sz="1500" dirty="0">
                <a:latin typeface="Calibri"/>
                <a:cs typeface="Calibri"/>
              </a:rPr>
              <a:t>art</a:t>
            </a:r>
            <a:r>
              <a:rPr sz="1500" spc="-17" dirty="0">
                <a:latin typeface="Calibri"/>
                <a:cs typeface="Calibri"/>
              </a:rPr>
              <a:t> </a:t>
            </a:r>
            <a:r>
              <a:rPr sz="1500" dirty="0">
                <a:latin typeface="Calibri"/>
                <a:cs typeface="Calibri"/>
              </a:rPr>
              <a:t>3</a:t>
            </a:r>
            <a:r>
              <a:rPr sz="1500" spc="-12" dirty="0">
                <a:latin typeface="Calibri"/>
                <a:cs typeface="Calibri"/>
              </a:rPr>
              <a:t> </a:t>
            </a:r>
            <a:r>
              <a:rPr sz="1500" dirty="0">
                <a:latin typeface="Calibri"/>
                <a:cs typeface="Calibri"/>
              </a:rPr>
              <a:t>de</a:t>
            </a:r>
            <a:r>
              <a:rPr sz="1500" spc="-8" dirty="0">
                <a:latin typeface="Calibri"/>
                <a:cs typeface="Calibri"/>
              </a:rPr>
              <a:t> </a:t>
            </a:r>
            <a:r>
              <a:rPr sz="1500" dirty="0">
                <a:latin typeface="Calibri"/>
                <a:cs typeface="Calibri"/>
              </a:rPr>
              <a:t>la</a:t>
            </a:r>
            <a:r>
              <a:rPr sz="1500" spc="-12" dirty="0">
                <a:latin typeface="Calibri"/>
                <a:cs typeface="Calibri"/>
              </a:rPr>
              <a:t> </a:t>
            </a:r>
            <a:r>
              <a:rPr sz="1500" spc="-8" dirty="0">
                <a:latin typeface="Calibri"/>
                <a:cs typeface="Calibri"/>
              </a:rPr>
              <a:t>Déclaration Universelle </a:t>
            </a:r>
            <a:r>
              <a:rPr sz="1500" dirty="0">
                <a:latin typeface="Calibri"/>
                <a:cs typeface="Calibri"/>
              </a:rPr>
              <a:t>des</a:t>
            </a:r>
            <a:r>
              <a:rPr sz="1500" spc="-17" dirty="0">
                <a:latin typeface="Calibri"/>
                <a:cs typeface="Calibri"/>
              </a:rPr>
              <a:t> </a:t>
            </a:r>
            <a:r>
              <a:rPr sz="1500" dirty="0">
                <a:latin typeface="Calibri"/>
                <a:cs typeface="Calibri"/>
              </a:rPr>
              <a:t>Droits</a:t>
            </a:r>
            <a:r>
              <a:rPr sz="1500" spc="-17" dirty="0">
                <a:latin typeface="Calibri"/>
                <a:cs typeface="Calibri"/>
              </a:rPr>
              <a:t> </a:t>
            </a:r>
            <a:r>
              <a:rPr sz="1500" dirty="0">
                <a:latin typeface="Calibri"/>
                <a:cs typeface="Calibri"/>
              </a:rPr>
              <a:t>de</a:t>
            </a:r>
            <a:r>
              <a:rPr sz="1500" spc="-8" dirty="0">
                <a:latin typeface="Calibri"/>
                <a:cs typeface="Calibri"/>
              </a:rPr>
              <a:t> l’homme </a:t>
            </a:r>
            <a:r>
              <a:rPr sz="1500" dirty="0">
                <a:latin typeface="Calibri"/>
                <a:cs typeface="Calibri"/>
              </a:rPr>
              <a:t>Respect</a:t>
            </a:r>
            <a:r>
              <a:rPr sz="1500" spc="-25" dirty="0">
                <a:latin typeface="Calibri"/>
                <a:cs typeface="Calibri"/>
              </a:rPr>
              <a:t> </a:t>
            </a:r>
            <a:r>
              <a:rPr sz="1500" dirty="0">
                <a:latin typeface="Calibri"/>
                <a:cs typeface="Calibri"/>
              </a:rPr>
              <a:t>et</a:t>
            </a:r>
            <a:r>
              <a:rPr sz="1500" spc="-21" dirty="0">
                <a:latin typeface="Calibri"/>
                <a:cs typeface="Calibri"/>
              </a:rPr>
              <a:t> </a:t>
            </a:r>
            <a:r>
              <a:rPr sz="1500" spc="-8" dirty="0">
                <a:latin typeface="Calibri"/>
                <a:cs typeface="Calibri"/>
              </a:rPr>
              <a:t>inviolabilité</a:t>
            </a:r>
            <a:r>
              <a:rPr sz="1500" spc="-12" dirty="0">
                <a:latin typeface="Calibri"/>
                <a:cs typeface="Calibri"/>
              </a:rPr>
              <a:t> </a:t>
            </a:r>
            <a:r>
              <a:rPr sz="1500" dirty="0">
                <a:latin typeface="Calibri"/>
                <a:cs typeface="Calibri"/>
              </a:rPr>
              <a:t>du</a:t>
            </a:r>
            <a:r>
              <a:rPr sz="1500" spc="-12" dirty="0">
                <a:latin typeface="Calibri"/>
                <a:cs typeface="Calibri"/>
              </a:rPr>
              <a:t> </a:t>
            </a:r>
            <a:r>
              <a:rPr sz="1500" dirty="0">
                <a:latin typeface="Calibri"/>
                <a:cs typeface="Calibri"/>
              </a:rPr>
              <a:t>corps</a:t>
            </a:r>
            <a:r>
              <a:rPr sz="1500" spc="-29" dirty="0">
                <a:latin typeface="Calibri"/>
                <a:cs typeface="Calibri"/>
              </a:rPr>
              <a:t> </a:t>
            </a:r>
            <a:r>
              <a:rPr sz="1500" dirty="0">
                <a:latin typeface="Calibri"/>
                <a:cs typeface="Calibri"/>
              </a:rPr>
              <a:t>:</a:t>
            </a:r>
            <a:r>
              <a:rPr sz="1500" spc="-12" dirty="0">
                <a:latin typeface="Calibri"/>
                <a:cs typeface="Calibri"/>
              </a:rPr>
              <a:t> </a:t>
            </a:r>
            <a:r>
              <a:rPr sz="1500" dirty="0">
                <a:latin typeface="Calibri"/>
                <a:cs typeface="Calibri"/>
              </a:rPr>
              <a:t>art</a:t>
            </a:r>
            <a:r>
              <a:rPr sz="1500" spc="-21" dirty="0">
                <a:latin typeface="Calibri"/>
                <a:cs typeface="Calibri"/>
              </a:rPr>
              <a:t> </a:t>
            </a:r>
            <a:r>
              <a:rPr sz="1500" spc="-8" dirty="0">
                <a:latin typeface="Calibri"/>
                <a:cs typeface="Calibri"/>
              </a:rPr>
              <a:t>16-</a:t>
            </a:r>
            <a:r>
              <a:rPr sz="1500" dirty="0">
                <a:latin typeface="Calibri"/>
                <a:cs typeface="Calibri"/>
              </a:rPr>
              <a:t>1</a:t>
            </a:r>
            <a:r>
              <a:rPr sz="1500" spc="-17" dirty="0">
                <a:latin typeface="Calibri"/>
                <a:cs typeface="Calibri"/>
              </a:rPr>
              <a:t> </a:t>
            </a:r>
            <a:r>
              <a:rPr sz="1500" dirty="0">
                <a:latin typeface="Calibri"/>
                <a:cs typeface="Calibri"/>
              </a:rPr>
              <a:t>du</a:t>
            </a:r>
            <a:r>
              <a:rPr sz="1500" spc="-17" dirty="0">
                <a:latin typeface="Calibri"/>
                <a:cs typeface="Calibri"/>
              </a:rPr>
              <a:t> </a:t>
            </a:r>
            <a:r>
              <a:rPr sz="1500" dirty="0">
                <a:latin typeface="Calibri"/>
                <a:cs typeface="Calibri"/>
              </a:rPr>
              <a:t>Code</a:t>
            </a:r>
            <a:r>
              <a:rPr sz="1500" spc="-17" dirty="0">
                <a:latin typeface="Calibri"/>
                <a:cs typeface="Calibri"/>
              </a:rPr>
              <a:t> </a:t>
            </a:r>
            <a:r>
              <a:rPr sz="1500" spc="-8" dirty="0">
                <a:latin typeface="Calibri"/>
                <a:cs typeface="Calibri"/>
              </a:rPr>
              <a:t>Civil</a:t>
            </a:r>
            <a:endParaRPr sz="1500" dirty="0">
              <a:latin typeface="Calibri"/>
              <a:cs typeface="Calibri"/>
            </a:endParaRPr>
          </a:p>
          <a:p>
            <a:pPr>
              <a:spcBef>
                <a:spcPts val="471"/>
              </a:spcBef>
            </a:pPr>
            <a:endParaRPr sz="1500" dirty="0">
              <a:latin typeface="Calibri"/>
              <a:cs typeface="Calibri"/>
            </a:endParaRPr>
          </a:p>
          <a:p>
            <a:pPr marL="10583"/>
            <a:r>
              <a:rPr sz="1500" b="1" u="heavy" spc="-8" dirty="0">
                <a:uFill>
                  <a:solidFill>
                    <a:srgbClr val="000000"/>
                  </a:solidFill>
                </a:uFill>
                <a:latin typeface="Calibri"/>
                <a:cs typeface="Calibri"/>
              </a:rPr>
              <a:t>Définition</a:t>
            </a:r>
            <a:endParaRPr sz="1500" dirty="0">
              <a:latin typeface="Calibri"/>
              <a:cs typeface="Calibri"/>
            </a:endParaRPr>
          </a:p>
          <a:p>
            <a:pPr>
              <a:spcBef>
                <a:spcPts val="121"/>
              </a:spcBef>
            </a:pPr>
            <a:endParaRPr sz="1500" dirty="0">
              <a:latin typeface="Calibri"/>
              <a:cs typeface="Calibri"/>
            </a:endParaRPr>
          </a:p>
          <a:p>
            <a:pPr marL="10583" marR="4233" algn="just"/>
            <a:r>
              <a:rPr sz="1667" dirty="0">
                <a:latin typeface="Calibri"/>
                <a:cs typeface="Calibri"/>
              </a:rPr>
              <a:t>Issue</a:t>
            </a:r>
            <a:r>
              <a:rPr sz="1667" spc="262" dirty="0">
                <a:latin typeface="Calibri"/>
                <a:cs typeface="Calibri"/>
              </a:rPr>
              <a:t> </a:t>
            </a:r>
            <a:r>
              <a:rPr sz="1667" dirty="0">
                <a:latin typeface="Calibri"/>
                <a:cs typeface="Calibri"/>
              </a:rPr>
              <a:t>des</a:t>
            </a:r>
            <a:r>
              <a:rPr sz="1667" spc="262" dirty="0">
                <a:latin typeface="Calibri"/>
                <a:cs typeface="Calibri"/>
              </a:rPr>
              <a:t> </a:t>
            </a:r>
            <a:r>
              <a:rPr sz="1667" dirty="0">
                <a:latin typeface="Calibri"/>
                <a:cs typeface="Calibri"/>
              </a:rPr>
              <a:t>travaux</a:t>
            </a:r>
            <a:r>
              <a:rPr sz="1667" spc="262" dirty="0">
                <a:latin typeface="Calibri"/>
                <a:cs typeface="Calibri"/>
              </a:rPr>
              <a:t> </a:t>
            </a:r>
            <a:r>
              <a:rPr sz="1667" dirty="0">
                <a:latin typeface="Calibri"/>
                <a:cs typeface="Calibri"/>
              </a:rPr>
              <a:t>de</a:t>
            </a:r>
            <a:r>
              <a:rPr sz="1667" spc="262" dirty="0">
                <a:latin typeface="Calibri"/>
                <a:cs typeface="Calibri"/>
              </a:rPr>
              <a:t> </a:t>
            </a:r>
            <a:r>
              <a:rPr sz="1667" dirty="0">
                <a:latin typeface="Calibri"/>
                <a:cs typeface="Calibri"/>
              </a:rPr>
              <a:t>Trèves</a:t>
            </a:r>
            <a:r>
              <a:rPr sz="1667" spc="262" dirty="0">
                <a:latin typeface="Calibri"/>
                <a:cs typeface="Calibri"/>
              </a:rPr>
              <a:t> </a:t>
            </a:r>
            <a:r>
              <a:rPr sz="1667" i="1" dirty="0">
                <a:latin typeface="Calibri"/>
                <a:cs typeface="Calibri"/>
              </a:rPr>
              <a:t>«</a:t>
            </a:r>
            <a:r>
              <a:rPr sz="1667" i="1" spc="267" dirty="0">
                <a:latin typeface="Calibri"/>
                <a:cs typeface="Calibri"/>
              </a:rPr>
              <a:t> </a:t>
            </a:r>
            <a:r>
              <a:rPr sz="1667" i="1" dirty="0">
                <a:latin typeface="Calibri"/>
                <a:cs typeface="Calibri"/>
              </a:rPr>
              <a:t>ce</a:t>
            </a:r>
            <a:r>
              <a:rPr sz="1667" i="1" spc="258" dirty="0">
                <a:latin typeface="Calibri"/>
                <a:cs typeface="Calibri"/>
              </a:rPr>
              <a:t> </a:t>
            </a:r>
            <a:r>
              <a:rPr sz="1667" i="1" dirty="0">
                <a:latin typeface="Calibri"/>
                <a:cs typeface="Calibri"/>
              </a:rPr>
              <a:t>poste</a:t>
            </a:r>
            <a:r>
              <a:rPr sz="1667" i="1" spc="262" dirty="0">
                <a:latin typeface="Calibri"/>
                <a:cs typeface="Calibri"/>
              </a:rPr>
              <a:t> </a:t>
            </a:r>
            <a:r>
              <a:rPr sz="1667" i="1" dirty="0">
                <a:latin typeface="Calibri"/>
                <a:cs typeface="Calibri"/>
              </a:rPr>
              <a:t>de</a:t>
            </a:r>
            <a:r>
              <a:rPr sz="1667" i="1" spc="254" dirty="0">
                <a:latin typeface="Calibri"/>
                <a:cs typeface="Calibri"/>
              </a:rPr>
              <a:t> </a:t>
            </a:r>
            <a:r>
              <a:rPr sz="1667" i="1" dirty="0">
                <a:latin typeface="Calibri"/>
                <a:cs typeface="Calibri"/>
              </a:rPr>
              <a:t>préjudice</a:t>
            </a:r>
            <a:r>
              <a:rPr sz="1667" i="1" spc="262" dirty="0">
                <a:latin typeface="Calibri"/>
                <a:cs typeface="Calibri"/>
              </a:rPr>
              <a:t> </a:t>
            </a:r>
            <a:r>
              <a:rPr sz="1667" i="1" dirty="0">
                <a:latin typeface="Calibri"/>
                <a:cs typeface="Calibri"/>
              </a:rPr>
              <a:t>cherche</a:t>
            </a:r>
            <a:r>
              <a:rPr sz="1667" i="1" spc="258" dirty="0">
                <a:latin typeface="Calibri"/>
                <a:cs typeface="Calibri"/>
              </a:rPr>
              <a:t> </a:t>
            </a:r>
            <a:r>
              <a:rPr sz="1667" i="1" dirty="0">
                <a:latin typeface="Calibri"/>
                <a:cs typeface="Calibri"/>
              </a:rPr>
              <a:t>à</a:t>
            </a:r>
            <a:r>
              <a:rPr sz="1667" i="1" spc="262" dirty="0">
                <a:latin typeface="Calibri"/>
                <a:cs typeface="Calibri"/>
              </a:rPr>
              <a:t> </a:t>
            </a:r>
            <a:r>
              <a:rPr sz="1667" i="1" dirty="0">
                <a:latin typeface="Calibri"/>
                <a:cs typeface="Calibri"/>
              </a:rPr>
              <a:t>indemniser</a:t>
            </a:r>
            <a:r>
              <a:rPr sz="1667" i="1" spc="262" dirty="0">
                <a:latin typeface="Calibri"/>
                <a:cs typeface="Calibri"/>
              </a:rPr>
              <a:t> </a:t>
            </a:r>
            <a:r>
              <a:rPr sz="1667" i="1" dirty="0">
                <a:latin typeface="Calibri"/>
                <a:cs typeface="Calibri"/>
              </a:rPr>
              <a:t>un</a:t>
            </a:r>
            <a:r>
              <a:rPr sz="1667" i="1" spc="258" dirty="0">
                <a:latin typeface="Calibri"/>
                <a:cs typeface="Calibri"/>
              </a:rPr>
              <a:t> </a:t>
            </a:r>
            <a:r>
              <a:rPr sz="1667" i="1" dirty="0">
                <a:latin typeface="Calibri"/>
                <a:cs typeface="Calibri"/>
              </a:rPr>
              <a:t>préjudice</a:t>
            </a:r>
            <a:r>
              <a:rPr sz="1667" i="1" spc="262" dirty="0">
                <a:latin typeface="Calibri"/>
                <a:cs typeface="Calibri"/>
              </a:rPr>
              <a:t> </a:t>
            </a:r>
            <a:r>
              <a:rPr sz="1667" i="1" spc="-17" dirty="0">
                <a:latin typeface="Calibri"/>
                <a:cs typeface="Calibri"/>
              </a:rPr>
              <a:t>extra-</a:t>
            </a:r>
            <a:r>
              <a:rPr sz="1667" i="1" dirty="0">
                <a:latin typeface="Calibri"/>
                <a:cs typeface="Calibri"/>
              </a:rPr>
              <a:t>patrimonial</a:t>
            </a:r>
            <a:r>
              <a:rPr sz="1667" i="1" spc="267" dirty="0">
                <a:latin typeface="Calibri"/>
                <a:cs typeface="Calibri"/>
              </a:rPr>
              <a:t> </a:t>
            </a:r>
            <a:r>
              <a:rPr sz="1667" i="1" dirty="0">
                <a:latin typeface="Calibri"/>
                <a:cs typeface="Calibri"/>
              </a:rPr>
              <a:t>découlant</a:t>
            </a:r>
            <a:r>
              <a:rPr sz="1667" i="1" spc="267" dirty="0">
                <a:latin typeface="Calibri"/>
                <a:cs typeface="Calibri"/>
              </a:rPr>
              <a:t> </a:t>
            </a:r>
            <a:r>
              <a:rPr sz="1667" i="1" spc="-8" dirty="0">
                <a:latin typeface="Calibri"/>
                <a:cs typeface="Calibri"/>
              </a:rPr>
              <a:t>d’une </a:t>
            </a:r>
            <a:r>
              <a:rPr sz="1667" i="1" dirty="0">
                <a:latin typeface="Calibri"/>
                <a:cs typeface="Calibri"/>
              </a:rPr>
              <a:t>incapacité</a:t>
            </a:r>
            <a:r>
              <a:rPr sz="1667" i="1" spc="117" dirty="0">
                <a:latin typeface="Calibri"/>
                <a:cs typeface="Calibri"/>
              </a:rPr>
              <a:t> </a:t>
            </a:r>
            <a:r>
              <a:rPr sz="1667" i="1" dirty="0">
                <a:latin typeface="Calibri"/>
                <a:cs typeface="Calibri"/>
              </a:rPr>
              <a:t>constatée</a:t>
            </a:r>
            <a:r>
              <a:rPr sz="1667" i="1" spc="121" dirty="0">
                <a:latin typeface="Calibri"/>
                <a:cs typeface="Calibri"/>
              </a:rPr>
              <a:t> </a:t>
            </a:r>
            <a:r>
              <a:rPr sz="1667" i="1" dirty="0">
                <a:latin typeface="Calibri"/>
                <a:cs typeface="Calibri"/>
              </a:rPr>
              <a:t>médicalement</a:t>
            </a:r>
            <a:r>
              <a:rPr sz="1667" i="1" spc="129" dirty="0">
                <a:latin typeface="Calibri"/>
                <a:cs typeface="Calibri"/>
              </a:rPr>
              <a:t> </a:t>
            </a:r>
            <a:r>
              <a:rPr sz="1667" i="1" dirty="0">
                <a:latin typeface="Calibri"/>
                <a:cs typeface="Calibri"/>
              </a:rPr>
              <a:t>qui</a:t>
            </a:r>
            <a:r>
              <a:rPr sz="1667" i="1" spc="129" dirty="0">
                <a:latin typeface="Calibri"/>
                <a:cs typeface="Calibri"/>
              </a:rPr>
              <a:t> </a:t>
            </a:r>
            <a:r>
              <a:rPr sz="1667" i="1" dirty="0">
                <a:latin typeface="Calibri"/>
                <a:cs typeface="Calibri"/>
              </a:rPr>
              <a:t>établit</a:t>
            </a:r>
            <a:r>
              <a:rPr sz="1667" i="1" spc="129" dirty="0">
                <a:latin typeface="Calibri"/>
                <a:cs typeface="Calibri"/>
              </a:rPr>
              <a:t> </a:t>
            </a:r>
            <a:r>
              <a:rPr sz="1667" i="1" dirty="0">
                <a:latin typeface="Calibri"/>
                <a:cs typeface="Calibri"/>
              </a:rPr>
              <a:t>que</a:t>
            </a:r>
            <a:r>
              <a:rPr sz="1667" i="1" spc="121" dirty="0">
                <a:latin typeface="Calibri"/>
                <a:cs typeface="Calibri"/>
              </a:rPr>
              <a:t> </a:t>
            </a:r>
            <a:r>
              <a:rPr sz="1667" i="1" dirty="0">
                <a:latin typeface="Calibri"/>
                <a:cs typeface="Calibri"/>
              </a:rPr>
              <a:t>le</a:t>
            </a:r>
            <a:r>
              <a:rPr sz="1667" i="1" spc="121" dirty="0">
                <a:latin typeface="Calibri"/>
                <a:cs typeface="Calibri"/>
              </a:rPr>
              <a:t> </a:t>
            </a:r>
            <a:r>
              <a:rPr sz="1667" i="1" dirty="0">
                <a:latin typeface="Calibri"/>
                <a:cs typeface="Calibri"/>
              </a:rPr>
              <a:t>dommage</a:t>
            </a:r>
            <a:r>
              <a:rPr sz="1667" i="1" spc="121" dirty="0">
                <a:latin typeface="Calibri"/>
                <a:cs typeface="Calibri"/>
              </a:rPr>
              <a:t> </a:t>
            </a:r>
            <a:r>
              <a:rPr sz="1667" i="1" dirty="0">
                <a:latin typeface="Calibri"/>
                <a:cs typeface="Calibri"/>
              </a:rPr>
              <a:t>subi</a:t>
            </a:r>
            <a:r>
              <a:rPr sz="1667" i="1" spc="125" dirty="0">
                <a:latin typeface="Calibri"/>
                <a:cs typeface="Calibri"/>
              </a:rPr>
              <a:t> </a:t>
            </a:r>
            <a:r>
              <a:rPr sz="1667" i="1" dirty="0">
                <a:latin typeface="Calibri"/>
                <a:cs typeface="Calibri"/>
              </a:rPr>
              <a:t>a</a:t>
            </a:r>
            <a:r>
              <a:rPr sz="1667" i="1" spc="125" dirty="0">
                <a:latin typeface="Calibri"/>
                <a:cs typeface="Calibri"/>
              </a:rPr>
              <a:t> </a:t>
            </a:r>
            <a:r>
              <a:rPr sz="1667" i="1" dirty="0">
                <a:latin typeface="Calibri"/>
                <a:cs typeface="Calibri"/>
              </a:rPr>
              <a:t>une</a:t>
            </a:r>
            <a:r>
              <a:rPr sz="1667" i="1" spc="121" dirty="0">
                <a:latin typeface="Calibri"/>
                <a:cs typeface="Calibri"/>
              </a:rPr>
              <a:t> </a:t>
            </a:r>
            <a:r>
              <a:rPr sz="1667" i="1" dirty="0">
                <a:latin typeface="Calibri"/>
                <a:cs typeface="Calibri"/>
              </a:rPr>
              <a:t>incidence</a:t>
            </a:r>
            <a:r>
              <a:rPr sz="1667" i="1" spc="121" dirty="0">
                <a:latin typeface="Calibri"/>
                <a:cs typeface="Calibri"/>
              </a:rPr>
              <a:t> </a:t>
            </a:r>
            <a:r>
              <a:rPr sz="1667" i="1" dirty="0">
                <a:latin typeface="Calibri"/>
                <a:cs typeface="Calibri"/>
              </a:rPr>
              <a:t>sur</a:t>
            </a:r>
            <a:r>
              <a:rPr sz="1667" i="1" spc="125" dirty="0">
                <a:latin typeface="Calibri"/>
                <a:cs typeface="Calibri"/>
              </a:rPr>
              <a:t> </a:t>
            </a:r>
            <a:r>
              <a:rPr sz="1667" i="1" dirty="0">
                <a:latin typeface="Calibri"/>
                <a:cs typeface="Calibri"/>
              </a:rPr>
              <a:t>les</a:t>
            </a:r>
            <a:r>
              <a:rPr sz="1667" i="1" spc="121" dirty="0">
                <a:latin typeface="Calibri"/>
                <a:cs typeface="Calibri"/>
              </a:rPr>
              <a:t> </a:t>
            </a:r>
            <a:r>
              <a:rPr sz="1667" i="1" dirty="0">
                <a:latin typeface="Calibri"/>
                <a:cs typeface="Calibri"/>
              </a:rPr>
              <a:t>fonctions</a:t>
            </a:r>
            <a:r>
              <a:rPr sz="1667" i="1" spc="121" dirty="0">
                <a:latin typeface="Calibri"/>
                <a:cs typeface="Calibri"/>
              </a:rPr>
              <a:t> </a:t>
            </a:r>
            <a:r>
              <a:rPr sz="1667" i="1" dirty="0">
                <a:latin typeface="Calibri"/>
                <a:cs typeface="Calibri"/>
              </a:rPr>
              <a:t>du</a:t>
            </a:r>
            <a:r>
              <a:rPr sz="1667" i="1" spc="125" dirty="0">
                <a:latin typeface="Calibri"/>
                <a:cs typeface="Calibri"/>
              </a:rPr>
              <a:t> </a:t>
            </a:r>
            <a:r>
              <a:rPr sz="1667" i="1" dirty="0">
                <a:latin typeface="Calibri"/>
                <a:cs typeface="Calibri"/>
              </a:rPr>
              <a:t>corps</a:t>
            </a:r>
            <a:r>
              <a:rPr sz="1667" i="1" spc="125" dirty="0">
                <a:latin typeface="Calibri"/>
                <a:cs typeface="Calibri"/>
              </a:rPr>
              <a:t> </a:t>
            </a:r>
            <a:r>
              <a:rPr sz="1667" i="1" dirty="0">
                <a:latin typeface="Calibri"/>
                <a:cs typeface="Calibri"/>
              </a:rPr>
              <a:t>humain</a:t>
            </a:r>
            <a:r>
              <a:rPr sz="1667" i="1" spc="121" dirty="0">
                <a:latin typeface="Calibri"/>
                <a:cs typeface="Calibri"/>
              </a:rPr>
              <a:t> </a:t>
            </a:r>
            <a:r>
              <a:rPr sz="1667" i="1" dirty="0">
                <a:latin typeface="Calibri"/>
                <a:cs typeface="Calibri"/>
              </a:rPr>
              <a:t>de</a:t>
            </a:r>
            <a:r>
              <a:rPr sz="1667" i="1" spc="121" dirty="0">
                <a:latin typeface="Calibri"/>
                <a:cs typeface="Calibri"/>
              </a:rPr>
              <a:t> </a:t>
            </a:r>
            <a:r>
              <a:rPr sz="1667" i="1" spc="-21" dirty="0">
                <a:latin typeface="Calibri"/>
                <a:cs typeface="Calibri"/>
              </a:rPr>
              <a:t>la </a:t>
            </a:r>
            <a:r>
              <a:rPr sz="1667" i="1" spc="-8" dirty="0">
                <a:latin typeface="Calibri"/>
                <a:cs typeface="Calibri"/>
              </a:rPr>
              <a:t>victime.</a:t>
            </a:r>
            <a:endParaRPr sz="1667" dirty="0">
              <a:latin typeface="Calibri"/>
              <a:cs typeface="Calibri"/>
            </a:endParaRPr>
          </a:p>
          <a:p>
            <a:pPr marL="10583" marR="4762" algn="just">
              <a:spcBef>
                <a:spcPts val="2000"/>
              </a:spcBef>
            </a:pPr>
            <a:r>
              <a:rPr sz="1667" i="1" dirty="0">
                <a:latin typeface="Calibri"/>
                <a:cs typeface="Calibri"/>
              </a:rPr>
              <a:t>Il</a:t>
            </a:r>
            <a:r>
              <a:rPr sz="1667" i="1" spc="33" dirty="0">
                <a:latin typeface="Calibri"/>
                <a:cs typeface="Calibri"/>
              </a:rPr>
              <a:t> </a:t>
            </a:r>
            <a:r>
              <a:rPr sz="1667" i="1" dirty="0">
                <a:latin typeface="Calibri"/>
                <a:cs typeface="Calibri"/>
              </a:rPr>
              <a:t>s’agit</a:t>
            </a:r>
            <a:r>
              <a:rPr sz="1667" i="1" spc="33" dirty="0">
                <a:latin typeface="Calibri"/>
                <a:cs typeface="Calibri"/>
              </a:rPr>
              <a:t> </a:t>
            </a:r>
            <a:r>
              <a:rPr sz="1667" i="1" dirty="0">
                <a:latin typeface="Calibri"/>
                <a:cs typeface="Calibri"/>
              </a:rPr>
              <a:t>ici</a:t>
            </a:r>
            <a:r>
              <a:rPr sz="1667" i="1" spc="29" dirty="0">
                <a:latin typeface="Calibri"/>
                <a:cs typeface="Calibri"/>
              </a:rPr>
              <a:t> </a:t>
            </a:r>
            <a:r>
              <a:rPr sz="1667" i="1" dirty="0">
                <a:latin typeface="Calibri"/>
                <a:cs typeface="Calibri"/>
              </a:rPr>
              <a:t>de</a:t>
            </a:r>
            <a:r>
              <a:rPr sz="1667" i="1" spc="25" dirty="0">
                <a:latin typeface="Calibri"/>
                <a:cs typeface="Calibri"/>
              </a:rPr>
              <a:t> </a:t>
            </a:r>
            <a:r>
              <a:rPr sz="1667" i="1" dirty="0">
                <a:latin typeface="Calibri"/>
                <a:cs typeface="Calibri"/>
              </a:rPr>
              <a:t>réparer</a:t>
            </a:r>
            <a:r>
              <a:rPr sz="1667" i="1" spc="29" dirty="0">
                <a:latin typeface="Calibri"/>
                <a:cs typeface="Calibri"/>
              </a:rPr>
              <a:t> </a:t>
            </a:r>
            <a:r>
              <a:rPr sz="1667" i="1" dirty="0">
                <a:latin typeface="Calibri"/>
                <a:cs typeface="Calibri"/>
              </a:rPr>
              <a:t>les</a:t>
            </a:r>
            <a:r>
              <a:rPr sz="1667" i="1" spc="29" dirty="0">
                <a:latin typeface="Calibri"/>
                <a:cs typeface="Calibri"/>
              </a:rPr>
              <a:t> </a:t>
            </a:r>
            <a:r>
              <a:rPr sz="1667" b="1" i="1" dirty="0">
                <a:latin typeface="Calibri"/>
                <a:cs typeface="Calibri"/>
              </a:rPr>
              <a:t>incidences</a:t>
            </a:r>
            <a:r>
              <a:rPr sz="1667" b="1" i="1" spc="25" dirty="0">
                <a:latin typeface="Calibri"/>
                <a:cs typeface="Calibri"/>
              </a:rPr>
              <a:t> </a:t>
            </a:r>
            <a:r>
              <a:rPr sz="1667" i="1" dirty="0">
                <a:latin typeface="Calibri"/>
                <a:cs typeface="Calibri"/>
              </a:rPr>
              <a:t>du</a:t>
            </a:r>
            <a:r>
              <a:rPr sz="1667" i="1" spc="25" dirty="0">
                <a:latin typeface="Calibri"/>
                <a:cs typeface="Calibri"/>
              </a:rPr>
              <a:t> </a:t>
            </a:r>
            <a:r>
              <a:rPr sz="1667" i="1" dirty="0">
                <a:latin typeface="Calibri"/>
                <a:cs typeface="Calibri"/>
              </a:rPr>
              <a:t>dommage</a:t>
            </a:r>
            <a:r>
              <a:rPr sz="1667" i="1" spc="25" dirty="0">
                <a:latin typeface="Calibri"/>
                <a:cs typeface="Calibri"/>
              </a:rPr>
              <a:t> </a:t>
            </a:r>
            <a:r>
              <a:rPr sz="1667" i="1" dirty="0">
                <a:latin typeface="Calibri"/>
                <a:cs typeface="Calibri"/>
              </a:rPr>
              <a:t>qui</a:t>
            </a:r>
            <a:r>
              <a:rPr sz="1667" i="1" spc="33" dirty="0">
                <a:latin typeface="Calibri"/>
                <a:cs typeface="Calibri"/>
              </a:rPr>
              <a:t> </a:t>
            </a:r>
            <a:r>
              <a:rPr sz="1667" i="1" dirty="0">
                <a:latin typeface="Calibri"/>
                <a:cs typeface="Calibri"/>
              </a:rPr>
              <a:t>touchent</a:t>
            </a:r>
            <a:r>
              <a:rPr sz="1667" i="1" spc="33" dirty="0">
                <a:latin typeface="Calibri"/>
                <a:cs typeface="Calibri"/>
              </a:rPr>
              <a:t> </a:t>
            </a:r>
            <a:r>
              <a:rPr sz="1667" b="1" i="1" spc="-8" dirty="0">
                <a:latin typeface="Calibri"/>
                <a:cs typeface="Calibri"/>
              </a:rPr>
              <a:t>exclusivement</a:t>
            </a:r>
            <a:r>
              <a:rPr sz="1667" b="1" i="1" spc="25" dirty="0">
                <a:latin typeface="Calibri"/>
                <a:cs typeface="Calibri"/>
              </a:rPr>
              <a:t> </a:t>
            </a:r>
            <a:r>
              <a:rPr sz="1667" b="1" i="1" dirty="0">
                <a:latin typeface="Calibri"/>
                <a:cs typeface="Calibri"/>
              </a:rPr>
              <a:t>à</a:t>
            </a:r>
            <a:r>
              <a:rPr sz="1667" b="1" i="1" spc="25" dirty="0">
                <a:latin typeface="Calibri"/>
                <a:cs typeface="Calibri"/>
              </a:rPr>
              <a:t> </a:t>
            </a:r>
            <a:r>
              <a:rPr sz="1667" b="1" i="1" dirty="0">
                <a:latin typeface="Calibri"/>
                <a:cs typeface="Calibri"/>
              </a:rPr>
              <a:t>la</a:t>
            </a:r>
            <a:r>
              <a:rPr sz="1667" b="1" i="1" spc="29" dirty="0">
                <a:latin typeface="Calibri"/>
                <a:cs typeface="Calibri"/>
              </a:rPr>
              <a:t> </a:t>
            </a:r>
            <a:r>
              <a:rPr sz="1667" b="1" i="1" dirty="0">
                <a:latin typeface="Calibri"/>
                <a:cs typeface="Calibri"/>
              </a:rPr>
              <a:t>sphère</a:t>
            </a:r>
            <a:r>
              <a:rPr sz="1667" b="1" i="1" spc="33" dirty="0">
                <a:latin typeface="Calibri"/>
                <a:cs typeface="Calibri"/>
              </a:rPr>
              <a:t> </a:t>
            </a:r>
            <a:r>
              <a:rPr sz="1667" b="1" i="1" dirty="0">
                <a:latin typeface="Calibri"/>
                <a:cs typeface="Calibri"/>
              </a:rPr>
              <a:t>personnelle</a:t>
            </a:r>
            <a:r>
              <a:rPr sz="1667" b="1" i="1" spc="29" dirty="0">
                <a:latin typeface="Calibri"/>
                <a:cs typeface="Calibri"/>
              </a:rPr>
              <a:t> </a:t>
            </a:r>
            <a:r>
              <a:rPr sz="1667" i="1" dirty="0">
                <a:latin typeface="Calibri"/>
                <a:cs typeface="Calibri"/>
              </a:rPr>
              <a:t>de</a:t>
            </a:r>
            <a:r>
              <a:rPr sz="1667" i="1" spc="29" dirty="0">
                <a:latin typeface="Calibri"/>
                <a:cs typeface="Calibri"/>
              </a:rPr>
              <a:t> </a:t>
            </a:r>
            <a:r>
              <a:rPr sz="1667" i="1" dirty="0">
                <a:latin typeface="Calibri"/>
                <a:cs typeface="Calibri"/>
              </a:rPr>
              <a:t>la</a:t>
            </a:r>
            <a:r>
              <a:rPr sz="1667" i="1" spc="25" dirty="0">
                <a:latin typeface="Calibri"/>
                <a:cs typeface="Calibri"/>
              </a:rPr>
              <a:t> </a:t>
            </a:r>
            <a:r>
              <a:rPr sz="1667" i="1" dirty="0">
                <a:latin typeface="Calibri"/>
                <a:cs typeface="Calibri"/>
              </a:rPr>
              <a:t>victime.</a:t>
            </a:r>
            <a:r>
              <a:rPr sz="1667" i="1" spc="29" dirty="0">
                <a:latin typeface="Calibri"/>
                <a:cs typeface="Calibri"/>
              </a:rPr>
              <a:t> </a:t>
            </a:r>
            <a:r>
              <a:rPr sz="1667" i="1" dirty="0">
                <a:latin typeface="Calibri"/>
                <a:cs typeface="Calibri"/>
              </a:rPr>
              <a:t>Il</a:t>
            </a:r>
            <a:r>
              <a:rPr sz="1667" i="1" spc="33" dirty="0">
                <a:latin typeface="Calibri"/>
                <a:cs typeface="Calibri"/>
              </a:rPr>
              <a:t> </a:t>
            </a:r>
            <a:r>
              <a:rPr sz="1667" i="1" spc="-8" dirty="0">
                <a:latin typeface="Calibri"/>
                <a:cs typeface="Calibri"/>
              </a:rPr>
              <a:t>convient </a:t>
            </a:r>
            <a:r>
              <a:rPr sz="1667" i="1" dirty="0">
                <a:latin typeface="Calibri"/>
                <a:cs typeface="Calibri"/>
              </a:rPr>
              <a:t>d’indemniser</a:t>
            </a:r>
            <a:r>
              <a:rPr sz="1667" i="1" spc="33" dirty="0">
                <a:latin typeface="Calibri"/>
                <a:cs typeface="Calibri"/>
              </a:rPr>
              <a:t>  </a:t>
            </a:r>
            <a:r>
              <a:rPr sz="1667" i="1" dirty="0">
                <a:latin typeface="Calibri"/>
                <a:cs typeface="Calibri"/>
              </a:rPr>
              <a:t>à</a:t>
            </a:r>
            <a:r>
              <a:rPr sz="1667" i="1" spc="33" dirty="0">
                <a:latin typeface="Calibri"/>
                <a:cs typeface="Calibri"/>
              </a:rPr>
              <a:t>  </a:t>
            </a:r>
            <a:r>
              <a:rPr sz="1667" i="1" dirty="0">
                <a:latin typeface="Calibri"/>
                <a:cs typeface="Calibri"/>
              </a:rPr>
              <a:t>ce</a:t>
            </a:r>
            <a:r>
              <a:rPr sz="1667" i="1" spc="33" dirty="0">
                <a:latin typeface="Calibri"/>
                <a:cs typeface="Calibri"/>
              </a:rPr>
              <a:t>  </a:t>
            </a:r>
            <a:r>
              <a:rPr sz="1667" i="1" dirty="0">
                <a:latin typeface="Calibri"/>
                <a:cs typeface="Calibri"/>
              </a:rPr>
              <a:t>titre,</a:t>
            </a:r>
            <a:r>
              <a:rPr sz="1667" i="1" spc="33" dirty="0">
                <a:latin typeface="Calibri"/>
                <a:cs typeface="Calibri"/>
              </a:rPr>
              <a:t>  </a:t>
            </a:r>
            <a:r>
              <a:rPr sz="1667" i="1" dirty="0">
                <a:latin typeface="Calibri"/>
                <a:cs typeface="Calibri"/>
              </a:rPr>
              <a:t>non</a:t>
            </a:r>
            <a:r>
              <a:rPr sz="1667" i="1" spc="37" dirty="0">
                <a:latin typeface="Calibri"/>
                <a:cs typeface="Calibri"/>
              </a:rPr>
              <a:t>  </a:t>
            </a:r>
            <a:r>
              <a:rPr sz="1667" i="1" dirty="0">
                <a:latin typeface="Calibri"/>
                <a:cs typeface="Calibri"/>
              </a:rPr>
              <a:t>seulement</a:t>
            </a:r>
            <a:r>
              <a:rPr sz="1667" i="1" spc="37" dirty="0">
                <a:latin typeface="Calibri"/>
                <a:cs typeface="Calibri"/>
              </a:rPr>
              <a:t>  </a:t>
            </a:r>
            <a:r>
              <a:rPr sz="1667" i="1" dirty="0">
                <a:latin typeface="Calibri"/>
                <a:cs typeface="Calibri"/>
              </a:rPr>
              <a:t>les</a:t>
            </a:r>
            <a:r>
              <a:rPr sz="1667" i="1" spc="33" dirty="0">
                <a:latin typeface="Calibri"/>
                <a:cs typeface="Calibri"/>
              </a:rPr>
              <a:t>  </a:t>
            </a:r>
            <a:r>
              <a:rPr sz="1667" i="1" dirty="0">
                <a:latin typeface="Calibri"/>
                <a:cs typeface="Calibri"/>
              </a:rPr>
              <a:t>atteintes</a:t>
            </a:r>
            <a:r>
              <a:rPr sz="1667" i="1" spc="33" dirty="0">
                <a:latin typeface="Calibri"/>
                <a:cs typeface="Calibri"/>
              </a:rPr>
              <a:t>  </a:t>
            </a:r>
            <a:r>
              <a:rPr sz="1667" i="1" dirty="0">
                <a:latin typeface="Calibri"/>
                <a:cs typeface="Calibri"/>
              </a:rPr>
              <a:t>aux</a:t>
            </a:r>
            <a:r>
              <a:rPr sz="1667" i="1" spc="33" dirty="0">
                <a:latin typeface="Calibri"/>
                <a:cs typeface="Calibri"/>
              </a:rPr>
              <a:t>  </a:t>
            </a:r>
            <a:r>
              <a:rPr sz="1667" i="1" dirty="0">
                <a:latin typeface="Calibri"/>
                <a:cs typeface="Calibri"/>
              </a:rPr>
              <a:t>fonctions</a:t>
            </a:r>
            <a:r>
              <a:rPr sz="1667" i="1" spc="33" dirty="0">
                <a:latin typeface="Calibri"/>
                <a:cs typeface="Calibri"/>
              </a:rPr>
              <a:t>  </a:t>
            </a:r>
            <a:r>
              <a:rPr sz="1667" i="1" dirty="0">
                <a:latin typeface="Calibri"/>
                <a:cs typeface="Calibri"/>
              </a:rPr>
              <a:t>physiologiques</a:t>
            </a:r>
            <a:r>
              <a:rPr sz="1667" i="1" spc="33" dirty="0">
                <a:latin typeface="Calibri"/>
                <a:cs typeface="Calibri"/>
              </a:rPr>
              <a:t>  </a:t>
            </a:r>
            <a:r>
              <a:rPr sz="1667" i="1" dirty="0">
                <a:latin typeface="Calibri"/>
                <a:cs typeface="Calibri"/>
              </a:rPr>
              <a:t>de</a:t>
            </a:r>
            <a:r>
              <a:rPr sz="1667" i="1" spc="33" dirty="0">
                <a:latin typeface="Calibri"/>
                <a:cs typeface="Calibri"/>
              </a:rPr>
              <a:t>  </a:t>
            </a:r>
            <a:r>
              <a:rPr sz="1667" i="1" dirty="0">
                <a:latin typeface="Calibri"/>
                <a:cs typeface="Calibri"/>
              </a:rPr>
              <a:t>la</a:t>
            </a:r>
            <a:r>
              <a:rPr sz="1667" i="1" spc="33" dirty="0">
                <a:latin typeface="Calibri"/>
                <a:cs typeface="Calibri"/>
              </a:rPr>
              <a:t>  </a:t>
            </a:r>
            <a:r>
              <a:rPr sz="1667" i="1" dirty="0">
                <a:latin typeface="Calibri"/>
                <a:cs typeface="Calibri"/>
              </a:rPr>
              <a:t>victime,</a:t>
            </a:r>
            <a:r>
              <a:rPr sz="1667" i="1" spc="33" dirty="0">
                <a:latin typeface="Calibri"/>
                <a:cs typeface="Calibri"/>
              </a:rPr>
              <a:t>  </a:t>
            </a:r>
            <a:r>
              <a:rPr sz="1667" i="1" dirty="0">
                <a:latin typeface="Calibri"/>
                <a:cs typeface="Calibri"/>
              </a:rPr>
              <a:t>mais</a:t>
            </a:r>
            <a:r>
              <a:rPr sz="1667" i="1" spc="33" dirty="0">
                <a:latin typeface="Calibri"/>
                <a:cs typeface="Calibri"/>
              </a:rPr>
              <a:t>  </a:t>
            </a:r>
            <a:r>
              <a:rPr sz="1667" i="1" dirty="0">
                <a:latin typeface="Calibri"/>
                <a:cs typeface="Calibri"/>
              </a:rPr>
              <a:t>aussi</a:t>
            </a:r>
            <a:r>
              <a:rPr sz="1667" i="1" spc="37" dirty="0">
                <a:latin typeface="Calibri"/>
                <a:cs typeface="Calibri"/>
              </a:rPr>
              <a:t>  </a:t>
            </a:r>
            <a:r>
              <a:rPr sz="1667" i="1" dirty="0">
                <a:latin typeface="Calibri"/>
                <a:cs typeface="Calibri"/>
              </a:rPr>
              <a:t>la</a:t>
            </a:r>
            <a:r>
              <a:rPr sz="1667" i="1" spc="33" dirty="0">
                <a:latin typeface="Calibri"/>
                <a:cs typeface="Calibri"/>
              </a:rPr>
              <a:t>  </a:t>
            </a:r>
            <a:r>
              <a:rPr sz="1667" i="1" spc="-8" dirty="0">
                <a:latin typeface="Calibri"/>
                <a:cs typeface="Calibri"/>
              </a:rPr>
              <a:t>douleur </a:t>
            </a:r>
            <a:r>
              <a:rPr sz="1667" i="1" dirty="0">
                <a:latin typeface="Calibri"/>
                <a:cs typeface="Calibri"/>
              </a:rPr>
              <a:t>permanente</a:t>
            </a:r>
            <a:r>
              <a:rPr sz="1667" i="1" spc="179" dirty="0">
                <a:latin typeface="Calibri"/>
                <a:cs typeface="Calibri"/>
              </a:rPr>
              <a:t> </a:t>
            </a:r>
            <a:r>
              <a:rPr sz="1667" i="1" dirty="0">
                <a:latin typeface="Calibri"/>
                <a:cs typeface="Calibri"/>
              </a:rPr>
              <a:t>qu’elle</a:t>
            </a:r>
            <a:r>
              <a:rPr sz="1667" i="1" spc="179" dirty="0">
                <a:latin typeface="Calibri"/>
                <a:cs typeface="Calibri"/>
              </a:rPr>
              <a:t> </a:t>
            </a:r>
            <a:r>
              <a:rPr sz="1667" i="1" dirty="0">
                <a:latin typeface="Calibri"/>
                <a:cs typeface="Calibri"/>
              </a:rPr>
              <a:t>ressent,</a:t>
            </a:r>
            <a:r>
              <a:rPr sz="1667" i="1" spc="187" dirty="0">
                <a:latin typeface="Calibri"/>
                <a:cs typeface="Calibri"/>
              </a:rPr>
              <a:t> </a:t>
            </a:r>
            <a:r>
              <a:rPr sz="1667" i="1" dirty="0">
                <a:latin typeface="Calibri"/>
                <a:cs typeface="Calibri"/>
              </a:rPr>
              <a:t>la</a:t>
            </a:r>
            <a:r>
              <a:rPr sz="1667" i="1" spc="183" dirty="0">
                <a:latin typeface="Calibri"/>
                <a:cs typeface="Calibri"/>
              </a:rPr>
              <a:t> </a:t>
            </a:r>
            <a:r>
              <a:rPr sz="1667" i="1" dirty="0">
                <a:latin typeface="Calibri"/>
                <a:cs typeface="Calibri"/>
              </a:rPr>
              <a:t>perte</a:t>
            </a:r>
            <a:r>
              <a:rPr sz="1667" i="1" spc="183" dirty="0">
                <a:latin typeface="Calibri"/>
                <a:cs typeface="Calibri"/>
              </a:rPr>
              <a:t> </a:t>
            </a:r>
            <a:r>
              <a:rPr sz="1667" i="1" dirty="0">
                <a:latin typeface="Calibri"/>
                <a:cs typeface="Calibri"/>
              </a:rPr>
              <a:t>de</a:t>
            </a:r>
            <a:r>
              <a:rPr sz="1667" i="1" spc="179" dirty="0">
                <a:latin typeface="Calibri"/>
                <a:cs typeface="Calibri"/>
              </a:rPr>
              <a:t> </a:t>
            </a:r>
            <a:r>
              <a:rPr sz="1667" i="1" dirty="0">
                <a:latin typeface="Calibri"/>
                <a:cs typeface="Calibri"/>
              </a:rPr>
              <a:t>la</a:t>
            </a:r>
            <a:r>
              <a:rPr sz="1667" i="1" spc="183" dirty="0">
                <a:latin typeface="Calibri"/>
                <a:cs typeface="Calibri"/>
              </a:rPr>
              <a:t> </a:t>
            </a:r>
            <a:r>
              <a:rPr sz="1667" i="1" dirty="0">
                <a:latin typeface="Calibri"/>
                <a:cs typeface="Calibri"/>
              </a:rPr>
              <a:t>qualité</a:t>
            </a:r>
            <a:r>
              <a:rPr sz="1667" i="1" spc="179" dirty="0">
                <a:latin typeface="Calibri"/>
                <a:cs typeface="Calibri"/>
              </a:rPr>
              <a:t> </a:t>
            </a:r>
            <a:r>
              <a:rPr sz="1667" i="1" dirty="0">
                <a:latin typeface="Calibri"/>
                <a:cs typeface="Calibri"/>
              </a:rPr>
              <a:t>de</a:t>
            </a:r>
            <a:r>
              <a:rPr sz="1667" i="1" spc="183" dirty="0">
                <a:latin typeface="Calibri"/>
                <a:cs typeface="Calibri"/>
              </a:rPr>
              <a:t> </a:t>
            </a:r>
            <a:r>
              <a:rPr sz="1667" i="1" dirty="0">
                <a:latin typeface="Calibri"/>
                <a:cs typeface="Calibri"/>
              </a:rPr>
              <a:t>vie</a:t>
            </a:r>
            <a:r>
              <a:rPr sz="1667" i="1" spc="183" dirty="0">
                <a:latin typeface="Calibri"/>
                <a:cs typeface="Calibri"/>
              </a:rPr>
              <a:t> </a:t>
            </a:r>
            <a:r>
              <a:rPr sz="1667" i="1" dirty="0">
                <a:latin typeface="Calibri"/>
                <a:cs typeface="Calibri"/>
              </a:rPr>
              <a:t>et</a:t>
            </a:r>
            <a:r>
              <a:rPr sz="1667" i="1" spc="191" dirty="0">
                <a:latin typeface="Calibri"/>
                <a:cs typeface="Calibri"/>
              </a:rPr>
              <a:t> </a:t>
            </a:r>
            <a:r>
              <a:rPr sz="1667" i="1" dirty="0">
                <a:latin typeface="Calibri"/>
                <a:cs typeface="Calibri"/>
              </a:rPr>
              <a:t>les</a:t>
            </a:r>
            <a:r>
              <a:rPr sz="1667" i="1" spc="183" dirty="0">
                <a:latin typeface="Calibri"/>
                <a:cs typeface="Calibri"/>
              </a:rPr>
              <a:t> </a:t>
            </a:r>
            <a:r>
              <a:rPr sz="1667" i="1" dirty="0">
                <a:latin typeface="Calibri"/>
                <a:cs typeface="Calibri"/>
              </a:rPr>
              <a:t>troubles</a:t>
            </a:r>
            <a:r>
              <a:rPr sz="1667" i="1" spc="183" dirty="0">
                <a:latin typeface="Calibri"/>
                <a:cs typeface="Calibri"/>
              </a:rPr>
              <a:t> </a:t>
            </a:r>
            <a:r>
              <a:rPr sz="1667" i="1" dirty="0">
                <a:latin typeface="Calibri"/>
                <a:cs typeface="Calibri"/>
              </a:rPr>
              <a:t>dans</a:t>
            </a:r>
            <a:r>
              <a:rPr sz="1667" i="1" spc="179" dirty="0">
                <a:latin typeface="Calibri"/>
                <a:cs typeface="Calibri"/>
              </a:rPr>
              <a:t> </a:t>
            </a:r>
            <a:r>
              <a:rPr sz="1667" i="1" dirty="0">
                <a:latin typeface="Calibri"/>
                <a:cs typeface="Calibri"/>
              </a:rPr>
              <a:t>les</a:t>
            </a:r>
            <a:r>
              <a:rPr sz="1667" i="1" spc="183" dirty="0">
                <a:latin typeface="Calibri"/>
                <a:cs typeface="Calibri"/>
              </a:rPr>
              <a:t> </a:t>
            </a:r>
            <a:r>
              <a:rPr sz="1667" i="1" dirty="0">
                <a:latin typeface="Calibri"/>
                <a:cs typeface="Calibri"/>
              </a:rPr>
              <a:t>conditions</a:t>
            </a:r>
            <a:r>
              <a:rPr sz="1667" i="1" spc="183" dirty="0">
                <a:latin typeface="Calibri"/>
                <a:cs typeface="Calibri"/>
              </a:rPr>
              <a:t> </a:t>
            </a:r>
            <a:r>
              <a:rPr sz="1667" i="1" dirty="0">
                <a:latin typeface="Calibri"/>
                <a:cs typeface="Calibri"/>
              </a:rPr>
              <a:t>d’existence</a:t>
            </a:r>
            <a:r>
              <a:rPr sz="1667" i="1" spc="183" dirty="0">
                <a:latin typeface="Calibri"/>
                <a:cs typeface="Calibri"/>
              </a:rPr>
              <a:t> </a:t>
            </a:r>
            <a:r>
              <a:rPr sz="1667" i="1" dirty="0">
                <a:latin typeface="Calibri"/>
                <a:cs typeface="Calibri"/>
              </a:rPr>
              <a:t>qu’elle</a:t>
            </a:r>
            <a:r>
              <a:rPr sz="1667" i="1" spc="179" dirty="0">
                <a:latin typeface="Calibri"/>
                <a:cs typeface="Calibri"/>
              </a:rPr>
              <a:t> </a:t>
            </a:r>
            <a:r>
              <a:rPr sz="1667" i="1" dirty="0">
                <a:latin typeface="Calibri"/>
                <a:cs typeface="Calibri"/>
              </a:rPr>
              <a:t>rencontre</a:t>
            </a:r>
            <a:r>
              <a:rPr sz="1667" i="1" spc="179" dirty="0">
                <a:latin typeface="Calibri"/>
                <a:cs typeface="Calibri"/>
              </a:rPr>
              <a:t> </a:t>
            </a:r>
            <a:r>
              <a:rPr sz="1667" i="1" spc="-21" dirty="0">
                <a:latin typeface="Calibri"/>
                <a:cs typeface="Calibri"/>
              </a:rPr>
              <a:t>au </a:t>
            </a:r>
            <a:r>
              <a:rPr sz="1667" i="1" dirty="0">
                <a:latin typeface="Calibri"/>
                <a:cs typeface="Calibri"/>
              </a:rPr>
              <a:t>quotidien</a:t>
            </a:r>
            <a:r>
              <a:rPr sz="1667" i="1" spc="-29" dirty="0">
                <a:latin typeface="Calibri"/>
                <a:cs typeface="Calibri"/>
              </a:rPr>
              <a:t> </a:t>
            </a:r>
            <a:r>
              <a:rPr sz="1667" i="1" dirty="0">
                <a:latin typeface="Calibri"/>
                <a:cs typeface="Calibri"/>
              </a:rPr>
              <a:t>après</a:t>
            </a:r>
            <a:r>
              <a:rPr sz="1667" i="1" spc="-29" dirty="0">
                <a:latin typeface="Calibri"/>
                <a:cs typeface="Calibri"/>
              </a:rPr>
              <a:t> </a:t>
            </a:r>
            <a:r>
              <a:rPr sz="1667" i="1" dirty="0">
                <a:latin typeface="Calibri"/>
                <a:cs typeface="Calibri"/>
              </a:rPr>
              <a:t>sa</a:t>
            </a:r>
            <a:r>
              <a:rPr sz="1667" i="1" spc="-29" dirty="0">
                <a:latin typeface="Calibri"/>
                <a:cs typeface="Calibri"/>
              </a:rPr>
              <a:t> </a:t>
            </a:r>
            <a:r>
              <a:rPr sz="1667" i="1" spc="-8" dirty="0">
                <a:latin typeface="Calibri"/>
                <a:cs typeface="Calibri"/>
              </a:rPr>
              <a:t>consolidation.</a:t>
            </a:r>
            <a:endParaRPr sz="1667" dirty="0">
              <a:latin typeface="Calibri"/>
              <a:cs typeface="Calibri"/>
            </a:endParaRPr>
          </a:p>
          <a:p>
            <a:pPr marL="10583"/>
            <a:r>
              <a:rPr sz="1667" i="1" spc="-21" dirty="0">
                <a:latin typeface="Calibri"/>
                <a:cs typeface="Calibri"/>
              </a:rPr>
              <a:t>(…)</a:t>
            </a:r>
            <a:endParaRPr sz="1667" dirty="0">
              <a:latin typeface="Calibri"/>
              <a:cs typeface="Calibri"/>
            </a:endParaRPr>
          </a:p>
          <a:p>
            <a:pPr marL="10583" marR="4233"/>
            <a:r>
              <a:rPr sz="1667" i="1" dirty="0">
                <a:latin typeface="Calibri"/>
                <a:cs typeface="Calibri"/>
              </a:rPr>
              <a:t>En</a:t>
            </a:r>
            <a:r>
              <a:rPr sz="1667" i="1" spc="54" dirty="0">
                <a:latin typeface="Calibri"/>
                <a:cs typeface="Calibri"/>
              </a:rPr>
              <a:t> </a:t>
            </a:r>
            <a:r>
              <a:rPr sz="1667" i="1" dirty="0">
                <a:latin typeface="Calibri"/>
                <a:cs typeface="Calibri"/>
              </a:rPr>
              <a:t>raison</a:t>
            </a:r>
            <a:r>
              <a:rPr sz="1667" i="1" spc="58" dirty="0">
                <a:latin typeface="Calibri"/>
                <a:cs typeface="Calibri"/>
              </a:rPr>
              <a:t> </a:t>
            </a:r>
            <a:r>
              <a:rPr sz="1667" i="1" dirty="0">
                <a:latin typeface="Calibri"/>
                <a:cs typeface="Calibri"/>
              </a:rPr>
              <a:t>de</a:t>
            </a:r>
            <a:r>
              <a:rPr sz="1667" i="1" spc="54" dirty="0">
                <a:latin typeface="Calibri"/>
                <a:cs typeface="Calibri"/>
              </a:rPr>
              <a:t> </a:t>
            </a:r>
            <a:r>
              <a:rPr sz="1667" i="1" dirty="0">
                <a:latin typeface="Calibri"/>
                <a:cs typeface="Calibri"/>
              </a:rPr>
              <a:t>son</a:t>
            </a:r>
            <a:r>
              <a:rPr sz="1667" i="1" spc="58" dirty="0">
                <a:latin typeface="Calibri"/>
                <a:cs typeface="Calibri"/>
              </a:rPr>
              <a:t> </a:t>
            </a:r>
            <a:r>
              <a:rPr sz="1667" i="1" dirty="0">
                <a:latin typeface="Calibri"/>
                <a:cs typeface="Calibri"/>
              </a:rPr>
              <a:t>caractère</a:t>
            </a:r>
            <a:r>
              <a:rPr sz="1667" i="1" spc="58" dirty="0">
                <a:latin typeface="Calibri"/>
                <a:cs typeface="Calibri"/>
              </a:rPr>
              <a:t> </a:t>
            </a:r>
            <a:r>
              <a:rPr sz="1667" i="1" dirty="0">
                <a:latin typeface="Calibri"/>
                <a:cs typeface="Calibri"/>
              </a:rPr>
              <a:t>général,</a:t>
            </a:r>
            <a:r>
              <a:rPr sz="1667" i="1" spc="62" dirty="0">
                <a:latin typeface="Calibri"/>
                <a:cs typeface="Calibri"/>
              </a:rPr>
              <a:t> </a:t>
            </a:r>
            <a:r>
              <a:rPr sz="1667" i="1" dirty="0">
                <a:latin typeface="Calibri"/>
                <a:cs typeface="Calibri"/>
              </a:rPr>
              <a:t>ce</a:t>
            </a:r>
            <a:r>
              <a:rPr sz="1667" i="1" spc="54" dirty="0">
                <a:latin typeface="Calibri"/>
                <a:cs typeface="Calibri"/>
              </a:rPr>
              <a:t> </a:t>
            </a:r>
            <a:r>
              <a:rPr sz="1667" i="1" dirty="0">
                <a:latin typeface="Calibri"/>
                <a:cs typeface="Calibri"/>
              </a:rPr>
              <a:t>déficit</a:t>
            </a:r>
            <a:r>
              <a:rPr sz="1667" i="1" spc="58" dirty="0">
                <a:latin typeface="Calibri"/>
                <a:cs typeface="Calibri"/>
              </a:rPr>
              <a:t> </a:t>
            </a:r>
            <a:r>
              <a:rPr sz="1667" i="1" dirty="0">
                <a:latin typeface="Calibri"/>
                <a:cs typeface="Calibri"/>
              </a:rPr>
              <a:t>fonctionnel</a:t>
            </a:r>
            <a:r>
              <a:rPr sz="1667" i="1" spc="58" dirty="0">
                <a:latin typeface="Calibri"/>
                <a:cs typeface="Calibri"/>
              </a:rPr>
              <a:t> </a:t>
            </a:r>
            <a:r>
              <a:rPr sz="1667" i="1" dirty="0">
                <a:latin typeface="Calibri"/>
                <a:cs typeface="Calibri"/>
              </a:rPr>
              <a:t>permanent</a:t>
            </a:r>
            <a:r>
              <a:rPr sz="1667" i="1" spc="67" dirty="0">
                <a:latin typeface="Calibri"/>
                <a:cs typeface="Calibri"/>
              </a:rPr>
              <a:t> </a:t>
            </a:r>
            <a:r>
              <a:rPr sz="1667" b="1" i="1" dirty="0">
                <a:latin typeface="Calibri"/>
                <a:cs typeface="Calibri"/>
              </a:rPr>
              <a:t>ne</a:t>
            </a:r>
            <a:r>
              <a:rPr sz="1667" b="1" i="1" spc="67" dirty="0">
                <a:latin typeface="Calibri"/>
                <a:cs typeface="Calibri"/>
              </a:rPr>
              <a:t> </a:t>
            </a:r>
            <a:r>
              <a:rPr sz="1667" b="1" i="1" dirty="0">
                <a:latin typeface="Calibri"/>
                <a:cs typeface="Calibri"/>
              </a:rPr>
              <a:t>se</a:t>
            </a:r>
            <a:r>
              <a:rPr sz="1667" b="1" i="1" spc="67" dirty="0">
                <a:latin typeface="Calibri"/>
                <a:cs typeface="Calibri"/>
              </a:rPr>
              <a:t> </a:t>
            </a:r>
            <a:r>
              <a:rPr sz="1667" b="1" i="1" dirty="0">
                <a:latin typeface="Calibri"/>
                <a:cs typeface="Calibri"/>
              </a:rPr>
              <a:t>confond</a:t>
            </a:r>
            <a:r>
              <a:rPr sz="1667" b="1" i="1" spc="54" dirty="0">
                <a:latin typeface="Calibri"/>
                <a:cs typeface="Calibri"/>
              </a:rPr>
              <a:t> </a:t>
            </a:r>
            <a:r>
              <a:rPr sz="1667" b="1" i="1" dirty="0">
                <a:latin typeface="Calibri"/>
                <a:cs typeface="Calibri"/>
              </a:rPr>
              <a:t>pas</a:t>
            </a:r>
            <a:r>
              <a:rPr sz="1667" b="1" i="1" spc="62" dirty="0">
                <a:latin typeface="Calibri"/>
                <a:cs typeface="Calibri"/>
              </a:rPr>
              <a:t> </a:t>
            </a:r>
            <a:r>
              <a:rPr sz="1667" i="1" dirty="0">
                <a:latin typeface="Calibri"/>
                <a:cs typeface="Calibri"/>
              </a:rPr>
              <a:t>avec</a:t>
            </a:r>
            <a:r>
              <a:rPr sz="1667" i="1" spc="67" dirty="0">
                <a:latin typeface="Calibri"/>
                <a:cs typeface="Calibri"/>
              </a:rPr>
              <a:t> </a:t>
            </a:r>
            <a:r>
              <a:rPr sz="1667" i="1" dirty="0">
                <a:latin typeface="Calibri"/>
                <a:cs typeface="Calibri"/>
              </a:rPr>
              <a:t>le</a:t>
            </a:r>
            <a:r>
              <a:rPr sz="1667" i="1" spc="54" dirty="0">
                <a:latin typeface="Calibri"/>
                <a:cs typeface="Calibri"/>
              </a:rPr>
              <a:t> </a:t>
            </a:r>
            <a:r>
              <a:rPr sz="1667" i="1" dirty="0">
                <a:latin typeface="Calibri"/>
                <a:cs typeface="Calibri"/>
              </a:rPr>
              <a:t>préjudice</a:t>
            </a:r>
            <a:r>
              <a:rPr sz="1667" i="1" spc="58" dirty="0">
                <a:latin typeface="Calibri"/>
                <a:cs typeface="Calibri"/>
              </a:rPr>
              <a:t> </a:t>
            </a:r>
            <a:r>
              <a:rPr sz="1667" i="1" spc="-8" dirty="0">
                <a:latin typeface="Calibri"/>
                <a:cs typeface="Calibri"/>
              </a:rPr>
              <a:t>d’agrément,</a:t>
            </a:r>
            <a:r>
              <a:rPr sz="1667" i="1" spc="62" dirty="0">
                <a:latin typeface="Calibri"/>
                <a:cs typeface="Calibri"/>
              </a:rPr>
              <a:t> </a:t>
            </a:r>
            <a:r>
              <a:rPr sz="1667" i="1" dirty="0">
                <a:latin typeface="Calibri"/>
                <a:cs typeface="Calibri"/>
              </a:rPr>
              <a:t>lequel</a:t>
            </a:r>
            <a:r>
              <a:rPr sz="1667" i="1" spc="58" dirty="0">
                <a:latin typeface="Calibri"/>
                <a:cs typeface="Calibri"/>
              </a:rPr>
              <a:t> </a:t>
            </a:r>
            <a:r>
              <a:rPr sz="1667" i="1" spc="-50" dirty="0">
                <a:latin typeface="Calibri"/>
                <a:cs typeface="Calibri"/>
              </a:rPr>
              <a:t>a </a:t>
            </a:r>
            <a:r>
              <a:rPr sz="1667" i="1" dirty="0">
                <a:latin typeface="Calibri"/>
                <a:cs typeface="Calibri"/>
              </a:rPr>
              <a:t>pour</a:t>
            </a:r>
            <a:r>
              <a:rPr sz="1667" i="1" spc="-33" dirty="0">
                <a:latin typeface="Calibri"/>
                <a:cs typeface="Calibri"/>
              </a:rPr>
              <a:t> </a:t>
            </a:r>
            <a:r>
              <a:rPr sz="1667" i="1" dirty="0">
                <a:latin typeface="Calibri"/>
                <a:cs typeface="Calibri"/>
              </a:rPr>
              <a:t>sa</a:t>
            </a:r>
            <a:r>
              <a:rPr sz="1667" i="1" spc="-37" dirty="0">
                <a:latin typeface="Calibri"/>
                <a:cs typeface="Calibri"/>
              </a:rPr>
              <a:t> </a:t>
            </a:r>
            <a:r>
              <a:rPr sz="1667" i="1" dirty="0">
                <a:latin typeface="Calibri"/>
                <a:cs typeface="Calibri"/>
              </a:rPr>
              <a:t>part</a:t>
            </a:r>
            <a:r>
              <a:rPr sz="1667" i="1" spc="-25" dirty="0">
                <a:latin typeface="Calibri"/>
                <a:cs typeface="Calibri"/>
              </a:rPr>
              <a:t> </a:t>
            </a:r>
            <a:r>
              <a:rPr sz="1667" i="1" dirty="0">
                <a:latin typeface="Calibri"/>
                <a:cs typeface="Calibri"/>
              </a:rPr>
              <a:t>un</a:t>
            </a:r>
            <a:r>
              <a:rPr sz="1667" i="1" spc="-37" dirty="0">
                <a:latin typeface="Calibri"/>
                <a:cs typeface="Calibri"/>
              </a:rPr>
              <a:t> </a:t>
            </a:r>
            <a:r>
              <a:rPr sz="1667" i="1" dirty="0">
                <a:latin typeface="Calibri"/>
                <a:cs typeface="Calibri"/>
              </a:rPr>
              <a:t>objet</a:t>
            </a:r>
            <a:r>
              <a:rPr sz="1667" i="1" spc="-25" dirty="0">
                <a:latin typeface="Calibri"/>
                <a:cs typeface="Calibri"/>
              </a:rPr>
              <a:t> </a:t>
            </a:r>
            <a:r>
              <a:rPr sz="1667" i="1" dirty="0">
                <a:latin typeface="Calibri"/>
                <a:cs typeface="Calibri"/>
              </a:rPr>
              <a:t>spécifique</a:t>
            </a:r>
            <a:r>
              <a:rPr sz="1667" i="1" spc="-42" dirty="0">
                <a:latin typeface="Calibri"/>
                <a:cs typeface="Calibri"/>
              </a:rPr>
              <a:t> </a:t>
            </a:r>
            <a:r>
              <a:rPr sz="1667" i="1" dirty="0">
                <a:latin typeface="Calibri"/>
                <a:cs typeface="Calibri"/>
              </a:rPr>
              <a:t>en</a:t>
            </a:r>
            <a:r>
              <a:rPr sz="1667" i="1" spc="-29" dirty="0">
                <a:latin typeface="Calibri"/>
                <a:cs typeface="Calibri"/>
              </a:rPr>
              <a:t> </a:t>
            </a:r>
            <a:r>
              <a:rPr sz="1667" i="1" dirty="0">
                <a:latin typeface="Calibri"/>
                <a:cs typeface="Calibri"/>
              </a:rPr>
              <a:t>ce</a:t>
            </a:r>
            <a:r>
              <a:rPr sz="1667" i="1" spc="-37" dirty="0">
                <a:latin typeface="Calibri"/>
                <a:cs typeface="Calibri"/>
              </a:rPr>
              <a:t> </a:t>
            </a:r>
            <a:r>
              <a:rPr sz="1667" i="1" dirty="0">
                <a:latin typeface="Calibri"/>
                <a:cs typeface="Calibri"/>
              </a:rPr>
              <a:t>qu’il</a:t>
            </a:r>
            <a:r>
              <a:rPr sz="1667" i="1" spc="-33" dirty="0">
                <a:latin typeface="Calibri"/>
                <a:cs typeface="Calibri"/>
              </a:rPr>
              <a:t> </a:t>
            </a:r>
            <a:r>
              <a:rPr sz="1667" i="1" dirty="0">
                <a:latin typeface="Calibri"/>
                <a:cs typeface="Calibri"/>
              </a:rPr>
              <a:t>porte</a:t>
            </a:r>
            <a:r>
              <a:rPr sz="1667" i="1" spc="-33" dirty="0">
                <a:latin typeface="Calibri"/>
                <a:cs typeface="Calibri"/>
              </a:rPr>
              <a:t> </a:t>
            </a:r>
            <a:r>
              <a:rPr sz="1667" i="1" dirty="0">
                <a:latin typeface="Calibri"/>
                <a:cs typeface="Calibri"/>
              </a:rPr>
              <a:t>sur</a:t>
            </a:r>
            <a:r>
              <a:rPr sz="1667" i="1" spc="-33" dirty="0">
                <a:latin typeface="Calibri"/>
                <a:cs typeface="Calibri"/>
              </a:rPr>
              <a:t> </a:t>
            </a:r>
            <a:r>
              <a:rPr sz="1667" i="1" dirty="0">
                <a:latin typeface="Calibri"/>
                <a:cs typeface="Calibri"/>
              </a:rPr>
              <a:t>la</a:t>
            </a:r>
            <a:r>
              <a:rPr sz="1667" i="1" spc="-33" dirty="0">
                <a:latin typeface="Calibri"/>
                <a:cs typeface="Calibri"/>
              </a:rPr>
              <a:t> </a:t>
            </a:r>
            <a:r>
              <a:rPr sz="1667" i="1" dirty="0">
                <a:latin typeface="Calibri"/>
                <a:cs typeface="Calibri"/>
              </a:rPr>
              <a:t>privation</a:t>
            </a:r>
            <a:r>
              <a:rPr sz="1667" i="1" spc="-37" dirty="0">
                <a:latin typeface="Calibri"/>
                <a:cs typeface="Calibri"/>
              </a:rPr>
              <a:t> </a:t>
            </a:r>
            <a:r>
              <a:rPr sz="1667" i="1" spc="-8" dirty="0">
                <a:latin typeface="Calibri"/>
                <a:cs typeface="Calibri"/>
              </a:rPr>
              <a:t>d’une</a:t>
            </a:r>
            <a:r>
              <a:rPr sz="1667" i="1" spc="-37" dirty="0">
                <a:latin typeface="Calibri"/>
                <a:cs typeface="Calibri"/>
              </a:rPr>
              <a:t> </a:t>
            </a:r>
            <a:r>
              <a:rPr sz="1667" i="1" dirty="0">
                <a:latin typeface="Calibri"/>
                <a:cs typeface="Calibri"/>
              </a:rPr>
              <a:t>activité</a:t>
            </a:r>
            <a:r>
              <a:rPr sz="1667" i="1" spc="-37" dirty="0">
                <a:latin typeface="Calibri"/>
                <a:cs typeface="Calibri"/>
              </a:rPr>
              <a:t> </a:t>
            </a:r>
            <a:r>
              <a:rPr sz="1667" i="1" dirty="0">
                <a:latin typeface="Calibri"/>
                <a:cs typeface="Calibri"/>
              </a:rPr>
              <a:t>déterminée</a:t>
            </a:r>
            <a:r>
              <a:rPr sz="1667" i="1" spc="-33" dirty="0">
                <a:latin typeface="Calibri"/>
                <a:cs typeface="Calibri"/>
              </a:rPr>
              <a:t> </a:t>
            </a:r>
            <a:r>
              <a:rPr sz="1667" i="1" dirty="0">
                <a:latin typeface="Calibri"/>
                <a:cs typeface="Calibri"/>
              </a:rPr>
              <a:t>de</a:t>
            </a:r>
            <a:r>
              <a:rPr sz="1667" i="1" spc="-37" dirty="0">
                <a:latin typeface="Calibri"/>
                <a:cs typeface="Calibri"/>
              </a:rPr>
              <a:t> </a:t>
            </a:r>
            <a:r>
              <a:rPr sz="1667" i="1" dirty="0">
                <a:latin typeface="Calibri"/>
                <a:cs typeface="Calibri"/>
              </a:rPr>
              <a:t>loisirs.</a:t>
            </a:r>
            <a:r>
              <a:rPr sz="1667" i="1" spc="-33" dirty="0">
                <a:latin typeface="Calibri"/>
                <a:cs typeface="Calibri"/>
              </a:rPr>
              <a:t> </a:t>
            </a:r>
            <a:r>
              <a:rPr sz="1667" i="1" spc="-42" dirty="0">
                <a:latin typeface="Calibri"/>
                <a:cs typeface="Calibri"/>
              </a:rPr>
              <a:t>»</a:t>
            </a:r>
            <a:endParaRPr sz="1667" dirty="0">
              <a:latin typeface="Calibri"/>
              <a:cs typeface="Calibri"/>
            </a:endParaRPr>
          </a:p>
          <a:p>
            <a:pPr marL="10583" marR="4233" algn="just">
              <a:spcBef>
                <a:spcPts val="2000"/>
              </a:spcBef>
            </a:pPr>
            <a:r>
              <a:rPr sz="1667" dirty="0">
                <a:latin typeface="Calibri"/>
                <a:cs typeface="Calibri"/>
              </a:rPr>
              <a:t>Evaluation</a:t>
            </a:r>
            <a:r>
              <a:rPr sz="1667" spc="121" dirty="0">
                <a:latin typeface="Calibri"/>
                <a:cs typeface="Calibri"/>
              </a:rPr>
              <a:t> </a:t>
            </a:r>
            <a:r>
              <a:rPr sz="1667" dirty="0">
                <a:latin typeface="Calibri"/>
                <a:cs typeface="Calibri"/>
              </a:rPr>
              <a:t>in</a:t>
            </a:r>
            <a:r>
              <a:rPr sz="1667" spc="121" dirty="0">
                <a:latin typeface="Calibri"/>
                <a:cs typeface="Calibri"/>
              </a:rPr>
              <a:t> </a:t>
            </a:r>
            <a:r>
              <a:rPr sz="1667" dirty="0">
                <a:latin typeface="Calibri"/>
                <a:cs typeface="Calibri"/>
              </a:rPr>
              <a:t>abstracto</a:t>
            </a:r>
            <a:r>
              <a:rPr sz="1667" spc="117" dirty="0">
                <a:latin typeface="Calibri"/>
                <a:cs typeface="Calibri"/>
              </a:rPr>
              <a:t> </a:t>
            </a:r>
            <a:r>
              <a:rPr sz="1667" dirty="0">
                <a:latin typeface="Calibri"/>
                <a:cs typeface="Calibri"/>
              </a:rPr>
              <a:t>de</a:t>
            </a:r>
            <a:r>
              <a:rPr sz="1667" spc="125" dirty="0">
                <a:latin typeface="Calibri"/>
                <a:cs typeface="Calibri"/>
              </a:rPr>
              <a:t> </a:t>
            </a:r>
            <a:r>
              <a:rPr sz="1667" dirty="0">
                <a:latin typeface="Calibri"/>
                <a:cs typeface="Calibri"/>
              </a:rPr>
              <a:t>l’AIPP</a:t>
            </a:r>
            <a:r>
              <a:rPr sz="1667" spc="121" dirty="0">
                <a:latin typeface="Calibri"/>
                <a:cs typeface="Calibri"/>
              </a:rPr>
              <a:t> </a:t>
            </a:r>
            <a:r>
              <a:rPr sz="1667" dirty="0">
                <a:latin typeface="Calibri"/>
                <a:cs typeface="Calibri"/>
              </a:rPr>
              <a:t>par</a:t>
            </a:r>
            <a:r>
              <a:rPr sz="1667" spc="121" dirty="0">
                <a:latin typeface="Calibri"/>
                <a:cs typeface="Calibri"/>
              </a:rPr>
              <a:t> </a:t>
            </a:r>
            <a:r>
              <a:rPr sz="1667" dirty="0">
                <a:latin typeface="Calibri"/>
                <a:cs typeface="Calibri"/>
              </a:rPr>
              <a:t>le</a:t>
            </a:r>
            <a:r>
              <a:rPr sz="1667" spc="125" dirty="0">
                <a:latin typeface="Calibri"/>
                <a:cs typeface="Calibri"/>
              </a:rPr>
              <a:t> </a:t>
            </a:r>
            <a:r>
              <a:rPr sz="1667" dirty="0">
                <a:latin typeface="Calibri"/>
                <a:cs typeface="Calibri"/>
              </a:rPr>
              <a:t>médecin</a:t>
            </a:r>
            <a:r>
              <a:rPr sz="1667" spc="121" dirty="0">
                <a:latin typeface="Calibri"/>
                <a:cs typeface="Calibri"/>
              </a:rPr>
              <a:t> </a:t>
            </a:r>
            <a:r>
              <a:rPr sz="1667" dirty="0">
                <a:latin typeface="Calibri"/>
                <a:cs typeface="Calibri"/>
              </a:rPr>
              <a:t>«</a:t>
            </a:r>
            <a:r>
              <a:rPr sz="1667" spc="121" dirty="0">
                <a:latin typeface="Calibri"/>
                <a:cs typeface="Calibri"/>
              </a:rPr>
              <a:t> </a:t>
            </a:r>
            <a:r>
              <a:rPr sz="1667" dirty="0">
                <a:latin typeface="Calibri"/>
                <a:cs typeface="Calibri"/>
              </a:rPr>
              <a:t>à</a:t>
            </a:r>
            <a:r>
              <a:rPr sz="1667" spc="125" dirty="0">
                <a:latin typeface="Calibri"/>
                <a:cs typeface="Calibri"/>
              </a:rPr>
              <a:t> </a:t>
            </a:r>
            <a:r>
              <a:rPr sz="1667" dirty="0">
                <a:latin typeface="Calibri"/>
                <a:cs typeface="Calibri"/>
              </a:rPr>
              <a:t>statuts</a:t>
            </a:r>
            <a:r>
              <a:rPr sz="1667" spc="125" dirty="0">
                <a:latin typeface="Calibri"/>
                <a:cs typeface="Calibri"/>
              </a:rPr>
              <a:t> </a:t>
            </a:r>
            <a:r>
              <a:rPr sz="1667" spc="-17" dirty="0">
                <a:latin typeface="Calibri"/>
                <a:cs typeface="Calibri"/>
              </a:rPr>
              <a:t>physico-</a:t>
            </a:r>
            <a:r>
              <a:rPr sz="1667" dirty="0">
                <a:latin typeface="Calibri"/>
                <a:cs typeface="Calibri"/>
              </a:rPr>
              <a:t>psychique</a:t>
            </a:r>
            <a:r>
              <a:rPr sz="1667" spc="121" dirty="0">
                <a:latin typeface="Calibri"/>
                <a:cs typeface="Calibri"/>
              </a:rPr>
              <a:t> </a:t>
            </a:r>
            <a:r>
              <a:rPr sz="1667" dirty="0">
                <a:latin typeface="Calibri"/>
                <a:cs typeface="Calibri"/>
              </a:rPr>
              <a:t>initial</a:t>
            </a:r>
            <a:r>
              <a:rPr sz="1667" spc="121" dirty="0">
                <a:latin typeface="Calibri"/>
                <a:cs typeface="Calibri"/>
              </a:rPr>
              <a:t> </a:t>
            </a:r>
            <a:r>
              <a:rPr sz="1667" dirty="0">
                <a:latin typeface="Calibri"/>
                <a:cs typeface="Calibri"/>
              </a:rPr>
              <a:t>identique</a:t>
            </a:r>
            <a:r>
              <a:rPr sz="1667" spc="121" dirty="0">
                <a:latin typeface="Calibri"/>
                <a:cs typeface="Calibri"/>
              </a:rPr>
              <a:t> </a:t>
            </a:r>
            <a:r>
              <a:rPr sz="1667" dirty="0">
                <a:latin typeface="Calibri"/>
                <a:cs typeface="Calibri"/>
              </a:rPr>
              <a:t>et</a:t>
            </a:r>
            <a:r>
              <a:rPr sz="1667" spc="125" dirty="0">
                <a:latin typeface="Calibri"/>
                <a:cs typeface="Calibri"/>
              </a:rPr>
              <a:t> </a:t>
            </a:r>
            <a:r>
              <a:rPr sz="1667" dirty="0">
                <a:latin typeface="Calibri"/>
                <a:cs typeface="Calibri"/>
              </a:rPr>
              <a:t>séquelles</a:t>
            </a:r>
            <a:r>
              <a:rPr sz="1667" spc="125" dirty="0">
                <a:latin typeface="Calibri"/>
                <a:cs typeface="Calibri"/>
              </a:rPr>
              <a:t> </a:t>
            </a:r>
            <a:r>
              <a:rPr sz="1667" dirty="0">
                <a:latin typeface="Calibri"/>
                <a:cs typeface="Calibri"/>
              </a:rPr>
              <a:t>identiques,</a:t>
            </a:r>
            <a:r>
              <a:rPr sz="1667" spc="117" dirty="0">
                <a:latin typeface="Calibri"/>
                <a:cs typeface="Calibri"/>
              </a:rPr>
              <a:t> </a:t>
            </a:r>
            <a:r>
              <a:rPr sz="1667" spc="-17" dirty="0">
                <a:latin typeface="Calibri"/>
                <a:cs typeface="Calibri"/>
              </a:rPr>
              <a:t>taux </a:t>
            </a:r>
            <a:r>
              <a:rPr sz="1667" dirty="0">
                <a:latin typeface="Calibri"/>
                <a:cs typeface="Calibri"/>
              </a:rPr>
              <a:t>identique</a:t>
            </a:r>
            <a:r>
              <a:rPr sz="1667" spc="-75" dirty="0">
                <a:latin typeface="Calibri"/>
                <a:cs typeface="Calibri"/>
              </a:rPr>
              <a:t> </a:t>
            </a:r>
            <a:r>
              <a:rPr sz="1667" spc="-21" dirty="0">
                <a:latin typeface="Calibri"/>
                <a:cs typeface="Calibri"/>
              </a:rPr>
              <a:t>»…</a:t>
            </a:r>
            <a:endParaRPr sz="1667" dirty="0">
              <a:latin typeface="Calibri"/>
              <a:cs typeface="Calibri"/>
            </a:endParaRPr>
          </a:p>
          <a:p>
            <a:pPr marL="10583" marR="5291" algn="just"/>
            <a:r>
              <a:rPr sz="1667" dirty="0">
                <a:latin typeface="Calibri"/>
                <a:cs typeface="Calibri"/>
              </a:rPr>
              <a:t>Le</a:t>
            </a:r>
            <a:r>
              <a:rPr sz="1667" spc="79" dirty="0">
                <a:latin typeface="Calibri"/>
                <a:cs typeface="Calibri"/>
              </a:rPr>
              <a:t> </a:t>
            </a:r>
            <a:r>
              <a:rPr sz="1667" dirty="0">
                <a:latin typeface="Calibri"/>
                <a:cs typeface="Calibri"/>
              </a:rPr>
              <a:t>taux</a:t>
            </a:r>
            <a:r>
              <a:rPr sz="1667" spc="75" dirty="0">
                <a:latin typeface="Calibri"/>
                <a:cs typeface="Calibri"/>
              </a:rPr>
              <a:t> </a:t>
            </a:r>
            <a:r>
              <a:rPr sz="1667" dirty="0">
                <a:latin typeface="Calibri"/>
                <a:cs typeface="Calibri"/>
              </a:rPr>
              <a:t>ne</a:t>
            </a:r>
            <a:r>
              <a:rPr sz="1667" spc="83" dirty="0">
                <a:latin typeface="Calibri"/>
                <a:cs typeface="Calibri"/>
              </a:rPr>
              <a:t> </a:t>
            </a:r>
            <a:r>
              <a:rPr sz="1667" dirty="0">
                <a:latin typeface="Calibri"/>
                <a:cs typeface="Calibri"/>
              </a:rPr>
              <a:t>mesure</a:t>
            </a:r>
            <a:r>
              <a:rPr sz="1667" spc="79" dirty="0">
                <a:latin typeface="Calibri"/>
                <a:cs typeface="Calibri"/>
              </a:rPr>
              <a:t> </a:t>
            </a:r>
            <a:r>
              <a:rPr sz="1667" dirty="0">
                <a:latin typeface="Calibri"/>
                <a:cs typeface="Calibri"/>
              </a:rPr>
              <a:t>donc</a:t>
            </a:r>
            <a:r>
              <a:rPr sz="1667" spc="83" dirty="0">
                <a:latin typeface="Calibri"/>
                <a:cs typeface="Calibri"/>
              </a:rPr>
              <a:t> </a:t>
            </a:r>
            <a:r>
              <a:rPr sz="1667" dirty="0">
                <a:latin typeface="Calibri"/>
                <a:cs typeface="Calibri"/>
              </a:rPr>
              <a:t>pas</a:t>
            </a:r>
            <a:r>
              <a:rPr sz="1667" spc="79" dirty="0">
                <a:latin typeface="Calibri"/>
                <a:cs typeface="Calibri"/>
              </a:rPr>
              <a:t> </a:t>
            </a:r>
            <a:r>
              <a:rPr sz="1667" dirty="0">
                <a:latin typeface="Calibri"/>
                <a:cs typeface="Calibri"/>
              </a:rPr>
              <a:t>les</a:t>
            </a:r>
            <a:r>
              <a:rPr sz="1667" spc="83" dirty="0">
                <a:latin typeface="Calibri"/>
                <a:cs typeface="Calibri"/>
              </a:rPr>
              <a:t> </a:t>
            </a:r>
            <a:r>
              <a:rPr sz="1667" dirty="0">
                <a:latin typeface="Calibri"/>
                <a:cs typeface="Calibri"/>
              </a:rPr>
              <a:t>souffrances</a:t>
            </a:r>
            <a:r>
              <a:rPr sz="1667" spc="79" dirty="0">
                <a:latin typeface="Calibri"/>
                <a:cs typeface="Calibri"/>
              </a:rPr>
              <a:t> </a:t>
            </a:r>
            <a:r>
              <a:rPr sz="1667" dirty="0">
                <a:latin typeface="Calibri"/>
                <a:cs typeface="Calibri"/>
              </a:rPr>
              <a:t>postérieures</a:t>
            </a:r>
            <a:r>
              <a:rPr sz="1667" spc="79" dirty="0">
                <a:latin typeface="Calibri"/>
                <a:cs typeface="Calibri"/>
              </a:rPr>
              <a:t> </a:t>
            </a:r>
            <a:r>
              <a:rPr sz="1667" dirty="0">
                <a:latin typeface="Calibri"/>
                <a:cs typeface="Calibri"/>
              </a:rPr>
              <a:t>à</a:t>
            </a:r>
            <a:r>
              <a:rPr sz="1667" spc="83" dirty="0">
                <a:latin typeface="Calibri"/>
                <a:cs typeface="Calibri"/>
              </a:rPr>
              <a:t> </a:t>
            </a:r>
            <a:r>
              <a:rPr sz="1667" dirty="0">
                <a:latin typeface="Calibri"/>
                <a:cs typeface="Calibri"/>
              </a:rPr>
              <a:t>la</a:t>
            </a:r>
            <a:r>
              <a:rPr sz="1667" spc="79" dirty="0">
                <a:latin typeface="Calibri"/>
                <a:cs typeface="Calibri"/>
              </a:rPr>
              <a:t> </a:t>
            </a:r>
            <a:r>
              <a:rPr sz="1667" dirty="0">
                <a:latin typeface="Calibri"/>
                <a:cs typeface="Calibri"/>
              </a:rPr>
              <a:t>consolidation</a:t>
            </a:r>
            <a:r>
              <a:rPr sz="1667" spc="79" dirty="0">
                <a:latin typeface="Calibri"/>
                <a:cs typeface="Calibri"/>
              </a:rPr>
              <a:t> </a:t>
            </a:r>
            <a:r>
              <a:rPr sz="1667" dirty="0">
                <a:latin typeface="Calibri"/>
                <a:cs typeface="Calibri"/>
              </a:rPr>
              <a:t>et</a:t>
            </a:r>
            <a:r>
              <a:rPr sz="1667" spc="83" dirty="0">
                <a:latin typeface="Calibri"/>
                <a:cs typeface="Calibri"/>
              </a:rPr>
              <a:t> </a:t>
            </a:r>
            <a:r>
              <a:rPr sz="1667" dirty="0">
                <a:latin typeface="Calibri"/>
                <a:cs typeface="Calibri"/>
              </a:rPr>
              <a:t>la</a:t>
            </a:r>
            <a:r>
              <a:rPr sz="1667" spc="79" dirty="0">
                <a:latin typeface="Calibri"/>
                <a:cs typeface="Calibri"/>
              </a:rPr>
              <a:t> </a:t>
            </a:r>
            <a:r>
              <a:rPr sz="1667" dirty="0">
                <a:latin typeface="Calibri"/>
                <a:cs typeface="Calibri"/>
              </a:rPr>
              <a:t>perte</a:t>
            </a:r>
            <a:r>
              <a:rPr sz="1667" spc="83" dirty="0">
                <a:latin typeface="Calibri"/>
                <a:cs typeface="Calibri"/>
              </a:rPr>
              <a:t> </a:t>
            </a:r>
            <a:r>
              <a:rPr sz="1667" dirty="0">
                <a:latin typeface="Calibri"/>
                <a:cs typeface="Calibri"/>
              </a:rPr>
              <a:t>de</a:t>
            </a:r>
            <a:r>
              <a:rPr sz="1667" spc="79" dirty="0">
                <a:latin typeface="Calibri"/>
                <a:cs typeface="Calibri"/>
              </a:rPr>
              <a:t> </a:t>
            </a:r>
            <a:r>
              <a:rPr sz="1667" dirty="0">
                <a:latin typeface="Calibri"/>
                <a:cs typeface="Calibri"/>
              </a:rPr>
              <a:t>qualité</a:t>
            </a:r>
            <a:r>
              <a:rPr sz="1667" spc="83" dirty="0">
                <a:latin typeface="Calibri"/>
                <a:cs typeface="Calibri"/>
              </a:rPr>
              <a:t> </a:t>
            </a:r>
            <a:r>
              <a:rPr sz="1667" dirty="0">
                <a:latin typeface="Calibri"/>
                <a:cs typeface="Calibri"/>
              </a:rPr>
              <a:t>de</a:t>
            </a:r>
            <a:r>
              <a:rPr sz="1667" spc="79" dirty="0">
                <a:latin typeface="Calibri"/>
                <a:cs typeface="Calibri"/>
              </a:rPr>
              <a:t> </a:t>
            </a:r>
            <a:r>
              <a:rPr sz="1667" dirty="0">
                <a:latin typeface="Calibri"/>
                <a:cs typeface="Calibri"/>
              </a:rPr>
              <a:t>vie</a:t>
            </a:r>
            <a:r>
              <a:rPr sz="1667" spc="87" dirty="0">
                <a:latin typeface="Calibri"/>
                <a:cs typeface="Calibri"/>
              </a:rPr>
              <a:t> </a:t>
            </a:r>
            <a:r>
              <a:rPr sz="1667" dirty="0">
                <a:latin typeface="Calibri"/>
                <a:cs typeface="Calibri"/>
              </a:rPr>
              <a:t>qui</a:t>
            </a:r>
            <a:r>
              <a:rPr sz="1667" spc="79" dirty="0">
                <a:latin typeface="Calibri"/>
                <a:cs typeface="Calibri"/>
              </a:rPr>
              <a:t> </a:t>
            </a:r>
            <a:r>
              <a:rPr sz="1667" dirty="0">
                <a:latin typeface="Calibri"/>
                <a:cs typeface="Calibri"/>
              </a:rPr>
              <a:t>sont</a:t>
            </a:r>
            <a:r>
              <a:rPr sz="1667" spc="83" dirty="0">
                <a:latin typeface="Calibri"/>
                <a:cs typeface="Calibri"/>
              </a:rPr>
              <a:t> </a:t>
            </a:r>
            <a:r>
              <a:rPr sz="1667" dirty="0">
                <a:latin typeface="Calibri"/>
                <a:cs typeface="Calibri"/>
              </a:rPr>
              <a:t>des</a:t>
            </a:r>
            <a:r>
              <a:rPr sz="1667" spc="83" dirty="0">
                <a:latin typeface="Calibri"/>
                <a:cs typeface="Calibri"/>
              </a:rPr>
              <a:t> </a:t>
            </a:r>
            <a:r>
              <a:rPr sz="1667" spc="-8" dirty="0">
                <a:latin typeface="Calibri"/>
                <a:cs typeface="Calibri"/>
              </a:rPr>
              <a:t>notions </a:t>
            </a:r>
            <a:r>
              <a:rPr sz="1667" dirty="0">
                <a:latin typeface="Calibri"/>
                <a:cs typeface="Calibri"/>
              </a:rPr>
              <a:t>subjectives</a:t>
            </a:r>
            <a:r>
              <a:rPr sz="1667" spc="-75" dirty="0">
                <a:latin typeface="Calibri"/>
                <a:cs typeface="Calibri"/>
              </a:rPr>
              <a:t> </a:t>
            </a:r>
            <a:r>
              <a:rPr sz="1667" spc="-42" dirty="0">
                <a:latin typeface="Calibri"/>
                <a:cs typeface="Calibri"/>
              </a:rPr>
              <a:t>!</a:t>
            </a:r>
            <a:endParaRPr sz="1667" dirty="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38919" y="199210"/>
            <a:ext cx="5971025" cy="241519"/>
          </a:xfrm>
          <a:prstGeom prst="rect">
            <a:avLst/>
          </a:prstGeom>
        </p:spPr>
        <p:txBody>
          <a:bodyPr vert="horz" wrap="square" lIns="0" tIns="10583" rIns="0" bIns="0" rtlCol="0">
            <a:spAutoFit/>
          </a:bodyPr>
          <a:lstStyle/>
          <a:p>
            <a:pPr marL="10583">
              <a:spcBef>
                <a:spcPts val="83"/>
              </a:spcBef>
            </a:pPr>
            <a:r>
              <a:rPr sz="1500" b="1" u="sng" spc="-8" dirty="0" err="1">
                <a:uFill>
                  <a:solidFill>
                    <a:srgbClr val="000000"/>
                  </a:solidFill>
                </a:uFill>
                <a:latin typeface="Calibri"/>
                <a:cs typeface="Calibri"/>
              </a:rPr>
              <a:t>Composantes</a:t>
            </a:r>
            <a:r>
              <a:rPr lang="fr-FR" sz="1500" b="1" u="sng" spc="-8" dirty="0">
                <a:uFill>
                  <a:solidFill>
                    <a:srgbClr val="000000"/>
                  </a:solidFill>
                </a:uFill>
                <a:latin typeface="Calibri"/>
                <a:cs typeface="Calibri"/>
              </a:rPr>
              <a:t> : </a:t>
            </a:r>
            <a:r>
              <a:rPr sz="1500" dirty="0">
                <a:latin typeface="Calibri"/>
                <a:cs typeface="Calibri"/>
              </a:rPr>
              <a:t>-</a:t>
            </a:r>
            <a:r>
              <a:rPr sz="1500" spc="-25" dirty="0">
                <a:latin typeface="Calibri"/>
                <a:cs typeface="Calibri"/>
              </a:rPr>
              <a:t> </a:t>
            </a:r>
            <a:r>
              <a:rPr sz="1500" dirty="0">
                <a:latin typeface="Calibri"/>
                <a:cs typeface="Calibri"/>
              </a:rPr>
              <a:t>Hiatus</a:t>
            </a:r>
            <a:r>
              <a:rPr sz="1500" spc="-25" dirty="0">
                <a:latin typeface="Calibri"/>
                <a:cs typeface="Calibri"/>
              </a:rPr>
              <a:t> </a:t>
            </a:r>
            <a:r>
              <a:rPr sz="1500" dirty="0">
                <a:latin typeface="Calibri"/>
                <a:cs typeface="Calibri"/>
              </a:rPr>
              <a:t>:</a:t>
            </a:r>
            <a:r>
              <a:rPr sz="1500" spc="-17" dirty="0">
                <a:latin typeface="Calibri"/>
                <a:cs typeface="Calibri"/>
              </a:rPr>
              <a:t> </a:t>
            </a:r>
            <a:r>
              <a:rPr sz="1500" dirty="0">
                <a:latin typeface="Calibri"/>
                <a:cs typeface="Calibri"/>
              </a:rPr>
              <a:t>médecin</a:t>
            </a:r>
            <a:r>
              <a:rPr sz="1500" spc="-17" dirty="0">
                <a:latin typeface="Calibri"/>
                <a:cs typeface="Calibri"/>
              </a:rPr>
              <a:t> </a:t>
            </a:r>
            <a:r>
              <a:rPr sz="1500" spc="-8" dirty="0">
                <a:latin typeface="Calibri"/>
                <a:cs typeface="Calibri"/>
              </a:rPr>
              <a:t>/juriste</a:t>
            </a:r>
            <a:endParaRPr sz="1500" dirty="0">
              <a:latin typeface="Calibri"/>
              <a:cs typeface="Calibri"/>
            </a:endParaRPr>
          </a:p>
        </p:txBody>
      </p:sp>
      <p:sp>
        <p:nvSpPr>
          <p:cNvPr id="3" name="object 3"/>
          <p:cNvSpPr txBox="1"/>
          <p:nvPr/>
        </p:nvSpPr>
        <p:spPr>
          <a:xfrm>
            <a:off x="438919" y="3361521"/>
            <a:ext cx="10829396" cy="2642176"/>
          </a:xfrm>
          <a:prstGeom prst="rect">
            <a:avLst/>
          </a:prstGeom>
        </p:spPr>
        <p:txBody>
          <a:bodyPr vert="horz" wrap="square" lIns="0" tIns="10583" rIns="0" bIns="0" rtlCol="0">
            <a:spAutoFit/>
          </a:bodyPr>
          <a:lstStyle/>
          <a:p>
            <a:pPr marL="290501" indent="-237586">
              <a:lnSpc>
                <a:spcPts val="1771"/>
              </a:lnSpc>
              <a:spcBef>
                <a:spcPts val="83"/>
              </a:spcBef>
              <a:buChar char="-"/>
              <a:tabLst>
                <a:tab pos="290501" algn="l"/>
              </a:tabLst>
            </a:pPr>
            <a:r>
              <a:rPr sz="1400" dirty="0">
                <a:solidFill>
                  <a:srgbClr val="05000A"/>
                </a:solidFill>
                <a:latin typeface="Calibri"/>
                <a:cs typeface="Calibri"/>
              </a:rPr>
              <a:t>Cass.</a:t>
            </a:r>
            <a:r>
              <a:rPr sz="1400" spc="-29" dirty="0">
                <a:solidFill>
                  <a:srgbClr val="05000A"/>
                </a:solidFill>
                <a:latin typeface="Calibri"/>
                <a:cs typeface="Calibri"/>
              </a:rPr>
              <a:t> </a:t>
            </a:r>
            <a:r>
              <a:rPr sz="1400" dirty="0">
                <a:solidFill>
                  <a:srgbClr val="05000A"/>
                </a:solidFill>
                <a:latin typeface="Calibri"/>
                <a:cs typeface="Calibri"/>
              </a:rPr>
              <a:t>2</a:t>
            </a:r>
            <a:r>
              <a:rPr sz="1400" baseline="23148" dirty="0">
                <a:solidFill>
                  <a:srgbClr val="05000A"/>
                </a:solidFill>
                <a:latin typeface="Calibri"/>
                <a:cs typeface="Calibri"/>
              </a:rPr>
              <a:t>ème</a:t>
            </a:r>
            <a:r>
              <a:rPr sz="1400" spc="137" baseline="23148" dirty="0">
                <a:solidFill>
                  <a:srgbClr val="05000A"/>
                </a:solidFill>
                <a:latin typeface="Calibri"/>
                <a:cs typeface="Calibri"/>
              </a:rPr>
              <a:t> </a:t>
            </a:r>
            <a:r>
              <a:rPr sz="1400" dirty="0">
                <a:solidFill>
                  <a:srgbClr val="05000A"/>
                </a:solidFill>
                <a:latin typeface="Calibri"/>
                <a:cs typeface="Calibri"/>
              </a:rPr>
              <a:t>Civ.</a:t>
            </a:r>
            <a:r>
              <a:rPr sz="1400" spc="296" dirty="0">
                <a:solidFill>
                  <a:srgbClr val="05000A"/>
                </a:solidFill>
                <a:latin typeface="Calibri"/>
                <a:cs typeface="Calibri"/>
              </a:rPr>
              <a:t> </a:t>
            </a:r>
            <a:r>
              <a:rPr sz="1400" dirty="0">
                <a:solidFill>
                  <a:srgbClr val="05000A"/>
                </a:solidFill>
                <a:latin typeface="Calibri"/>
                <a:cs typeface="Calibri"/>
              </a:rPr>
              <a:t>14</a:t>
            </a:r>
            <a:r>
              <a:rPr sz="1400" spc="-25" dirty="0">
                <a:solidFill>
                  <a:srgbClr val="05000A"/>
                </a:solidFill>
                <a:latin typeface="Calibri"/>
                <a:cs typeface="Calibri"/>
              </a:rPr>
              <a:t> </a:t>
            </a:r>
            <a:r>
              <a:rPr sz="1400" dirty="0">
                <a:solidFill>
                  <a:srgbClr val="05000A"/>
                </a:solidFill>
                <a:latin typeface="Calibri"/>
                <a:cs typeface="Calibri"/>
              </a:rPr>
              <a:t>mars</a:t>
            </a:r>
            <a:r>
              <a:rPr sz="1400" spc="-25" dirty="0">
                <a:solidFill>
                  <a:srgbClr val="05000A"/>
                </a:solidFill>
                <a:latin typeface="Calibri"/>
                <a:cs typeface="Calibri"/>
              </a:rPr>
              <a:t> </a:t>
            </a:r>
            <a:r>
              <a:rPr sz="1400" dirty="0">
                <a:solidFill>
                  <a:srgbClr val="05000A"/>
                </a:solidFill>
                <a:latin typeface="Calibri"/>
                <a:cs typeface="Calibri"/>
              </a:rPr>
              <a:t>2013</a:t>
            </a:r>
            <a:r>
              <a:rPr sz="1400" spc="-25" dirty="0">
                <a:solidFill>
                  <a:srgbClr val="05000A"/>
                </a:solidFill>
                <a:latin typeface="Calibri"/>
                <a:cs typeface="Calibri"/>
              </a:rPr>
              <a:t> </a:t>
            </a:r>
            <a:r>
              <a:rPr sz="1400" dirty="0">
                <a:solidFill>
                  <a:srgbClr val="05000A"/>
                </a:solidFill>
                <a:latin typeface="Calibri"/>
                <a:cs typeface="Calibri"/>
              </a:rPr>
              <a:t>n°</a:t>
            </a:r>
            <a:r>
              <a:rPr sz="1400" spc="-25" dirty="0">
                <a:solidFill>
                  <a:srgbClr val="05000A"/>
                </a:solidFill>
                <a:latin typeface="Calibri"/>
                <a:cs typeface="Calibri"/>
              </a:rPr>
              <a:t> </a:t>
            </a:r>
            <a:r>
              <a:rPr sz="1400" spc="-8" dirty="0">
                <a:solidFill>
                  <a:srgbClr val="05000A"/>
                </a:solidFill>
                <a:latin typeface="Calibri"/>
                <a:cs typeface="Calibri"/>
              </a:rPr>
              <a:t>11-</a:t>
            </a:r>
            <a:r>
              <a:rPr sz="1400" dirty="0">
                <a:solidFill>
                  <a:srgbClr val="05000A"/>
                </a:solidFill>
                <a:latin typeface="Calibri"/>
                <a:cs typeface="Calibri"/>
              </a:rPr>
              <a:t>24.237</a:t>
            </a:r>
            <a:r>
              <a:rPr sz="1400" spc="-58" dirty="0">
                <a:solidFill>
                  <a:srgbClr val="05000A"/>
                </a:solidFill>
                <a:latin typeface="Calibri"/>
                <a:cs typeface="Calibri"/>
              </a:rPr>
              <a:t> </a:t>
            </a:r>
            <a:r>
              <a:rPr sz="1400" dirty="0">
                <a:solidFill>
                  <a:srgbClr val="05000A"/>
                </a:solidFill>
                <a:latin typeface="Calibri"/>
                <a:cs typeface="Calibri"/>
              </a:rPr>
              <a:t>;</a:t>
            </a:r>
            <a:r>
              <a:rPr sz="1400" spc="-21" dirty="0">
                <a:solidFill>
                  <a:srgbClr val="05000A"/>
                </a:solidFill>
                <a:latin typeface="Calibri"/>
                <a:cs typeface="Calibri"/>
              </a:rPr>
              <a:t> </a:t>
            </a:r>
            <a:r>
              <a:rPr sz="1400" dirty="0">
                <a:solidFill>
                  <a:srgbClr val="05000A"/>
                </a:solidFill>
                <a:latin typeface="Calibri"/>
                <a:cs typeface="Calibri"/>
              </a:rPr>
              <a:t>Cass.</a:t>
            </a:r>
            <a:r>
              <a:rPr sz="1400" spc="-25" dirty="0">
                <a:solidFill>
                  <a:srgbClr val="05000A"/>
                </a:solidFill>
                <a:latin typeface="Calibri"/>
                <a:cs typeface="Calibri"/>
              </a:rPr>
              <a:t> </a:t>
            </a:r>
            <a:r>
              <a:rPr sz="1400" dirty="0">
                <a:solidFill>
                  <a:srgbClr val="05000A"/>
                </a:solidFill>
                <a:latin typeface="Calibri"/>
                <a:cs typeface="Calibri"/>
              </a:rPr>
              <a:t>2</a:t>
            </a:r>
            <a:r>
              <a:rPr sz="1400" baseline="23148" dirty="0">
                <a:solidFill>
                  <a:srgbClr val="05000A"/>
                </a:solidFill>
                <a:latin typeface="Calibri"/>
                <a:cs typeface="Calibri"/>
              </a:rPr>
              <a:t>ème</a:t>
            </a:r>
            <a:r>
              <a:rPr sz="1400" spc="137" baseline="23148" dirty="0">
                <a:solidFill>
                  <a:srgbClr val="05000A"/>
                </a:solidFill>
                <a:latin typeface="Calibri"/>
                <a:cs typeface="Calibri"/>
              </a:rPr>
              <a:t> </a:t>
            </a:r>
            <a:r>
              <a:rPr sz="1400" dirty="0">
                <a:solidFill>
                  <a:srgbClr val="05000A"/>
                </a:solidFill>
                <a:latin typeface="Calibri"/>
                <a:cs typeface="Calibri"/>
              </a:rPr>
              <a:t>Civ.</a:t>
            </a:r>
            <a:r>
              <a:rPr sz="1400" spc="-25" dirty="0">
                <a:solidFill>
                  <a:srgbClr val="05000A"/>
                </a:solidFill>
                <a:latin typeface="Calibri"/>
                <a:cs typeface="Calibri"/>
              </a:rPr>
              <a:t> </a:t>
            </a:r>
            <a:r>
              <a:rPr sz="1400" dirty="0">
                <a:solidFill>
                  <a:srgbClr val="05000A"/>
                </a:solidFill>
                <a:latin typeface="Calibri"/>
                <a:cs typeface="Calibri"/>
              </a:rPr>
              <a:t>,</a:t>
            </a:r>
            <a:r>
              <a:rPr sz="1400" spc="-25" dirty="0">
                <a:solidFill>
                  <a:srgbClr val="05000A"/>
                </a:solidFill>
                <a:latin typeface="Calibri"/>
                <a:cs typeface="Calibri"/>
              </a:rPr>
              <a:t> </a:t>
            </a:r>
            <a:r>
              <a:rPr sz="1400" dirty="0">
                <a:solidFill>
                  <a:srgbClr val="05000A"/>
                </a:solidFill>
                <a:latin typeface="Calibri"/>
                <a:cs typeface="Calibri"/>
              </a:rPr>
              <a:t>25</a:t>
            </a:r>
            <a:r>
              <a:rPr sz="1400" spc="-21" dirty="0">
                <a:solidFill>
                  <a:srgbClr val="05000A"/>
                </a:solidFill>
                <a:latin typeface="Calibri"/>
                <a:cs typeface="Calibri"/>
              </a:rPr>
              <a:t> </a:t>
            </a:r>
            <a:r>
              <a:rPr sz="1400" dirty="0">
                <a:solidFill>
                  <a:srgbClr val="05000A"/>
                </a:solidFill>
                <a:latin typeface="Calibri"/>
                <a:cs typeface="Calibri"/>
              </a:rPr>
              <a:t>avril</a:t>
            </a:r>
            <a:r>
              <a:rPr sz="1400" spc="-29" dirty="0">
                <a:solidFill>
                  <a:srgbClr val="05000A"/>
                </a:solidFill>
                <a:latin typeface="Calibri"/>
                <a:cs typeface="Calibri"/>
              </a:rPr>
              <a:t> </a:t>
            </a:r>
            <a:r>
              <a:rPr sz="1400" dirty="0">
                <a:solidFill>
                  <a:srgbClr val="05000A"/>
                </a:solidFill>
                <a:latin typeface="Calibri"/>
                <a:cs typeface="Calibri"/>
              </a:rPr>
              <a:t>2013</a:t>
            </a:r>
            <a:r>
              <a:rPr sz="1400" spc="-21" dirty="0">
                <a:solidFill>
                  <a:srgbClr val="05000A"/>
                </a:solidFill>
                <a:latin typeface="Calibri"/>
                <a:cs typeface="Calibri"/>
              </a:rPr>
              <a:t> </a:t>
            </a:r>
            <a:r>
              <a:rPr sz="1400" dirty="0">
                <a:solidFill>
                  <a:srgbClr val="05000A"/>
                </a:solidFill>
                <a:latin typeface="Calibri"/>
                <a:cs typeface="Calibri"/>
              </a:rPr>
              <a:t>n°</a:t>
            </a:r>
            <a:r>
              <a:rPr sz="1400" spc="-25" dirty="0">
                <a:solidFill>
                  <a:srgbClr val="05000A"/>
                </a:solidFill>
                <a:latin typeface="Calibri"/>
                <a:cs typeface="Calibri"/>
              </a:rPr>
              <a:t> </a:t>
            </a:r>
            <a:r>
              <a:rPr sz="1400" spc="-8" dirty="0">
                <a:solidFill>
                  <a:srgbClr val="05000A"/>
                </a:solidFill>
                <a:latin typeface="Calibri"/>
                <a:cs typeface="Calibri"/>
              </a:rPr>
              <a:t>11-</a:t>
            </a:r>
            <a:r>
              <a:rPr sz="1400" dirty="0">
                <a:solidFill>
                  <a:srgbClr val="05000A"/>
                </a:solidFill>
                <a:latin typeface="Calibri"/>
                <a:cs typeface="Calibri"/>
              </a:rPr>
              <a:t>23.879:</a:t>
            </a:r>
            <a:r>
              <a:rPr sz="1400" spc="-21" dirty="0">
                <a:solidFill>
                  <a:srgbClr val="05000A"/>
                </a:solidFill>
                <a:latin typeface="Calibri"/>
                <a:cs typeface="Calibri"/>
              </a:rPr>
              <a:t> </a:t>
            </a:r>
            <a:r>
              <a:rPr sz="1400" dirty="0">
                <a:solidFill>
                  <a:srgbClr val="05000A"/>
                </a:solidFill>
                <a:latin typeface="Calibri"/>
                <a:cs typeface="Calibri"/>
              </a:rPr>
              <a:t>exclut</a:t>
            </a:r>
            <a:r>
              <a:rPr sz="1400" spc="-25" dirty="0">
                <a:solidFill>
                  <a:srgbClr val="05000A"/>
                </a:solidFill>
                <a:latin typeface="Calibri"/>
                <a:cs typeface="Calibri"/>
              </a:rPr>
              <a:t> </a:t>
            </a:r>
            <a:r>
              <a:rPr sz="1400" dirty="0">
                <a:solidFill>
                  <a:srgbClr val="05000A"/>
                </a:solidFill>
                <a:latin typeface="Calibri"/>
                <a:cs typeface="Calibri"/>
              </a:rPr>
              <a:t>préjudice</a:t>
            </a:r>
            <a:r>
              <a:rPr sz="1400" spc="-25" dirty="0">
                <a:solidFill>
                  <a:srgbClr val="05000A"/>
                </a:solidFill>
                <a:latin typeface="Calibri"/>
                <a:cs typeface="Calibri"/>
              </a:rPr>
              <a:t> </a:t>
            </a:r>
            <a:r>
              <a:rPr sz="1400" dirty="0">
                <a:solidFill>
                  <a:srgbClr val="05000A"/>
                </a:solidFill>
                <a:latin typeface="Calibri"/>
                <a:cs typeface="Calibri"/>
              </a:rPr>
              <a:t>spéciﬁque</a:t>
            </a:r>
            <a:r>
              <a:rPr sz="1400" spc="-21" dirty="0">
                <a:solidFill>
                  <a:srgbClr val="05000A"/>
                </a:solidFill>
                <a:latin typeface="Calibri"/>
                <a:cs typeface="Calibri"/>
              </a:rPr>
              <a:t> </a:t>
            </a:r>
            <a:r>
              <a:rPr sz="1400" spc="-8" dirty="0">
                <a:solidFill>
                  <a:srgbClr val="05000A"/>
                </a:solidFill>
                <a:latin typeface="Calibri"/>
                <a:cs typeface="Calibri"/>
              </a:rPr>
              <a:t>d’agrément</a:t>
            </a:r>
            <a:endParaRPr sz="1400" dirty="0">
              <a:latin typeface="Calibri"/>
              <a:cs typeface="Calibri"/>
            </a:endParaRPr>
          </a:p>
          <a:p>
            <a:pPr marL="290501" indent="-237586">
              <a:lnSpc>
                <a:spcPts val="1771"/>
              </a:lnSpc>
              <a:buChar char="-"/>
              <a:tabLst>
                <a:tab pos="290501" algn="l"/>
              </a:tabLst>
            </a:pPr>
            <a:r>
              <a:rPr sz="1400" dirty="0">
                <a:solidFill>
                  <a:srgbClr val="05000A"/>
                </a:solidFill>
                <a:latin typeface="Calibri"/>
                <a:cs typeface="Calibri"/>
              </a:rPr>
              <a:t>Cass.</a:t>
            </a:r>
            <a:r>
              <a:rPr sz="1400" spc="-29" dirty="0">
                <a:solidFill>
                  <a:srgbClr val="05000A"/>
                </a:solidFill>
                <a:latin typeface="Calibri"/>
                <a:cs typeface="Calibri"/>
              </a:rPr>
              <a:t> </a:t>
            </a:r>
            <a:r>
              <a:rPr sz="1400" dirty="0">
                <a:solidFill>
                  <a:srgbClr val="05000A"/>
                </a:solidFill>
                <a:latin typeface="Calibri"/>
                <a:cs typeface="Calibri"/>
              </a:rPr>
              <a:t>2</a:t>
            </a:r>
            <a:r>
              <a:rPr sz="1400" baseline="23148" dirty="0">
                <a:solidFill>
                  <a:srgbClr val="05000A"/>
                </a:solidFill>
                <a:latin typeface="Calibri"/>
                <a:cs typeface="Calibri"/>
              </a:rPr>
              <a:t>ème</a:t>
            </a:r>
            <a:r>
              <a:rPr sz="1400" spc="143" baseline="23148" dirty="0">
                <a:solidFill>
                  <a:srgbClr val="05000A"/>
                </a:solidFill>
                <a:latin typeface="Calibri"/>
                <a:cs typeface="Calibri"/>
              </a:rPr>
              <a:t> </a:t>
            </a:r>
            <a:r>
              <a:rPr sz="1400" dirty="0">
                <a:solidFill>
                  <a:srgbClr val="05000A"/>
                </a:solidFill>
                <a:latin typeface="Calibri"/>
                <a:cs typeface="Calibri"/>
              </a:rPr>
              <a:t>Civ.</a:t>
            </a:r>
            <a:r>
              <a:rPr sz="1400" spc="-25" dirty="0">
                <a:solidFill>
                  <a:srgbClr val="05000A"/>
                </a:solidFill>
                <a:latin typeface="Calibri"/>
                <a:cs typeface="Calibri"/>
              </a:rPr>
              <a:t> </a:t>
            </a:r>
            <a:r>
              <a:rPr sz="1400" dirty="0">
                <a:solidFill>
                  <a:srgbClr val="05000A"/>
                </a:solidFill>
                <a:latin typeface="Calibri"/>
                <a:cs typeface="Calibri"/>
              </a:rPr>
              <a:t>8</a:t>
            </a:r>
            <a:r>
              <a:rPr sz="1400" spc="-21" dirty="0">
                <a:solidFill>
                  <a:srgbClr val="05000A"/>
                </a:solidFill>
                <a:latin typeface="Calibri"/>
                <a:cs typeface="Calibri"/>
              </a:rPr>
              <a:t> </a:t>
            </a:r>
            <a:r>
              <a:rPr sz="1400" dirty="0">
                <a:solidFill>
                  <a:srgbClr val="05000A"/>
                </a:solidFill>
                <a:latin typeface="Calibri"/>
                <a:cs typeface="Calibri"/>
              </a:rPr>
              <a:t>juin</a:t>
            </a:r>
            <a:r>
              <a:rPr sz="1400" spc="-21" dirty="0">
                <a:solidFill>
                  <a:srgbClr val="05000A"/>
                </a:solidFill>
                <a:latin typeface="Calibri"/>
                <a:cs typeface="Calibri"/>
              </a:rPr>
              <a:t> </a:t>
            </a:r>
            <a:r>
              <a:rPr sz="1400" dirty="0">
                <a:solidFill>
                  <a:srgbClr val="05000A"/>
                </a:solidFill>
                <a:latin typeface="Calibri"/>
                <a:cs typeface="Calibri"/>
              </a:rPr>
              <a:t>2017</a:t>
            </a:r>
            <a:r>
              <a:rPr sz="1400" spc="-21" dirty="0">
                <a:solidFill>
                  <a:srgbClr val="05000A"/>
                </a:solidFill>
                <a:latin typeface="Calibri"/>
                <a:cs typeface="Calibri"/>
              </a:rPr>
              <a:t> </a:t>
            </a:r>
            <a:r>
              <a:rPr sz="1400" dirty="0">
                <a:solidFill>
                  <a:srgbClr val="05000A"/>
                </a:solidFill>
                <a:latin typeface="Calibri"/>
                <a:cs typeface="Calibri"/>
              </a:rPr>
              <a:t>n°</a:t>
            </a:r>
            <a:r>
              <a:rPr sz="1400" spc="-21" dirty="0">
                <a:solidFill>
                  <a:srgbClr val="05000A"/>
                </a:solidFill>
                <a:latin typeface="Calibri"/>
                <a:cs typeface="Calibri"/>
              </a:rPr>
              <a:t> </a:t>
            </a:r>
            <a:r>
              <a:rPr sz="1400" spc="-8" dirty="0">
                <a:solidFill>
                  <a:srgbClr val="05000A"/>
                </a:solidFill>
                <a:latin typeface="Calibri"/>
                <a:cs typeface="Calibri"/>
              </a:rPr>
              <a:t>16-</a:t>
            </a:r>
            <a:r>
              <a:rPr sz="1400" dirty="0">
                <a:solidFill>
                  <a:srgbClr val="05000A"/>
                </a:solidFill>
                <a:latin typeface="Calibri"/>
                <a:cs typeface="Calibri"/>
              </a:rPr>
              <a:t>19.185</a:t>
            </a:r>
            <a:r>
              <a:rPr sz="1400" spc="-62" dirty="0">
                <a:solidFill>
                  <a:srgbClr val="05000A"/>
                </a:solidFill>
                <a:latin typeface="Calibri"/>
                <a:cs typeface="Calibri"/>
              </a:rPr>
              <a:t> </a:t>
            </a:r>
            <a:r>
              <a:rPr sz="1400" dirty="0">
                <a:solidFill>
                  <a:srgbClr val="05000A"/>
                </a:solidFill>
                <a:latin typeface="Calibri"/>
                <a:cs typeface="Calibri"/>
              </a:rPr>
              <a:t>;</a:t>
            </a:r>
            <a:r>
              <a:rPr sz="1400" spc="-17" dirty="0">
                <a:solidFill>
                  <a:srgbClr val="05000A"/>
                </a:solidFill>
                <a:latin typeface="Calibri"/>
                <a:cs typeface="Calibri"/>
              </a:rPr>
              <a:t> </a:t>
            </a:r>
            <a:r>
              <a:rPr sz="1400" dirty="0">
                <a:solidFill>
                  <a:srgbClr val="05000A"/>
                </a:solidFill>
                <a:latin typeface="Calibri"/>
                <a:cs typeface="Calibri"/>
              </a:rPr>
              <a:t>Cass.</a:t>
            </a:r>
            <a:r>
              <a:rPr sz="1400" spc="-25" dirty="0">
                <a:solidFill>
                  <a:srgbClr val="05000A"/>
                </a:solidFill>
                <a:latin typeface="Calibri"/>
                <a:cs typeface="Calibri"/>
              </a:rPr>
              <a:t> </a:t>
            </a:r>
            <a:r>
              <a:rPr sz="1400" dirty="0">
                <a:solidFill>
                  <a:srgbClr val="05000A"/>
                </a:solidFill>
                <a:latin typeface="Calibri"/>
                <a:cs typeface="Calibri"/>
              </a:rPr>
              <a:t>2</a:t>
            </a:r>
            <a:r>
              <a:rPr sz="1400" baseline="23148" dirty="0">
                <a:solidFill>
                  <a:srgbClr val="05000A"/>
                </a:solidFill>
                <a:latin typeface="Calibri"/>
                <a:cs typeface="Calibri"/>
              </a:rPr>
              <a:t>ème</a:t>
            </a:r>
            <a:r>
              <a:rPr sz="1400" spc="143" baseline="23148" dirty="0">
                <a:solidFill>
                  <a:srgbClr val="05000A"/>
                </a:solidFill>
                <a:latin typeface="Calibri"/>
                <a:cs typeface="Calibri"/>
              </a:rPr>
              <a:t> </a:t>
            </a:r>
            <a:r>
              <a:rPr sz="1400" dirty="0">
                <a:solidFill>
                  <a:srgbClr val="05000A"/>
                </a:solidFill>
                <a:latin typeface="Calibri"/>
                <a:cs typeface="Calibri"/>
              </a:rPr>
              <a:t>Civ.,</a:t>
            </a:r>
            <a:r>
              <a:rPr sz="1400" spc="-25" dirty="0">
                <a:solidFill>
                  <a:srgbClr val="05000A"/>
                </a:solidFill>
                <a:latin typeface="Calibri"/>
                <a:cs typeface="Calibri"/>
              </a:rPr>
              <a:t> </a:t>
            </a:r>
            <a:r>
              <a:rPr sz="1400" dirty="0">
                <a:solidFill>
                  <a:srgbClr val="05000A"/>
                </a:solidFill>
                <a:latin typeface="Calibri"/>
                <a:cs typeface="Calibri"/>
              </a:rPr>
              <a:t>24</a:t>
            </a:r>
            <a:r>
              <a:rPr sz="1400" spc="-21" dirty="0">
                <a:solidFill>
                  <a:srgbClr val="05000A"/>
                </a:solidFill>
                <a:latin typeface="Calibri"/>
                <a:cs typeface="Calibri"/>
              </a:rPr>
              <a:t> </a:t>
            </a:r>
            <a:r>
              <a:rPr sz="1400" dirty="0">
                <a:solidFill>
                  <a:srgbClr val="05000A"/>
                </a:solidFill>
                <a:latin typeface="Calibri"/>
                <a:cs typeface="Calibri"/>
              </a:rPr>
              <a:t>mai</a:t>
            </a:r>
            <a:r>
              <a:rPr sz="1400" spc="-21" dirty="0">
                <a:solidFill>
                  <a:srgbClr val="05000A"/>
                </a:solidFill>
                <a:latin typeface="Calibri"/>
                <a:cs typeface="Calibri"/>
              </a:rPr>
              <a:t> </a:t>
            </a:r>
            <a:r>
              <a:rPr sz="1400" dirty="0">
                <a:solidFill>
                  <a:srgbClr val="05000A"/>
                </a:solidFill>
                <a:latin typeface="Calibri"/>
                <a:cs typeface="Calibri"/>
              </a:rPr>
              <a:t>2017,</a:t>
            </a:r>
            <a:r>
              <a:rPr sz="1400" spc="-21" dirty="0">
                <a:solidFill>
                  <a:srgbClr val="05000A"/>
                </a:solidFill>
                <a:latin typeface="Calibri"/>
                <a:cs typeface="Calibri"/>
              </a:rPr>
              <a:t> </a:t>
            </a:r>
            <a:r>
              <a:rPr sz="1400" dirty="0">
                <a:solidFill>
                  <a:srgbClr val="05000A"/>
                </a:solidFill>
                <a:latin typeface="Calibri"/>
                <a:cs typeface="Calibri"/>
              </a:rPr>
              <a:t>n°</a:t>
            </a:r>
            <a:r>
              <a:rPr sz="1400" spc="-25" dirty="0">
                <a:solidFill>
                  <a:srgbClr val="05000A"/>
                </a:solidFill>
                <a:latin typeface="Calibri"/>
                <a:cs typeface="Calibri"/>
              </a:rPr>
              <a:t> </a:t>
            </a:r>
            <a:r>
              <a:rPr sz="1400" spc="-8" dirty="0">
                <a:solidFill>
                  <a:srgbClr val="05000A"/>
                </a:solidFill>
                <a:latin typeface="Calibri"/>
                <a:cs typeface="Calibri"/>
              </a:rPr>
              <a:t>16-</a:t>
            </a:r>
            <a:r>
              <a:rPr sz="1400" dirty="0">
                <a:solidFill>
                  <a:srgbClr val="05000A"/>
                </a:solidFill>
                <a:latin typeface="Calibri"/>
                <a:cs typeface="Calibri"/>
              </a:rPr>
              <a:t>17.563:</a:t>
            </a:r>
            <a:r>
              <a:rPr sz="1400" spc="-17" dirty="0">
                <a:solidFill>
                  <a:srgbClr val="05000A"/>
                </a:solidFill>
                <a:latin typeface="Calibri"/>
                <a:cs typeface="Calibri"/>
              </a:rPr>
              <a:t> </a:t>
            </a:r>
            <a:r>
              <a:rPr sz="1400" dirty="0">
                <a:solidFill>
                  <a:srgbClr val="05000A"/>
                </a:solidFill>
                <a:latin typeface="Calibri"/>
                <a:cs typeface="Calibri"/>
              </a:rPr>
              <a:t>exclut</a:t>
            </a:r>
            <a:r>
              <a:rPr sz="1400" spc="-25" dirty="0">
                <a:solidFill>
                  <a:srgbClr val="05000A"/>
                </a:solidFill>
                <a:latin typeface="Calibri"/>
                <a:cs typeface="Calibri"/>
              </a:rPr>
              <a:t> </a:t>
            </a:r>
            <a:r>
              <a:rPr sz="1400" dirty="0">
                <a:solidFill>
                  <a:srgbClr val="05000A"/>
                </a:solidFill>
                <a:latin typeface="Calibri"/>
                <a:cs typeface="Calibri"/>
              </a:rPr>
              <a:t>le</a:t>
            </a:r>
            <a:r>
              <a:rPr sz="1400" spc="-17" dirty="0">
                <a:solidFill>
                  <a:srgbClr val="05000A"/>
                </a:solidFill>
                <a:latin typeface="Calibri"/>
                <a:cs typeface="Calibri"/>
              </a:rPr>
              <a:t> </a:t>
            </a:r>
            <a:r>
              <a:rPr sz="1400" dirty="0">
                <a:solidFill>
                  <a:srgbClr val="05000A"/>
                </a:solidFill>
                <a:latin typeface="Calibri"/>
                <a:cs typeface="Calibri"/>
              </a:rPr>
              <a:t>préjudice</a:t>
            </a:r>
            <a:r>
              <a:rPr sz="1400" spc="-21" dirty="0">
                <a:solidFill>
                  <a:srgbClr val="05000A"/>
                </a:solidFill>
                <a:latin typeface="Calibri"/>
                <a:cs typeface="Calibri"/>
              </a:rPr>
              <a:t> </a:t>
            </a:r>
            <a:r>
              <a:rPr sz="1400" spc="-8" dirty="0">
                <a:solidFill>
                  <a:srgbClr val="05000A"/>
                </a:solidFill>
                <a:latin typeface="Calibri"/>
                <a:cs typeface="Calibri"/>
              </a:rPr>
              <a:t>sexuel</a:t>
            </a:r>
            <a:endParaRPr sz="1400" dirty="0">
              <a:latin typeface="Calibri"/>
              <a:cs typeface="Calibri"/>
            </a:endParaRPr>
          </a:p>
          <a:p>
            <a:pPr>
              <a:spcBef>
                <a:spcPts val="42"/>
              </a:spcBef>
              <a:buFont typeface="Calibri"/>
              <a:buChar char="-"/>
            </a:pPr>
            <a:endParaRPr sz="1400" dirty="0">
              <a:latin typeface="Calibri"/>
              <a:cs typeface="Calibri"/>
            </a:endParaRPr>
          </a:p>
          <a:p>
            <a:pPr marL="52915"/>
            <a:r>
              <a:rPr sz="1400" b="1" u="sng" dirty="0">
                <a:solidFill>
                  <a:srgbClr val="05000A"/>
                </a:solidFill>
                <a:uFill>
                  <a:solidFill>
                    <a:srgbClr val="05000A"/>
                  </a:solidFill>
                </a:uFill>
                <a:latin typeface="Calibri"/>
                <a:cs typeface="Calibri"/>
              </a:rPr>
              <a:t>Focus</a:t>
            </a:r>
            <a:r>
              <a:rPr sz="1400" b="1" spc="-33" dirty="0">
                <a:solidFill>
                  <a:srgbClr val="05000A"/>
                </a:solidFill>
                <a:latin typeface="Calibri"/>
                <a:cs typeface="Calibri"/>
              </a:rPr>
              <a:t> </a:t>
            </a:r>
            <a:r>
              <a:rPr sz="1400" dirty="0">
                <a:solidFill>
                  <a:srgbClr val="05000A"/>
                </a:solidFill>
                <a:latin typeface="Calibri"/>
                <a:cs typeface="Calibri"/>
              </a:rPr>
              <a:t>:</a:t>
            </a:r>
            <a:r>
              <a:rPr sz="1400" spc="-29" dirty="0">
                <a:solidFill>
                  <a:srgbClr val="05000A"/>
                </a:solidFill>
                <a:latin typeface="Calibri"/>
                <a:cs typeface="Calibri"/>
              </a:rPr>
              <a:t> </a:t>
            </a:r>
            <a:r>
              <a:rPr sz="1400" dirty="0">
                <a:solidFill>
                  <a:srgbClr val="05000A"/>
                </a:solidFill>
                <a:latin typeface="Calibri"/>
                <a:cs typeface="Calibri"/>
              </a:rPr>
              <a:t>DFP</a:t>
            </a:r>
            <a:r>
              <a:rPr sz="1400" spc="-29" dirty="0">
                <a:solidFill>
                  <a:srgbClr val="05000A"/>
                </a:solidFill>
                <a:latin typeface="Calibri"/>
                <a:cs typeface="Calibri"/>
              </a:rPr>
              <a:t> </a:t>
            </a:r>
            <a:r>
              <a:rPr sz="1400" dirty="0">
                <a:solidFill>
                  <a:srgbClr val="05000A"/>
                </a:solidFill>
                <a:latin typeface="Calibri"/>
                <a:cs typeface="Calibri"/>
              </a:rPr>
              <a:t>sans</a:t>
            </a:r>
            <a:r>
              <a:rPr sz="1400" spc="-29" dirty="0">
                <a:solidFill>
                  <a:srgbClr val="05000A"/>
                </a:solidFill>
                <a:latin typeface="Calibri"/>
                <a:cs typeface="Calibri"/>
              </a:rPr>
              <a:t> </a:t>
            </a:r>
            <a:r>
              <a:rPr sz="1400" spc="-17" dirty="0">
                <a:solidFill>
                  <a:srgbClr val="05000A"/>
                </a:solidFill>
                <a:latin typeface="Calibri"/>
                <a:cs typeface="Calibri"/>
              </a:rPr>
              <a:t>AIPP?</a:t>
            </a:r>
            <a:endParaRPr sz="1400" dirty="0">
              <a:latin typeface="Calibri"/>
              <a:cs typeface="Calibri"/>
            </a:endParaRPr>
          </a:p>
          <a:p>
            <a:pPr marL="290501" indent="-237586">
              <a:buChar char="-"/>
              <a:tabLst>
                <a:tab pos="290501" algn="l"/>
              </a:tabLst>
            </a:pPr>
            <a:r>
              <a:rPr sz="1400" dirty="0">
                <a:solidFill>
                  <a:srgbClr val="05000A"/>
                </a:solidFill>
                <a:latin typeface="Calibri"/>
                <a:cs typeface="Calibri"/>
              </a:rPr>
              <a:t>Préjudice</a:t>
            </a:r>
            <a:r>
              <a:rPr sz="1400" spc="-29" dirty="0">
                <a:solidFill>
                  <a:srgbClr val="05000A"/>
                </a:solidFill>
                <a:latin typeface="Calibri"/>
                <a:cs typeface="Calibri"/>
              </a:rPr>
              <a:t> </a:t>
            </a:r>
            <a:r>
              <a:rPr sz="1400" spc="71" dirty="0">
                <a:solidFill>
                  <a:srgbClr val="05000A"/>
                </a:solidFill>
                <a:latin typeface="Calibri"/>
                <a:cs typeface="Calibri"/>
              </a:rPr>
              <a:t>iniial:</a:t>
            </a:r>
            <a:r>
              <a:rPr sz="1400" spc="-25" dirty="0">
                <a:solidFill>
                  <a:srgbClr val="05000A"/>
                </a:solidFill>
                <a:latin typeface="Calibri"/>
                <a:cs typeface="Calibri"/>
              </a:rPr>
              <a:t> </a:t>
            </a:r>
            <a:r>
              <a:rPr sz="1400" dirty="0">
                <a:latin typeface="Calibri"/>
                <a:cs typeface="Calibri"/>
              </a:rPr>
              <a:t>CA</a:t>
            </a:r>
            <a:r>
              <a:rPr sz="1400" spc="-25" dirty="0">
                <a:latin typeface="Calibri"/>
                <a:cs typeface="Calibri"/>
              </a:rPr>
              <a:t> </a:t>
            </a:r>
            <a:r>
              <a:rPr sz="1400" dirty="0">
                <a:latin typeface="Calibri"/>
                <a:cs typeface="Calibri"/>
              </a:rPr>
              <a:t>Paris,</a:t>
            </a:r>
            <a:r>
              <a:rPr sz="1400" spc="-33" dirty="0">
                <a:latin typeface="Calibri"/>
                <a:cs typeface="Calibri"/>
              </a:rPr>
              <a:t> </a:t>
            </a:r>
            <a:r>
              <a:rPr sz="1400" dirty="0">
                <a:latin typeface="Calibri"/>
                <a:cs typeface="Calibri"/>
              </a:rPr>
              <a:t>Pôle</a:t>
            </a:r>
            <a:r>
              <a:rPr sz="1400" spc="-25" dirty="0">
                <a:latin typeface="Calibri"/>
                <a:cs typeface="Calibri"/>
              </a:rPr>
              <a:t> </a:t>
            </a:r>
            <a:r>
              <a:rPr sz="1400" dirty="0">
                <a:latin typeface="Calibri"/>
                <a:cs typeface="Calibri"/>
              </a:rPr>
              <a:t>4,</a:t>
            </a:r>
            <a:r>
              <a:rPr sz="1400" spc="-29" dirty="0">
                <a:latin typeface="Calibri"/>
                <a:cs typeface="Calibri"/>
              </a:rPr>
              <a:t> </a:t>
            </a:r>
            <a:r>
              <a:rPr sz="1400" dirty="0">
                <a:latin typeface="Calibri"/>
                <a:cs typeface="Calibri"/>
              </a:rPr>
              <a:t>ch.</a:t>
            </a:r>
            <a:r>
              <a:rPr sz="1400" spc="-33" dirty="0">
                <a:latin typeface="Calibri"/>
                <a:cs typeface="Calibri"/>
              </a:rPr>
              <a:t> </a:t>
            </a:r>
            <a:r>
              <a:rPr sz="1400" dirty="0">
                <a:latin typeface="Calibri"/>
                <a:cs typeface="Calibri"/>
              </a:rPr>
              <a:t>10,</a:t>
            </a:r>
            <a:r>
              <a:rPr sz="1400" spc="-29" dirty="0">
                <a:latin typeface="Calibri"/>
                <a:cs typeface="Calibri"/>
              </a:rPr>
              <a:t> </a:t>
            </a:r>
            <a:r>
              <a:rPr sz="1400" dirty="0">
                <a:latin typeface="Calibri"/>
                <a:cs typeface="Calibri"/>
              </a:rPr>
              <a:t>27</a:t>
            </a:r>
            <a:r>
              <a:rPr sz="1400" spc="-33" dirty="0">
                <a:latin typeface="Calibri"/>
                <a:cs typeface="Calibri"/>
              </a:rPr>
              <a:t> </a:t>
            </a:r>
            <a:r>
              <a:rPr sz="1400" dirty="0">
                <a:latin typeface="Calibri"/>
                <a:cs typeface="Calibri"/>
              </a:rPr>
              <a:t>mars</a:t>
            </a:r>
            <a:r>
              <a:rPr sz="1400" spc="-25" dirty="0">
                <a:latin typeface="Calibri"/>
                <a:cs typeface="Calibri"/>
              </a:rPr>
              <a:t> </a:t>
            </a:r>
            <a:r>
              <a:rPr sz="1400" dirty="0">
                <a:latin typeface="Calibri"/>
                <a:cs typeface="Calibri"/>
              </a:rPr>
              <a:t>2025,</a:t>
            </a:r>
            <a:r>
              <a:rPr sz="1400" spc="-29" dirty="0">
                <a:latin typeface="Calibri"/>
                <a:cs typeface="Calibri"/>
              </a:rPr>
              <a:t> </a:t>
            </a:r>
            <a:r>
              <a:rPr sz="1400" dirty="0">
                <a:latin typeface="Calibri"/>
                <a:cs typeface="Calibri"/>
              </a:rPr>
              <a:t>n°</a:t>
            </a:r>
            <a:r>
              <a:rPr sz="1400" spc="-29" dirty="0">
                <a:latin typeface="Calibri"/>
                <a:cs typeface="Calibri"/>
              </a:rPr>
              <a:t> </a:t>
            </a:r>
            <a:r>
              <a:rPr sz="1400" spc="-8" dirty="0">
                <a:latin typeface="Calibri"/>
                <a:cs typeface="Calibri"/>
              </a:rPr>
              <a:t>21-</a:t>
            </a:r>
            <a:r>
              <a:rPr sz="1400" spc="-17" dirty="0">
                <a:latin typeface="Calibri"/>
                <a:cs typeface="Calibri"/>
              </a:rPr>
              <a:t>16565</a:t>
            </a:r>
            <a:endParaRPr sz="1400" dirty="0">
              <a:latin typeface="Calibri"/>
              <a:cs typeface="Calibri"/>
            </a:endParaRPr>
          </a:p>
          <a:p>
            <a:pPr marL="291030" marR="504805" indent="-238115">
              <a:buChar char="-"/>
              <a:tabLst>
                <a:tab pos="291030" algn="l"/>
              </a:tabLst>
            </a:pPr>
            <a:r>
              <a:rPr sz="1400" spc="37" dirty="0">
                <a:solidFill>
                  <a:srgbClr val="05000A"/>
                </a:solidFill>
                <a:latin typeface="Calibri"/>
                <a:cs typeface="Calibri"/>
              </a:rPr>
              <a:t>Aggravaion</a:t>
            </a:r>
            <a:r>
              <a:rPr sz="1400" spc="-21" dirty="0">
                <a:solidFill>
                  <a:srgbClr val="05000A"/>
                </a:solidFill>
                <a:latin typeface="Calibri"/>
                <a:cs typeface="Calibri"/>
              </a:rPr>
              <a:t> </a:t>
            </a:r>
            <a:r>
              <a:rPr sz="1400" dirty="0">
                <a:solidFill>
                  <a:srgbClr val="05000A"/>
                </a:solidFill>
                <a:latin typeface="Calibri"/>
                <a:cs typeface="Calibri"/>
              </a:rPr>
              <a:t>:</a:t>
            </a:r>
            <a:r>
              <a:rPr sz="1400" spc="337" dirty="0">
                <a:solidFill>
                  <a:srgbClr val="05000A"/>
                </a:solidFill>
                <a:latin typeface="Calibri"/>
                <a:cs typeface="Calibri"/>
              </a:rPr>
              <a:t> </a:t>
            </a:r>
            <a:r>
              <a:rPr sz="1400" dirty="0">
                <a:solidFill>
                  <a:srgbClr val="05000A"/>
                </a:solidFill>
                <a:latin typeface="Calibri"/>
                <a:cs typeface="Calibri"/>
              </a:rPr>
              <a:t>Cass.</a:t>
            </a:r>
            <a:r>
              <a:rPr sz="1400" spc="-25" dirty="0">
                <a:solidFill>
                  <a:srgbClr val="05000A"/>
                </a:solidFill>
                <a:latin typeface="Calibri"/>
                <a:cs typeface="Calibri"/>
              </a:rPr>
              <a:t> </a:t>
            </a:r>
            <a:r>
              <a:rPr sz="1400" dirty="0">
                <a:solidFill>
                  <a:srgbClr val="05000A"/>
                </a:solidFill>
                <a:latin typeface="Calibri"/>
                <a:cs typeface="Calibri"/>
              </a:rPr>
              <a:t>2</a:t>
            </a:r>
            <a:r>
              <a:rPr sz="1400" baseline="25641" dirty="0">
                <a:solidFill>
                  <a:srgbClr val="05000A"/>
                </a:solidFill>
                <a:latin typeface="Calibri"/>
                <a:cs typeface="Calibri"/>
              </a:rPr>
              <a:t>ème</a:t>
            </a:r>
            <a:r>
              <a:rPr sz="1400" spc="187" baseline="25641" dirty="0">
                <a:solidFill>
                  <a:srgbClr val="05000A"/>
                </a:solidFill>
                <a:latin typeface="Calibri"/>
                <a:cs typeface="Calibri"/>
              </a:rPr>
              <a:t> </a:t>
            </a:r>
            <a:r>
              <a:rPr sz="1400" dirty="0">
                <a:solidFill>
                  <a:srgbClr val="05000A"/>
                </a:solidFill>
                <a:latin typeface="Calibri"/>
                <a:cs typeface="Calibri"/>
              </a:rPr>
              <a:t>Civ.</a:t>
            </a:r>
            <a:r>
              <a:rPr sz="1400" spc="-21" dirty="0">
                <a:solidFill>
                  <a:srgbClr val="05000A"/>
                </a:solidFill>
                <a:latin typeface="Calibri"/>
                <a:cs typeface="Calibri"/>
              </a:rPr>
              <a:t> </a:t>
            </a:r>
            <a:r>
              <a:rPr sz="1400" dirty="0">
                <a:solidFill>
                  <a:srgbClr val="05000A"/>
                </a:solidFill>
                <a:latin typeface="Calibri"/>
                <a:cs typeface="Calibri"/>
              </a:rPr>
              <a:t>16</a:t>
            </a:r>
            <a:r>
              <a:rPr sz="1400" spc="-21" dirty="0">
                <a:solidFill>
                  <a:srgbClr val="05000A"/>
                </a:solidFill>
                <a:latin typeface="Calibri"/>
                <a:cs typeface="Calibri"/>
              </a:rPr>
              <a:t> </a:t>
            </a:r>
            <a:r>
              <a:rPr sz="1400" spc="-33" dirty="0">
                <a:solidFill>
                  <a:srgbClr val="05000A"/>
                </a:solidFill>
                <a:latin typeface="Calibri"/>
                <a:cs typeface="Calibri"/>
              </a:rPr>
              <a:t>janv.</a:t>
            </a:r>
            <a:r>
              <a:rPr sz="1400" spc="-25" dirty="0">
                <a:solidFill>
                  <a:srgbClr val="05000A"/>
                </a:solidFill>
                <a:latin typeface="Calibri"/>
                <a:cs typeface="Calibri"/>
              </a:rPr>
              <a:t> </a:t>
            </a:r>
            <a:r>
              <a:rPr sz="1400" dirty="0">
                <a:solidFill>
                  <a:srgbClr val="05000A"/>
                </a:solidFill>
                <a:latin typeface="Calibri"/>
                <a:cs typeface="Calibri"/>
              </a:rPr>
              <a:t>2014,</a:t>
            </a:r>
            <a:r>
              <a:rPr sz="1400" spc="-21" dirty="0">
                <a:solidFill>
                  <a:srgbClr val="05000A"/>
                </a:solidFill>
                <a:latin typeface="Calibri"/>
                <a:cs typeface="Calibri"/>
              </a:rPr>
              <a:t> </a:t>
            </a:r>
            <a:r>
              <a:rPr sz="1400" dirty="0">
                <a:solidFill>
                  <a:srgbClr val="05000A"/>
                </a:solidFill>
                <a:latin typeface="Calibri"/>
                <a:cs typeface="Calibri"/>
              </a:rPr>
              <a:t>n°</a:t>
            </a:r>
            <a:r>
              <a:rPr sz="1400" spc="-21" dirty="0">
                <a:solidFill>
                  <a:srgbClr val="05000A"/>
                </a:solidFill>
                <a:latin typeface="Calibri"/>
                <a:cs typeface="Calibri"/>
              </a:rPr>
              <a:t> </a:t>
            </a:r>
            <a:r>
              <a:rPr sz="1400" spc="-8" dirty="0">
                <a:solidFill>
                  <a:srgbClr val="05000A"/>
                </a:solidFill>
                <a:latin typeface="Calibri"/>
                <a:cs typeface="Calibri"/>
              </a:rPr>
              <a:t>13-</a:t>
            </a:r>
            <a:r>
              <a:rPr sz="1400" dirty="0">
                <a:solidFill>
                  <a:srgbClr val="05000A"/>
                </a:solidFill>
                <a:latin typeface="Calibri"/>
                <a:cs typeface="Calibri"/>
              </a:rPr>
              <a:t>11.353</a:t>
            </a:r>
            <a:r>
              <a:rPr sz="1400" spc="-21" dirty="0">
                <a:solidFill>
                  <a:srgbClr val="05000A"/>
                </a:solidFill>
                <a:latin typeface="Calibri"/>
                <a:cs typeface="Calibri"/>
              </a:rPr>
              <a:t> </a:t>
            </a:r>
            <a:r>
              <a:rPr sz="1400" dirty="0">
                <a:solidFill>
                  <a:srgbClr val="05000A"/>
                </a:solidFill>
                <a:latin typeface="Calibri"/>
                <a:cs typeface="Calibri"/>
              </a:rPr>
              <a:t>approuve</a:t>
            </a:r>
            <a:r>
              <a:rPr sz="1400" spc="-17" dirty="0">
                <a:solidFill>
                  <a:srgbClr val="05000A"/>
                </a:solidFill>
                <a:latin typeface="Calibri"/>
                <a:cs typeface="Calibri"/>
              </a:rPr>
              <a:t> </a:t>
            </a:r>
            <a:r>
              <a:rPr sz="1400" dirty="0">
                <a:solidFill>
                  <a:srgbClr val="05000A"/>
                </a:solidFill>
                <a:latin typeface="Calibri"/>
                <a:cs typeface="Calibri"/>
              </a:rPr>
              <a:t>la</a:t>
            </a:r>
            <a:r>
              <a:rPr sz="1400" spc="-17" dirty="0">
                <a:solidFill>
                  <a:srgbClr val="05000A"/>
                </a:solidFill>
                <a:latin typeface="Calibri"/>
                <a:cs typeface="Calibri"/>
              </a:rPr>
              <a:t> </a:t>
            </a:r>
            <a:r>
              <a:rPr sz="1400" dirty="0">
                <a:solidFill>
                  <a:srgbClr val="05000A"/>
                </a:solidFill>
                <a:latin typeface="Calibri"/>
                <a:cs typeface="Calibri"/>
              </a:rPr>
              <a:t>cour</a:t>
            </a:r>
            <a:r>
              <a:rPr sz="1400" spc="-17" dirty="0">
                <a:solidFill>
                  <a:srgbClr val="05000A"/>
                </a:solidFill>
                <a:latin typeface="Calibri"/>
                <a:cs typeface="Calibri"/>
              </a:rPr>
              <a:t> d’appel </a:t>
            </a:r>
            <a:r>
              <a:rPr sz="1400" spc="-21" dirty="0">
                <a:solidFill>
                  <a:srgbClr val="05000A"/>
                </a:solidFill>
                <a:latin typeface="Calibri"/>
                <a:cs typeface="Calibri"/>
              </a:rPr>
              <a:t>d’avoir</a:t>
            </a:r>
            <a:r>
              <a:rPr sz="1400" spc="-17" dirty="0">
                <a:solidFill>
                  <a:srgbClr val="05000A"/>
                </a:solidFill>
                <a:latin typeface="Calibri"/>
                <a:cs typeface="Calibri"/>
              </a:rPr>
              <a:t> </a:t>
            </a:r>
            <a:r>
              <a:rPr sz="1400" spc="-8" dirty="0">
                <a:solidFill>
                  <a:srgbClr val="05000A"/>
                </a:solidFill>
                <a:latin typeface="Calibri"/>
                <a:cs typeface="Calibri"/>
              </a:rPr>
              <a:t>considéré</a:t>
            </a:r>
            <a:r>
              <a:rPr sz="1400" spc="-17" dirty="0">
                <a:solidFill>
                  <a:srgbClr val="05000A"/>
                </a:solidFill>
                <a:latin typeface="Calibri"/>
                <a:cs typeface="Calibri"/>
              </a:rPr>
              <a:t> </a:t>
            </a:r>
            <a:r>
              <a:rPr sz="1400" dirty="0">
                <a:solidFill>
                  <a:srgbClr val="05000A"/>
                </a:solidFill>
                <a:latin typeface="Calibri"/>
                <a:cs typeface="Calibri"/>
              </a:rPr>
              <a:t>que</a:t>
            </a:r>
            <a:r>
              <a:rPr sz="1400" spc="-17" dirty="0">
                <a:solidFill>
                  <a:srgbClr val="05000A"/>
                </a:solidFill>
                <a:latin typeface="Calibri"/>
                <a:cs typeface="Calibri"/>
              </a:rPr>
              <a:t> </a:t>
            </a:r>
            <a:r>
              <a:rPr sz="1400" dirty="0">
                <a:solidFill>
                  <a:srgbClr val="05000A"/>
                </a:solidFill>
                <a:latin typeface="Calibri"/>
                <a:cs typeface="Calibri"/>
              </a:rPr>
              <a:t>la</a:t>
            </a:r>
            <a:r>
              <a:rPr sz="1400" spc="-17" dirty="0">
                <a:solidFill>
                  <a:srgbClr val="05000A"/>
                </a:solidFill>
                <a:latin typeface="Calibri"/>
                <a:cs typeface="Calibri"/>
              </a:rPr>
              <a:t> </a:t>
            </a:r>
            <a:r>
              <a:rPr sz="1400" spc="79" dirty="0">
                <a:solidFill>
                  <a:srgbClr val="05000A"/>
                </a:solidFill>
                <a:latin typeface="Calibri"/>
                <a:cs typeface="Calibri"/>
              </a:rPr>
              <a:t>vicime</a:t>
            </a:r>
            <a:r>
              <a:rPr sz="1400" spc="-33" dirty="0">
                <a:solidFill>
                  <a:srgbClr val="05000A"/>
                </a:solidFill>
                <a:latin typeface="Calibri"/>
                <a:cs typeface="Calibri"/>
              </a:rPr>
              <a:t> </a:t>
            </a:r>
            <a:r>
              <a:rPr sz="1400" i="1" dirty="0">
                <a:solidFill>
                  <a:srgbClr val="05000A"/>
                </a:solidFill>
                <a:latin typeface="Calibri"/>
                <a:cs typeface="Calibri"/>
              </a:rPr>
              <a:t>«</a:t>
            </a:r>
            <a:r>
              <a:rPr sz="1400" i="1" spc="-62" dirty="0">
                <a:solidFill>
                  <a:srgbClr val="05000A"/>
                </a:solidFill>
                <a:latin typeface="Calibri"/>
                <a:cs typeface="Calibri"/>
              </a:rPr>
              <a:t> </a:t>
            </a:r>
            <a:r>
              <a:rPr sz="1400" i="1" spc="-42" dirty="0">
                <a:solidFill>
                  <a:srgbClr val="05000A"/>
                </a:solidFill>
                <a:latin typeface="Calibri"/>
                <a:cs typeface="Calibri"/>
              </a:rPr>
              <a:t>a </a:t>
            </a:r>
            <a:r>
              <a:rPr sz="1400" i="1" dirty="0">
                <a:solidFill>
                  <a:srgbClr val="05000A"/>
                </a:solidFill>
                <a:latin typeface="Calibri"/>
                <a:cs typeface="Calibri"/>
              </a:rPr>
              <a:t>perdu,</a:t>
            </a:r>
            <a:r>
              <a:rPr sz="1400" i="1" spc="-12" dirty="0">
                <a:solidFill>
                  <a:srgbClr val="05000A"/>
                </a:solidFill>
                <a:latin typeface="Calibri"/>
                <a:cs typeface="Calibri"/>
              </a:rPr>
              <a:t> </a:t>
            </a:r>
            <a:r>
              <a:rPr sz="1400" i="1" dirty="0">
                <a:solidFill>
                  <a:srgbClr val="05000A"/>
                </a:solidFill>
                <a:latin typeface="Calibri"/>
                <a:cs typeface="Calibri"/>
              </a:rPr>
              <a:t>après</a:t>
            </a:r>
            <a:r>
              <a:rPr sz="1400" i="1" spc="-12" dirty="0">
                <a:solidFill>
                  <a:srgbClr val="05000A"/>
                </a:solidFill>
                <a:latin typeface="Calibri"/>
                <a:cs typeface="Calibri"/>
              </a:rPr>
              <a:t> </a:t>
            </a:r>
            <a:r>
              <a:rPr sz="1400" i="1" dirty="0">
                <a:solidFill>
                  <a:srgbClr val="05000A"/>
                </a:solidFill>
                <a:latin typeface="Calibri"/>
                <a:cs typeface="Calibri"/>
              </a:rPr>
              <a:t>consolidaJon</a:t>
            </a:r>
            <a:r>
              <a:rPr sz="1400" i="1" spc="-12" dirty="0">
                <a:solidFill>
                  <a:srgbClr val="05000A"/>
                </a:solidFill>
                <a:latin typeface="Calibri"/>
                <a:cs typeface="Calibri"/>
              </a:rPr>
              <a:t> </a:t>
            </a:r>
            <a:r>
              <a:rPr sz="1400" i="1" dirty="0">
                <a:solidFill>
                  <a:srgbClr val="05000A"/>
                </a:solidFill>
                <a:latin typeface="Calibri"/>
                <a:cs typeface="Calibri"/>
              </a:rPr>
              <a:t>de</a:t>
            </a:r>
            <a:r>
              <a:rPr sz="1400" i="1" spc="-12" dirty="0">
                <a:solidFill>
                  <a:srgbClr val="05000A"/>
                </a:solidFill>
                <a:latin typeface="Calibri"/>
                <a:cs typeface="Calibri"/>
              </a:rPr>
              <a:t> </a:t>
            </a:r>
            <a:r>
              <a:rPr sz="1400" i="1" dirty="0">
                <a:solidFill>
                  <a:srgbClr val="05000A"/>
                </a:solidFill>
                <a:latin typeface="Calibri"/>
                <a:cs typeface="Calibri"/>
              </a:rPr>
              <a:t>son</a:t>
            </a:r>
            <a:r>
              <a:rPr sz="1400" i="1" spc="-12" dirty="0">
                <a:solidFill>
                  <a:srgbClr val="05000A"/>
                </a:solidFill>
                <a:latin typeface="Calibri"/>
                <a:cs typeface="Calibri"/>
              </a:rPr>
              <a:t> </a:t>
            </a:r>
            <a:r>
              <a:rPr sz="1400" i="1" dirty="0">
                <a:solidFill>
                  <a:srgbClr val="05000A"/>
                </a:solidFill>
                <a:latin typeface="Calibri"/>
                <a:cs typeface="Calibri"/>
              </a:rPr>
              <a:t>état,</a:t>
            </a:r>
            <a:r>
              <a:rPr sz="1400" i="1" spc="-8" dirty="0">
                <a:solidFill>
                  <a:srgbClr val="05000A"/>
                </a:solidFill>
                <a:latin typeface="Calibri"/>
                <a:cs typeface="Calibri"/>
              </a:rPr>
              <a:t> </a:t>
            </a:r>
            <a:r>
              <a:rPr sz="1400" i="1" dirty="0">
                <a:solidFill>
                  <a:srgbClr val="05000A"/>
                </a:solidFill>
                <a:latin typeface="Calibri"/>
                <a:cs typeface="Calibri"/>
              </a:rPr>
              <a:t>une</a:t>
            </a:r>
            <a:r>
              <a:rPr sz="1400" i="1" spc="-12" dirty="0">
                <a:solidFill>
                  <a:srgbClr val="05000A"/>
                </a:solidFill>
                <a:latin typeface="Calibri"/>
                <a:cs typeface="Calibri"/>
              </a:rPr>
              <a:t> </a:t>
            </a:r>
            <a:r>
              <a:rPr sz="1400" i="1" spc="75" dirty="0">
                <a:solidFill>
                  <a:srgbClr val="05000A"/>
                </a:solidFill>
                <a:latin typeface="Calibri"/>
                <a:cs typeface="Calibri"/>
              </a:rPr>
              <a:t>parJe</a:t>
            </a:r>
            <a:r>
              <a:rPr sz="1400" i="1" spc="-12" dirty="0">
                <a:solidFill>
                  <a:srgbClr val="05000A"/>
                </a:solidFill>
                <a:latin typeface="Calibri"/>
                <a:cs typeface="Calibri"/>
              </a:rPr>
              <a:t> </a:t>
            </a:r>
            <a:r>
              <a:rPr sz="1400" i="1" dirty="0">
                <a:solidFill>
                  <a:srgbClr val="05000A"/>
                </a:solidFill>
                <a:latin typeface="Calibri"/>
                <a:cs typeface="Calibri"/>
              </a:rPr>
              <a:t>de</a:t>
            </a:r>
            <a:r>
              <a:rPr sz="1400" i="1" spc="-12" dirty="0">
                <a:solidFill>
                  <a:srgbClr val="05000A"/>
                </a:solidFill>
                <a:latin typeface="Calibri"/>
                <a:cs typeface="Calibri"/>
              </a:rPr>
              <a:t> </a:t>
            </a:r>
            <a:r>
              <a:rPr sz="1400" i="1" dirty="0">
                <a:solidFill>
                  <a:srgbClr val="05000A"/>
                </a:solidFill>
                <a:latin typeface="Calibri"/>
                <a:cs typeface="Calibri"/>
              </a:rPr>
              <a:t>sa</a:t>
            </a:r>
            <a:r>
              <a:rPr sz="1400" i="1" spc="-12" dirty="0">
                <a:solidFill>
                  <a:srgbClr val="05000A"/>
                </a:solidFill>
                <a:latin typeface="Calibri"/>
                <a:cs typeface="Calibri"/>
              </a:rPr>
              <a:t> </a:t>
            </a:r>
            <a:r>
              <a:rPr sz="1400" i="1" dirty="0">
                <a:solidFill>
                  <a:srgbClr val="05000A"/>
                </a:solidFill>
                <a:latin typeface="Calibri"/>
                <a:cs typeface="Calibri"/>
              </a:rPr>
              <a:t>liberté</a:t>
            </a:r>
            <a:r>
              <a:rPr sz="1400" i="1" spc="-12" dirty="0">
                <a:solidFill>
                  <a:srgbClr val="05000A"/>
                </a:solidFill>
                <a:latin typeface="Calibri"/>
                <a:cs typeface="Calibri"/>
              </a:rPr>
              <a:t> </a:t>
            </a:r>
            <a:r>
              <a:rPr sz="1400" i="1" dirty="0">
                <a:solidFill>
                  <a:srgbClr val="05000A"/>
                </a:solidFill>
                <a:latin typeface="Calibri"/>
                <a:cs typeface="Calibri"/>
              </a:rPr>
              <a:t>de</a:t>
            </a:r>
            <a:r>
              <a:rPr sz="1400" i="1" spc="-12" dirty="0">
                <a:solidFill>
                  <a:srgbClr val="05000A"/>
                </a:solidFill>
                <a:latin typeface="Calibri"/>
                <a:cs typeface="Calibri"/>
              </a:rPr>
              <a:t> </a:t>
            </a:r>
            <a:r>
              <a:rPr sz="1400" i="1" dirty="0">
                <a:solidFill>
                  <a:srgbClr val="05000A"/>
                </a:solidFill>
                <a:latin typeface="Calibri"/>
                <a:cs typeface="Calibri"/>
              </a:rPr>
              <a:t>mouvement</a:t>
            </a:r>
            <a:r>
              <a:rPr sz="1400" i="1" spc="-8" dirty="0">
                <a:solidFill>
                  <a:srgbClr val="05000A"/>
                </a:solidFill>
                <a:latin typeface="Calibri"/>
                <a:cs typeface="Calibri"/>
              </a:rPr>
              <a:t> </a:t>
            </a:r>
            <a:r>
              <a:rPr sz="1400" i="1" dirty="0">
                <a:solidFill>
                  <a:srgbClr val="05000A"/>
                </a:solidFill>
                <a:latin typeface="Calibri"/>
                <a:cs typeface="Calibri"/>
              </a:rPr>
              <a:t>antérieure</a:t>
            </a:r>
            <a:r>
              <a:rPr sz="1400" i="1" spc="-12" dirty="0">
                <a:solidFill>
                  <a:srgbClr val="05000A"/>
                </a:solidFill>
                <a:latin typeface="Calibri"/>
                <a:cs typeface="Calibri"/>
              </a:rPr>
              <a:t> </a:t>
            </a:r>
            <a:r>
              <a:rPr sz="1400" i="1" dirty="0">
                <a:solidFill>
                  <a:srgbClr val="05000A"/>
                </a:solidFill>
                <a:latin typeface="Calibri"/>
                <a:cs typeface="Calibri"/>
              </a:rPr>
              <a:t>et</a:t>
            </a:r>
            <a:r>
              <a:rPr sz="1400" i="1" spc="-4" dirty="0">
                <a:solidFill>
                  <a:srgbClr val="05000A"/>
                </a:solidFill>
                <a:latin typeface="Calibri"/>
                <a:cs typeface="Calibri"/>
              </a:rPr>
              <a:t> </a:t>
            </a:r>
            <a:r>
              <a:rPr sz="1400" i="1" dirty="0">
                <a:solidFill>
                  <a:srgbClr val="05000A"/>
                </a:solidFill>
                <a:latin typeface="Calibri"/>
                <a:cs typeface="Calibri"/>
              </a:rPr>
              <a:t>a</a:t>
            </a:r>
            <a:r>
              <a:rPr sz="1400" i="1" spc="-12" dirty="0">
                <a:solidFill>
                  <a:srgbClr val="05000A"/>
                </a:solidFill>
                <a:latin typeface="Calibri"/>
                <a:cs typeface="Calibri"/>
              </a:rPr>
              <a:t> </a:t>
            </a:r>
            <a:r>
              <a:rPr sz="1400" i="1" dirty="0">
                <a:solidFill>
                  <a:srgbClr val="05000A"/>
                </a:solidFill>
                <a:latin typeface="Calibri"/>
                <a:cs typeface="Calibri"/>
              </a:rPr>
              <a:t>subi</a:t>
            </a:r>
            <a:r>
              <a:rPr sz="1400" i="1" spc="-4" dirty="0">
                <a:solidFill>
                  <a:srgbClr val="05000A"/>
                </a:solidFill>
                <a:latin typeface="Calibri"/>
                <a:cs typeface="Calibri"/>
              </a:rPr>
              <a:t> </a:t>
            </a:r>
            <a:r>
              <a:rPr sz="1400" i="1" dirty="0">
                <a:solidFill>
                  <a:srgbClr val="05000A"/>
                </a:solidFill>
                <a:latin typeface="Calibri"/>
                <a:cs typeface="Calibri"/>
              </a:rPr>
              <a:t>des</a:t>
            </a:r>
            <a:r>
              <a:rPr sz="1400" i="1" spc="-12" dirty="0">
                <a:solidFill>
                  <a:srgbClr val="05000A"/>
                </a:solidFill>
                <a:latin typeface="Calibri"/>
                <a:cs typeface="Calibri"/>
              </a:rPr>
              <a:t> </a:t>
            </a:r>
            <a:r>
              <a:rPr sz="1400" i="1" dirty="0">
                <a:solidFill>
                  <a:srgbClr val="05000A"/>
                </a:solidFill>
                <a:latin typeface="Calibri"/>
                <a:cs typeface="Calibri"/>
              </a:rPr>
              <a:t>douleurs</a:t>
            </a:r>
            <a:r>
              <a:rPr sz="1400" i="1" spc="-12" dirty="0">
                <a:solidFill>
                  <a:srgbClr val="05000A"/>
                </a:solidFill>
                <a:latin typeface="Calibri"/>
                <a:cs typeface="Calibri"/>
              </a:rPr>
              <a:t> </a:t>
            </a:r>
            <a:r>
              <a:rPr sz="1400" i="1" spc="-17" dirty="0">
                <a:solidFill>
                  <a:srgbClr val="05000A"/>
                </a:solidFill>
                <a:latin typeface="Calibri"/>
                <a:cs typeface="Calibri"/>
              </a:rPr>
              <a:t>plus </a:t>
            </a:r>
            <a:r>
              <a:rPr sz="1400" i="1" spc="-8" dirty="0">
                <a:solidFill>
                  <a:srgbClr val="05000A"/>
                </a:solidFill>
                <a:latin typeface="Calibri"/>
                <a:cs typeface="Calibri"/>
              </a:rPr>
              <a:t>importantes</a:t>
            </a:r>
            <a:r>
              <a:rPr sz="1400" i="1" spc="-37" dirty="0">
                <a:solidFill>
                  <a:srgbClr val="05000A"/>
                </a:solidFill>
                <a:latin typeface="Calibri"/>
                <a:cs typeface="Calibri"/>
              </a:rPr>
              <a:t> </a:t>
            </a:r>
            <a:r>
              <a:rPr sz="1400" i="1" dirty="0">
                <a:solidFill>
                  <a:srgbClr val="05000A"/>
                </a:solidFill>
                <a:latin typeface="Calibri"/>
                <a:cs typeface="Calibri"/>
              </a:rPr>
              <a:t>ainsi</a:t>
            </a:r>
            <a:r>
              <a:rPr sz="1400" i="1" spc="-25" dirty="0">
                <a:solidFill>
                  <a:srgbClr val="05000A"/>
                </a:solidFill>
                <a:latin typeface="Calibri"/>
                <a:cs typeface="Calibri"/>
              </a:rPr>
              <a:t> </a:t>
            </a:r>
            <a:r>
              <a:rPr sz="1400" i="1" dirty="0">
                <a:solidFill>
                  <a:srgbClr val="05000A"/>
                </a:solidFill>
                <a:latin typeface="Calibri"/>
                <a:cs typeface="Calibri"/>
              </a:rPr>
              <a:t>que</a:t>
            </a:r>
            <a:r>
              <a:rPr sz="1400" i="1" spc="-33" dirty="0">
                <a:solidFill>
                  <a:srgbClr val="05000A"/>
                </a:solidFill>
                <a:latin typeface="Calibri"/>
                <a:cs typeface="Calibri"/>
              </a:rPr>
              <a:t> </a:t>
            </a:r>
            <a:r>
              <a:rPr sz="1400" i="1" dirty="0">
                <a:solidFill>
                  <a:srgbClr val="05000A"/>
                </a:solidFill>
                <a:latin typeface="Calibri"/>
                <a:cs typeface="Calibri"/>
              </a:rPr>
              <a:t>des</a:t>
            </a:r>
            <a:r>
              <a:rPr sz="1400" i="1" spc="-33" dirty="0">
                <a:solidFill>
                  <a:srgbClr val="05000A"/>
                </a:solidFill>
                <a:latin typeface="Calibri"/>
                <a:cs typeface="Calibri"/>
              </a:rPr>
              <a:t> </a:t>
            </a:r>
            <a:r>
              <a:rPr sz="1400" i="1" dirty="0">
                <a:solidFill>
                  <a:srgbClr val="05000A"/>
                </a:solidFill>
                <a:latin typeface="Calibri"/>
                <a:cs typeface="Calibri"/>
              </a:rPr>
              <a:t>troubles</a:t>
            </a:r>
            <a:r>
              <a:rPr sz="1400" i="1" spc="-33" dirty="0">
                <a:solidFill>
                  <a:srgbClr val="05000A"/>
                </a:solidFill>
                <a:latin typeface="Calibri"/>
                <a:cs typeface="Calibri"/>
              </a:rPr>
              <a:t> </a:t>
            </a:r>
            <a:r>
              <a:rPr sz="1400" i="1" dirty="0">
                <a:solidFill>
                  <a:srgbClr val="05000A"/>
                </a:solidFill>
                <a:latin typeface="Calibri"/>
                <a:cs typeface="Calibri"/>
              </a:rPr>
              <a:t>accrus</a:t>
            </a:r>
            <a:r>
              <a:rPr sz="1400" i="1" spc="-33" dirty="0">
                <a:solidFill>
                  <a:srgbClr val="05000A"/>
                </a:solidFill>
                <a:latin typeface="Calibri"/>
                <a:cs typeface="Calibri"/>
              </a:rPr>
              <a:t> </a:t>
            </a:r>
            <a:r>
              <a:rPr sz="1400" i="1" dirty="0">
                <a:solidFill>
                  <a:srgbClr val="05000A"/>
                </a:solidFill>
                <a:latin typeface="Calibri"/>
                <a:cs typeface="Calibri"/>
              </a:rPr>
              <a:t>dans</a:t>
            </a:r>
            <a:r>
              <a:rPr sz="1400" i="1" spc="-33" dirty="0">
                <a:solidFill>
                  <a:srgbClr val="05000A"/>
                </a:solidFill>
                <a:latin typeface="Calibri"/>
                <a:cs typeface="Calibri"/>
              </a:rPr>
              <a:t> </a:t>
            </a:r>
            <a:r>
              <a:rPr sz="1400" i="1" dirty="0">
                <a:solidFill>
                  <a:srgbClr val="05000A"/>
                </a:solidFill>
                <a:latin typeface="Calibri"/>
                <a:cs typeface="Calibri"/>
              </a:rPr>
              <a:t>ses</a:t>
            </a:r>
            <a:r>
              <a:rPr sz="1400" i="1" spc="-33" dirty="0">
                <a:solidFill>
                  <a:srgbClr val="05000A"/>
                </a:solidFill>
                <a:latin typeface="Calibri"/>
                <a:cs typeface="Calibri"/>
              </a:rPr>
              <a:t> </a:t>
            </a:r>
            <a:r>
              <a:rPr sz="1400" i="1" spc="37" dirty="0">
                <a:solidFill>
                  <a:srgbClr val="05000A"/>
                </a:solidFill>
                <a:latin typeface="Calibri"/>
                <a:cs typeface="Calibri"/>
              </a:rPr>
              <a:t>condiJons</a:t>
            </a:r>
            <a:r>
              <a:rPr sz="1400" i="1" spc="-33" dirty="0">
                <a:solidFill>
                  <a:srgbClr val="05000A"/>
                </a:solidFill>
                <a:latin typeface="Calibri"/>
                <a:cs typeface="Calibri"/>
              </a:rPr>
              <a:t> </a:t>
            </a:r>
            <a:r>
              <a:rPr sz="1400" i="1" spc="-21" dirty="0">
                <a:solidFill>
                  <a:srgbClr val="05000A"/>
                </a:solidFill>
                <a:latin typeface="Calibri"/>
                <a:cs typeface="Calibri"/>
              </a:rPr>
              <a:t>d’existence</a:t>
            </a:r>
            <a:r>
              <a:rPr sz="1400" i="1" spc="-33" dirty="0">
                <a:solidFill>
                  <a:srgbClr val="05000A"/>
                </a:solidFill>
                <a:latin typeface="Calibri"/>
                <a:cs typeface="Calibri"/>
              </a:rPr>
              <a:t> </a:t>
            </a:r>
            <a:r>
              <a:rPr sz="1400" i="1" dirty="0">
                <a:solidFill>
                  <a:srgbClr val="05000A"/>
                </a:solidFill>
                <a:latin typeface="Calibri"/>
                <a:cs typeface="Calibri"/>
              </a:rPr>
              <a:t>personnelles,</a:t>
            </a:r>
            <a:r>
              <a:rPr sz="1400" i="1" spc="-33" dirty="0">
                <a:solidFill>
                  <a:srgbClr val="05000A"/>
                </a:solidFill>
                <a:latin typeface="Calibri"/>
                <a:cs typeface="Calibri"/>
              </a:rPr>
              <a:t> </a:t>
            </a:r>
            <a:r>
              <a:rPr sz="1400" i="1" dirty="0">
                <a:solidFill>
                  <a:srgbClr val="05000A"/>
                </a:solidFill>
                <a:latin typeface="Calibri"/>
                <a:cs typeface="Calibri"/>
              </a:rPr>
              <a:t>familiales</a:t>
            </a:r>
            <a:r>
              <a:rPr sz="1400" i="1" spc="-33" dirty="0">
                <a:solidFill>
                  <a:srgbClr val="05000A"/>
                </a:solidFill>
                <a:latin typeface="Calibri"/>
                <a:cs typeface="Calibri"/>
              </a:rPr>
              <a:t> </a:t>
            </a:r>
            <a:r>
              <a:rPr sz="1400" i="1" dirty="0">
                <a:solidFill>
                  <a:srgbClr val="05000A"/>
                </a:solidFill>
                <a:latin typeface="Calibri"/>
                <a:cs typeface="Calibri"/>
              </a:rPr>
              <a:t>et</a:t>
            </a:r>
            <a:r>
              <a:rPr sz="1400" i="1" spc="-25" dirty="0">
                <a:solidFill>
                  <a:srgbClr val="05000A"/>
                </a:solidFill>
                <a:latin typeface="Calibri"/>
                <a:cs typeface="Calibri"/>
              </a:rPr>
              <a:t> </a:t>
            </a:r>
            <a:r>
              <a:rPr sz="1400" i="1" dirty="0">
                <a:solidFill>
                  <a:srgbClr val="05000A"/>
                </a:solidFill>
                <a:latin typeface="Calibri"/>
                <a:cs typeface="Calibri"/>
              </a:rPr>
              <a:t>sociales</a:t>
            </a:r>
            <a:r>
              <a:rPr sz="1400" i="1" spc="-71" dirty="0">
                <a:solidFill>
                  <a:srgbClr val="05000A"/>
                </a:solidFill>
                <a:latin typeface="Calibri"/>
                <a:cs typeface="Calibri"/>
              </a:rPr>
              <a:t> </a:t>
            </a:r>
            <a:r>
              <a:rPr sz="1400" i="1" spc="-42" dirty="0">
                <a:solidFill>
                  <a:srgbClr val="05000A"/>
                </a:solidFill>
                <a:latin typeface="Calibri"/>
                <a:cs typeface="Calibri"/>
              </a:rPr>
              <a:t>»</a:t>
            </a:r>
            <a:endParaRPr sz="1400" dirty="0">
              <a:latin typeface="Calibri"/>
              <a:cs typeface="Calibri"/>
            </a:endParaRPr>
          </a:p>
          <a:p>
            <a:pPr marL="52915" marR="14816">
              <a:spcBef>
                <a:spcPts val="1758"/>
              </a:spcBef>
            </a:pPr>
            <a:r>
              <a:rPr sz="1400" b="1" u="sng" spc="-21" dirty="0">
                <a:uFill>
                  <a:solidFill>
                    <a:srgbClr val="000000"/>
                  </a:solidFill>
                </a:uFill>
                <a:latin typeface="Calibri"/>
                <a:cs typeface="Calibri"/>
              </a:rPr>
              <a:t>EvaluaHon</a:t>
            </a:r>
            <a:r>
              <a:rPr sz="1400" b="1" u="sng" spc="-46" dirty="0">
                <a:uFill>
                  <a:solidFill>
                    <a:srgbClr val="000000"/>
                  </a:solidFill>
                </a:uFill>
                <a:latin typeface="Calibri"/>
                <a:cs typeface="Calibri"/>
              </a:rPr>
              <a:t> </a:t>
            </a:r>
            <a:r>
              <a:rPr sz="1400" b="1" u="sng" dirty="0">
                <a:uFill>
                  <a:solidFill>
                    <a:srgbClr val="000000"/>
                  </a:solidFill>
                </a:uFill>
                <a:latin typeface="Calibri"/>
                <a:cs typeface="Calibri"/>
              </a:rPr>
              <a:t>médico</a:t>
            </a:r>
            <a:r>
              <a:rPr sz="1400" b="1" u="sng" spc="-50" dirty="0">
                <a:uFill>
                  <a:solidFill>
                    <a:srgbClr val="000000"/>
                  </a:solidFill>
                </a:uFill>
                <a:latin typeface="Calibri"/>
                <a:cs typeface="Calibri"/>
              </a:rPr>
              <a:t> </a:t>
            </a:r>
            <a:r>
              <a:rPr sz="1400" b="1" u="sng" dirty="0">
                <a:uFill>
                  <a:solidFill>
                    <a:srgbClr val="000000"/>
                  </a:solidFill>
                </a:uFill>
                <a:latin typeface="Calibri"/>
                <a:cs typeface="Calibri"/>
              </a:rPr>
              <a:t>légale</a:t>
            </a:r>
            <a:r>
              <a:rPr sz="1400" dirty="0">
                <a:latin typeface="Calibri"/>
                <a:cs typeface="Calibri"/>
              </a:rPr>
              <a:t>:</a:t>
            </a:r>
            <a:r>
              <a:rPr sz="1400" spc="-46" dirty="0">
                <a:latin typeface="Calibri"/>
                <a:cs typeface="Calibri"/>
              </a:rPr>
              <a:t> </a:t>
            </a:r>
            <a:r>
              <a:rPr sz="1400" dirty="0">
                <a:latin typeface="Calibri"/>
                <a:cs typeface="Calibri"/>
              </a:rPr>
              <a:t>méthode</a:t>
            </a:r>
            <a:r>
              <a:rPr sz="1400" spc="-46" dirty="0">
                <a:latin typeface="Calibri"/>
                <a:cs typeface="Calibri"/>
              </a:rPr>
              <a:t> </a:t>
            </a:r>
            <a:r>
              <a:rPr sz="1400" dirty="0">
                <a:latin typeface="Calibri"/>
                <a:cs typeface="Calibri"/>
              </a:rPr>
              <a:t>ANADOC</a:t>
            </a:r>
            <a:r>
              <a:rPr sz="1400" spc="-50" dirty="0">
                <a:latin typeface="Calibri"/>
                <a:cs typeface="Calibri"/>
              </a:rPr>
              <a:t> </a:t>
            </a:r>
            <a:r>
              <a:rPr sz="1400" dirty="0">
                <a:latin typeface="Calibri"/>
                <a:cs typeface="Calibri"/>
              </a:rPr>
              <a:t>:</a:t>
            </a:r>
            <a:r>
              <a:rPr sz="1400" spc="-46" dirty="0">
                <a:latin typeface="Calibri"/>
                <a:cs typeface="Calibri"/>
              </a:rPr>
              <a:t> </a:t>
            </a:r>
            <a:r>
              <a:rPr sz="1400" dirty="0">
                <a:latin typeface="Calibri"/>
                <a:cs typeface="Calibri"/>
              </a:rPr>
              <a:t>donner</a:t>
            </a:r>
            <a:r>
              <a:rPr sz="1400" spc="-46" dirty="0">
                <a:latin typeface="Calibri"/>
                <a:cs typeface="Calibri"/>
              </a:rPr>
              <a:t> </a:t>
            </a:r>
            <a:r>
              <a:rPr sz="1400" dirty="0">
                <a:latin typeface="Calibri"/>
                <a:cs typeface="Calibri"/>
              </a:rPr>
              <a:t>au</a:t>
            </a:r>
            <a:r>
              <a:rPr sz="1400" spc="-50" dirty="0">
                <a:latin typeface="Calibri"/>
                <a:cs typeface="Calibri"/>
              </a:rPr>
              <a:t> </a:t>
            </a:r>
            <a:r>
              <a:rPr sz="1400" dirty="0">
                <a:latin typeface="Calibri"/>
                <a:cs typeface="Calibri"/>
              </a:rPr>
              <a:t>juge</a:t>
            </a:r>
            <a:r>
              <a:rPr sz="1400" spc="-42" dirty="0">
                <a:latin typeface="Calibri"/>
                <a:cs typeface="Calibri"/>
              </a:rPr>
              <a:t> </a:t>
            </a:r>
            <a:r>
              <a:rPr sz="1400" dirty="0">
                <a:latin typeface="Calibri"/>
                <a:cs typeface="Calibri"/>
              </a:rPr>
              <a:t>les</a:t>
            </a:r>
            <a:r>
              <a:rPr sz="1400" spc="-46" dirty="0">
                <a:latin typeface="Calibri"/>
                <a:cs typeface="Calibri"/>
              </a:rPr>
              <a:t> </a:t>
            </a:r>
            <a:r>
              <a:rPr sz="1400" dirty="0">
                <a:latin typeface="Calibri"/>
                <a:cs typeface="Calibri"/>
              </a:rPr>
              <a:t>moyens</a:t>
            </a:r>
            <a:r>
              <a:rPr sz="1400" spc="-46" dirty="0">
                <a:latin typeface="Calibri"/>
                <a:cs typeface="Calibri"/>
              </a:rPr>
              <a:t> </a:t>
            </a:r>
            <a:r>
              <a:rPr sz="1400" dirty="0">
                <a:latin typeface="Calibri"/>
                <a:cs typeface="Calibri"/>
              </a:rPr>
              <a:t>d’indemniser</a:t>
            </a:r>
            <a:r>
              <a:rPr sz="1400" spc="-46" dirty="0">
                <a:latin typeface="Calibri"/>
                <a:cs typeface="Calibri"/>
              </a:rPr>
              <a:t> </a:t>
            </a:r>
            <a:r>
              <a:rPr sz="1400" dirty="0">
                <a:latin typeface="Calibri"/>
                <a:cs typeface="Calibri"/>
              </a:rPr>
              <a:t>ces</a:t>
            </a:r>
            <a:r>
              <a:rPr sz="1400" spc="-46" dirty="0">
                <a:latin typeface="Calibri"/>
                <a:cs typeface="Calibri"/>
              </a:rPr>
              <a:t> </a:t>
            </a:r>
            <a:r>
              <a:rPr sz="1400" dirty="0">
                <a:latin typeface="Calibri"/>
                <a:cs typeface="Calibri"/>
              </a:rPr>
              <a:t>quatre</a:t>
            </a:r>
            <a:r>
              <a:rPr sz="1400" spc="-42" dirty="0">
                <a:latin typeface="Calibri"/>
                <a:cs typeface="Calibri"/>
              </a:rPr>
              <a:t> </a:t>
            </a:r>
            <a:r>
              <a:rPr sz="1400" spc="-8" dirty="0">
                <a:latin typeface="Calibri"/>
                <a:cs typeface="Calibri"/>
              </a:rPr>
              <a:t>paramètres</a:t>
            </a:r>
            <a:r>
              <a:rPr sz="1400" spc="-46" dirty="0">
                <a:latin typeface="Calibri"/>
                <a:cs typeface="Calibri"/>
              </a:rPr>
              <a:t> </a:t>
            </a:r>
            <a:r>
              <a:rPr sz="1400" dirty="0">
                <a:latin typeface="Calibri"/>
                <a:cs typeface="Calibri"/>
              </a:rPr>
              <a:t>qui</a:t>
            </a:r>
            <a:r>
              <a:rPr sz="1400" spc="-46" dirty="0">
                <a:latin typeface="Calibri"/>
                <a:cs typeface="Calibri"/>
              </a:rPr>
              <a:t> </a:t>
            </a:r>
            <a:r>
              <a:rPr sz="1400" spc="-8" dirty="0">
                <a:latin typeface="Calibri"/>
                <a:cs typeface="Calibri"/>
              </a:rPr>
              <a:t>paraissent </a:t>
            </a:r>
            <a:r>
              <a:rPr sz="1400" dirty="0">
                <a:latin typeface="Calibri"/>
                <a:cs typeface="Calibri"/>
              </a:rPr>
              <a:t>de</a:t>
            </a:r>
            <a:r>
              <a:rPr sz="1400" spc="-21" dirty="0">
                <a:latin typeface="Calibri"/>
                <a:cs typeface="Calibri"/>
              </a:rPr>
              <a:t> </a:t>
            </a:r>
            <a:r>
              <a:rPr sz="1400" dirty="0">
                <a:latin typeface="Calibri"/>
                <a:cs typeface="Calibri"/>
              </a:rPr>
              <a:t>nature</a:t>
            </a:r>
            <a:r>
              <a:rPr sz="1400" spc="-17" dirty="0">
                <a:latin typeface="Calibri"/>
                <a:cs typeface="Calibri"/>
              </a:rPr>
              <a:t> </a:t>
            </a:r>
            <a:r>
              <a:rPr sz="1400" spc="-8" dirty="0">
                <a:latin typeface="Calibri"/>
                <a:cs typeface="Calibri"/>
              </a:rPr>
              <a:t>diﬀérente.</a:t>
            </a:r>
            <a:r>
              <a:rPr sz="1400" spc="-25" dirty="0">
                <a:latin typeface="Calibri"/>
                <a:cs typeface="Calibri"/>
              </a:rPr>
              <a:t> </a:t>
            </a:r>
            <a:r>
              <a:rPr sz="1400" spc="-8" dirty="0">
                <a:latin typeface="Calibri"/>
                <a:cs typeface="Calibri"/>
              </a:rPr>
              <a:t>Proscrire</a:t>
            </a:r>
            <a:r>
              <a:rPr sz="1400" spc="-17" dirty="0">
                <a:latin typeface="Calibri"/>
                <a:cs typeface="Calibri"/>
              </a:rPr>
              <a:t> </a:t>
            </a:r>
            <a:r>
              <a:rPr sz="1400" dirty="0">
                <a:latin typeface="Calibri"/>
                <a:cs typeface="Calibri"/>
              </a:rPr>
              <a:t>la</a:t>
            </a:r>
            <a:r>
              <a:rPr sz="1400" spc="-21" dirty="0">
                <a:latin typeface="Calibri"/>
                <a:cs typeface="Calibri"/>
              </a:rPr>
              <a:t> </a:t>
            </a:r>
            <a:r>
              <a:rPr sz="1400" spc="-8" dirty="0">
                <a:latin typeface="Calibri"/>
                <a:cs typeface="Calibri"/>
              </a:rPr>
              <a:t>formule</a:t>
            </a:r>
            <a:r>
              <a:rPr sz="1400" spc="-17" dirty="0">
                <a:latin typeface="Calibri"/>
                <a:cs typeface="Calibri"/>
              </a:rPr>
              <a:t> </a:t>
            </a:r>
            <a:r>
              <a:rPr sz="1400" dirty="0">
                <a:latin typeface="Calibri"/>
                <a:cs typeface="Calibri"/>
              </a:rPr>
              <a:t>magique</a:t>
            </a:r>
            <a:r>
              <a:rPr sz="1400" spc="-17" dirty="0">
                <a:latin typeface="Calibri"/>
                <a:cs typeface="Calibri"/>
              </a:rPr>
              <a:t> </a:t>
            </a:r>
            <a:r>
              <a:rPr sz="1400" spc="-8" dirty="0">
                <a:latin typeface="Calibri"/>
                <a:cs typeface="Calibri"/>
              </a:rPr>
              <a:t>consistant</a:t>
            </a:r>
            <a:r>
              <a:rPr sz="1400" spc="-17" dirty="0">
                <a:latin typeface="Calibri"/>
                <a:cs typeface="Calibri"/>
              </a:rPr>
              <a:t> </a:t>
            </a:r>
            <a:r>
              <a:rPr sz="1400" dirty="0">
                <a:latin typeface="Calibri"/>
                <a:cs typeface="Calibri"/>
              </a:rPr>
              <a:t>à</a:t>
            </a:r>
            <a:r>
              <a:rPr sz="1400" spc="-21" dirty="0">
                <a:latin typeface="Calibri"/>
                <a:cs typeface="Calibri"/>
              </a:rPr>
              <a:t> </a:t>
            </a:r>
            <a:r>
              <a:rPr sz="1400" dirty="0">
                <a:latin typeface="Calibri"/>
                <a:cs typeface="Calibri"/>
              </a:rPr>
              <a:t>dissoudre</a:t>
            </a:r>
            <a:r>
              <a:rPr sz="1400" spc="-17" dirty="0">
                <a:latin typeface="Calibri"/>
                <a:cs typeface="Calibri"/>
              </a:rPr>
              <a:t> </a:t>
            </a:r>
            <a:r>
              <a:rPr sz="1400" dirty="0">
                <a:latin typeface="Calibri"/>
                <a:cs typeface="Calibri"/>
              </a:rPr>
              <a:t>les</a:t>
            </a:r>
            <a:r>
              <a:rPr sz="1400" spc="-17" dirty="0">
                <a:latin typeface="Calibri"/>
                <a:cs typeface="Calibri"/>
              </a:rPr>
              <a:t> </a:t>
            </a:r>
            <a:r>
              <a:rPr sz="1400" dirty="0">
                <a:latin typeface="Calibri"/>
                <a:cs typeface="Calibri"/>
              </a:rPr>
              <a:t>douleurs</a:t>
            </a:r>
            <a:r>
              <a:rPr sz="1400" spc="-17" dirty="0">
                <a:latin typeface="Calibri"/>
                <a:cs typeface="Calibri"/>
              </a:rPr>
              <a:t> </a:t>
            </a:r>
            <a:r>
              <a:rPr sz="1400" spc="-8" dirty="0">
                <a:latin typeface="Calibri"/>
                <a:cs typeface="Calibri"/>
              </a:rPr>
              <a:t>permanentes</a:t>
            </a:r>
            <a:r>
              <a:rPr sz="1400" spc="-21" dirty="0">
                <a:latin typeface="Calibri"/>
                <a:cs typeface="Calibri"/>
              </a:rPr>
              <a:t> </a:t>
            </a:r>
            <a:r>
              <a:rPr sz="1400" dirty="0">
                <a:latin typeface="Calibri"/>
                <a:cs typeface="Calibri"/>
              </a:rPr>
              <a:t>dans</a:t>
            </a:r>
            <a:r>
              <a:rPr sz="1400" spc="-17" dirty="0">
                <a:latin typeface="Calibri"/>
                <a:cs typeface="Calibri"/>
              </a:rPr>
              <a:t> </a:t>
            </a:r>
            <a:r>
              <a:rPr sz="1400" dirty="0">
                <a:latin typeface="Calibri"/>
                <a:cs typeface="Calibri"/>
              </a:rPr>
              <a:t>l’évaluaion</a:t>
            </a:r>
            <a:r>
              <a:rPr sz="1400" spc="-21" dirty="0">
                <a:latin typeface="Calibri"/>
                <a:cs typeface="Calibri"/>
              </a:rPr>
              <a:t> des</a:t>
            </a:r>
            <a:endParaRPr sz="1400" dirty="0">
              <a:latin typeface="Calibri"/>
              <a:cs typeface="Calibri"/>
            </a:endParaRPr>
          </a:p>
          <a:p>
            <a:pPr marL="52915"/>
            <a:r>
              <a:rPr sz="1400" dirty="0">
                <a:latin typeface="Calibri"/>
                <a:cs typeface="Calibri"/>
              </a:rPr>
              <a:t>«</a:t>
            </a:r>
            <a:r>
              <a:rPr sz="1400" spc="-42" dirty="0">
                <a:latin typeface="Calibri"/>
                <a:cs typeface="Calibri"/>
              </a:rPr>
              <a:t> </a:t>
            </a:r>
            <a:r>
              <a:rPr sz="1400" dirty="0">
                <a:latin typeface="Calibri"/>
                <a:cs typeface="Calibri"/>
              </a:rPr>
              <a:t>souﬀrances</a:t>
            </a:r>
            <a:r>
              <a:rPr sz="1400" spc="8" dirty="0">
                <a:latin typeface="Calibri"/>
                <a:cs typeface="Calibri"/>
              </a:rPr>
              <a:t> </a:t>
            </a:r>
            <a:r>
              <a:rPr sz="1400" spc="-8" dirty="0">
                <a:latin typeface="Calibri"/>
                <a:cs typeface="Calibri"/>
              </a:rPr>
              <a:t>endurées</a:t>
            </a:r>
            <a:r>
              <a:rPr sz="1400" spc="-37" dirty="0">
                <a:latin typeface="Calibri"/>
                <a:cs typeface="Calibri"/>
              </a:rPr>
              <a:t> </a:t>
            </a:r>
            <a:r>
              <a:rPr sz="1400" dirty="0">
                <a:latin typeface="Calibri"/>
                <a:cs typeface="Calibri"/>
              </a:rPr>
              <a:t>»</a:t>
            </a:r>
            <a:r>
              <a:rPr sz="1400" spc="4" dirty="0">
                <a:latin typeface="Calibri"/>
                <a:cs typeface="Calibri"/>
              </a:rPr>
              <a:t> </a:t>
            </a:r>
            <a:r>
              <a:rPr sz="1400" dirty="0">
                <a:latin typeface="Calibri"/>
                <a:cs typeface="Calibri"/>
              </a:rPr>
              <a:t>(avant</a:t>
            </a:r>
            <a:r>
              <a:rPr sz="1400" spc="4" dirty="0">
                <a:latin typeface="Calibri"/>
                <a:cs typeface="Calibri"/>
              </a:rPr>
              <a:t> </a:t>
            </a:r>
            <a:r>
              <a:rPr sz="1400" dirty="0">
                <a:latin typeface="Calibri"/>
                <a:cs typeface="Calibri"/>
              </a:rPr>
              <a:t>consolidaion)</a:t>
            </a:r>
            <a:r>
              <a:rPr sz="1400" spc="8" dirty="0">
                <a:latin typeface="Calibri"/>
                <a:cs typeface="Calibri"/>
              </a:rPr>
              <a:t> </a:t>
            </a:r>
            <a:r>
              <a:rPr sz="1400" dirty="0">
                <a:latin typeface="Calibri"/>
                <a:cs typeface="Calibri"/>
              </a:rPr>
              <a:t>ou</a:t>
            </a:r>
            <a:r>
              <a:rPr sz="1400" spc="4" dirty="0">
                <a:latin typeface="Calibri"/>
                <a:cs typeface="Calibri"/>
              </a:rPr>
              <a:t> </a:t>
            </a:r>
            <a:r>
              <a:rPr sz="1400" dirty="0">
                <a:latin typeface="Calibri"/>
                <a:cs typeface="Calibri"/>
              </a:rPr>
              <a:t>à</a:t>
            </a:r>
            <a:r>
              <a:rPr sz="1400" spc="4" dirty="0">
                <a:latin typeface="Calibri"/>
                <a:cs typeface="Calibri"/>
              </a:rPr>
              <a:t> </a:t>
            </a:r>
            <a:r>
              <a:rPr sz="1400" dirty="0">
                <a:latin typeface="Calibri"/>
                <a:cs typeface="Calibri"/>
              </a:rPr>
              <a:t>majorer</a:t>
            </a:r>
            <a:r>
              <a:rPr sz="1400" spc="8" dirty="0">
                <a:latin typeface="Calibri"/>
                <a:cs typeface="Calibri"/>
              </a:rPr>
              <a:t> </a:t>
            </a:r>
            <a:r>
              <a:rPr sz="1400" dirty="0">
                <a:latin typeface="Calibri"/>
                <a:cs typeface="Calibri"/>
              </a:rPr>
              <a:t>le</a:t>
            </a:r>
            <a:r>
              <a:rPr sz="1400" spc="8" dirty="0">
                <a:latin typeface="Calibri"/>
                <a:cs typeface="Calibri"/>
              </a:rPr>
              <a:t> </a:t>
            </a:r>
            <a:r>
              <a:rPr sz="1400" dirty="0">
                <a:latin typeface="Calibri"/>
                <a:cs typeface="Calibri"/>
              </a:rPr>
              <a:t>taux</a:t>
            </a:r>
            <a:r>
              <a:rPr sz="1400" spc="-4" dirty="0">
                <a:latin typeface="Calibri"/>
                <a:cs typeface="Calibri"/>
              </a:rPr>
              <a:t> </a:t>
            </a:r>
            <a:r>
              <a:rPr sz="1400" spc="-8" dirty="0">
                <a:latin typeface="Calibri"/>
                <a:cs typeface="Calibri"/>
              </a:rPr>
              <a:t>d’incapacité</a:t>
            </a:r>
            <a:endParaRPr sz="1400" dirty="0">
              <a:latin typeface="Calibri"/>
              <a:cs typeface="Calibri"/>
            </a:endParaRPr>
          </a:p>
        </p:txBody>
      </p:sp>
      <p:graphicFrame>
        <p:nvGraphicFramePr>
          <p:cNvPr id="4" name="object 4"/>
          <p:cNvGraphicFramePr>
            <a:graphicFrameLocks noGrp="1"/>
          </p:cNvGraphicFramePr>
          <p:nvPr>
            <p:extLst>
              <p:ext uri="{D42A27DB-BD31-4B8C-83A1-F6EECF244321}">
                <p14:modId xmlns:p14="http://schemas.microsoft.com/office/powerpoint/2010/main" val="3433250825"/>
              </p:ext>
            </p:extLst>
          </p:nvPr>
        </p:nvGraphicFramePr>
        <p:xfrm>
          <a:off x="438919" y="647529"/>
          <a:ext cx="10137776" cy="2507192"/>
        </p:xfrm>
        <a:graphic>
          <a:graphicData uri="http://schemas.openxmlformats.org/drawingml/2006/table">
            <a:tbl>
              <a:tblPr firstRow="1" bandRow="1">
                <a:tableStyleId>{2D5ABB26-0587-4C30-8999-92F81FD0307C}</a:tableStyleId>
              </a:tblPr>
              <a:tblGrid>
                <a:gridCol w="5068888">
                  <a:extLst>
                    <a:ext uri="{9D8B030D-6E8A-4147-A177-3AD203B41FA5}">
                      <a16:colId xmlns:a16="http://schemas.microsoft.com/office/drawing/2014/main" val="20000"/>
                    </a:ext>
                  </a:extLst>
                </a:gridCol>
                <a:gridCol w="5068888">
                  <a:extLst>
                    <a:ext uri="{9D8B030D-6E8A-4147-A177-3AD203B41FA5}">
                      <a16:colId xmlns:a16="http://schemas.microsoft.com/office/drawing/2014/main" val="20001"/>
                    </a:ext>
                  </a:extLst>
                </a:gridCol>
              </a:tblGrid>
              <a:tr h="304800">
                <a:tc>
                  <a:txBody>
                    <a:bodyPr/>
                    <a:lstStyle/>
                    <a:p>
                      <a:pPr algn="ctr">
                        <a:lnSpc>
                          <a:spcPct val="100000"/>
                        </a:lnSpc>
                        <a:spcBef>
                          <a:spcPts val="265"/>
                        </a:spcBef>
                      </a:pPr>
                      <a:r>
                        <a:rPr sz="1500" b="1" spc="-10" dirty="0">
                          <a:solidFill>
                            <a:srgbClr val="FFFFFF"/>
                          </a:solidFill>
                          <a:latin typeface="Calibri"/>
                          <a:cs typeface="Calibri"/>
                        </a:rPr>
                        <a:t>Médecin</a:t>
                      </a:r>
                      <a:endParaRPr sz="1500">
                        <a:latin typeface="Calibri"/>
                        <a:cs typeface="Calibri"/>
                      </a:endParaRPr>
                    </a:p>
                  </a:txBody>
                  <a:tcPr marL="0" marR="0" marT="28046"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4472C4"/>
                    </a:solidFill>
                  </a:tcPr>
                </a:tc>
                <a:tc>
                  <a:txBody>
                    <a:bodyPr/>
                    <a:lstStyle/>
                    <a:p>
                      <a:pPr marL="635" algn="ctr">
                        <a:lnSpc>
                          <a:spcPct val="100000"/>
                        </a:lnSpc>
                        <a:spcBef>
                          <a:spcPts val="265"/>
                        </a:spcBef>
                      </a:pPr>
                      <a:r>
                        <a:rPr sz="1500" b="1" spc="-10" dirty="0">
                          <a:solidFill>
                            <a:srgbClr val="FFFFFF"/>
                          </a:solidFill>
                          <a:latin typeface="Calibri"/>
                          <a:cs typeface="Calibri"/>
                        </a:rPr>
                        <a:t>Juriste</a:t>
                      </a:r>
                      <a:endParaRPr sz="1500">
                        <a:latin typeface="Calibri"/>
                        <a:cs typeface="Calibri"/>
                      </a:endParaRPr>
                    </a:p>
                  </a:txBody>
                  <a:tcPr marL="0" marR="0" marT="28046" marB="0">
                    <a:lnL w="12700">
                      <a:solidFill>
                        <a:srgbClr val="000000"/>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2C4"/>
                    </a:solidFill>
                  </a:tcPr>
                </a:tc>
                <a:extLst>
                  <a:ext uri="{0D108BD9-81ED-4DB2-BD59-A6C34878D82A}">
                    <a16:rowId xmlns:a16="http://schemas.microsoft.com/office/drawing/2014/main" val="10000"/>
                  </a:ext>
                </a:extLst>
              </a:tr>
              <a:tr h="2202392">
                <a:tc>
                  <a:txBody>
                    <a:bodyPr/>
                    <a:lstStyle/>
                    <a:p>
                      <a:pPr marL="434340" marR="83820" indent="-342900" algn="just">
                        <a:lnSpc>
                          <a:spcPts val="2090"/>
                        </a:lnSpc>
                        <a:spcBef>
                          <a:spcPts val="395"/>
                        </a:spcBef>
                        <a:buChar char="-"/>
                        <a:tabLst>
                          <a:tab pos="434340" algn="l"/>
                          <a:tab pos="436880" algn="l"/>
                        </a:tabLst>
                      </a:pPr>
                      <a:r>
                        <a:rPr sz="1500" dirty="0">
                          <a:latin typeface="Calibri"/>
                          <a:cs typeface="Calibri"/>
                        </a:rPr>
                        <a:t>	</a:t>
                      </a:r>
                      <a:r>
                        <a:rPr sz="1400" dirty="0">
                          <a:latin typeface="Calibri"/>
                          <a:cs typeface="Calibri"/>
                        </a:rPr>
                        <a:t>déficit</a:t>
                      </a:r>
                      <a:r>
                        <a:rPr sz="1400" spc="190" dirty="0">
                          <a:latin typeface="Calibri"/>
                          <a:cs typeface="Calibri"/>
                        </a:rPr>
                        <a:t>  </a:t>
                      </a:r>
                      <a:r>
                        <a:rPr sz="1400" dirty="0">
                          <a:latin typeface="Calibri"/>
                          <a:cs typeface="Calibri"/>
                        </a:rPr>
                        <a:t>fonctionnel</a:t>
                      </a:r>
                      <a:r>
                        <a:rPr sz="1400" spc="195" dirty="0">
                          <a:latin typeface="Calibri"/>
                          <a:cs typeface="Calibri"/>
                        </a:rPr>
                        <a:t>  </a:t>
                      </a:r>
                      <a:r>
                        <a:rPr sz="1400" dirty="0">
                          <a:latin typeface="Calibri"/>
                          <a:cs typeface="Calibri"/>
                        </a:rPr>
                        <a:t>séquellaire</a:t>
                      </a:r>
                      <a:r>
                        <a:rPr sz="1400" spc="200" dirty="0">
                          <a:latin typeface="Calibri"/>
                          <a:cs typeface="Calibri"/>
                        </a:rPr>
                        <a:t>  </a:t>
                      </a:r>
                      <a:r>
                        <a:rPr sz="1400" dirty="0">
                          <a:latin typeface="Calibri"/>
                          <a:cs typeface="Calibri"/>
                        </a:rPr>
                        <a:t>(atteinte</a:t>
                      </a:r>
                      <a:r>
                        <a:rPr sz="1400" spc="200" dirty="0">
                          <a:latin typeface="Calibri"/>
                          <a:cs typeface="Calibri"/>
                        </a:rPr>
                        <a:t>  </a:t>
                      </a:r>
                      <a:r>
                        <a:rPr sz="1400" dirty="0">
                          <a:latin typeface="Calibri"/>
                          <a:cs typeface="Calibri"/>
                        </a:rPr>
                        <a:t>objective</a:t>
                      </a:r>
                      <a:r>
                        <a:rPr sz="1400" spc="195" dirty="0">
                          <a:latin typeface="Calibri"/>
                          <a:cs typeface="Calibri"/>
                        </a:rPr>
                        <a:t>  </a:t>
                      </a:r>
                      <a:r>
                        <a:rPr sz="1400" dirty="0">
                          <a:latin typeface="Calibri"/>
                          <a:cs typeface="Calibri"/>
                        </a:rPr>
                        <a:t>à</a:t>
                      </a:r>
                      <a:r>
                        <a:rPr sz="1400" spc="195" dirty="0">
                          <a:latin typeface="Calibri"/>
                          <a:cs typeface="Calibri"/>
                        </a:rPr>
                        <a:t>  </a:t>
                      </a:r>
                      <a:r>
                        <a:rPr sz="1400" spc="-25" dirty="0">
                          <a:latin typeface="Calibri"/>
                          <a:cs typeface="Calibri"/>
                        </a:rPr>
                        <a:t>la </a:t>
                      </a:r>
                      <a:r>
                        <a:rPr sz="1400" dirty="0">
                          <a:latin typeface="Calibri"/>
                          <a:cs typeface="Calibri"/>
                        </a:rPr>
                        <a:t>fonction)</a:t>
                      </a:r>
                      <a:r>
                        <a:rPr sz="1400" spc="-50" dirty="0">
                          <a:latin typeface="Calibri"/>
                          <a:cs typeface="Calibri"/>
                        </a:rPr>
                        <a:t> </a:t>
                      </a:r>
                      <a:r>
                        <a:rPr sz="1400" dirty="0">
                          <a:latin typeface="Calibri"/>
                          <a:cs typeface="Calibri"/>
                        </a:rPr>
                        <a:t>donc</a:t>
                      </a:r>
                      <a:r>
                        <a:rPr sz="1400" spc="-55" dirty="0">
                          <a:latin typeface="Calibri"/>
                          <a:cs typeface="Calibri"/>
                        </a:rPr>
                        <a:t> </a:t>
                      </a:r>
                      <a:r>
                        <a:rPr sz="1400" spc="-35" dirty="0">
                          <a:latin typeface="Calibri"/>
                          <a:cs typeface="Calibri"/>
                        </a:rPr>
                        <a:t>l’AIPP</a:t>
                      </a:r>
                      <a:r>
                        <a:rPr sz="1400" spc="-60" dirty="0">
                          <a:latin typeface="Calibri"/>
                          <a:cs typeface="Calibri"/>
                        </a:rPr>
                        <a:t> </a:t>
                      </a:r>
                      <a:r>
                        <a:rPr sz="1400" dirty="0">
                          <a:latin typeface="Calibri"/>
                          <a:cs typeface="Calibri"/>
                        </a:rPr>
                        <a:t>incluant</a:t>
                      </a:r>
                      <a:r>
                        <a:rPr sz="1400" spc="-55" dirty="0">
                          <a:latin typeface="Calibri"/>
                          <a:cs typeface="Calibri"/>
                        </a:rPr>
                        <a:t> </a:t>
                      </a:r>
                      <a:r>
                        <a:rPr sz="1400" spc="-20" dirty="0">
                          <a:latin typeface="Calibri"/>
                          <a:cs typeface="Calibri"/>
                        </a:rPr>
                        <a:t>(cf.</a:t>
                      </a:r>
                      <a:r>
                        <a:rPr sz="1400" spc="-60" dirty="0">
                          <a:latin typeface="Calibri"/>
                          <a:cs typeface="Calibri"/>
                        </a:rPr>
                        <a:t> </a:t>
                      </a:r>
                      <a:r>
                        <a:rPr sz="1400" spc="-10" dirty="0">
                          <a:latin typeface="Calibri"/>
                          <a:cs typeface="Calibri"/>
                        </a:rPr>
                        <a:t>travaux</a:t>
                      </a:r>
                      <a:r>
                        <a:rPr sz="1400" spc="-55" dirty="0">
                          <a:latin typeface="Calibri"/>
                          <a:cs typeface="Calibri"/>
                        </a:rPr>
                        <a:t> </a:t>
                      </a:r>
                      <a:r>
                        <a:rPr sz="1400" dirty="0">
                          <a:latin typeface="Calibri"/>
                          <a:cs typeface="Calibri"/>
                        </a:rPr>
                        <a:t>de</a:t>
                      </a:r>
                      <a:r>
                        <a:rPr sz="1400" spc="-55" dirty="0">
                          <a:latin typeface="Calibri"/>
                          <a:cs typeface="Calibri"/>
                        </a:rPr>
                        <a:t> </a:t>
                      </a:r>
                      <a:r>
                        <a:rPr sz="1400" spc="-20" dirty="0">
                          <a:latin typeface="Calibri"/>
                          <a:cs typeface="Calibri"/>
                        </a:rPr>
                        <a:t>Trèves)</a:t>
                      </a:r>
                      <a:r>
                        <a:rPr sz="1400" spc="-50" dirty="0">
                          <a:latin typeface="Calibri"/>
                          <a:cs typeface="Calibri"/>
                        </a:rPr>
                        <a:t> :</a:t>
                      </a:r>
                      <a:endParaRPr sz="1400" dirty="0">
                        <a:latin typeface="Calibri"/>
                        <a:cs typeface="Calibri"/>
                      </a:endParaRPr>
                    </a:p>
                    <a:p>
                      <a:pPr marL="891540" marR="83185" lvl="1" indent="-342900" algn="just">
                        <a:lnSpc>
                          <a:spcPct val="99400"/>
                        </a:lnSpc>
                        <a:buChar char="-"/>
                        <a:tabLst>
                          <a:tab pos="891540" algn="l"/>
                          <a:tab pos="894080" algn="l"/>
                        </a:tabLst>
                      </a:pPr>
                      <a:r>
                        <a:rPr sz="1400" dirty="0">
                          <a:latin typeface="Calibri"/>
                          <a:cs typeface="Calibri"/>
                        </a:rPr>
                        <a:t>	les</a:t>
                      </a:r>
                      <a:r>
                        <a:rPr sz="1400" spc="290" dirty="0">
                          <a:latin typeface="Calibri"/>
                          <a:cs typeface="Calibri"/>
                        </a:rPr>
                        <a:t>   </a:t>
                      </a:r>
                      <a:r>
                        <a:rPr sz="1400" dirty="0">
                          <a:latin typeface="Calibri"/>
                          <a:cs typeface="Calibri"/>
                        </a:rPr>
                        <a:t>phénomènes</a:t>
                      </a:r>
                      <a:r>
                        <a:rPr sz="1400" spc="295" dirty="0">
                          <a:latin typeface="Calibri"/>
                          <a:cs typeface="Calibri"/>
                        </a:rPr>
                        <a:t>   </a:t>
                      </a:r>
                      <a:r>
                        <a:rPr sz="1400" dirty="0">
                          <a:latin typeface="Calibri"/>
                          <a:cs typeface="Calibri"/>
                        </a:rPr>
                        <a:t>douloureux</a:t>
                      </a:r>
                      <a:r>
                        <a:rPr sz="1400" spc="295" dirty="0">
                          <a:latin typeface="Calibri"/>
                          <a:cs typeface="Calibri"/>
                        </a:rPr>
                        <a:t>   </a:t>
                      </a:r>
                      <a:r>
                        <a:rPr sz="1400" dirty="0">
                          <a:latin typeface="Calibri"/>
                          <a:cs typeface="Calibri"/>
                        </a:rPr>
                        <a:t>et</a:t>
                      </a:r>
                      <a:r>
                        <a:rPr sz="1400" spc="295" dirty="0">
                          <a:latin typeface="Calibri"/>
                          <a:cs typeface="Calibri"/>
                        </a:rPr>
                        <a:t>   </a:t>
                      </a:r>
                      <a:r>
                        <a:rPr sz="1400" spc="-10" dirty="0">
                          <a:latin typeface="Calibri"/>
                          <a:cs typeface="Calibri"/>
                        </a:rPr>
                        <a:t>répercussions </a:t>
                      </a:r>
                      <a:r>
                        <a:rPr sz="1400" dirty="0">
                          <a:latin typeface="Calibri"/>
                          <a:cs typeface="Calibri"/>
                        </a:rPr>
                        <a:t>psychologiques</a:t>
                      </a:r>
                      <a:r>
                        <a:rPr sz="1400" spc="180" dirty="0">
                          <a:latin typeface="Calibri"/>
                          <a:cs typeface="Calibri"/>
                        </a:rPr>
                        <a:t>  </a:t>
                      </a:r>
                      <a:r>
                        <a:rPr sz="1400" dirty="0">
                          <a:latin typeface="Calibri"/>
                          <a:cs typeface="Calibri"/>
                        </a:rPr>
                        <a:t>«</a:t>
                      </a:r>
                      <a:r>
                        <a:rPr sz="1400" spc="180" dirty="0">
                          <a:latin typeface="Calibri"/>
                          <a:cs typeface="Calibri"/>
                        </a:rPr>
                        <a:t>  </a:t>
                      </a:r>
                      <a:r>
                        <a:rPr sz="1400" dirty="0">
                          <a:latin typeface="Calibri"/>
                          <a:cs typeface="Calibri"/>
                        </a:rPr>
                        <a:t>normalement</a:t>
                      </a:r>
                      <a:r>
                        <a:rPr sz="1400" spc="180" dirty="0">
                          <a:latin typeface="Calibri"/>
                          <a:cs typeface="Calibri"/>
                        </a:rPr>
                        <a:t>  </a:t>
                      </a:r>
                      <a:r>
                        <a:rPr sz="1400" dirty="0">
                          <a:latin typeface="Calibri"/>
                          <a:cs typeface="Calibri"/>
                        </a:rPr>
                        <a:t>»</a:t>
                      </a:r>
                      <a:r>
                        <a:rPr sz="1400" spc="185" dirty="0">
                          <a:latin typeface="Calibri"/>
                          <a:cs typeface="Calibri"/>
                        </a:rPr>
                        <a:t>  </a:t>
                      </a:r>
                      <a:r>
                        <a:rPr sz="1400" dirty="0">
                          <a:latin typeface="Calibri"/>
                          <a:cs typeface="Calibri"/>
                        </a:rPr>
                        <a:t>liés</a:t>
                      </a:r>
                      <a:r>
                        <a:rPr sz="1400" spc="180" dirty="0">
                          <a:latin typeface="Calibri"/>
                          <a:cs typeface="Calibri"/>
                        </a:rPr>
                        <a:t>  </a:t>
                      </a:r>
                      <a:r>
                        <a:rPr sz="1400" dirty="0">
                          <a:latin typeface="Calibri"/>
                          <a:cs typeface="Calibri"/>
                        </a:rPr>
                        <a:t>à</a:t>
                      </a:r>
                      <a:r>
                        <a:rPr sz="1400" spc="180" dirty="0">
                          <a:latin typeface="Calibri"/>
                          <a:cs typeface="Calibri"/>
                        </a:rPr>
                        <a:t>  </a:t>
                      </a:r>
                      <a:r>
                        <a:rPr sz="1400" spc="-20" dirty="0">
                          <a:latin typeface="Calibri"/>
                          <a:cs typeface="Calibri"/>
                        </a:rPr>
                        <a:t>l’atteinte </a:t>
                      </a:r>
                      <a:r>
                        <a:rPr sz="1400" dirty="0">
                          <a:latin typeface="Calibri"/>
                          <a:cs typeface="Calibri"/>
                        </a:rPr>
                        <a:t>séquellaire</a:t>
                      </a:r>
                      <a:r>
                        <a:rPr sz="1400" spc="110" dirty="0">
                          <a:latin typeface="Calibri"/>
                          <a:cs typeface="Calibri"/>
                        </a:rPr>
                        <a:t>  </a:t>
                      </a:r>
                      <a:r>
                        <a:rPr sz="1400" dirty="0">
                          <a:latin typeface="Calibri"/>
                          <a:cs typeface="Calibri"/>
                        </a:rPr>
                        <a:t>décrite</a:t>
                      </a:r>
                      <a:r>
                        <a:rPr sz="1400" spc="110" dirty="0">
                          <a:latin typeface="Calibri"/>
                          <a:cs typeface="Calibri"/>
                        </a:rPr>
                        <a:t>  </a:t>
                      </a:r>
                      <a:r>
                        <a:rPr sz="1400" dirty="0">
                          <a:latin typeface="Calibri"/>
                          <a:cs typeface="Calibri"/>
                        </a:rPr>
                        <a:t>permettant</a:t>
                      </a:r>
                      <a:r>
                        <a:rPr sz="1400" spc="105" dirty="0">
                          <a:latin typeface="Calibri"/>
                          <a:cs typeface="Calibri"/>
                        </a:rPr>
                        <a:t>  </a:t>
                      </a:r>
                      <a:r>
                        <a:rPr sz="1400" dirty="0">
                          <a:latin typeface="Calibri"/>
                          <a:cs typeface="Calibri"/>
                        </a:rPr>
                        <a:t>majoration</a:t>
                      </a:r>
                      <a:r>
                        <a:rPr sz="1400" spc="110" dirty="0">
                          <a:latin typeface="Calibri"/>
                          <a:cs typeface="Calibri"/>
                        </a:rPr>
                        <a:t>  </a:t>
                      </a:r>
                      <a:r>
                        <a:rPr sz="1400" dirty="0">
                          <a:latin typeface="Calibri"/>
                          <a:cs typeface="Calibri"/>
                        </a:rPr>
                        <a:t>du</a:t>
                      </a:r>
                      <a:r>
                        <a:rPr sz="1400" spc="110" dirty="0">
                          <a:latin typeface="Calibri"/>
                          <a:cs typeface="Calibri"/>
                        </a:rPr>
                        <a:t>  </a:t>
                      </a:r>
                      <a:r>
                        <a:rPr sz="1400" spc="-20" dirty="0">
                          <a:latin typeface="Calibri"/>
                          <a:cs typeface="Calibri"/>
                        </a:rPr>
                        <a:t>taux</a:t>
                      </a:r>
                      <a:endParaRPr sz="1400" dirty="0">
                        <a:latin typeface="Calibri"/>
                        <a:cs typeface="Calibri"/>
                      </a:endParaRPr>
                    </a:p>
                    <a:p>
                      <a:pPr marL="891540" algn="just">
                        <a:lnSpc>
                          <a:spcPts val="2125"/>
                        </a:lnSpc>
                        <a:spcBef>
                          <a:spcPts val="50"/>
                        </a:spcBef>
                      </a:pPr>
                      <a:r>
                        <a:rPr sz="1400" dirty="0">
                          <a:latin typeface="Calibri"/>
                          <a:cs typeface="Calibri"/>
                        </a:rPr>
                        <a:t>seulement</a:t>
                      </a:r>
                      <a:r>
                        <a:rPr sz="1400" spc="-35" dirty="0">
                          <a:latin typeface="Calibri"/>
                          <a:cs typeface="Calibri"/>
                        </a:rPr>
                        <a:t> </a:t>
                      </a:r>
                      <a:r>
                        <a:rPr sz="1400" dirty="0">
                          <a:latin typeface="Calibri"/>
                          <a:cs typeface="Calibri"/>
                        </a:rPr>
                        <a:t>si</a:t>
                      </a:r>
                      <a:r>
                        <a:rPr sz="1400" spc="-25" dirty="0">
                          <a:latin typeface="Calibri"/>
                          <a:cs typeface="Calibri"/>
                        </a:rPr>
                        <a:t> </a:t>
                      </a:r>
                      <a:r>
                        <a:rPr sz="1400" dirty="0">
                          <a:latin typeface="Calibri"/>
                          <a:cs typeface="Calibri"/>
                        </a:rPr>
                        <a:t>visé</a:t>
                      </a:r>
                      <a:r>
                        <a:rPr sz="1400" spc="-20" dirty="0">
                          <a:latin typeface="Calibri"/>
                          <a:cs typeface="Calibri"/>
                        </a:rPr>
                        <a:t> </a:t>
                      </a:r>
                      <a:r>
                        <a:rPr sz="1400" dirty="0">
                          <a:latin typeface="Calibri"/>
                          <a:cs typeface="Calibri"/>
                        </a:rPr>
                        <a:t>dans</a:t>
                      </a:r>
                      <a:r>
                        <a:rPr sz="1400" spc="-30" dirty="0">
                          <a:latin typeface="Calibri"/>
                          <a:cs typeface="Calibri"/>
                        </a:rPr>
                        <a:t> </a:t>
                      </a:r>
                      <a:r>
                        <a:rPr sz="1400" dirty="0">
                          <a:latin typeface="Calibri"/>
                          <a:cs typeface="Calibri"/>
                        </a:rPr>
                        <a:t>le</a:t>
                      </a:r>
                      <a:r>
                        <a:rPr sz="1400" spc="-25" dirty="0">
                          <a:latin typeface="Calibri"/>
                          <a:cs typeface="Calibri"/>
                        </a:rPr>
                        <a:t> </a:t>
                      </a:r>
                      <a:r>
                        <a:rPr sz="1400" spc="-10" dirty="0">
                          <a:latin typeface="Calibri"/>
                          <a:cs typeface="Calibri"/>
                        </a:rPr>
                        <a:t>barème</a:t>
                      </a:r>
                      <a:endParaRPr sz="1400" dirty="0">
                        <a:latin typeface="Calibri"/>
                        <a:cs typeface="Calibri"/>
                      </a:endParaRPr>
                    </a:p>
                    <a:p>
                      <a:pPr marL="894080" lvl="1" indent="-345440" algn="just">
                        <a:lnSpc>
                          <a:spcPts val="2125"/>
                        </a:lnSpc>
                        <a:buChar char="-"/>
                        <a:tabLst>
                          <a:tab pos="894080" algn="l"/>
                        </a:tabLst>
                      </a:pPr>
                      <a:r>
                        <a:rPr sz="1400" dirty="0">
                          <a:latin typeface="Calibri"/>
                          <a:cs typeface="Calibri"/>
                        </a:rPr>
                        <a:t>les</a:t>
                      </a:r>
                      <a:r>
                        <a:rPr sz="1400" spc="-35" dirty="0">
                          <a:latin typeface="Calibri"/>
                          <a:cs typeface="Calibri"/>
                        </a:rPr>
                        <a:t> </a:t>
                      </a:r>
                      <a:r>
                        <a:rPr sz="1400" dirty="0">
                          <a:latin typeface="Calibri"/>
                          <a:cs typeface="Calibri"/>
                        </a:rPr>
                        <a:t>conséquences</a:t>
                      </a:r>
                      <a:r>
                        <a:rPr sz="1400" spc="-40" dirty="0">
                          <a:latin typeface="Calibri"/>
                          <a:cs typeface="Calibri"/>
                        </a:rPr>
                        <a:t> </a:t>
                      </a:r>
                      <a:r>
                        <a:rPr sz="1400" dirty="0">
                          <a:latin typeface="Calibri"/>
                          <a:cs typeface="Calibri"/>
                        </a:rPr>
                        <a:t>«</a:t>
                      </a:r>
                      <a:r>
                        <a:rPr sz="1400" spc="-25" dirty="0">
                          <a:latin typeface="Calibri"/>
                          <a:cs typeface="Calibri"/>
                        </a:rPr>
                        <a:t> </a:t>
                      </a:r>
                      <a:r>
                        <a:rPr sz="1400" dirty="0">
                          <a:latin typeface="Calibri"/>
                          <a:cs typeface="Calibri"/>
                        </a:rPr>
                        <a:t>habituellement</a:t>
                      </a:r>
                      <a:r>
                        <a:rPr sz="1400" spc="-35" dirty="0">
                          <a:latin typeface="Calibri"/>
                          <a:cs typeface="Calibri"/>
                        </a:rPr>
                        <a:t> </a:t>
                      </a:r>
                      <a:r>
                        <a:rPr sz="1400" dirty="0">
                          <a:latin typeface="Calibri"/>
                          <a:cs typeface="Calibri"/>
                        </a:rPr>
                        <a:t>et</a:t>
                      </a:r>
                      <a:r>
                        <a:rPr sz="1400" spc="-30" dirty="0">
                          <a:latin typeface="Calibri"/>
                          <a:cs typeface="Calibri"/>
                        </a:rPr>
                        <a:t> </a:t>
                      </a:r>
                      <a:r>
                        <a:rPr sz="1400" dirty="0">
                          <a:latin typeface="Calibri"/>
                          <a:cs typeface="Calibri"/>
                        </a:rPr>
                        <a:t>objectivement</a:t>
                      </a:r>
                      <a:r>
                        <a:rPr sz="1400" spc="-30" dirty="0">
                          <a:latin typeface="Calibri"/>
                          <a:cs typeface="Calibri"/>
                        </a:rPr>
                        <a:t> </a:t>
                      </a:r>
                      <a:r>
                        <a:rPr sz="1400" spc="-50" dirty="0">
                          <a:latin typeface="Calibri"/>
                          <a:cs typeface="Calibri"/>
                        </a:rPr>
                        <a:t>»</a:t>
                      </a:r>
                      <a:endParaRPr sz="1400" dirty="0">
                        <a:latin typeface="Calibri"/>
                        <a:cs typeface="Calibri"/>
                      </a:endParaRPr>
                    </a:p>
                    <a:p>
                      <a:pPr marL="891540" marR="85090" algn="just">
                        <a:lnSpc>
                          <a:spcPct val="101099"/>
                        </a:lnSpc>
                        <a:spcBef>
                          <a:spcPts val="25"/>
                        </a:spcBef>
                      </a:pPr>
                      <a:r>
                        <a:rPr sz="1400" dirty="0">
                          <a:latin typeface="Calibri"/>
                          <a:cs typeface="Calibri"/>
                        </a:rPr>
                        <a:t>liées</a:t>
                      </a:r>
                      <a:r>
                        <a:rPr sz="1400" spc="185" dirty="0">
                          <a:latin typeface="Calibri"/>
                          <a:cs typeface="Calibri"/>
                        </a:rPr>
                        <a:t> </a:t>
                      </a:r>
                      <a:r>
                        <a:rPr sz="1400" dirty="0">
                          <a:latin typeface="Calibri"/>
                          <a:cs typeface="Calibri"/>
                        </a:rPr>
                        <a:t>à</a:t>
                      </a:r>
                      <a:r>
                        <a:rPr sz="1400" spc="190" dirty="0">
                          <a:latin typeface="Calibri"/>
                          <a:cs typeface="Calibri"/>
                        </a:rPr>
                        <a:t> </a:t>
                      </a:r>
                      <a:r>
                        <a:rPr sz="1400" dirty="0">
                          <a:latin typeface="Calibri"/>
                          <a:cs typeface="Calibri"/>
                        </a:rPr>
                        <a:t>l’atteinte</a:t>
                      </a:r>
                      <a:r>
                        <a:rPr sz="1400" spc="195" dirty="0">
                          <a:latin typeface="Calibri"/>
                          <a:cs typeface="Calibri"/>
                        </a:rPr>
                        <a:t> </a:t>
                      </a:r>
                      <a:r>
                        <a:rPr sz="1400" dirty="0">
                          <a:latin typeface="Calibri"/>
                          <a:cs typeface="Calibri"/>
                        </a:rPr>
                        <a:t>dans</a:t>
                      </a:r>
                      <a:r>
                        <a:rPr sz="1400" spc="185" dirty="0">
                          <a:latin typeface="Calibri"/>
                          <a:cs typeface="Calibri"/>
                        </a:rPr>
                        <a:t> </a:t>
                      </a:r>
                      <a:r>
                        <a:rPr sz="1400" dirty="0">
                          <a:latin typeface="Calibri"/>
                          <a:cs typeface="Calibri"/>
                        </a:rPr>
                        <a:t>la</a:t>
                      </a:r>
                      <a:r>
                        <a:rPr sz="1400" spc="195" dirty="0">
                          <a:latin typeface="Calibri"/>
                          <a:cs typeface="Calibri"/>
                        </a:rPr>
                        <a:t> </a:t>
                      </a:r>
                      <a:r>
                        <a:rPr sz="1400" dirty="0">
                          <a:latin typeface="Calibri"/>
                          <a:cs typeface="Calibri"/>
                        </a:rPr>
                        <a:t>vie</a:t>
                      </a:r>
                      <a:r>
                        <a:rPr sz="1400" spc="195" dirty="0">
                          <a:latin typeface="Calibri"/>
                          <a:cs typeface="Calibri"/>
                        </a:rPr>
                        <a:t> </a:t>
                      </a:r>
                      <a:r>
                        <a:rPr sz="1400" dirty="0">
                          <a:latin typeface="Calibri"/>
                          <a:cs typeface="Calibri"/>
                        </a:rPr>
                        <a:t>de</a:t>
                      </a:r>
                      <a:r>
                        <a:rPr sz="1400" spc="195" dirty="0">
                          <a:latin typeface="Calibri"/>
                          <a:cs typeface="Calibri"/>
                        </a:rPr>
                        <a:t> </a:t>
                      </a:r>
                      <a:r>
                        <a:rPr sz="1400" dirty="0">
                          <a:latin typeface="Calibri"/>
                          <a:cs typeface="Calibri"/>
                        </a:rPr>
                        <a:t>tous</a:t>
                      </a:r>
                      <a:r>
                        <a:rPr sz="1400" spc="190" dirty="0">
                          <a:latin typeface="Calibri"/>
                          <a:cs typeface="Calibri"/>
                        </a:rPr>
                        <a:t> </a:t>
                      </a:r>
                      <a:r>
                        <a:rPr sz="1400" dirty="0">
                          <a:latin typeface="Calibri"/>
                          <a:cs typeface="Calibri"/>
                        </a:rPr>
                        <a:t>les</a:t>
                      </a:r>
                      <a:r>
                        <a:rPr sz="1400" spc="185" dirty="0">
                          <a:latin typeface="Calibri"/>
                          <a:cs typeface="Calibri"/>
                        </a:rPr>
                        <a:t> </a:t>
                      </a:r>
                      <a:r>
                        <a:rPr sz="1400" dirty="0">
                          <a:latin typeface="Calibri"/>
                          <a:cs typeface="Calibri"/>
                        </a:rPr>
                        <a:t>jours</a:t>
                      </a:r>
                      <a:r>
                        <a:rPr sz="1400" spc="190" dirty="0">
                          <a:latin typeface="Calibri"/>
                          <a:cs typeface="Calibri"/>
                        </a:rPr>
                        <a:t> </a:t>
                      </a:r>
                      <a:r>
                        <a:rPr sz="1400" dirty="0">
                          <a:latin typeface="Calibri"/>
                          <a:cs typeface="Calibri"/>
                        </a:rPr>
                        <a:t>ont</a:t>
                      </a:r>
                      <a:r>
                        <a:rPr sz="1400" spc="190" dirty="0">
                          <a:latin typeface="Calibri"/>
                          <a:cs typeface="Calibri"/>
                        </a:rPr>
                        <a:t> </a:t>
                      </a:r>
                      <a:r>
                        <a:rPr sz="1400" spc="-25" dirty="0">
                          <a:latin typeface="Calibri"/>
                          <a:cs typeface="Calibri"/>
                        </a:rPr>
                        <a:t>été </a:t>
                      </a:r>
                      <a:r>
                        <a:rPr sz="1400" dirty="0">
                          <a:latin typeface="Calibri"/>
                          <a:cs typeface="Calibri"/>
                        </a:rPr>
                        <a:t>pris</a:t>
                      </a:r>
                      <a:r>
                        <a:rPr sz="1400" spc="-20" dirty="0">
                          <a:latin typeface="Calibri"/>
                          <a:cs typeface="Calibri"/>
                        </a:rPr>
                        <a:t> </a:t>
                      </a:r>
                      <a:r>
                        <a:rPr sz="1400" dirty="0">
                          <a:latin typeface="Calibri"/>
                          <a:cs typeface="Calibri"/>
                        </a:rPr>
                        <a:t>en</a:t>
                      </a:r>
                      <a:r>
                        <a:rPr sz="1400" spc="-10" dirty="0">
                          <a:latin typeface="Calibri"/>
                          <a:cs typeface="Calibri"/>
                        </a:rPr>
                        <a:t> compte</a:t>
                      </a:r>
                      <a:endParaRPr sz="1400" dirty="0">
                        <a:latin typeface="Calibri"/>
                        <a:cs typeface="Calibri"/>
                      </a:endParaRPr>
                    </a:p>
                  </a:txBody>
                  <a:tcPr marL="0" marR="0" marT="41804" marB="0">
                    <a:lnL w="12700">
                      <a:solidFill>
                        <a:srgbClr val="FFFFFF"/>
                      </a:solidFill>
                      <a:prstDash val="solid"/>
                    </a:lnL>
                    <a:lnR w="12700">
                      <a:solidFill>
                        <a:srgbClr val="FFFFFF"/>
                      </a:solidFill>
                      <a:prstDash val="solid"/>
                    </a:lnR>
                    <a:lnT w="12700">
                      <a:solidFill>
                        <a:srgbClr val="000000"/>
                      </a:solidFill>
                      <a:prstDash val="solid"/>
                    </a:lnT>
                    <a:lnB w="12700">
                      <a:solidFill>
                        <a:srgbClr val="FFFFFF"/>
                      </a:solidFill>
                      <a:prstDash val="solid"/>
                    </a:lnB>
                    <a:solidFill>
                      <a:srgbClr val="CFD5EA"/>
                    </a:solidFill>
                  </a:tcPr>
                </a:tc>
                <a:tc>
                  <a:txBody>
                    <a:bodyPr/>
                    <a:lstStyle/>
                    <a:p>
                      <a:pPr marL="834390" marR="83185" indent="-285750" algn="just">
                        <a:lnSpc>
                          <a:spcPct val="100000"/>
                        </a:lnSpc>
                        <a:spcBef>
                          <a:spcPts val="265"/>
                        </a:spcBef>
                        <a:buChar char="-"/>
                        <a:tabLst>
                          <a:tab pos="834390" algn="l"/>
                          <a:tab pos="836930" algn="l"/>
                        </a:tabLst>
                      </a:pPr>
                      <a:r>
                        <a:rPr sz="1400" dirty="0">
                          <a:latin typeface="Calibri"/>
                          <a:cs typeface="Calibri"/>
                        </a:rPr>
                        <a:t>	Les</a:t>
                      </a:r>
                      <a:r>
                        <a:rPr sz="1400" spc="175" dirty="0">
                          <a:latin typeface="Calibri"/>
                          <a:cs typeface="Calibri"/>
                        </a:rPr>
                        <a:t> </a:t>
                      </a:r>
                      <a:r>
                        <a:rPr sz="1400" dirty="0">
                          <a:latin typeface="Calibri"/>
                          <a:cs typeface="Calibri"/>
                        </a:rPr>
                        <a:t>atteintes</a:t>
                      </a:r>
                      <a:r>
                        <a:rPr sz="1400" spc="175" dirty="0">
                          <a:latin typeface="Calibri"/>
                          <a:cs typeface="Calibri"/>
                        </a:rPr>
                        <a:t> </a:t>
                      </a:r>
                      <a:r>
                        <a:rPr sz="1400" dirty="0">
                          <a:latin typeface="Calibri"/>
                          <a:cs typeface="Calibri"/>
                        </a:rPr>
                        <a:t>aux</a:t>
                      </a:r>
                      <a:r>
                        <a:rPr sz="1400" spc="175" dirty="0">
                          <a:latin typeface="Calibri"/>
                          <a:cs typeface="Calibri"/>
                        </a:rPr>
                        <a:t> </a:t>
                      </a:r>
                      <a:r>
                        <a:rPr sz="1400" dirty="0">
                          <a:latin typeface="Calibri"/>
                          <a:cs typeface="Calibri"/>
                        </a:rPr>
                        <a:t>fonctions</a:t>
                      </a:r>
                      <a:r>
                        <a:rPr sz="1400" spc="180" dirty="0">
                          <a:latin typeface="Calibri"/>
                          <a:cs typeface="Calibri"/>
                        </a:rPr>
                        <a:t> </a:t>
                      </a:r>
                      <a:r>
                        <a:rPr sz="1400" dirty="0">
                          <a:latin typeface="Calibri"/>
                          <a:cs typeface="Calibri"/>
                        </a:rPr>
                        <a:t>physiologiques,</a:t>
                      </a:r>
                      <a:r>
                        <a:rPr sz="1400" spc="180" dirty="0">
                          <a:latin typeface="Calibri"/>
                          <a:cs typeface="Calibri"/>
                        </a:rPr>
                        <a:t> </a:t>
                      </a:r>
                      <a:r>
                        <a:rPr sz="1400" spc="-10" dirty="0">
                          <a:latin typeface="Calibri"/>
                          <a:cs typeface="Calibri"/>
                        </a:rPr>
                        <a:t>autrement </a:t>
                      </a:r>
                      <a:r>
                        <a:rPr sz="1400" dirty="0">
                          <a:latin typeface="Calibri"/>
                          <a:cs typeface="Calibri"/>
                        </a:rPr>
                        <a:t>dit</a:t>
                      </a:r>
                      <a:r>
                        <a:rPr sz="1400" spc="204" dirty="0">
                          <a:latin typeface="Calibri"/>
                          <a:cs typeface="Calibri"/>
                        </a:rPr>
                        <a:t>  </a:t>
                      </a:r>
                      <a:r>
                        <a:rPr sz="1400" dirty="0">
                          <a:latin typeface="Calibri"/>
                          <a:cs typeface="Calibri"/>
                        </a:rPr>
                        <a:t>les</a:t>
                      </a:r>
                      <a:r>
                        <a:rPr sz="1400" spc="210" dirty="0">
                          <a:latin typeface="Calibri"/>
                          <a:cs typeface="Calibri"/>
                        </a:rPr>
                        <a:t>  </a:t>
                      </a:r>
                      <a:r>
                        <a:rPr sz="1400" dirty="0">
                          <a:latin typeface="Calibri"/>
                          <a:cs typeface="Calibri"/>
                        </a:rPr>
                        <a:t>séquelles</a:t>
                      </a:r>
                      <a:r>
                        <a:rPr sz="1400" spc="204" dirty="0">
                          <a:latin typeface="Calibri"/>
                          <a:cs typeface="Calibri"/>
                        </a:rPr>
                        <a:t>  </a:t>
                      </a:r>
                      <a:r>
                        <a:rPr sz="1400" dirty="0">
                          <a:latin typeface="Calibri"/>
                          <a:cs typeface="Calibri"/>
                        </a:rPr>
                        <a:t>objectivement</a:t>
                      </a:r>
                      <a:r>
                        <a:rPr sz="1400" spc="210" dirty="0">
                          <a:latin typeface="Calibri"/>
                          <a:cs typeface="Calibri"/>
                        </a:rPr>
                        <a:t>  </a:t>
                      </a:r>
                      <a:r>
                        <a:rPr sz="1400" dirty="0">
                          <a:latin typeface="Calibri"/>
                          <a:cs typeface="Calibri"/>
                        </a:rPr>
                        <a:t>mesurées</a:t>
                      </a:r>
                      <a:r>
                        <a:rPr sz="1400" spc="210" dirty="0">
                          <a:latin typeface="Calibri"/>
                          <a:cs typeface="Calibri"/>
                        </a:rPr>
                        <a:t>  </a:t>
                      </a:r>
                      <a:r>
                        <a:rPr sz="1400" dirty="0">
                          <a:latin typeface="Calibri"/>
                          <a:cs typeface="Calibri"/>
                        </a:rPr>
                        <a:t>par</a:t>
                      </a:r>
                      <a:r>
                        <a:rPr sz="1400" spc="204" dirty="0">
                          <a:latin typeface="Calibri"/>
                          <a:cs typeface="Calibri"/>
                        </a:rPr>
                        <a:t>  </a:t>
                      </a:r>
                      <a:r>
                        <a:rPr sz="1400" spc="-25" dirty="0">
                          <a:latin typeface="Calibri"/>
                          <a:cs typeface="Calibri"/>
                        </a:rPr>
                        <a:t>les </a:t>
                      </a:r>
                      <a:r>
                        <a:rPr sz="1400" dirty="0">
                          <a:latin typeface="Calibri"/>
                          <a:cs typeface="Calibri"/>
                        </a:rPr>
                        <a:t>médecins</a:t>
                      </a:r>
                      <a:r>
                        <a:rPr sz="1400" spc="-20" dirty="0">
                          <a:latin typeface="Calibri"/>
                          <a:cs typeface="Calibri"/>
                        </a:rPr>
                        <a:t> </a:t>
                      </a:r>
                      <a:r>
                        <a:rPr sz="1400" dirty="0">
                          <a:latin typeface="Calibri"/>
                          <a:cs typeface="Calibri"/>
                        </a:rPr>
                        <a:t>sous</a:t>
                      </a:r>
                      <a:r>
                        <a:rPr sz="1400" spc="-15" dirty="0">
                          <a:latin typeface="Calibri"/>
                          <a:cs typeface="Calibri"/>
                        </a:rPr>
                        <a:t> </a:t>
                      </a:r>
                      <a:r>
                        <a:rPr sz="1400" dirty="0">
                          <a:latin typeface="Calibri"/>
                          <a:cs typeface="Calibri"/>
                        </a:rPr>
                        <a:t>la</a:t>
                      </a:r>
                      <a:r>
                        <a:rPr sz="1400" spc="-15" dirty="0">
                          <a:latin typeface="Calibri"/>
                          <a:cs typeface="Calibri"/>
                        </a:rPr>
                        <a:t> </a:t>
                      </a:r>
                      <a:r>
                        <a:rPr sz="1400" dirty="0">
                          <a:latin typeface="Calibri"/>
                          <a:cs typeface="Calibri"/>
                        </a:rPr>
                        <a:t>dénomination</a:t>
                      </a:r>
                      <a:r>
                        <a:rPr sz="1400" spc="-10" dirty="0">
                          <a:latin typeface="Calibri"/>
                          <a:cs typeface="Calibri"/>
                        </a:rPr>
                        <a:t> </a:t>
                      </a:r>
                      <a:r>
                        <a:rPr sz="1400" dirty="0">
                          <a:latin typeface="Calibri"/>
                          <a:cs typeface="Calibri"/>
                        </a:rPr>
                        <a:t>«</a:t>
                      </a:r>
                      <a:r>
                        <a:rPr sz="1400" spc="-10" dirty="0">
                          <a:latin typeface="Calibri"/>
                          <a:cs typeface="Calibri"/>
                        </a:rPr>
                        <a:t> </a:t>
                      </a:r>
                      <a:r>
                        <a:rPr sz="1400" dirty="0">
                          <a:latin typeface="Calibri"/>
                          <a:cs typeface="Calibri"/>
                        </a:rPr>
                        <a:t>taux</a:t>
                      </a:r>
                      <a:r>
                        <a:rPr sz="1400" spc="-15" dirty="0">
                          <a:latin typeface="Calibri"/>
                          <a:cs typeface="Calibri"/>
                        </a:rPr>
                        <a:t> </a:t>
                      </a:r>
                      <a:r>
                        <a:rPr sz="1400" spc="-30" dirty="0">
                          <a:latin typeface="Calibri"/>
                          <a:cs typeface="Calibri"/>
                        </a:rPr>
                        <a:t>d’AIPP</a:t>
                      </a:r>
                      <a:r>
                        <a:rPr sz="1400" spc="-25" dirty="0">
                          <a:latin typeface="Calibri"/>
                          <a:cs typeface="Calibri"/>
                        </a:rPr>
                        <a:t> </a:t>
                      </a:r>
                      <a:r>
                        <a:rPr sz="1400" dirty="0">
                          <a:latin typeface="Calibri"/>
                          <a:cs typeface="Calibri"/>
                        </a:rPr>
                        <a:t>»</a:t>
                      </a:r>
                      <a:r>
                        <a:rPr sz="1400" spc="-10" dirty="0">
                          <a:latin typeface="Calibri"/>
                          <a:cs typeface="Calibri"/>
                        </a:rPr>
                        <a:t> </a:t>
                      </a:r>
                      <a:r>
                        <a:rPr sz="1400" dirty="0">
                          <a:latin typeface="Calibri"/>
                          <a:cs typeface="Calibri"/>
                        </a:rPr>
                        <a:t>ou</a:t>
                      </a:r>
                      <a:r>
                        <a:rPr sz="1400" spc="-5" dirty="0">
                          <a:latin typeface="Calibri"/>
                          <a:cs typeface="Calibri"/>
                        </a:rPr>
                        <a:t> </a:t>
                      </a:r>
                      <a:r>
                        <a:rPr sz="1400" spc="-10" dirty="0">
                          <a:latin typeface="Calibri"/>
                          <a:cs typeface="Calibri"/>
                        </a:rPr>
                        <a:t>celle </a:t>
                      </a:r>
                      <a:r>
                        <a:rPr sz="1400" dirty="0">
                          <a:latin typeface="Calibri"/>
                          <a:cs typeface="Calibri"/>
                        </a:rPr>
                        <a:t>impropre</a:t>
                      </a:r>
                      <a:r>
                        <a:rPr sz="1400" spc="-30" dirty="0">
                          <a:latin typeface="Calibri"/>
                          <a:cs typeface="Calibri"/>
                        </a:rPr>
                        <a:t> </a:t>
                      </a:r>
                      <a:r>
                        <a:rPr sz="1400" dirty="0">
                          <a:latin typeface="Calibri"/>
                          <a:cs typeface="Calibri"/>
                        </a:rPr>
                        <a:t>de</a:t>
                      </a:r>
                      <a:r>
                        <a:rPr sz="1400" spc="-25" dirty="0">
                          <a:latin typeface="Calibri"/>
                          <a:cs typeface="Calibri"/>
                        </a:rPr>
                        <a:t> </a:t>
                      </a:r>
                      <a:r>
                        <a:rPr sz="1400" dirty="0">
                          <a:latin typeface="Calibri"/>
                          <a:cs typeface="Calibri"/>
                        </a:rPr>
                        <a:t>«</a:t>
                      </a:r>
                      <a:r>
                        <a:rPr sz="1400" spc="-30" dirty="0">
                          <a:latin typeface="Calibri"/>
                          <a:cs typeface="Calibri"/>
                        </a:rPr>
                        <a:t> </a:t>
                      </a:r>
                      <a:r>
                        <a:rPr sz="1400" dirty="0">
                          <a:latin typeface="Calibri"/>
                          <a:cs typeface="Calibri"/>
                        </a:rPr>
                        <a:t>taux</a:t>
                      </a:r>
                      <a:r>
                        <a:rPr sz="1400" spc="-30" dirty="0">
                          <a:latin typeface="Calibri"/>
                          <a:cs typeface="Calibri"/>
                        </a:rPr>
                        <a:t> </a:t>
                      </a:r>
                      <a:r>
                        <a:rPr sz="1400" dirty="0">
                          <a:latin typeface="Calibri"/>
                          <a:cs typeface="Calibri"/>
                        </a:rPr>
                        <a:t>de</a:t>
                      </a:r>
                      <a:r>
                        <a:rPr sz="1400" spc="-30" dirty="0">
                          <a:latin typeface="Calibri"/>
                          <a:cs typeface="Calibri"/>
                        </a:rPr>
                        <a:t> </a:t>
                      </a:r>
                      <a:r>
                        <a:rPr sz="1400" dirty="0">
                          <a:latin typeface="Calibri"/>
                          <a:cs typeface="Calibri"/>
                        </a:rPr>
                        <a:t>DFP</a:t>
                      </a:r>
                      <a:r>
                        <a:rPr sz="1400" spc="-30" dirty="0">
                          <a:latin typeface="Calibri"/>
                          <a:cs typeface="Calibri"/>
                        </a:rPr>
                        <a:t> </a:t>
                      </a:r>
                      <a:r>
                        <a:rPr sz="1400" spc="-50" dirty="0">
                          <a:latin typeface="Calibri"/>
                          <a:cs typeface="Calibri"/>
                        </a:rPr>
                        <a:t>»</a:t>
                      </a:r>
                      <a:endParaRPr sz="1400" dirty="0">
                        <a:latin typeface="Calibri"/>
                        <a:cs typeface="Calibri"/>
                      </a:endParaRPr>
                    </a:p>
                    <a:p>
                      <a:pPr marL="833755" indent="-285115">
                        <a:lnSpc>
                          <a:spcPts val="2110"/>
                        </a:lnSpc>
                        <a:buChar char="-"/>
                        <a:tabLst>
                          <a:tab pos="833755" algn="l"/>
                        </a:tabLst>
                      </a:pPr>
                      <a:r>
                        <a:rPr sz="1400" dirty="0">
                          <a:latin typeface="Calibri"/>
                          <a:cs typeface="Calibri"/>
                        </a:rPr>
                        <a:t>Les</a:t>
                      </a:r>
                      <a:r>
                        <a:rPr sz="1400" spc="5" dirty="0">
                          <a:latin typeface="Calibri"/>
                          <a:cs typeface="Calibri"/>
                        </a:rPr>
                        <a:t> </a:t>
                      </a:r>
                      <a:r>
                        <a:rPr sz="1400" spc="-10" dirty="0">
                          <a:latin typeface="Calibri"/>
                          <a:cs typeface="Calibri"/>
                        </a:rPr>
                        <a:t>souffrances</a:t>
                      </a:r>
                      <a:r>
                        <a:rPr sz="1400" spc="5" dirty="0">
                          <a:latin typeface="Calibri"/>
                          <a:cs typeface="Calibri"/>
                        </a:rPr>
                        <a:t> </a:t>
                      </a:r>
                      <a:r>
                        <a:rPr sz="1400" spc="-30" dirty="0">
                          <a:latin typeface="Calibri"/>
                          <a:cs typeface="Calibri"/>
                        </a:rPr>
                        <a:t>post-</a:t>
                      </a:r>
                      <a:r>
                        <a:rPr sz="1400" spc="-10" dirty="0">
                          <a:latin typeface="Calibri"/>
                          <a:cs typeface="Calibri"/>
                        </a:rPr>
                        <a:t>consolidation,</a:t>
                      </a:r>
                      <a:endParaRPr sz="1400" dirty="0">
                        <a:latin typeface="Calibri"/>
                        <a:cs typeface="Calibri"/>
                      </a:endParaRPr>
                    </a:p>
                    <a:p>
                      <a:pPr marL="833755" indent="-285115">
                        <a:lnSpc>
                          <a:spcPts val="2125"/>
                        </a:lnSpc>
                        <a:spcBef>
                          <a:spcPts val="50"/>
                        </a:spcBef>
                        <a:buChar char="-"/>
                        <a:tabLst>
                          <a:tab pos="833755" algn="l"/>
                        </a:tabLst>
                      </a:pPr>
                      <a:r>
                        <a:rPr sz="1400" spc="-10" dirty="0">
                          <a:latin typeface="Calibri"/>
                          <a:cs typeface="Calibri"/>
                        </a:rPr>
                        <a:t>L’impact</a:t>
                      </a:r>
                      <a:r>
                        <a:rPr sz="1400" spc="-40" dirty="0">
                          <a:latin typeface="Calibri"/>
                          <a:cs typeface="Calibri"/>
                        </a:rPr>
                        <a:t> </a:t>
                      </a:r>
                      <a:r>
                        <a:rPr sz="1400" dirty="0">
                          <a:latin typeface="Calibri"/>
                          <a:cs typeface="Calibri"/>
                        </a:rPr>
                        <a:t>des</a:t>
                      </a:r>
                      <a:r>
                        <a:rPr sz="1400" spc="-35" dirty="0">
                          <a:latin typeface="Calibri"/>
                          <a:cs typeface="Calibri"/>
                        </a:rPr>
                        <a:t> </a:t>
                      </a:r>
                      <a:r>
                        <a:rPr sz="1400" spc="-10" dirty="0">
                          <a:latin typeface="Calibri"/>
                          <a:cs typeface="Calibri"/>
                        </a:rPr>
                        <a:t>atteintes</a:t>
                      </a:r>
                      <a:r>
                        <a:rPr sz="1400" spc="-40" dirty="0">
                          <a:latin typeface="Calibri"/>
                          <a:cs typeface="Calibri"/>
                        </a:rPr>
                        <a:t> </a:t>
                      </a:r>
                      <a:r>
                        <a:rPr sz="1400" dirty="0">
                          <a:latin typeface="Calibri"/>
                          <a:cs typeface="Calibri"/>
                        </a:rPr>
                        <a:t>sur</a:t>
                      </a:r>
                      <a:r>
                        <a:rPr sz="1400" spc="-35" dirty="0">
                          <a:latin typeface="Calibri"/>
                          <a:cs typeface="Calibri"/>
                        </a:rPr>
                        <a:t> </a:t>
                      </a:r>
                      <a:r>
                        <a:rPr sz="1400" dirty="0">
                          <a:latin typeface="Calibri"/>
                          <a:cs typeface="Calibri"/>
                        </a:rPr>
                        <a:t>la</a:t>
                      </a:r>
                      <a:r>
                        <a:rPr sz="1400" spc="-40" dirty="0">
                          <a:latin typeface="Calibri"/>
                          <a:cs typeface="Calibri"/>
                        </a:rPr>
                        <a:t> </a:t>
                      </a:r>
                      <a:r>
                        <a:rPr sz="1400" dirty="0">
                          <a:latin typeface="Calibri"/>
                          <a:cs typeface="Calibri"/>
                        </a:rPr>
                        <a:t>qualité</a:t>
                      </a:r>
                      <a:r>
                        <a:rPr sz="1400" spc="-30" dirty="0">
                          <a:latin typeface="Calibri"/>
                          <a:cs typeface="Calibri"/>
                        </a:rPr>
                        <a:t> </a:t>
                      </a:r>
                      <a:r>
                        <a:rPr sz="1400" dirty="0">
                          <a:latin typeface="Calibri"/>
                          <a:cs typeface="Calibri"/>
                        </a:rPr>
                        <a:t>de</a:t>
                      </a:r>
                      <a:r>
                        <a:rPr sz="1400" spc="-35" dirty="0">
                          <a:latin typeface="Calibri"/>
                          <a:cs typeface="Calibri"/>
                        </a:rPr>
                        <a:t> </a:t>
                      </a:r>
                      <a:r>
                        <a:rPr sz="1400" spc="-25" dirty="0">
                          <a:latin typeface="Calibri"/>
                          <a:cs typeface="Calibri"/>
                        </a:rPr>
                        <a:t>vie</a:t>
                      </a:r>
                      <a:endParaRPr sz="1400" dirty="0">
                        <a:latin typeface="Calibri"/>
                        <a:cs typeface="Calibri"/>
                      </a:endParaRPr>
                    </a:p>
                    <a:p>
                      <a:pPr marL="833755" indent="-285115">
                        <a:lnSpc>
                          <a:spcPts val="2125"/>
                        </a:lnSpc>
                        <a:buChar char="-"/>
                        <a:tabLst>
                          <a:tab pos="833755" algn="l"/>
                          <a:tab pos="1412875" algn="l"/>
                          <a:tab pos="2461260" algn="l"/>
                          <a:tab pos="3179445" algn="l"/>
                          <a:tab pos="3714115" algn="l"/>
                          <a:tab pos="4960620" algn="l"/>
                        </a:tabLst>
                      </a:pPr>
                      <a:r>
                        <a:rPr sz="1400" spc="-25" dirty="0">
                          <a:latin typeface="Calibri"/>
                          <a:cs typeface="Calibri"/>
                        </a:rPr>
                        <a:t>Les</a:t>
                      </a:r>
                      <a:r>
                        <a:rPr sz="1400" dirty="0">
                          <a:latin typeface="Calibri"/>
                          <a:cs typeface="Calibri"/>
                        </a:rPr>
                        <a:t>	</a:t>
                      </a:r>
                      <a:r>
                        <a:rPr sz="1400" spc="-10" dirty="0">
                          <a:latin typeface="Calibri"/>
                          <a:cs typeface="Calibri"/>
                        </a:rPr>
                        <a:t>troubles</a:t>
                      </a:r>
                      <a:r>
                        <a:rPr sz="1400" dirty="0">
                          <a:latin typeface="Calibri"/>
                          <a:cs typeface="Calibri"/>
                        </a:rPr>
                        <a:t>	</a:t>
                      </a:r>
                      <a:r>
                        <a:rPr sz="1400" spc="-20" dirty="0">
                          <a:latin typeface="Calibri"/>
                          <a:cs typeface="Calibri"/>
                        </a:rPr>
                        <a:t>dans</a:t>
                      </a:r>
                      <a:r>
                        <a:rPr sz="1400" dirty="0">
                          <a:latin typeface="Calibri"/>
                          <a:cs typeface="Calibri"/>
                        </a:rPr>
                        <a:t>	</a:t>
                      </a:r>
                      <a:r>
                        <a:rPr sz="1400" spc="-25" dirty="0">
                          <a:latin typeface="Calibri"/>
                          <a:cs typeface="Calibri"/>
                        </a:rPr>
                        <a:t>les</a:t>
                      </a:r>
                      <a:r>
                        <a:rPr sz="1400" dirty="0">
                          <a:latin typeface="Calibri"/>
                          <a:cs typeface="Calibri"/>
                        </a:rPr>
                        <a:t>	</a:t>
                      </a:r>
                      <a:r>
                        <a:rPr sz="1400" spc="-10" dirty="0">
                          <a:latin typeface="Calibri"/>
                          <a:cs typeface="Calibri"/>
                        </a:rPr>
                        <a:t>conditions</a:t>
                      </a:r>
                      <a:r>
                        <a:rPr sz="1400" dirty="0">
                          <a:latin typeface="Calibri"/>
                          <a:cs typeface="Calibri"/>
                        </a:rPr>
                        <a:t>	</a:t>
                      </a:r>
                      <a:r>
                        <a:rPr sz="1400" spc="-10" dirty="0">
                          <a:latin typeface="Calibri"/>
                          <a:cs typeface="Calibri"/>
                        </a:rPr>
                        <a:t>d’existence</a:t>
                      </a:r>
                      <a:endParaRPr sz="1400" dirty="0">
                        <a:latin typeface="Calibri"/>
                        <a:cs typeface="Calibri"/>
                      </a:endParaRPr>
                    </a:p>
                    <a:p>
                      <a:pPr marL="834390">
                        <a:lnSpc>
                          <a:spcPct val="100000"/>
                        </a:lnSpc>
                        <a:spcBef>
                          <a:spcPts val="50"/>
                        </a:spcBef>
                      </a:pPr>
                      <a:r>
                        <a:rPr sz="1400" spc="-10" dirty="0">
                          <a:latin typeface="Calibri"/>
                          <a:cs typeface="Calibri"/>
                        </a:rPr>
                        <a:t>engendrées</a:t>
                      </a:r>
                      <a:r>
                        <a:rPr sz="1400" spc="-15" dirty="0">
                          <a:latin typeface="Calibri"/>
                          <a:cs typeface="Calibri"/>
                        </a:rPr>
                        <a:t> </a:t>
                      </a:r>
                      <a:r>
                        <a:rPr sz="1400" dirty="0">
                          <a:latin typeface="Calibri"/>
                          <a:cs typeface="Calibri"/>
                        </a:rPr>
                        <a:t>par</a:t>
                      </a:r>
                      <a:r>
                        <a:rPr sz="1400" spc="-20" dirty="0">
                          <a:latin typeface="Calibri"/>
                          <a:cs typeface="Calibri"/>
                        </a:rPr>
                        <a:t> </a:t>
                      </a:r>
                      <a:r>
                        <a:rPr sz="1400" dirty="0">
                          <a:latin typeface="Calibri"/>
                          <a:cs typeface="Calibri"/>
                        </a:rPr>
                        <a:t>les</a:t>
                      </a:r>
                      <a:r>
                        <a:rPr sz="1400" spc="-25" dirty="0">
                          <a:latin typeface="Calibri"/>
                          <a:cs typeface="Calibri"/>
                        </a:rPr>
                        <a:t> </a:t>
                      </a:r>
                      <a:r>
                        <a:rPr sz="1400" spc="-10" dirty="0">
                          <a:latin typeface="Calibri"/>
                          <a:cs typeface="Calibri"/>
                        </a:rPr>
                        <a:t>atteintes</a:t>
                      </a:r>
                      <a:endParaRPr sz="1400" dirty="0">
                        <a:latin typeface="Calibri"/>
                        <a:cs typeface="Calibri"/>
                      </a:endParaRPr>
                    </a:p>
                  </a:txBody>
                  <a:tcPr marL="0" marR="0" marT="28046"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5EA"/>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12752" y="217169"/>
            <a:ext cx="11170179" cy="5643832"/>
          </a:xfrm>
          <a:prstGeom prst="rect">
            <a:avLst/>
          </a:prstGeom>
        </p:spPr>
        <p:txBody>
          <a:bodyPr vert="horz" wrap="square" lIns="0" tIns="10583" rIns="0" bIns="0" rtlCol="0">
            <a:spAutoFit/>
          </a:bodyPr>
          <a:lstStyle/>
          <a:p>
            <a:pPr algn="ctr">
              <a:spcBef>
                <a:spcPts val="83"/>
              </a:spcBef>
            </a:pPr>
            <a:r>
              <a:rPr lang="fr-FR" b="1" spc="-21" dirty="0">
                <a:solidFill>
                  <a:schemeClr val="bg2"/>
                </a:solidFill>
                <a:latin typeface="Calibri"/>
                <a:cs typeface="Calibri"/>
              </a:rPr>
              <a:t>TECHNIQUES</a:t>
            </a:r>
            <a:r>
              <a:rPr lang="fr-FR" b="1" spc="-12" dirty="0">
                <a:solidFill>
                  <a:schemeClr val="bg2"/>
                </a:solidFill>
                <a:latin typeface="Calibri"/>
                <a:cs typeface="Calibri"/>
              </a:rPr>
              <a:t> </a:t>
            </a:r>
            <a:r>
              <a:rPr lang="fr-FR" b="1" spc="-8" dirty="0">
                <a:solidFill>
                  <a:schemeClr val="bg2"/>
                </a:solidFill>
                <a:latin typeface="Calibri"/>
                <a:cs typeface="Calibri"/>
              </a:rPr>
              <a:t>INDEMNITAIRES</a:t>
            </a:r>
            <a:endParaRPr lang="fr-FR" b="1" dirty="0">
              <a:solidFill>
                <a:schemeClr val="bg2"/>
              </a:solidFill>
              <a:latin typeface="Calibri"/>
              <a:cs typeface="Calibri"/>
            </a:endParaRPr>
          </a:p>
          <a:p>
            <a:pPr marL="10583" marR="4762" algn="just">
              <a:lnSpc>
                <a:spcPct val="101400"/>
              </a:lnSpc>
              <a:spcBef>
                <a:spcPts val="1704"/>
              </a:spcBef>
            </a:pPr>
            <a:r>
              <a:rPr sz="1750" dirty="0" err="1">
                <a:latin typeface="Calibri"/>
                <a:cs typeface="Calibri"/>
              </a:rPr>
              <a:t>Historique</a:t>
            </a:r>
            <a:r>
              <a:rPr sz="1750" spc="125" dirty="0">
                <a:latin typeface="Calibri"/>
                <a:cs typeface="Calibri"/>
              </a:rPr>
              <a:t> </a:t>
            </a:r>
            <a:r>
              <a:rPr sz="1750" dirty="0">
                <a:latin typeface="Calibri"/>
                <a:cs typeface="Calibri"/>
              </a:rPr>
              <a:t>:</a:t>
            </a:r>
            <a:r>
              <a:rPr sz="1750" spc="125" dirty="0">
                <a:latin typeface="Calibri"/>
                <a:cs typeface="Calibri"/>
              </a:rPr>
              <a:t> </a:t>
            </a:r>
            <a:r>
              <a:rPr sz="1750" dirty="0">
                <a:latin typeface="Calibri"/>
                <a:cs typeface="Calibri"/>
              </a:rPr>
              <a:t>Tout</a:t>
            </a:r>
            <a:r>
              <a:rPr sz="1750" spc="117" dirty="0">
                <a:latin typeface="Calibri"/>
                <a:cs typeface="Calibri"/>
              </a:rPr>
              <a:t> </a:t>
            </a:r>
            <a:r>
              <a:rPr sz="1750" dirty="0">
                <a:latin typeface="Calibri"/>
                <a:cs typeface="Calibri"/>
              </a:rPr>
              <a:t>est</a:t>
            </a:r>
            <a:r>
              <a:rPr sz="1750" spc="121" dirty="0">
                <a:latin typeface="Calibri"/>
                <a:cs typeface="Calibri"/>
              </a:rPr>
              <a:t> </a:t>
            </a:r>
            <a:r>
              <a:rPr sz="1750" dirty="0">
                <a:latin typeface="Calibri"/>
                <a:cs typeface="Calibri"/>
              </a:rPr>
              <a:t>dans</a:t>
            </a:r>
            <a:r>
              <a:rPr sz="1750" spc="125" dirty="0">
                <a:latin typeface="Calibri"/>
                <a:cs typeface="Calibri"/>
              </a:rPr>
              <a:t> </a:t>
            </a:r>
            <a:r>
              <a:rPr sz="1750" dirty="0">
                <a:latin typeface="Calibri"/>
                <a:cs typeface="Calibri"/>
              </a:rPr>
              <a:t>le</a:t>
            </a:r>
            <a:r>
              <a:rPr sz="1750" spc="125" dirty="0">
                <a:latin typeface="Calibri"/>
                <a:cs typeface="Calibri"/>
              </a:rPr>
              <a:t> </a:t>
            </a:r>
            <a:r>
              <a:rPr sz="1750" dirty="0">
                <a:latin typeface="Calibri"/>
                <a:cs typeface="Calibri"/>
              </a:rPr>
              <a:t>taux</a:t>
            </a:r>
            <a:r>
              <a:rPr sz="1750" spc="125" dirty="0">
                <a:latin typeface="Calibri"/>
                <a:cs typeface="Calibri"/>
              </a:rPr>
              <a:t> </a:t>
            </a:r>
            <a:r>
              <a:rPr sz="1750" dirty="0">
                <a:latin typeface="Calibri"/>
                <a:cs typeface="Calibri"/>
              </a:rPr>
              <a:t>et</a:t>
            </a:r>
            <a:r>
              <a:rPr sz="1750" spc="121" dirty="0">
                <a:latin typeface="Calibri"/>
                <a:cs typeface="Calibri"/>
              </a:rPr>
              <a:t> </a:t>
            </a:r>
            <a:r>
              <a:rPr sz="1750" dirty="0">
                <a:latin typeface="Calibri"/>
                <a:cs typeface="Calibri"/>
              </a:rPr>
              <a:t>dans</a:t>
            </a:r>
            <a:r>
              <a:rPr sz="1750" spc="125" dirty="0">
                <a:latin typeface="Calibri"/>
                <a:cs typeface="Calibri"/>
              </a:rPr>
              <a:t> </a:t>
            </a:r>
            <a:r>
              <a:rPr sz="1750" dirty="0">
                <a:latin typeface="Calibri"/>
                <a:cs typeface="Calibri"/>
              </a:rPr>
              <a:t>le</a:t>
            </a:r>
            <a:r>
              <a:rPr sz="1750" spc="121" dirty="0">
                <a:latin typeface="Calibri"/>
                <a:cs typeface="Calibri"/>
              </a:rPr>
              <a:t> </a:t>
            </a:r>
            <a:r>
              <a:rPr sz="1750" dirty="0">
                <a:latin typeface="Calibri"/>
                <a:cs typeface="Calibri"/>
              </a:rPr>
              <a:t>tableau</a:t>
            </a:r>
            <a:r>
              <a:rPr sz="1750" spc="121" dirty="0">
                <a:latin typeface="Calibri"/>
                <a:cs typeface="Calibri"/>
              </a:rPr>
              <a:t> </a:t>
            </a:r>
            <a:r>
              <a:rPr sz="1750" dirty="0">
                <a:latin typeface="Calibri"/>
                <a:cs typeface="Calibri"/>
              </a:rPr>
              <a:t>à</a:t>
            </a:r>
            <a:r>
              <a:rPr sz="1750" spc="117" dirty="0">
                <a:latin typeface="Calibri"/>
                <a:cs typeface="Calibri"/>
              </a:rPr>
              <a:t> </a:t>
            </a:r>
            <a:r>
              <a:rPr sz="1750" dirty="0">
                <a:latin typeface="Calibri"/>
                <a:cs typeface="Calibri"/>
              </a:rPr>
              <a:t>double</a:t>
            </a:r>
            <a:r>
              <a:rPr sz="1750" spc="129" dirty="0">
                <a:latin typeface="Calibri"/>
                <a:cs typeface="Calibri"/>
              </a:rPr>
              <a:t> </a:t>
            </a:r>
            <a:r>
              <a:rPr sz="1750" dirty="0">
                <a:latin typeface="Calibri"/>
                <a:cs typeface="Calibri"/>
              </a:rPr>
              <a:t>entrée</a:t>
            </a:r>
            <a:r>
              <a:rPr sz="1750" spc="129" dirty="0">
                <a:latin typeface="Calibri"/>
                <a:cs typeface="Calibri"/>
              </a:rPr>
              <a:t> </a:t>
            </a:r>
            <a:r>
              <a:rPr sz="1750" dirty="0">
                <a:latin typeface="Calibri"/>
                <a:cs typeface="Calibri"/>
              </a:rPr>
              <a:t>:</a:t>
            </a:r>
            <a:r>
              <a:rPr sz="1750" spc="125" dirty="0">
                <a:latin typeface="Calibri"/>
                <a:cs typeface="Calibri"/>
              </a:rPr>
              <a:t> </a:t>
            </a:r>
            <a:r>
              <a:rPr sz="1750" dirty="0">
                <a:latin typeface="Calibri"/>
                <a:cs typeface="Calibri"/>
              </a:rPr>
              <a:t>formule</a:t>
            </a:r>
            <a:r>
              <a:rPr sz="1750" spc="125" dirty="0">
                <a:latin typeface="Calibri"/>
                <a:cs typeface="Calibri"/>
              </a:rPr>
              <a:t> </a:t>
            </a:r>
            <a:r>
              <a:rPr sz="1750" dirty="0">
                <a:latin typeface="Calibri"/>
                <a:cs typeface="Calibri"/>
              </a:rPr>
              <a:t>magique</a:t>
            </a:r>
            <a:r>
              <a:rPr sz="1750" spc="125" dirty="0">
                <a:latin typeface="Calibri"/>
                <a:cs typeface="Calibri"/>
              </a:rPr>
              <a:t> </a:t>
            </a:r>
            <a:r>
              <a:rPr sz="1750" dirty="0">
                <a:latin typeface="Calibri"/>
                <a:cs typeface="Calibri"/>
              </a:rPr>
              <a:t>qui</a:t>
            </a:r>
            <a:r>
              <a:rPr sz="1750" spc="125" dirty="0">
                <a:latin typeface="Calibri"/>
                <a:cs typeface="Calibri"/>
              </a:rPr>
              <a:t> </a:t>
            </a:r>
            <a:r>
              <a:rPr sz="1750" dirty="0">
                <a:latin typeface="Calibri"/>
                <a:cs typeface="Calibri"/>
              </a:rPr>
              <a:t>consiste</a:t>
            </a:r>
            <a:r>
              <a:rPr sz="1750" spc="129" dirty="0">
                <a:latin typeface="Calibri"/>
                <a:cs typeface="Calibri"/>
              </a:rPr>
              <a:t> </a:t>
            </a:r>
            <a:r>
              <a:rPr sz="1750" dirty="0">
                <a:latin typeface="Calibri"/>
                <a:cs typeface="Calibri"/>
              </a:rPr>
              <a:t>à</a:t>
            </a:r>
            <a:r>
              <a:rPr sz="1750" spc="117" dirty="0">
                <a:latin typeface="Calibri"/>
                <a:cs typeface="Calibri"/>
              </a:rPr>
              <a:t> </a:t>
            </a:r>
            <a:r>
              <a:rPr sz="1750" dirty="0">
                <a:latin typeface="Calibri"/>
                <a:cs typeface="Calibri"/>
              </a:rPr>
              <a:t>multiplier</a:t>
            </a:r>
            <a:r>
              <a:rPr sz="1750" spc="129" dirty="0">
                <a:latin typeface="Calibri"/>
                <a:cs typeface="Calibri"/>
              </a:rPr>
              <a:t> </a:t>
            </a:r>
            <a:r>
              <a:rPr sz="1750" spc="-8" dirty="0">
                <a:latin typeface="Calibri"/>
                <a:cs typeface="Calibri"/>
              </a:rPr>
              <a:t>chaque </a:t>
            </a:r>
            <a:r>
              <a:rPr sz="1750" dirty="0">
                <a:latin typeface="Calibri"/>
                <a:cs typeface="Calibri"/>
              </a:rPr>
              <a:t>point</a:t>
            </a:r>
            <a:r>
              <a:rPr sz="1750" spc="396" dirty="0">
                <a:latin typeface="Calibri"/>
                <a:cs typeface="Calibri"/>
              </a:rPr>
              <a:t> </a:t>
            </a:r>
            <a:r>
              <a:rPr sz="1750" dirty="0">
                <a:latin typeface="Calibri"/>
                <a:cs typeface="Calibri"/>
              </a:rPr>
              <a:t>du</a:t>
            </a:r>
            <a:r>
              <a:rPr sz="1750" spc="400" dirty="0">
                <a:latin typeface="Calibri"/>
                <a:cs typeface="Calibri"/>
              </a:rPr>
              <a:t> </a:t>
            </a:r>
            <a:r>
              <a:rPr sz="1750" dirty="0">
                <a:latin typeface="Calibri"/>
                <a:cs typeface="Calibri"/>
              </a:rPr>
              <a:t>taux</a:t>
            </a:r>
            <a:r>
              <a:rPr sz="1750" spc="400" dirty="0">
                <a:latin typeface="Calibri"/>
                <a:cs typeface="Calibri"/>
              </a:rPr>
              <a:t> </a:t>
            </a:r>
            <a:r>
              <a:rPr sz="1750" dirty="0">
                <a:latin typeface="Calibri"/>
                <a:cs typeface="Calibri"/>
              </a:rPr>
              <a:t>évalué</a:t>
            </a:r>
            <a:r>
              <a:rPr sz="1750" spc="403" dirty="0">
                <a:latin typeface="Calibri"/>
                <a:cs typeface="Calibri"/>
              </a:rPr>
              <a:t> </a:t>
            </a:r>
            <a:r>
              <a:rPr sz="1750" dirty="0">
                <a:latin typeface="Calibri"/>
                <a:cs typeface="Calibri"/>
              </a:rPr>
              <a:t>par</a:t>
            </a:r>
            <a:r>
              <a:rPr sz="1750" spc="403" dirty="0">
                <a:latin typeface="Calibri"/>
                <a:cs typeface="Calibri"/>
              </a:rPr>
              <a:t> </a:t>
            </a:r>
            <a:r>
              <a:rPr sz="1750" dirty="0">
                <a:latin typeface="Calibri"/>
                <a:cs typeface="Calibri"/>
              </a:rPr>
              <a:t>l’expert</a:t>
            </a:r>
            <a:r>
              <a:rPr sz="1750" spc="396" dirty="0">
                <a:latin typeface="Calibri"/>
                <a:cs typeface="Calibri"/>
              </a:rPr>
              <a:t> </a:t>
            </a:r>
            <a:r>
              <a:rPr sz="1750" dirty="0">
                <a:latin typeface="Calibri"/>
                <a:cs typeface="Calibri"/>
              </a:rPr>
              <a:t>par</a:t>
            </a:r>
            <a:r>
              <a:rPr sz="1750" spc="400" dirty="0">
                <a:latin typeface="Calibri"/>
                <a:cs typeface="Calibri"/>
              </a:rPr>
              <a:t> </a:t>
            </a:r>
            <a:r>
              <a:rPr sz="1750" dirty="0">
                <a:latin typeface="Calibri"/>
                <a:cs typeface="Calibri"/>
              </a:rPr>
              <a:t>une</a:t>
            </a:r>
            <a:r>
              <a:rPr sz="1750" spc="400" dirty="0">
                <a:latin typeface="Calibri"/>
                <a:cs typeface="Calibri"/>
              </a:rPr>
              <a:t> </a:t>
            </a:r>
            <a:r>
              <a:rPr sz="1750" dirty="0">
                <a:latin typeface="Calibri"/>
                <a:cs typeface="Calibri"/>
              </a:rPr>
              <a:t>valeur</a:t>
            </a:r>
            <a:r>
              <a:rPr sz="1750" spc="408" dirty="0">
                <a:latin typeface="Calibri"/>
                <a:cs typeface="Calibri"/>
              </a:rPr>
              <a:t> </a:t>
            </a:r>
            <a:r>
              <a:rPr sz="1750" dirty="0">
                <a:latin typeface="Calibri"/>
                <a:cs typeface="Calibri"/>
              </a:rPr>
              <a:t>de</a:t>
            </a:r>
            <a:r>
              <a:rPr sz="1750" spc="400" dirty="0">
                <a:latin typeface="Calibri"/>
                <a:cs typeface="Calibri"/>
              </a:rPr>
              <a:t> </a:t>
            </a:r>
            <a:r>
              <a:rPr sz="1750" dirty="0">
                <a:latin typeface="Calibri"/>
                <a:cs typeface="Calibri"/>
              </a:rPr>
              <a:t>point</a:t>
            </a:r>
            <a:r>
              <a:rPr sz="1750" spc="400" dirty="0">
                <a:latin typeface="Calibri"/>
                <a:cs typeface="Calibri"/>
              </a:rPr>
              <a:t> </a:t>
            </a:r>
            <a:r>
              <a:rPr sz="1750" dirty="0">
                <a:latin typeface="Calibri"/>
                <a:cs typeface="Calibri"/>
              </a:rPr>
              <a:t>déterminée</a:t>
            </a:r>
            <a:r>
              <a:rPr sz="1750" spc="400" dirty="0">
                <a:latin typeface="Calibri"/>
                <a:cs typeface="Calibri"/>
              </a:rPr>
              <a:t> </a:t>
            </a:r>
            <a:r>
              <a:rPr sz="1750" dirty="0">
                <a:latin typeface="Calibri"/>
                <a:cs typeface="Calibri"/>
              </a:rPr>
              <a:t>selon</a:t>
            </a:r>
            <a:r>
              <a:rPr sz="1750" spc="400" dirty="0">
                <a:latin typeface="Calibri"/>
                <a:cs typeface="Calibri"/>
              </a:rPr>
              <a:t> </a:t>
            </a:r>
            <a:r>
              <a:rPr sz="1750" dirty="0">
                <a:latin typeface="Calibri"/>
                <a:cs typeface="Calibri"/>
              </a:rPr>
              <a:t>un</a:t>
            </a:r>
            <a:r>
              <a:rPr sz="1750" spc="396" dirty="0">
                <a:latin typeface="Calibri"/>
                <a:cs typeface="Calibri"/>
              </a:rPr>
              <a:t> </a:t>
            </a:r>
            <a:r>
              <a:rPr sz="1750" dirty="0">
                <a:latin typeface="Calibri"/>
                <a:cs typeface="Calibri"/>
              </a:rPr>
              <a:t>principe</a:t>
            </a:r>
            <a:r>
              <a:rPr sz="1750" spc="403" dirty="0">
                <a:latin typeface="Calibri"/>
                <a:cs typeface="Calibri"/>
              </a:rPr>
              <a:t> </a:t>
            </a:r>
            <a:r>
              <a:rPr sz="1750" dirty="0">
                <a:latin typeface="Calibri"/>
                <a:cs typeface="Calibri"/>
              </a:rPr>
              <a:t>de</a:t>
            </a:r>
            <a:r>
              <a:rPr sz="1750" spc="400" dirty="0">
                <a:latin typeface="Calibri"/>
                <a:cs typeface="Calibri"/>
              </a:rPr>
              <a:t> </a:t>
            </a:r>
            <a:r>
              <a:rPr sz="1750" dirty="0">
                <a:latin typeface="Calibri"/>
                <a:cs typeface="Calibri"/>
              </a:rPr>
              <a:t>proportionnalité</a:t>
            </a:r>
            <a:r>
              <a:rPr sz="1750" spc="408" dirty="0">
                <a:latin typeface="Calibri"/>
                <a:cs typeface="Calibri"/>
              </a:rPr>
              <a:t> </a:t>
            </a:r>
            <a:r>
              <a:rPr sz="1750" dirty="0">
                <a:latin typeface="Calibri"/>
                <a:cs typeface="Calibri"/>
              </a:rPr>
              <a:t>et</a:t>
            </a:r>
            <a:r>
              <a:rPr sz="1750" spc="396" dirty="0">
                <a:latin typeface="Calibri"/>
                <a:cs typeface="Calibri"/>
              </a:rPr>
              <a:t> </a:t>
            </a:r>
            <a:r>
              <a:rPr sz="1750" spc="-29" dirty="0">
                <a:latin typeface="Calibri"/>
                <a:cs typeface="Calibri"/>
              </a:rPr>
              <a:t>de </a:t>
            </a:r>
            <a:r>
              <a:rPr sz="1750" spc="-8" dirty="0">
                <a:latin typeface="Calibri"/>
                <a:cs typeface="Calibri"/>
              </a:rPr>
              <a:t>progressivité</a:t>
            </a:r>
            <a:r>
              <a:rPr sz="1750" spc="-46" dirty="0">
                <a:latin typeface="Calibri"/>
                <a:cs typeface="Calibri"/>
              </a:rPr>
              <a:t> </a:t>
            </a:r>
            <a:r>
              <a:rPr sz="1750" dirty="0">
                <a:latin typeface="Calibri"/>
                <a:cs typeface="Calibri"/>
              </a:rPr>
              <a:t>en</a:t>
            </a:r>
            <a:r>
              <a:rPr sz="1750" spc="-50" dirty="0">
                <a:latin typeface="Calibri"/>
                <a:cs typeface="Calibri"/>
              </a:rPr>
              <a:t> </a:t>
            </a:r>
            <a:r>
              <a:rPr sz="1750" dirty="0">
                <a:latin typeface="Calibri"/>
                <a:cs typeface="Calibri"/>
              </a:rPr>
              <a:t>fonction</a:t>
            </a:r>
            <a:r>
              <a:rPr sz="1750" spc="-46" dirty="0">
                <a:latin typeface="Calibri"/>
                <a:cs typeface="Calibri"/>
              </a:rPr>
              <a:t> </a:t>
            </a:r>
            <a:r>
              <a:rPr sz="1750" dirty="0">
                <a:latin typeface="Calibri"/>
                <a:cs typeface="Calibri"/>
              </a:rPr>
              <a:t>de</a:t>
            </a:r>
            <a:r>
              <a:rPr sz="1750" spc="-46" dirty="0">
                <a:latin typeface="Calibri"/>
                <a:cs typeface="Calibri"/>
              </a:rPr>
              <a:t> </a:t>
            </a:r>
            <a:r>
              <a:rPr sz="1750" spc="-42" dirty="0">
                <a:latin typeface="Calibri"/>
                <a:cs typeface="Calibri"/>
              </a:rPr>
              <a:t>:</a:t>
            </a:r>
            <a:endParaRPr sz="1750" dirty="0">
              <a:latin typeface="Calibri"/>
              <a:cs typeface="Calibri"/>
            </a:endParaRPr>
          </a:p>
          <a:p>
            <a:pPr marL="676777" indent="-285209" algn="just">
              <a:lnSpc>
                <a:spcPts val="2071"/>
              </a:lnSpc>
              <a:buFont typeface="Courier New"/>
              <a:buChar char="o"/>
              <a:tabLst>
                <a:tab pos="676777" algn="l"/>
              </a:tabLst>
            </a:pPr>
            <a:r>
              <a:rPr sz="1750" spc="-21" dirty="0">
                <a:latin typeface="Calibri"/>
                <a:cs typeface="Calibri"/>
              </a:rPr>
              <a:t>l’âge</a:t>
            </a:r>
            <a:r>
              <a:rPr sz="1750" spc="-37" dirty="0">
                <a:latin typeface="Calibri"/>
                <a:cs typeface="Calibri"/>
              </a:rPr>
              <a:t> </a:t>
            </a:r>
            <a:r>
              <a:rPr sz="1750" dirty="0">
                <a:latin typeface="Calibri"/>
                <a:cs typeface="Calibri"/>
              </a:rPr>
              <a:t>de</a:t>
            </a:r>
            <a:r>
              <a:rPr sz="1750" spc="-33" dirty="0">
                <a:latin typeface="Calibri"/>
                <a:cs typeface="Calibri"/>
              </a:rPr>
              <a:t> </a:t>
            </a:r>
            <a:r>
              <a:rPr sz="1750" dirty="0">
                <a:latin typeface="Calibri"/>
                <a:cs typeface="Calibri"/>
              </a:rPr>
              <a:t>la</a:t>
            </a:r>
            <a:r>
              <a:rPr sz="1750" spc="-42" dirty="0">
                <a:latin typeface="Calibri"/>
                <a:cs typeface="Calibri"/>
              </a:rPr>
              <a:t> </a:t>
            </a:r>
            <a:r>
              <a:rPr sz="1750" dirty="0">
                <a:latin typeface="Calibri"/>
                <a:cs typeface="Calibri"/>
              </a:rPr>
              <a:t>victime</a:t>
            </a:r>
            <a:r>
              <a:rPr sz="1750" spc="-29" dirty="0">
                <a:latin typeface="Calibri"/>
                <a:cs typeface="Calibri"/>
              </a:rPr>
              <a:t> </a:t>
            </a:r>
            <a:r>
              <a:rPr sz="1750" dirty="0">
                <a:latin typeface="Calibri"/>
                <a:cs typeface="Calibri"/>
              </a:rPr>
              <a:t>qui</a:t>
            </a:r>
            <a:r>
              <a:rPr sz="1750" spc="-29" dirty="0">
                <a:latin typeface="Calibri"/>
                <a:cs typeface="Calibri"/>
              </a:rPr>
              <a:t> </a:t>
            </a:r>
            <a:r>
              <a:rPr sz="1750" dirty="0">
                <a:latin typeface="Calibri"/>
                <a:cs typeface="Calibri"/>
              </a:rPr>
              <a:t>se</a:t>
            </a:r>
            <a:r>
              <a:rPr sz="1750" spc="-33" dirty="0">
                <a:latin typeface="Calibri"/>
                <a:cs typeface="Calibri"/>
              </a:rPr>
              <a:t> </a:t>
            </a:r>
            <a:r>
              <a:rPr sz="1750" dirty="0">
                <a:latin typeface="Calibri"/>
                <a:cs typeface="Calibri"/>
              </a:rPr>
              <a:t>trouve</a:t>
            </a:r>
            <a:r>
              <a:rPr sz="1750" spc="-33" dirty="0">
                <a:latin typeface="Calibri"/>
                <a:cs typeface="Calibri"/>
              </a:rPr>
              <a:t> </a:t>
            </a:r>
            <a:r>
              <a:rPr sz="1750" spc="-8" dirty="0">
                <a:latin typeface="Calibri"/>
                <a:cs typeface="Calibri"/>
              </a:rPr>
              <a:t>catégorisé</a:t>
            </a:r>
            <a:r>
              <a:rPr sz="1750" spc="-33" dirty="0">
                <a:latin typeface="Calibri"/>
                <a:cs typeface="Calibri"/>
              </a:rPr>
              <a:t> </a:t>
            </a:r>
            <a:r>
              <a:rPr sz="1750" dirty="0">
                <a:latin typeface="Calibri"/>
                <a:cs typeface="Calibri"/>
              </a:rPr>
              <a:t>par</a:t>
            </a:r>
            <a:r>
              <a:rPr sz="1750" spc="-29" dirty="0">
                <a:latin typeface="Calibri"/>
                <a:cs typeface="Calibri"/>
              </a:rPr>
              <a:t> </a:t>
            </a:r>
            <a:r>
              <a:rPr sz="1750" dirty="0">
                <a:latin typeface="Calibri"/>
                <a:cs typeface="Calibri"/>
              </a:rPr>
              <a:t>tranches</a:t>
            </a:r>
            <a:r>
              <a:rPr sz="1750" spc="-33" dirty="0">
                <a:latin typeface="Calibri"/>
                <a:cs typeface="Calibri"/>
              </a:rPr>
              <a:t> </a:t>
            </a:r>
            <a:r>
              <a:rPr sz="1750" dirty="0">
                <a:latin typeface="Calibri"/>
                <a:cs typeface="Calibri"/>
              </a:rPr>
              <a:t>de</a:t>
            </a:r>
            <a:r>
              <a:rPr sz="1750" spc="-33" dirty="0">
                <a:latin typeface="Calibri"/>
                <a:cs typeface="Calibri"/>
              </a:rPr>
              <a:t> </a:t>
            </a:r>
            <a:r>
              <a:rPr sz="1750" dirty="0">
                <a:latin typeface="Calibri"/>
                <a:cs typeface="Calibri"/>
              </a:rPr>
              <a:t>dix</a:t>
            </a:r>
            <a:r>
              <a:rPr sz="1750" spc="-37" dirty="0">
                <a:latin typeface="Calibri"/>
                <a:cs typeface="Calibri"/>
              </a:rPr>
              <a:t> </a:t>
            </a:r>
            <a:r>
              <a:rPr sz="1750" spc="-21" dirty="0">
                <a:latin typeface="Calibri"/>
                <a:cs typeface="Calibri"/>
              </a:rPr>
              <a:t>ans</a:t>
            </a:r>
            <a:endParaRPr sz="1750" dirty="0">
              <a:latin typeface="Calibri"/>
              <a:cs typeface="Calibri"/>
            </a:endParaRPr>
          </a:p>
          <a:p>
            <a:pPr marL="676777" indent="-285209" algn="just">
              <a:lnSpc>
                <a:spcPts val="2092"/>
              </a:lnSpc>
              <a:buFont typeface="Courier New"/>
              <a:buChar char="o"/>
              <a:tabLst>
                <a:tab pos="676777" algn="l"/>
              </a:tabLst>
            </a:pPr>
            <a:r>
              <a:rPr sz="1750" dirty="0">
                <a:latin typeface="Calibri"/>
                <a:cs typeface="Calibri"/>
              </a:rPr>
              <a:t>l’importance</a:t>
            </a:r>
            <a:r>
              <a:rPr sz="1750" spc="-50" dirty="0">
                <a:latin typeface="Calibri"/>
                <a:cs typeface="Calibri"/>
              </a:rPr>
              <a:t> </a:t>
            </a:r>
            <a:r>
              <a:rPr sz="1750" dirty="0">
                <a:latin typeface="Calibri"/>
                <a:cs typeface="Calibri"/>
              </a:rPr>
              <a:t>du</a:t>
            </a:r>
            <a:r>
              <a:rPr sz="1750" spc="-50" dirty="0">
                <a:latin typeface="Calibri"/>
                <a:cs typeface="Calibri"/>
              </a:rPr>
              <a:t> </a:t>
            </a:r>
            <a:r>
              <a:rPr sz="1750" dirty="0">
                <a:latin typeface="Calibri"/>
                <a:cs typeface="Calibri"/>
              </a:rPr>
              <a:t>taux</a:t>
            </a:r>
            <a:r>
              <a:rPr sz="1750" spc="-46" dirty="0">
                <a:latin typeface="Calibri"/>
                <a:cs typeface="Calibri"/>
              </a:rPr>
              <a:t> </a:t>
            </a:r>
            <a:r>
              <a:rPr sz="1750" dirty="0">
                <a:latin typeface="Calibri"/>
                <a:cs typeface="Calibri"/>
              </a:rPr>
              <a:t>évalué,</a:t>
            </a:r>
            <a:r>
              <a:rPr sz="1750" spc="-46" dirty="0">
                <a:latin typeface="Calibri"/>
                <a:cs typeface="Calibri"/>
              </a:rPr>
              <a:t> </a:t>
            </a:r>
            <a:r>
              <a:rPr sz="1750" spc="-8" dirty="0">
                <a:latin typeface="Calibri"/>
                <a:cs typeface="Calibri"/>
              </a:rPr>
              <a:t>lui-</a:t>
            </a:r>
            <a:r>
              <a:rPr sz="1750" dirty="0">
                <a:latin typeface="Calibri"/>
                <a:cs typeface="Calibri"/>
              </a:rPr>
              <a:t>même</a:t>
            </a:r>
            <a:r>
              <a:rPr sz="1750" spc="-46" dirty="0">
                <a:latin typeface="Calibri"/>
                <a:cs typeface="Calibri"/>
              </a:rPr>
              <a:t> </a:t>
            </a:r>
            <a:r>
              <a:rPr sz="1750" dirty="0">
                <a:latin typeface="Calibri"/>
                <a:cs typeface="Calibri"/>
              </a:rPr>
              <a:t>découpé</a:t>
            </a:r>
            <a:r>
              <a:rPr sz="1750" spc="-50" dirty="0">
                <a:latin typeface="Calibri"/>
                <a:cs typeface="Calibri"/>
              </a:rPr>
              <a:t> </a:t>
            </a:r>
            <a:r>
              <a:rPr sz="1750" dirty="0">
                <a:latin typeface="Calibri"/>
                <a:cs typeface="Calibri"/>
              </a:rPr>
              <a:t>par</a:t>
            </a:r>
            <a:r>
              <a:rPr sz="1750" spc="-42" dirty="0">
                <a:latin typeface="Calibri"/>
                <a:cs typeface="Calibri"/>
              </a:rPr>
              <a:t> </a:t>
            </a:r>
            <a:r>
              <a:rPr sz="1750" dirty="0">
                <a:latin typeface="Calibri"/>
                <a:cs typeface="Calibri"/>
              </a:rPr>
              <a:t>tranches</a:t>
            </a:r>
            <a:r>
              <a:rPr sz="1750" spc="-46" dirty="0">
                <a:latin typeface="Calibri"/>
                <a:cs typeface="Calibri"/>
              </a:rPr>
              <a:t> </a:t>
            </a:r>
            <a:r>
              <a:rPr sz="1750" dirty="0">
                <a:latin typeface="Calibri"/>
                <a:cs typeface="Calibri"/>
              </a:rPr>
              <a:t>de</a:t>
            </a:r>
            <a:r>
              <a:rPr sz="1750" spc="-50" dirty="0">
                <a:latin typeface="Calibri"/>
                <a:cs typeface="Calibri"/>
              </a:rPr>
              <a:t> </a:t>
            </a:r>
            <a:r>
              <a:rPr sz="1750" spc="-21" dirty="0">
                <a:latin typeface="Calibri"/>
                <a:cs typeface="Calibri"/>
              </a:rPr>
              <a:t>5%.</a:t>
            </a:r>
            <a:endParaRPr sz="1750" dirty="0">
              <a:latin typeface="Calibri"/>
              <a:cs typeface="Calibri"/>
            </a:endParaRPr>
          </a:p>
          <a:p>
            <a:pPr marL="10583" marR="4233" algn="just">
              <a:lnSpc>
                <a:spcPct val="101000"/>
              </a:lnSpc>
              <a:spcBef>
                <a:spcPts val="2062"/>
              </a:spcBef>
            </a:pPr>
            <a:r>
              <a:rPr sz="1750" dirty="0">
                <a:latin typeface="Calibri"/>
                <a:cs typeface="Calibri"/>
              </a:rPr>
              <a:t>Théoriquement</a:t>
            </a:r>
            <a:r>
              <a:rPr sz="1750" spc="283" dirty="0">
                <a:latin typeface="Calibri"/>
                <a:cs typeface="Calibri"/>
              </a:rPr>
              <a:t> </a:t>
            </a:r>
            <a:r>
              <a:rPr sz="1750" dirty="0">
                <a:latin typeface="Calibri"/>
                <a:cs typeface="Calibri"/>
              </a:rPr>
              <a:t>indicatifs,</a:t>
            </a:r>
            <a:r>
              <a:rPr sz="1750" spc="292" dirty="0">
                <a:latin typeface="Calibri"/>
                <a:cs typeface="Calibri"/>
              </a:rPr>
              <a:t> </a:t>
            </a:r>
            <a:r>
              <a:rPr sz="1750" dirty="0">
                <a:latin typeface="Calibri"/>
                <a:cs typeface="Calibri"/>
              </a:rPr>
              <a:t>ces</a:t>
            </a:r>
            <a:r>
              <a:rPr sz="1750" spc="292" dirty="0">
                <a:latin typeface="Calibri"/>
                <a:cs typeface="Calibri"/>
              </a:rPr>
              <a:t> </a:t>
            </a:r>
            <a:r>
              <a:rPr sz="1750" dirty="0">
                <a:latin typeface="Calibri"/>
                <a:cs typeface="Calibri"/>
              </a:rPr>
              <a:t>barèmes</a:t>
            </a:r>
            <a:r>
              <a:rPr sz="1750" spc="296" dirty="0">
                <a:latin typeface="Calibri"/>
                <a:cs typeface="Calibri"/>
              </a:rPr>
              <a:t> </a:t>
            </a:r>
            <a:r>
              <a:rPr sz="1750" dirty="0">
                <a:latin typeface="Calibri"/>
                <a:cs typeface="Calibri"/>
              </a:rPr>
              <a:t>sont</a:t>
            </a:r>
            <a:r>
              <a:rPr sz="1750" spc="283" dirty="0">
                <a:latin typeface="Calibri"/>
                <a:cs typeface="Calibri"/>
              </a:rPr>
              <a:t> </a:t>
            </a:r>
            <a:r>
              <a:rPr sz="1750" dirty="0">
                <a:latin typeface="Calibri"/>
                <a:cs typeface="Calibri"/>
              </a:rPr>
              <a:t>en</a:t>
            </a:r>
            <a:r>
              <a:rPr sz="1750" spc="292" dirty="0">
                <a:latin typeface="Calibri"/>
                <a:cs typeface="Calibri"/>
              </a:rPr>
              <a:t> </a:t>
            </a:r>
            <a:r>
              <a:rPr sz="1750" dirty="0">
                <a:latin typeface="Calibri"/>
                <a:cs typeface="Calibri"/>
              </a:rPr>
              <a:t>fait</a:t>
            </a:r>
            <a:r>
              <a:rPr sz="1750" spc="283" dirty="0">
                <a:latin typeface="Calibri"/>
                <a:cs typeface="Calibri"/>
              </a:rPr>
              <a:t> </a:t>
            </a:r>
            <a:r>
              <a:rPr sz="1750" dirty="0">
                <a:latin typeface="Calibri"/>
                <a:cs typeface="Calibri"/>
              </a:rPr>
              <a:t>très</a:t>
            </a:r>
            <a:r>
              <a:rPr sz="1750" spc="292" dirty="0">
                <a:latin typeface="Calibri"/>
                <a:cs typeface="Calibri"/>
              </a:rPr>
              <a:t> </a:t>
            </a:r>
            <a:r>
              <a:rPr sz="1750" dirty="0">
                <a:latin typeface="Calibri"/>
                <a:cs typeface="Calibri"/>
              </a:rPr>
              <a:t>contraignants</a:t>
            </a:r>
            <a:r>
              <a:rPr sz="1750" spc="296" dirty="0">
                <a:latin typeface="Calibri"/>
                <a:cs typeface="Calibri"/>
              </a:rPr>
              <a:t> </a:t>
            </a:r>
            <a:r>
              <a:rPr sz="1750" dirty="0">
                <a:latin typeface="Calibri"/>
                <a:cs typeface="Calibri"/>
              </a:rPr>
              <a:t>puisqu’ils</a:t>
            </a:r>
            <a:r>
              <a:rPr sz="1750" spc="287" dirty="0">
                <a:latin typeface="Calibri"/>
                <a:cs typeface="Calibri"/>
              </a:rPr>
              <a:t> </a:t>
            </a:r>
            <a:r>
              <a:rPr sz="1750" b="1" dirty="0">
                <a:latin typeface="Calibri"/>
                <a:cs typeface="Calibri"/>
              </a:rPr>
              <a:t>biaisent</a:t>
            </a:r>
            <a:r>
              <a:rPr sz="1750" b="1" spc="287" dirty="0">
                <a:latin typeface="Calibri"/>
                <a:cs typeface="Calibri"/>
              </a:rPr>
              <a:t> </a:t>
            </a:r>
            <a:r>
              <a:rPr sz="1750" b="1" dirty="0">
                <a:latin typeface="Calibri"/>
                <a:cs typeface="Calibri"/>
              </a:rPr>
              <a:t>le</a:t>
            </a:r>
            <a:r>
              <a:rPr sz="1750" b="1" spc="292" dirty="0">
                <a:latin typeface="Calibri"/>
                <a:cs typeface="Calibri"/>
              </a:rPr>
              <a:t> </a:t>
            </a:r>
            <a:r>
              <a:rPr sz="1750" b="1" dirty="0">
                <a:latin typeface="Calibri"/>
                <a:cs typeface="Calibri"/>
              </a:rPr>
              <a:t>raisonnement</a:t>
            </a:r>
            <a:r>
              <a:rPr sz="1750" b="1" spc="287" dirty="0">
                <a:latin typeface="Calibri"/>
                <a:cs typeface="Calibri"/>
              </a:rPr>
              <a:t> </a:t>
            </a:r>
            <a:r>
              <a:rPr sz="1750" b="1" dirty="0">
                <a:latin typeface="Calibri"/>
                <a:cs typeface="Calibri"/>
              </a:rPr>
              <a:t>du</a:t>
            </a:r>
            <a:r>
              <a:rPr sz="1750" b="1" spc="287" dirty="0">
                <a:latin typeface="Calibri"/>
                <a:cs typeface="Calibri"/>
              </a:rPr>
              <a:t> </a:t>
            </a:r>
            <a:r>
              <a:rPr sz="1750" b="1" dirty="0">
                <a:latin typeface="Calibri"/>
                <a:cs typeface="Calibri"/>
              </a:rPr>
              <a:t>juge</a:t>
            </a:r>
            <a:r>
              <a:rPr sz="1750" b="1" spc="296" dirty="0">
                <a:latin typeface="Calibri"/>
                <a:cs typeface="Calibri"/>
              </a:rPr>
              <a:t> </a:t>
            </a:r>
            <a:r>
              <a:rPr sz="1750" spc="-21" dirty="0">
                <a:latin typeface="Calibri"/>
                <a:cs typeface="Calibri"/>
              </a:rPr>
              <a:t>en </a:t>
            </a:r>
            <a:r>
              <a:rPr sz="1750" dirty="0">
                <a:latin typeface="Calibri"/>
                <a:cs typeface="Calibri"/>
              </a:rPr>
              <a:t>s’immiscent</a:t>
            </a:r>
            <a:r>
              <a:rPr sz="1750" spc="191" dirty="0">
                <a:latin typeface="Calibri"/>
                <a:cs typeface="Calibri"/>
              </a:rPr>
              <a:t> </a:t>
            </a:r>
            <a:r>
              <a:rPr sz="1750" dirty="0">
                <a:latin typeface="Calibri"/>
                <a:cs typeface="Calibri"/>
              </a:rPr>
              <a:t>dans</a:t>
            </a:r>
            <a:r>
              <a:rPr sz="1750" spc="204" dirty="0">
                <a:latin typeface="Calibri"/>
                <a:cs typeface="Calibri"/>
              </a:rPr>
              <a:t> </a:t>
            </a:r>
            <a:r>
              <a:rPr sz="1750" dirty="0">
                <a:latin typeface="Calibri"/>
                <a:cs typeface="Calibri"/>
              </a:rPr>
              <a:t>la</a:t>
            </a:r>
            <a:r>
              <a:rPr sz="1750" spc="191" dirty="0">
                <a:latin typeface="Calibri"/>
                <a:cs typeface="Calibri"/>
              </a:rPr>
              <a:t> </a:t>
            </a:r>
            <a:r>
              <a:rPr sz="1750" dirty="0">
                <a:latin typeface="Calibri"/>
                <a:cs typeface="Calibri"/>
              </a:rPr>
              <a:t>discussion</a:t>
            </a:r>
            <a:r>
              <a:rPr sz="1750" spc="200" dirty="0">
                <a:latin typeface="Calibri"/>
                <a:cs typeface="Calibri"/>
              </a:rPr>
              <a:t> </a:t>
            </a:r>
            <a:r>
              <a:rPr sz="1750" dirty="0">
                <a:latin typeface="Calibri"/>
                <a:cs typeface="Calibri"/>
              </a:rPr>
              <a:t>des</a:t>
            </a:r>
            <a:r>
              <a:rPr sz="1750" spc="196" dirty="0">
                <a:latin typeface="Calibri"/>
                <a:cs typeface="Calibri"/>
              </a:rPr>
              <a:t> </a:t>
            </a:r>
            <a:r>
              <a:rPr sz="1750" dirty="0">
                <a:latin typeface="Calibri"/>
                <a:cs typeface="Calibri"/>
              </a:rPr>
              <a:t>parties</a:t>
            </a:r>
            <a:r>
              <a:rPr sz="1750" spc="204" dirty="0">
                <a:latin typeface="Calibri"/>
                <a:cs typeface="Calibri"/>
              </a:rPr>
              <a:t> </a:t>
            </a:r>
            <a:r>
              <a:rPr sz="1750" dirty="0">
                <a:latin typeface="Calibri"/>
                <a:cs typeface="Calibri"/>
              </a:rPr>
              <a:t>&gt;</a:t>
            </a:r>
            <a:r>
              <a:rPr sz="1750" spc="200" dirty="0">
                <a:latin typeface="Calibri"/>
                <a:cs typeface="Calibri"/>
              </a:rPr>
              <a:t> </a:t>
            </a:r>
            <a:r>
              <a:rPr sz="1750" dirty="0">
                <a:latin typeface="Calibri"/>
                <a:cs typeface="Calibri"/>
              </a:rPr>
              <a:t>incohérence</a:t>
            </a:r>
            <a:r>
              <a:rPr sz="1750" spc="204" dirty="0">
                <a:latin typeface="Calibri"/>
                <a:cs typeface="Calibri"/>
              </a:rPr>
              <a:t> </a:t>
            </a:r>
            <a:r>
              <a:rPr sz="1750" dirty="0">
                <a:latin typeface="Calibri"/>
                <a:cs typeface="Calibri"/>
              </a:rPr>
              <a:t>de</a:t>
            </a:r>
            <a:r>
              <a:rPr sz="1750" spc="200" dirty="0">
                <a:latin typeface="Calibri"/>
                <a:cs typeface="Calibri"/>
              </a:rPr>
              <a:t> </a:t>
            </a:r>
            <a:r>
              <a:rPr sz="1750" dirty="0">
                <a:latin typeface="Calibri"/>
                <a:cs typeface="Calibri"/>
              </a:rPr>
              <a:t>la</a:t>
            </a:r>
            <a:r>
              <a:rPr sz="1750" spc="196" dirty="0">
                <a:latin typeface="Calibri"/>
                <a:cs typeface="Calibri"/>
              </a:rPr>
              <a:t> </a:t>
            </a:r>
            <a:r>
              <a:rPr sz="1750" dirty="0">
                <a:latin typeface="Calibri"/>
                <a:cs typeface="Calibri"/>
              </a:rPr>
              <a:t>méthode</a:t>
            </a:r>
            <a:r>
              <a:rPr sz="1750" spc="200" dirty="0">
                <a:latin typeface="Calibri"/>
                <a:cs typeface="Calibri"/>
              </a:rPr>
              <a:t> </a:t>
            </a:r>
            <a:r>
              <a:rPr sz="1750" dirty="0">
                <a:latin typeface="Calibri"/>
                <a:cs typeface="Calibri"/>
              </a:rPr>
              <a:t>«</a:t>
            </a:r>
            <a:r>
              <a:rPr sz="1750" spc="200" dirty="0">
                <a:latin typeface="Calibri"/>
                <a:cs typeface="Calibri"/>
              </a:rPr>
              <a:t> </a:t>
            </a:r>
            <a:r>
              <a:rPr sz="1750" dirty="0">
                <a:latin typeface="Calibri"/>
                <a:cs typeface="Calibri"/>
              </a:rPr>
              <a:t>au</a:t>
            </a:r>
            <a:r>
              <a:rPr sz="1750" spc="200" dirty="0">
                <a:latin typeface="Calibri"/>
                <a:cs typeface="Calibri"/>
              </a:rPr>
              <a:t> </a:t>
            </a:r>
            <a:r>
              <a:rPr sz="1750" dirty="0">
                <a:latin typeface="Calibri"/>
                <a:cs typeface="Calibri"/>
              </a:rPr>
              <a:t>point</a:t>
            </a:r>
            <a:r>
              <a:rPr sz="1750" spc="191" dirty="0">
                <a:latin typeface="Calibri"/>
                <a:cs typeface="Calibri"/>
              </a:rPr>
              <a:t> </a:t>
            </a:r>
            <a:r>
              <a:rPr sz="1750" dirty="0">
                <a:latin typeface="Calibri"/>
                <a:cs typeface="Calibri"/>
              </a:rPr>
              <a:t>»</a:t>
            </a:r>
            <a:r>
              <a:rPr sz="1750" spc="200" dirty="0">
                <a:latin typeface="Calibri"/>
                <a:cs typeface="Calibri"/>
              </a:rPr>
              <a:t> </a:t>
            </a:r>
            <a:r>
              <a:rPr sz="1750" dirty="0">
                <a:latin typeface="Calibri"/>
                <a:cs typeface="Calibri"/>
              </a:rPr>
              <a:t>qui</a:t>
            </a:r>
            <a:r>
              <a:rPr sz="1750" spc="200" dirty="0">
                <a:latin typeface="Calibri"/>
                <a:cs typeface="Calibri"/>
              </a:rPr>
              <a:t> </a:t>
            </a:r>
            <a:r>
              <a:rPr sz="1750" dirty="0">
                <a:latin typeface="Calibri"/>
                <a:cs typeface="Calibri"/>
              </a:rPr>
              <a:t>ne</a:t>
            </a:r>
            <a:r>
              <a:rPr sz="1750" spc="204" dirty="0">
                <a:latin typeface="Calibri"/>
                <a:cs typeface="Calibri"/>
              </a:rPr>
              <a:t> </a:t>
            </a:r>
            <a:r>
              <a:rPr sz="1750" dirty="0">
                <a:latin typeface="Calibri"/>
                <a:cs typeface="Calibri"/>
              </a:rPr>
              <a:t>tient</a:t>
            </a:r>
            <a:r>
              <a:rPr sz="1750" spc="196" dirty="0">
                <a:latin typeface="Calibri"/>
                <a:cs typeface="Calibri"/>
              </a:rPr>
              <a:t> </a:t>
            </a:r>
            <a:r>
              <a:rPr sz="1750" dirty="0">
                <a:latin typeface="Calibri"/>
                <a:cs typeface="Calibri"/>
              </a:rPr>
              <a:t>compte</a:t>
            </a:r>
            <a:r>
              <a:rPr sz="1750" spc="204" dirty="0">
                <a:latin typeface="Calibri"/>
                <a:cs typeface="Calibri"/>
              </a:rPr>
              <a:t> </a:t>
            </a:r>
            <a:r>
              <a:rPr sz="1750" dirty="0">
                <a:latin typeface="Calibri"/>
                <a:cs typeface="Calibri"/>
              </a:rPr>
              <a:t>que</a:t>
            </a:r>
            <a:r>
              <a:rPr sz="1750" spc="196" dirty="0">
                <a:latin typeface="Calibri"/>
                <a:cs typeface="Calibri"/>
              </a:rPr>
              <a:t> </a:t>
            </a:r>
            <a:r>
              <a:rPr sz="1750" dirty="0">
                <a:latin typeface="Calibri"/>
                <a:cs typeface="Calibri"/>
              </a:rPr>
              <a:t>du</a:t>
            </a:r>
            <a:r>
              <a:rPr sz="1750" spc="196" dirty="0">
                <a:latin typeface="Calibri"/>
                <a:cs typeface="Calibri"/>
              </a:rPr>
              <a:t> </a:t>
            </a:r>
            <a:r>
              <a:rPr sz="1750" spc="-17" dirty="0">
                <a:latin typeface="Calibri"/>
                <a:cs typeface="Calibri"/>
              </a:rPr>
              <a:t>taux </a:t>
            </a:r>
            <a:r>
              <a:rPr sz="1750" dirty="0">
                <a:latin typeface="Calibri"/>
                <a:cs typeface="Calibri"/>
              </a:rPr>
              <a:t>retenu</a:t>
            </a:r>
            <a:r>
              <a:rPr sz="1750" spc="-42" dirty="0">
                <a:latin typeface="Calibri"/>
                <a:cs typeface="Calibri"/>
              </a:rPr>
              <a:t> </a:t>
            </a:r>
            <a:r>
              <a:rPr sz="1750" dirty="0">
                <a:latin typeface="Calibri"/>
                <a:cs typeface="Calibri"/>
              </a:rPr>
              <a:t>par</a:t>
            </a:r>
            <a:r>
              <a:rPr sz="1750" spc="-33" dirty="0">
                <a:latin typeface="Calibri"/>
                <a:cs typeface="Calibri"/>
              </a:rPr>
              <a:t> </a:t>
            </a:r>
            <a:r>
              <a:rPr sz="1750" spc="-17" dirty="0">
                <a:latin typeface="Calibri"/>
                <a:cs typeface="Calibri"/>
              </a:rPr>
              <a:t>l’expert</a:t>
            </a:r>
            <a:r>
              <a:rPr sz="1750" spc="-46" dirty="0">
                <a:latin typeface="Calibri"/>
                <a:cs typeface="Calibri"/>
              </a:rPr>
              <a:t> </a:t>
            </a:r>
            <a:r>
              <a:rPr sz="1750" dirty="0">
                <a:latin typeface="Calibri"/>
                <a:cs typeface="Calibri"/>
              </a:rPr>
              <a:t>et</a:t>
            </a:r>
            <a:r>
              <a:rPr sz="1750" spc="-42" dirty="0">
                <a:latin typeface="Calibri"/>
                <a:cs typeface="Calibri"/>
              </a:rPr>
              <a:t> </a:t>
            </a:r>
            <a:r>
              <a:rPr sz="1750" dirty="0">
                <a:latin typeface="Calibri"/>
                <a:cs typeface="Calibri"/>
              </a:rPr>
              <a:t>de</a:t>
            </a:r>
            <a:r>
              <a:rPr sz="1750" spc="-37" dirty="0">
                <a:latin typeface="Calibri"/>
                <a:cs typeface="Calibri"/>
              </a:rPr>
              <a:t> </a:t>
            </a:r>
            <a:r>
              <a:rPr sz="1750" spc="-21" dirty="0">
                <a:latin typeface="Calibri"/>
                <a:cs typeface="Calibri"/>
              </a:rPr>
              <a:t>l’âge</a:t>
            </a:r>
            <a:r>
              <a:rPr sz="1750" spc="-37" dirty="0">
                <a:latin typeface="Calibri"/>
                <a:cs typeface="Calibri"/>
              </a:rPr>
              <a:t> </a:t>
            </a:r>
            <a:r>
              <a:rPr sz="1750" dirty="0">
                <a:latin typeface="Calibri"/>
                <a:cs typeface="Calibri"/>
              </a:rPr>
              <a:t>de</a:t>
            </a:r>
            <a:r>
              <a:rPr sz="1750" spc="-37" dirty="0">
                <a:latin typeface="Calibri"/>
                <a:cs typeface="Calibri"/>
              </a:rPr>
              <a:t> </a:t>
            </a:r>
            <a:r>
              <a:rPr sz="1750" dirty="0">
                <a:latin typeface="Calibri"/>
                <a:cs typeface="Calibri"/>
              </a:rPr>
              <a:t>la</a:t>
            </a:r>
            <a:r>
              <a:rPr sz="1750" spc="-46" dirty="0">
                <a:latin typeface="Calibri"/>
                <a:cs typeface="Calibri"/>
              </a:rPr>
              <a:t> </a:t>
            </a:r>
            <a:r>
              <a:rPr sz="1750" dirty="0">
                <a:latin typeface="Calibri"/>
                <a:cs typeface="Calibri"/>
              </a:rPr>
              <a:t>victime</a:t>
            </a:r>
            <a:r>
              <a:rPr sz="1750" spc="-33" dirty="0">
                <a:latin typeface="Calibri"/>
                <a:cs typeface="Calibri"/>
              </a:rPr>
              <a:t> </a:t>
            </a:r>
            <a:r>
              <a:rPr sz="1750" dirty="0">
                <a:latin typeface="Calibri"/>
                <a:cs typeface="Calibri"/>
              </a:rPr>
              <a:t>et</a:t>
            </a:r>
            <a:r>
              <a:rPr sz="1750" spc="-42" dirty="0">
                <a:latin typeface="Calibri"/>
                <a:cs typeface="Calibri"/>
              </a:rPr>
              <a:t> </a:t>
            </a:r>
            <a:r>
              <a:rPr sz="1750" dirty="0">
                <a:latin typeface="Calibri"/>
                <a:cs typeface="Calibri"/>
              </a:rPr>
              <a:t>fait</a:t>
            </a:r>
            <a:r>
              <a:rPr sz="1750" spc="-37" dirty="0">
                <a:latin typeface="Calibri"/>
                <a:cs typeface="Calibri"/>
              </a:rPr>
              <a:t> </a:t>
            </a:r>
            <a:r>
              <a:rPr sz="1750" spc="-8" dirty="0">
                <a:latin typeface="Calibri"/>
                <a:cs typeface="Calibri"/>
              </a:rPr>
              <a:t>abstraction</a:t>
            </a:r>
            <a:r>
              <a:rPr sz="1750" spc="-42" dirty="0">
                <a:latin typeface="Calibri"/>
                <a:cs typeface="Calibri"/>
              </a:rPr>
              <a:t> </a:t>
            </a:r>
            <a:r>
              <a:rPr sz="1750" dirty="0">
                <a:latin typeface="Calibri"/>
                <a:cs typeface="Calibri"/>
              </a:rPr>
              <a:t>des</a:t>
            </a:r>
            <a:r>
              <a:rPr sz="1750" spc="-37" dirty="0">
                <a:latin typeface="Calibri"/>
                <a:cs typeface="Calibri"/>
              </a:rPr>
              <a:t> </a:t>
            </a:r>
            <a:r>
              <a:rPr sz="1750" dirty="0">
                <a:latin typeface="Calibri"/>
                <a:cs typeface="Calibri"/>
              </a:rPr>
              <a:t>autres</a:t>
            </a:r>
            <a:r>
              <a:rPr sz="1750" spc="-37" dirty="0">
                <a:latin typeface="Calibri"/>
                <a:cs typeface="Calibri"/>
              </a:rPr>
              <a:t> </a:t>
            </a:r>
            <a:r>
              <a:rPr sz="1750" spc="-8" dirty="0">
                <a:latin typeface="Calibri"/>
                <a:cs typeface="Calibri"/>
              </a:rPr>
              <a:t>paramètres</a:t>
            </a:r>
            <a:r>
              <a:rPr sz="1750" spc="-33" dirty="0">
                <a:latin typeface="Calibri"/>
                <a:cs typeface="Calibri"/>
              </a:rPr>
              <a:t> </a:t>
            </a:r>
            <a:r>
              <a:rPr sz="1750" spc="-42" dirty="0">
                <a:latin typeface="Calibri"/>
                <a:cs typeface="Calibri"/>
              </a:rPr>
              <a:t>:</a:t>
            </a:r>
            <a:endParaRPr sz="1750" dirty="0">
              <a:latin typeface="Calibri"/>
              <a:cs typeface="Calibri"/>
            </a:endParaRPr>
          </a:p>
          <a:p>
            <a:pPr marL="676777" indent="-285209">
              <a:lnSpc>
                <a:spcPts val="2071"/>
              </a:lnSpc>
              <a:buFont typeface="Courier New"/>
              <a:buChar char="o"/>
              <a:tabLst>
                <a:tab pos="676777" algn="l"/>
              </a:tabLst>
            </a:pPr>
            <a:r>
              <a:rPr sz="1750" dirty="0">
                <a:latin typeface="Calibri"/>
                <a:cs typeface="Calibri"/>
              </a:rPr>
              <a:t>le</a:t>
            </a:r>
            <a:r>
              <a:rPr sz="1750" spc="-37" dirty="0">
                <a:latin typeface="Calibri"/>
                <a:cs typeface="Calibri"/>
              </a:rPr>
              <a:t> </a:t>
            </a:r>
            <a:r>
              <a:rPr sz="1750" dirty="0">
                <a:latin typeface="Calibri"/>
                <a:cs typeface="Calibri"/>
              </a:rPr>
              <a:t>type</a:t>
            </a:r>
            <a:r>
              <a:rPr sz="1750" spc="-37" dirty="0">
                <a:latin typeface="Calibri"/>
                <a:cs typeface="Calibri"/>
              </a:rPr>
              <a:t> </a:t>
            </a:r>
            <a:r>
              <a:rPr sz="1750" dirty="0">
                <a:latin typeface="Calibri"/>
                <a:cs typeface="Calibri"/>
              </a:rPr>
              <a:t>de</a:t>
            </a:r>
            <a:r>
              <a:rPr sz="1750" spc="-37" dirty="0">
                <a:latin typeface="Calibri"/>
                <a:cs typeface="Calibri"/>
              </a:rPr>
              <a:t> </a:t>
            </a:r>
            <a:r>
              <a:rPr sz="1750" dirty="0">
                <a:latin typeface="Calibri"/>
                <a:cs typeface="Calibri"/>
              </a:rPr>
              <a:t>séquelles:</a:t>
            </a:r>
            <a:r>
              <a:rPr sz="1750" spc="-33" dirty="0">
                <a:latin typeface="Calibri"/>
                <a:cs typeface="Calibri"/>
              </a:rPr>
              <a:t> </a:t>
            </a:r>
            <a:r>
              <a:rPr sz="1750" dirty="0">
                <a:latin typeface="Calibri"/>
                <a:cs typeface="Calibri"/>
              </a:rPr>
              <a:t>à</a:t>
            </a:r>
            <a:r>
              <a:rPr sz="1750" spc="-46" dirty="0">
                <a:latin typeface="Calibri"/>
                <a:cs typeface="Calibri"/>
              </a:rPr>
              <a:t> </a:t>
            </a:r>
            <a:r>
              <a:rPr sz="1750" dirty="0">
                <a:latin typeface="Calibri"/>
                <a:cs typeface="Calibri"/>
              </a:rPr>
              <a:t>taux</a:t>
            </a:r>
            <a:r>
              <a:rPr sz="1750" spc="-37" dirty="0">
                <a:latin typeface="Calibri"/>
                <a:cs typeface="Calibri"/>
              </a:rPr>
              <a:t> </a:t>
            </a:r>
            <a:r>
              <a:rPr sz="1750" dirty="0">
                <a:latin typeface="Calibri"/>
                <a:cs typeface="Calibri"/>
              </a:rPr>
              <a:t>identique</a:t>
            </a:r>
            <a:r>
              <a:rPr sz="1750" spc="-33" dirty="0">
                <a:latin typeface="Calibri"/>
                <a:cs typeface="Calibri"/>
              </a:rPr>
              <a:t> </a:t>
            </a:r>
            <a:r>
              <a:rPr sz="1750" dirty="0">
                <a:latin typeface="Calibri"/>
                <a:cs typeface="Calibri"/>
              </a:rPr>
              <a:t>&gt;</a:t>
            </a:r>
            <a:r>
              <a:rPr sz="1750" spc="-37" dirty="0">
                <a:latin typeface="Calibri"/>
                <a:cs typeface="Calibri"/>
              </a:rPr>
              <a:t> </a:t>
            </a:r>
            <a:r>
              <a:rPr sz="1750" dirty="0">
                <a:latin typeface="Calibri"/>
                <a:cs typeface="Calibri"/>
              </a:rPr>
              <a:t>perte</a:t>
            </a:r>
            <a:r>
              <a:rPr sz="1750" spc="-37" dirty="0">
                <a:latin typeface="Calibri"/>
                <a:cs typeface="Calibri"/>
              </a:rPr>
              <a:t> </a:t>
            </a:r>
            <a:r>
              <a:rPr sz="1750" dirty="0">
                <a:latin typeface="Calibri"/>
                <a:cs typeface="Calibri"/>
              </a:rPr>
              <a:t>d’une</a:t>
            </a:r>
            <a:r>
              <a:rPr sz="1750" spc="-37" dirty="0">
                <a:latin typeface="Calibri"/>
                <a:cs typeface="Calibri"/>
              </a:rPr>
              <a:t> </a:t>
            </a:r>
            <a:r>
              <a:rPr sz="1750" dirty="0">
                <a:latin typeface="Calibri"/>
                <a:cs typeface="Calibri"/>
              </a:rPr>
              <a:t>seule</a:t>
            </a:r>
            <a:r>
              <a:rPr sz="1750" spc="-33" dirty="0">
                <a:latin typeface="Calibri"/>
                <a:cs typeface="Calibri"/>
              </a:rPr>
              <a:t> </a:t>
            </a:r>
            <a:r>
              <a:rPr sz="1750" dirty="0">
                <a:latin typeface="Calibri"/>
                <a:cs typeface="Calibri"/>
              </a:rPr>
              <a:t>fonction</a:t>
            </a:r>
            <a:r>
              <a:rPr sz="1750" spc="-37" dirty="0">
                <a:latin typeface="Calibri"/>
                <a:cs typeface="Calibri"/>
              </a:rPr>
              <a:t> </a:t>
            </a:r>
            <a:r>
              <a:rPr sz="1750" dirty="0">
                <a:latin typeface="Calibri"/>
                <a:cs typeface="Calibri"/>
              </a:rPr>
              <a:t>ou</a:t>
            </a:r>
            <a:r>
              <a:rPr sz="1750" spc="-42" dirty="0">
                <a:latin typeface="Calibri"/>
                <a:cs typeface="Calibri"/>
              </a:rPr>
              <a:t> </a:t>
            </a:r>
            <a:r>
              <a:rPr sz="1750" dirty="0">
                <a:latin typeface="Calibri"/>
                <a:cs typeface="Calibri"/>
              </a:rPr>
              <a:t>de</a:t>
            </a:r>
            <a:r>
              <a:rPr sz="1750" spc="-37" dirty="0">
                <a:latin typeface="Calibri"/>
                <a:cs typeface="Calibri"/>
              </a:rPr>
              <a:t> </a:t>
            </a:r>
            <a:r>
              <a:rPr sz="1750" spc="-8" dirty="0">
                <a:latin typeface="Calibri"/>
                <a:cs typeface="Calibri"/>
              </a:rPr>
              <a:t>plusieurs</a:t>
            </a:r>
            <a:endParaRPr sz="1750" dirty="0">
              <a:latin typeface="Calibri"/>
              <a:cs typeface="Calibri"/>
            </a:endParaRPr>
          </a:p>
          <a:p>
            <a:pPr marL="677306" marR="4233" indent="-285739">
              <a:lnSpc>
                <a:spcPts val="2100"/>
              </a:lnSpc>
              <a:spcBef>
                <a:spcPts val="58"/>
              </a:spcBef>
              <a:buFont typeface="Courier New"/>
              <a:buChar char="o"/>
              <a:tabLst>
                <a:tab pos="677306" algn="l"/>
              </a:tabLst>
            </a:pPr>
            <a:r>
              <a:rPr sz="1750" dirty="0">
                <a:latin typeface="Calibri"/>
                <a:cs typeface="Calibri"/>
              </a:rPr>
              <a:t>les</a:t>
            </a:r>
            <a:r>
              <a:rPr sz="1750" spc="133" dirty="0">
                <a:latin typeface="Calibri"/>
                <a:cs typeface="Calibri"/>
              </a:rPr>
              <a:t> </a:t>
            </a:r>
            <a:r>
              <a:rPr sz="1750" dirty="0">
                <a:latin typeface="Calibri"/>
                <a:cs typeface="Calibri"/>
              </a:rPr>
              <a:t>particularités</a:t>
            </a:r>
            <a:r>
              <a:rPr sz="1750" spc="137" dirty="0">
                <a:latin typeface="Calibri"/>
                <a:cs typeface="Calibri"/>
              </a:rPr>
              <a:t> </a:t>
            </a:r>
            <a:r>
              <a:rPr sz="1750" dirty="0">
                <a:latin typeface="Calibri"/>
                <a:cs typeface="Calibri"/>
              </a:rPr>
              <a:t>de</a:t>
            </a:r>
            <a:r>
              <a:rPr sz="1750" spc="137" dirty="0">
                <a:latin typeface="Calibri"/>
                <a:cs typeface="Calibri"/>
              </a:rPr>
              <a:t> </a:t>
            </a:r>
            <a:r>
              <a:rPr sz="1750" dirty="0">
                <a:latin typeface="Calibri"/>
                <a:cs typeface="Calibri"/>
              </a:rPr>
              <a:t>la</a:t>
            </a:r>
            <a:r>
              <a:rPr sz="1750" spc="125" dirty="0">
                <a:latin typeface="Calibri"/>
                <a:cs typeface="Calibri"/>
              </a:rPr>
              <a:t> </a:t>
            </a:r>
            <a:r>
              <a:rPr sz="1750" dirty="0">
                <a:latin typeface="Calibri"/>
                <a:cs typeface="Calibri"/>
              </a:rPr>
              <a:t>victime</a:t>
            </a:r>
            <a:r>
              <a:rPr sz="1750" spc="142" dirty="0">
                <a:latin typeface="Calibri"/>
                <a:cs typeface="Calibri"/>
              </a:rPr>
              <a:t> </a:t>
            </a:r>
            <a:r>
              <a:rPr sz="1750" dirty="0">
                <a:latin typeface="Calibri"/>
                <a:cs typeface="Calibri"/>
              </a:rPr>
              <a:t>avant</a:t>
            </a:r>
            <a:r>
              <a:rPr sz="1750" spc="129" dirty="0">
                <a:latin typeface="Calibri"/>
                <a:cs typeface="Calibri"/>
              </a:rPr>
              <a:t> </a:t>
            </a:r>
            <a:r>
              <a:rPr sz="1750" dirty="0">
                <a:latin typeface="Calibri"/>
                <a:cs typeface="Calibri"/>
              </a:rPr>
              <a:t>l’accident</a:t>
            </a:r>
            <a:r>
              <a:rPr sz="1750" spc="133" dirty="0">
                <a:latin typeface="Calibri"/>
                <a:cs typeface="Calibri"/>
              </a:rPr>
              <a:t> </a:t>
            </a:r>
            <a:r>
              <a:rPr sz="1750" dirty="0">
                <a:latin typeface="Calibri"/>
                <a:cs typeface="Calibri"/>
              </a:rPr>
              <a:t>(ex</a:t>
            </a:r>
            <a:r>
              <a:rPr sz="1750" spc="133" dirty="0">
                <a:latin typeface="Calibri"/>
                <a:cs typeface="Calibri"/>
              </a:rPr>
              <a:t> </a:t>
            </a:r>
            <a:r>
              <a:rPr sz="1750" dirty="0">
                <a:latin typeface="Calibri"/>
                <a:cs typeface="Calibri"/>
              </a:rPr>
              <a:t>:</a:t>
            </a:r>
            <a:r>
              <a:rPr sz="1750" spc="133" dirty="0">
                <a:latin typeface="Calibri"/>
                <a:cs typeface="Calibri"/>
              </a:rPr>
              <a:t> </a:t>
            </a:r>
            <a:r>
              <a:rPr sz="1750" dirty="0">
                <a:latin typeface="Calibri"/>
                <a:cs typeface="Calibri"/>
              </a:rPr>
              <a:t>personne</a:t>
            </a:r>
            <a:r>
              <a:rPr sz="1750" spc="137" dirty="0">
                <a:latin typeface="Calibri"/>
                <a:cs typeface="Calibri"/>
              </a:rPr>
              <a:t> </a:t>
            </a:r>
            <a:r>
              <a:rPr sz="1750" dirty="0">
                <a:latin typeface="Calibri"/>
                <a:cs typeface="Calibri"/>
              </a:rPr>
              <a:t>âgée</a:t>
            </a:r>
            <a:r>
              <a:rPr sz="1750" spc="133" dirty="0">
                <a:latin typeface="Calibri"/>
                <a:cs typeface="Calibri"/>
              </a:rPr>
              <a:t> </a:t>
            </a:r>
            <a:r>
              <a:rPr sz="1750" dirty="0">
                <a:latin typeface="Calibri"/>
                <a:cs typeface="Calibri"/>
              </a:rPr>
              <a:t>très</a:t>
            </a:r>
            <a:r>
              <a:rPr sz="1750" spc="137" dirty="0">
                <a:latin typeface="Calibri"/>
                <a:cs typeface="Calibri"/>
              </a:rPr>
              <a:t> </a:t>
            </a:r>
            <a:r>
              <a:rPr sz="1750" dirty="0">
                <a:latin typeface="Calibri"/>
                <a:cs typeface="Calibri"/>
              </a:rPr>
              <a:t>active</a:t>
            </a:r>
            <a:r>
              <a:rPr sz="1750" spc="137" dirty="0">
                <a:latin typeface="Calibri"/>
                <a:cs typeface="Calibri"/>
              </a:rPr>
              <a:t> </a:t>
            </a:r>
            <a:r>
              <a:rPr sz="1750" dirty="0">
                <a:latin typeface="Calibri"/>
                <a:cs typeface="Calibri"/>
              </a:rPr>
              <a:t>antérieurement,</a:t>
            </a:r>
            <a:r>
              <a:rPr sz="1750" spc="133" dirty="0">
                <a:latin typeface="Calibri"/>
                <a:cs typeface="Calibri"/>
              </a:rPr>
              <a:t> </a:t>
            </a:r>
            <a:r>
              <a:rPr sz="1750" dirty="0">
                <a:latin typeface="Calibri"/>
                <a:cs typeface="Calibri"/>
              </a:rPr>
              <a:t>ou</a:t>
            </a:r>
            <a:r>
              <a:rPr sz="1750" spc="133" dirty="0">
                <a:latin typeface="Calibri"/>
                <a:cs typeface="Calibri"/>
              </a:rPr>
              <a:t> </a:t>
            </a:r>
            <a:r>
              <a:rPr sz="1750" dirty="0">
                <a:latin typeface="Calibri"/>
                <a:cs typeface="Calibri"/>
              </a:rPr>
              <a:t>personne</a:t>
            </a:r>
            <a:r>
              <a:rPr sz="1750" spc="133" dirty="0">
                <a:latin typeface="Calibri"/>
                <a:cs typeface="Calibri"/>
              </a:rPr>
              <a:t> </a:t>
            </a:r>
            <a:r>
              <a:rPr sz="1750" spc="-17" dirty="0">
                <a:latin typeface="Calibri"/>
                <a:cs typeface="Calibri"/>
              </a:rPr>
              <a:t>déjà </a:t>
            </a:r>
            <a:r>
              <a:rPr sz="1750" dirty="0">
                <a:latin typeface="Calibri"/>
                <a:cs typeface="Calibri"/>
              </a:rPr>
              <a:t>handicapée</a:t>
            </a:r>
            <a:r>
              <a:rPr sz="1750" spc="-42" dirty="0">
                <a:latin typeface="Calibri"/>
                <a:cs typeface="Calibri"/>
              </a:rPr>
              <a:t> </a:t>
            </a:r>
            <a:r>
              <a:rPr sz="1750" dirty="0">
                <a:latin typeface="Calibri"/>
                <a:cs typeface="Calibri"/>
              </a:rPr>
              <a:t>se</a:t>
            </a:r>
            <a:r>
              <a:rPr sz="1750" spc="-42" dirty="0">
                <a:latin typeface="Calibri"/>
                <a:cs typeface="Calibri"/>
              </a:rPr>
              <a:t> </a:t>
            </a:r>
            <a:r>
              <a:rPr sz="1750" spc="-8" dirty="0">
                <a:latin typeface="Calibri"/>
                <a:cs typeface="Calibri"/>
              </a:rPr>
              <a:t>trouvant</a:t>
            </a:r>
            <a:r>
              <a:rPr sz="1750" spc="-46" dirty="0">
                <a:latin typeface="Calibri"/>
                <a:cs typeface="Calibri"/>
              </a:rPr>
              <a:t> </a:t>
            </a:r>
            <a:r>
              <a:rPr sz="1750" dirty="0">
                <a:latin typeface="Calibri"/>
                <a:cs typeface="Calibri"/>
              </a:rPr>
              <a:t>sur</a:t>
            </a:r>
            <a:r>
              <a:rPr sz="1750" spc="-37" dirty="0">
                <a:latin typeface="Calibri"/>
                <a:cs typeface="Calibri"/>
              </a:rPr>
              <a:t> </a:t>
            </a:r>
            <a:r>
              <a:rPr sz="1750" dirty="0">
                <a:latin typeface="Calibri"/>
                <a:cs typeface="Calibri"/>
              </a:rPr>
              <a:t>handicapée</a:t>
            </a:r>
            <a:r>
              <a:rPr sz="1750" spc="-37" dirty="0">
                <a:latin typeface="Calibri"/>
                <a:cs typeface="Calibri"/>
              </a:rPr>
              <a:t> </a:t>
            </a:r>
            <a:r>
              <a:rPr sz="1750" dirty="0">
                <a:latin typeface="Calibri"/>
                <a:cs typeface="Calibri"/>
              </a:rPr>
              <a:t>même</a:t>
            </a:r>
            <a:r>
              <a:rPr sz="1750" spc="-42" dirty="0">
                <a:latin typeface="Calibri"/>
                <a:cs typeface="Calibri"/>
              </a:rPr>
              <a:t> </a:t>
            </a:r>
            <a:r>
              <a:rPr sz="1750" dirty="0">
                <a:latin typeface="Calibri"/>
                <a:cs typeface="Calibri"/>
              </a:rPr>
              <a:t>avec</a:t>
            </a:r>
            <a:r>
              <a:rPr sz="1750" spc="-42" dirty="0">
                <a:latin typeface="Calibri"/>
                <a:cs typeface="Calibri"/>
              </a:rPr>
              <a:t> </a:t>
            </a:r>
            <a:r>
              <a:rPr sz="1750" dirty="0">
                <a:latin typeface="Calibri"/>
                <a:cs typeface="Calibri"/>
              </a:rPr>
              <a:t>un</a:t>
            </a:r>
            <a:r>
              <a:rPr sz="1750" spc="-46" dirty="0">
                <a:latin typeface="Calibri"/>
                <a:cs typeface="Calibri"/>
              </a:rPr>
              <a:t> </a:t>
            </a:r>
            <a:r>
              <a:rPr sz="1750" dirty="0">
                <a:latin typeface="Calibri"/>
                <a:cs typeface="Calibri"/>
              </a:rPr>
              <a:t>taux</a:t>
            </a:r>
            <a:r>
              <a:rPr sz="1750" spc="-42" dirty="0">
                <a:latin typeface="Calibri"/>
                <a:cs typeface="Calibri"/>
              </a:rPr>
              <a:t> </a:t>
            </a:r>
            <a:r>
              <a:rPr sz="1750" spc="-21" dirty="0">
                <a:latin typeface="Calibri"/>
                <a:cs typeface="Calibri"/>
              </a:rPr>
              <a:t>d’aggravation</a:t>
            </a:r>
            <a:r>
              <a:rPr sz="1750" spc="-46" dirty="0">
                <a:latin typeface="Calibri"/>
                <a:cs typeface="Calibri"/>
              </a:rPr>
              <a:t> </a:t>
            </a:r>
            <a:r>
              <a:rPr sz="1750" dirty="0">
                <a:latin typeface="Calibri"/>
                <a:cs typeface="Calibri"/>
              </a:rPr>
              <a:t>peu</a:t>
            </a:r>
            <a:r>
              <a:rPr sz="1750" spc="-46" dirty="0">
                <a:latin typeface="Calibri"/>
                <a:cs typeface="Calibri"/>
              </a:rPr>
              <a:t> </a:t>
            </a:r>
            <a:r>
              <a:rPr sz="1750" spc="-8" dirty="0">
                <a:latin typeface="Calibri"/>
                <a:cs typeface="Calibri"/>
              </a:rPr>
              <a:t>important</a:t>
            </a:r>
            <a:endParaRPr sz="1750" dirty="0">
              <a:latin typeface="Calibri"/>
              <a:cs typeface="Calibri"/>
            </a:endParaRPr>
          </a:p>
          <a:p>
            <a:pPr marL="676777" indent="-285209">
              <a:lnSpc>
                <a:spcPts val="2079"/>
              </a:lnSpc>
              <a:buFont typeface="Courier New"/>
              <a:buChar char="o"/>
              <a:tabLst>
                <a:tab pos="676777" algn="l"/>
              </a:tabLst>
            </a:pPr>
            <a:r>
              <a:rPr sz="1750" spc="-25" dirty="0">
                <a:latin typeface="Calibri"/>
                <a:cs typeface="Calibri"/>
              </a:rPr>
              <a:t>L’environnement</a:t>
            </a:r>
            <a:r>
              <a:rPr sz="1750" spc="-33" dirty="0">
                <a:latin typeface="Calibri"/>
                <a:cs typeface="Calibri"/>
              </a:rPr>
              <a:t> </a:t>
            </a:r>
            <a:r>
              <a:rPr sz="1750" dirty="0">
                <a:latin typeface="Calibri"/>
                <a:cs typeface="Calibri"/>
              </a:rPr>
              <a:t>et</a:t>
            </a:r>
            <a:r>
              <a:rPr sz="1750" spc="-33" dirty="0">
                <a:latin typeface="Calibri"/>
                <a:cs typeface="Calibri"/>
              </a:rPr>
              <a:t> </a:t>
            </a:r>
            <a:r>
              <a:rPr sz="1750" dirty="0">
                <a:latin typeface="Calibri"/>
                <a:cs typeface="Calibri"/>
              </a:rPr>
              <a:t>le</a:t>
            </a:r>
            <a:r>
              <a:rPr sz="1750" spc="-25" dirty="0">
                <a:latin typeface="Calibri"/>
                <a:cs typeface="Calibri"/>
              </a:rPr>
              <a:t> </a:t>
            </a:r>
            <a:r>
              <a:rPr sz="1750" dirty="0">
                <a:latin typeface="Calibri"/>
                <a:cs typeface="Calibri"/>
              </a:rPr>
              <a:t>mode</a:t>
            </a:r>
            <a:r>
              <a:rPr sz="1750" spc="-21" dirty="0">
                <a:latin typeface="Calibri"/>
                <a:cs typeface="Calibri"/>
              </a:rPr>
              <a:t> </a:t>
            </a:r>
            <a:r>
              <a:rPr sz="1750" dirty="0">
                <a:latin typeface="Calibri"/>
                <a:cs typeface="Calibri"/>
              </a:rPr>
              <a:t>de</a:t>
            </a:r>
            <a:r>
              <a:rPr sz="1750" spc="-25" dirty="0">
                <a:latin typeface="Calibri"/>
                <a:cs typeface="Calibri"/>
              </a:rPr>
              <a:t> </a:t>
            </a:r>
            <a:r>
              <a:rPr sz="1750" dirty="0">
                <a:latin typeface="Calibri"/>
                <a:cs typeface="Calibri"/>
              </a:rPr>
              <a:t>vie</a:t>
            </a:r>
            <a:r>
              <a:rPr sz="1750" spc="-21" dirty="0">
                <a:latin typeface="Calibri"/>
                <a:cs typeface="Calibri"/>
              </a:rPr>
              <a:t> </a:t>
            </a:r>
            <a:r>
              <a:rPr sz="1750" dirty="0">
                <a:latin typeface="Calibri"/>
                <a:cs typeface="Calibri"/>
              </a:rPr>
              <a:t>:</a:t>
            </a:r>
            <a:r>
              <a:rPr sz="1750" spc="-25" dirty="0">
                <a:latin typeface="Calibri"/>
                <a:cs typeface="Calibri"/>
              </a:rPr>
              <a:t> </a:t>
            </a:r>
            <a:r>
              <a:rPr sz="1750" dirty="0">
                <a:latin typeface="Calibri"/>
                <a:cs typeface="Calibri"/>
              </a:rPr>
              <a:t>maison</a:t>
            </a:r>
            <a:r>
              <a:rPr sz="1750" spc="-29" dirty="0">
                <a:latin typeface="Calibri"/>
                <a:cs typeface="Calibri"/>
              </a:rPr>
              <a:t> </a:t>
            </a:r>
            <a:r>
              <a:rPr sz="1750" dirty="0">
                <a:latin typeface="Calibri"/>
                <a:cs typeface="Calibri"/>
              </a:rPr>
              <a:t>de</a:t>
            </a:r>
            <a:r>
              <a:rPr sz="1750" spc="-25" dirty="0">
                <a:latin typeface="Calibri"/>
                <a:cs typeface="Calibri"/>
              </a:rPr>
              <a:t> </a:t>
            </a:r>
            <a:r>
              <a:rPr sz="1750" dirty="0">
                <a:latin typeface="Calibri"/>
                <a:cs typeface="Calibri"/>
              </a:rPr>
              <a:t>ville</a:t>
            </a:r>
            <a:r>
              <a:rPr sz="1750" spc="-25" dirty="0">
                <a:latin typeface="Calibri"/>
                <a:cs typeface="Calibri"/>
              </a:rPr>
              <a:t> </a:t>
            </a:r>
            <a:r>
              <a:rPr sz="1750" dirty="0">
                <a:latin typeface="Calibri"/>
                <a:cs typeface="Calibri"/>
              </a:rPr>
              <a:t>ou</a:t>
            </a:r>
            <a:r>
              <a:rPr sz="1750" spc="-29" dirty="0">
                <a:latin typeface="Calibri"/>
                <a:cs typeface="Calibri"/>
              </a:rPr>
              <a:t> </a:t>
            </a:r>
            <a:r>
              <a:rPr sz="1750" dirty="0">
                <a:latin typeface="Calibri"/>
                <a:cs typeface="Calibri"/>
              </a:rPr>
              <a:t>à</a:t>
            </a:r>
            <a:r>
              <a:rPr sz="1750" spc="-33" dirty="0">
                <a:latin typeface="Calibri"/>
                <a:cs typeface="Calibri"/>
              </a:rPr>
              <a:t> </a:t>
            </a:r>
            <a:r>
              <a:rPr sz="1750" dirty="0">
                <a:latin typeface="Calibri"/>
                <a:cs typeface="Calibri"/>
              </a:rPr>
              <a:t>la</a:t>
            </a:r>
            <a:r>
              <a:rPr sz="1750" spc="-33" dirty="0">
                <a:latin typeface="Calibri"/>
                <a:cs typeface="Calibri"/>
              </a:rPr>
              <a:t> </a:t>
            </a:r>
            <a:r>
              <a:rPr sz="1750" dirty="0">
                <a:latin typeface="Calibri"/>
                <a:cs typeface="Calibri"/>
              </a:rPr>
              <a:t>campagne,</a:t>
            </a:r>
            <a:r>
              <a:rPr sz="1750" spc="-25" dirty="0">
                <a:latin typeface="Calibri"/>
                <a:cs typeface="Calibri"/>
              </a:rPr>
              <a:t> </a:t>
            </a:r>
            <a:r>
              <a:rPr sz="1750" dirty="0">
                <a:latin typeface="Calibri"/>
                <a:cs typeface="Calibri"/>
              </a:rPr>
              <a:t>appartement</a:t>
            </a:r>
            <a:r>
              <a:rPr sz="1750" spc="-29" dirty="0">
                <a:latin typeface="Calibri"/>
                <a:cs typeface="Calibri"/>
              </a:rPr>
              <a:t> </a:t>
            </a:r>
            <a:r>
              <a:rPr sz="1750" dirty="0">
                <a:latin typeface="Calibri"/>
                <a:cs typeface="Calibri"/>
              </a:rPr>
              <a:t>accessible</a:t>
            </a:r>
            <a:r>
              <a:rPr sz="1750" spc="-25" dirty="0">
                <a:latin typeface="Calibri"/>
                <a:cs typeface="Calibri"/>
              </a:rPr>
              <a:t> </a:t>
            </a:r>
            <a:r>
              <a:rPr sz="1750" dirty="0">
                <a:latin typeface="Calibri"/>
                <a:cs typeface="Calibri"/>
              </a:rPr>
              <a:t>ou</a:t>
            </a:r>
            <a:r>
              <a:rPr sz="1750" spc="-29" dirty="0">
                <a:latin typeface="Calibri"/>
                <a:cs typeface="Calibri"/>
              </a:rPr>
              <a:t> </a:t>
            </a:r>
            <a:r>
              <a:rPr sz="1750" dirty="0">
                <a:latin typeface="Calibri"/>
                <a:cs typeface="Calibri"/>
              </a:rPr>
              <a:t>non</a:t>
            </a:r>
            <a:r>
              <a:rPr sz="1750" spc="-29" dirty="0">
                <a:latin typeface="Calibri"/>
                <a:cs typeface="Calibri"/>
              </a:rPr>
              <a:t> </a:t>
            </a:r>
            <a:r>
              <a:rPr sz="1750" spc="-17" dirty="0">
                <a:latin typeface="Calibri"/>
                <a:cs typeface="Calibri"/>
              </a:rPr>
              <a:t>etc.</a:t>
            </a:r>
            <a:endParaRPr sz="1750" dirty="0">
              <a:latin typeface="Calibri"/>
              <a:cs typeface="Calibri"/>
            </a:endParaRPr>
          </a:p>
          <a:p>
            <a:pPr marL="676777" indent="-285209">
              <a:lnSpc>
                <a:spcPts val="2092"/>
              </a:lnSpc>
              <a:buFont typeface="Courier New"/>
              <a:buChar char="o"/>
              <a:tabLst>
                <a:tab pos="676777" algn="l"/>
              </a:tabLst>
            </a:pPr>
            <a:r>
              <a:rPr sz="1750" dirty="0">
                <a:latin typeface="Calibri"/>
                <a:cs typeface="Calibri"/>
              </a:rPr>
              <a:t>La</a:t>
            </a:r>
            <a:r>
              <a:rPr sz="1750" spc="-37" dirty="0">
                <a:latin typeface="Calibri"/>
                <a:cs typeface="Calibri"/>
              </a:rPr>
              <a:t> </a:t>
            </a:r>
            <a:r>
              <a:rPr sz="1750" dirty="0">
                <a:latin typeface="Calibri"/>
                <a:cs typeface="Calibri"/>
              </a:rPr>
              <a:t>gestion</a:t>
            </a:r>
            <a:r>
              <a:rPr sz="1750" spc="-33" dirty="0">
                <a:latin typeface="Calibri"/>
                <a:cs typeface="Calibri"/>
              </a:rPr>
              <a:t> </a:t>
            </a:r>
            <a:r>
              <a:rPr sz="1750" spc="-8" dirty="0">
                <a:latin typeface="Calibri"/>
                <a:cs typeface="Calibri"/>
              </a:rPr>
              <a:t>personnelle</a:t>
            </a:r>
            <a:r>
              <a:rPr sz="1750" spc="-29" dirty="0">
                <a:latin typeface="Calibri"/>
                <a:cs typeface="Calibri"/>
              </a:rPr>
              <a:t> </a:t>
            </a:r>
            <a:r>
              <a:rPr sz="1750" dirty="0">
                <a:latin typeface="Calibri"/>
                <a:cs typeface="Calibri"/>
              </a:rPr>
              <a:t>de</a:t>
            </a:r>
            <a:r>
              <a:rPr sz="1750" spc="-25" dirty="0">
                <a:latin typeface="Calibri"/>
                <a:cs typeface="Calibri"/>
              </a:rPr>
              <a:t> </a:t>
            </a:r>
            <a:r>
              <a:rPr sz="1750" dirty="0">
                <a:latin typeface="Calibri"/>
                <a:cs typeface="Calibri"/>
              </a:rPr>
              <a:t>la</a:t>
            </a:r>
            <a:r>
              <a:rPr sz="1750" spc="-37" dirty="0">
                <a:latin typeface="Calibri"/>
                <a:cs typeface="Calibri"/>
              </a:rPr>
              <a:t> </a:t>
            </a:r>
            <a:r>
              <a:rPr sz="1750" dirty="0">
                <a:latin typeface="Calibri"/>
                <a:cs typeface="Calibri"/>
              </a:rPr>
              <a:t>douleur:</a:t>
            </a:r>
            <a:r>
              <a:rPr sz="1750" spc="-29" dirty="0">
                <a:latin typeface="Calibri"/>
                <a:cs typeface="Calibri"/>
              </a:rPr>
              <a:t> </a:t>
            </a:r>
            <a:r>
              <a:rPr sz="1750" spc="-21" dirty="0">
                <a:latin typeface="Calibri"/>
                <a:cs typeface="Calibri"/>
              </a:rPr>
              <a:t>l’astreinte</a:t>
            </a:r>
            <a:r>
              <a:rPr sz="1750" spc="-29" dirty="0">
                <a:latin typeface="Calibri"/>
                <a:cs typeface="Calibri"/>
              </a:rPr>
              <a:t> </a:t>
            </a:r>
            <a:r>
              <a:rPr sz="1750" dirty="0">
                <a:latin typeface="Calibri"/>
                <a:cs typeface="Calibri"/>
              </a:rPr>
              <a:t>aux</a:t>
            </a:r>
            <a:r>
              <a:rPr sz="1750" spc="-29" dirty="0">
                <a:latin typeface="Calibri"/>
                <a:cs typeface="Calibri"/>
              </a:rPr>
              <a:t> </a:t>
            </a:r>
            <a:r>
              <a:rPr sz="1750" spc="-8" dirty="0">
                <a:latin typeface="Calibri"/>
                <a:cs typeface="Calibri"/>
              </a:rPr>
              <a:t>soins</a:t>
            </a:r>
            <a:endParaRPr sz="1750" dirty="0">
              <a:latin typeface="Calibri"/>
              <a:cs typeface="Calibri"/>
            </a:endParaRPr>
          </a:p>
          <a:p>
            <a:pPr marL="10583">
              <a:spcBef>
                <a:spcPts val="2058"/>
              </a:spcBef>
            </a:pPr>
            <a:r>
              <a:rPr sz="1750" dirty="0">
                <a:latin typeface="Calibri"/>
                <a:cs typeface="Calibri"/>
              </a:rPr>
              <a:t>En</a:t>
            </a:r>
            <a:r>
              <a:rPr sz="1750" spc="-8" dirty="0">
                <a:latin typeface="Calibri"/>
                <a:cs typeface="Calibri"/>
              </a:rPr>
              <a:t> pratique:</a:t>
            </a:r>
            <a:endParaRPr sz="1750" dirty="0">
              <a:latin typeface="Calibri"/>
              <a:cs typeface="Calibri"/>
            </a:endParaRPr>
          </a:p>
          <a:p>
            <a:pPr marL="629154" indent="-237586">
              <a:buFont typeface="Calibri"/>
              <a:buChar char="-"/>
              <a:tabLst>
                <a:tab pos="629154" algn="l"/>
              </a:tabLst>
            </a:pPr>
            <a:r>
              <a:rPr sz="1750" b="1" dirty="0">
                <a:latin typeface="Calibri"/>
                <a:cs typeface="Calibri"/>
              </a:rPr>
              <a:t>Baisse</a:t>
            </a:r>
            <a:r>
              <a:rPr sz="1750" b="1" spc="-25" dirty="0">
                <a:latin typeface="Calibri"/>
                <a:cs typeface="Calibri"/>
              </a:rPr>
              <a:t> </a:t>
            </a:r>
            <a:r>
              <a:rPr sz="1750" b="1" dirty="0">
                <a:latin typeface="Calibri"/>
                <a:cs typeface="Calibri"/>
              </a:rPr>
              <a:t>de</a:t>
            </a:r>
            <a:r>
              <a:rPr sz="1750" b="1" spc="-21" dirty="0">
                <a:latin typeface="Calibri"/>
                <a:cs typeface="Calibri"/>
              </a:rPr>
              <a:t> </a:t>
            </a:r>
            <a:r>
              <a:rPr sz="1750" b="1" dirty="0">
                <a:latin typeface="Calibri"/>
                <a:cs typeface="Calibri"/>
              </a:rPr>
              <a:t>l’indemnisation</a:t>
            </a:r>
            <a:r>
              <a:rPr sz="1750" b="1" spc="-29" dirty="0">
                <a:latin typeface="Calibri"/>
                <a:cs typeface="Calibri"/>
              </a:rPr>
              <a:t> </a:t>
            </a:r>
            <a:r>
              <a:rPr sz="1750" dirty="0">
                <a:latin typeface="Calibri"/>
                <a:cs typeface="Calibri"/>
              </a:rPr>
              <a:t>depuis</a:t>
            </a:r>
            <a:r>
              <a:rPr sz="1750" spc="-25" dirty="0">
                <a:latin typeface="Calibri"/>
                <a:cs typeface="Calibri"/>
              </a:rPr>
              <a:t> </a:t>
            </a:r>
            <a:r>
              <a:rPr sz="1750" dirty="0">
                <a:latin typeface="Calibri"/>
                <a:cs typeface="Calibri"/>
              </a:rPr>
              <a:t>2020</a:t>
            </a:r>
            <a:r>
              <a:rPr sz="1750" spc="-29" dirty="0">
                <a:latin typeface="Calibri"/>
                <a:cs typeface="Calibri"/>
              </a:rPr>
              <a:t> </a:t>
            </a:r>
            <a:r>
              <a:rPr sz="1750" dirty="0">
                <a:latin typeface="Calibri"/>
                <a:cs typeface="Calibri"/>
              </a:rPr>
              <a:t>vs</a:t>
            </a:r>
            <a:r>
              <a:rPr sz="1750" spc="-21" dirty="0">
                <a:latin typeface="Calibri"/>
                <a:cs typeface="Calibri"/>
              </a:rPr>
              <a:t> </a:t>
            </a:r>
            <a:r>
              <a:rPr sz="1750" b="1" spc="-8" dirty="0">
                <a:latin typeface="Calibri"/>
                <a:cs typeface="Calibri"/>
              </a:rPr>
              <a:t>augmentation</a:t>
            </a:r>
            <a:r>
              <a:rPr sz="1750" b="1" spc="-29" dirty="0">
                <a:latin typeface="Calibri"/>
                <a:cs typeface="Calibri"/>
              </a:rPr>
              <a:t> </a:t>
            </a:r>
            <a:r>
              <a:rPr sz="1750" b="1" dirty="0">
                <a:latin typeface="Calibri"/>
                <a:cs typeface="Calibri"/>
              </a:rPr>
              <a:t>de</a:t>
            </a:r>
            <a:r>
              <a:rPr sz="1750" b="1" spc="-21" dirty="0">
                <a:latin typeface="Calibri"/>
                <a:cs typeface="Calibri"/>
              </a:rPr>
              <a:t> </a:t>
            </a:r>
            <a:r>
              <a:rPr sz="1750" b="1" spc="-17" dirty="0">
                <a:latin typeface="Calibri"/>
                <a:cs typeface="Calibri"/>
              </a:rPr>
              <a:t>l’espérance</a:t>
            </a:r>
            <a:r>
              <a:rPr sz="1750" b="1" spc="-21" dirty="0">
                <a:latin typeface="Calibri"/>
                <a:cs typeface="Calibri"/>
              </a:rPr>
              <a:t> </a:t>
            </a:r>
            <a:r>
              <a:rPr sz="1750" b="1" dirty="0">
                <a:latin typeface="Calibri"/>
                <a:cs typeface="Calibri"/>
              </a:rPr>
              <a:t>de</a:t>
            </a:r>
            <a:r>
              <a:rPr sz="1750" b="1" spc="-25" dirty="0">
                <a:latin typeface="Calibri"/>
                <a:cs typeface="Calibri"/>
              </a:rPr>
              <a:t> </a:t>
            </a:r>
            <a:r>
              <a:rPr sz="1750" b="1" spc="-21" dirty="0">
                <a:latin typeface="Calibri"/>
                <a:cs typeface="Calibri"/>
              </a:rPr>
              <a:t>vie</a:t>
            </a:r>
            <a:endParaRPr sz="1750" dirty="0">
              <a:latin typeface="Calibri"/>
              <a:cs typeface="Calibri"/>
            </a:endParaRPr>
          </a:p>
          <a:p>
            <a:pPr marL="629683" marR="93130" indent="-238115">
              <a:lnSpc>
                <a:spcPts val="2083"/>
              </a:lnSpc>
              <a:spcBef>
                <a:spcPts val="146"/>
              </a:spcBef>
              <a:buFont typeface="Calibri"/>
              <a:buChar char="-"/>
              <a:tabLst>
                <a:tab pos="629683" algn="l"/>
              </a:tabLst>
            </a:pPr>
            <a:r>
              <a:rPr sz="1750" b="1" dirty="0">
                <a:latin typeface="Calibri"/>
                <a:cs typeface="Calibri"/>
              </a:rPr>
              <a:t>Discriminations</a:t>
            </a:r>
            <a:r>
              <a:rPr sz="1750" b="1" spc="-42" dirty="0">
                <a:latin typeface="Calibri"/>
                <a:cs typeface="Calibri"/>
              </a:rPr>
              <a:t> </a:t>
            </a:r>
            <a:r>
              <a:rPr sz="1750" dirty="0">
                <a:latin typeface="Calibri"/>
                <a:cs typeface="Calibri"/>
              </a:rPr>
              <a:t>à</a:t>
            </a:r>
            <a:r>
              <a:rPr sz="1750" spc="-46" dirty="0">
                <a:latin typeface="Calibri"/>
                <a:cs typeface="Calibri"/>
              </a:rPr>
              <a:t> </a:t>
            </a:r>
            <a:r>
              <a:rPr sz="1750" spc="-21" dirty="0">
                <a:latin typeface="Calibri"/>
                <a:cs typeface="Calibri"/>
              </a:rPr>
              <a:t>l’égard</a:t>
            </a:r>
            <a:r>
              <a:rPr sz="1750" spc="-37" dirty="0">
                <a:latin typeface="Calibri"/>
                <a:cs typeface="Calibri"/>
              </a:rPr>
              <a:t> </a:t>
            </a:r>
            <a:r>
              <a:rPr sz="1750" dirty="0">
                <a:latin typeface="Calibri"/>
                <a:cs typeface="Calibri"/>
              </a:rPr>
              <a:t>des</a:t>
            </a:r>
            <a:r>
              <a:rPr sz="1750" spc="-37" dirty="0">
                <a:latin typeface="Calibri"/>
                <a:cs typeface="Calibri"/>
              </a:rPr>
              <a:t> </a:t>
            </a:r>
            <a:r>
              <a:rPr sz="1750" dirty="0">
                <a:latin typeface="Calibri"/>
                <a:cs typeface="Calibri"/>
              </a:rPr>
              <a:t>jeunes</a:t>
            </a:r>
            <a:r>
              <a:rPr sz="1750" spc="-33" dirty="0">
                <a:latin typeface="Calibri"/>
                <a:cs typeface="Calibri"/>
              </a:rPr>
              <a:t> </a:t>
            </a:r>
            <a:r>
              <a:rPr sz="1750" dirty="0">
                <a:latin typeface="Calibri"/>
                <a:cs typeface="Calibri"/>
              </a:rPr>
              <a:t>victimes</a:t>
            </a:r>
            <a:r>
              <a:rPr sz="1750" spc="-37" dirty="0">
                <a:latin typeface="Calibri"/>
                <a:cs typeface="Calibri"/>
              </a:rPr>
              <a:t> </a:t>
            </a:r>
            <a:r>
              <a:rPr sz="1750" spc="-8" dirty="0">
                <a:latin typeface="Calibri"/>
                <a:cs typeface="Calibri"/>
              </a:rPr>
              <a:t>(jusqu’à</a:t>
            </a:r>
            <a:r>
              <a:rPr sz="1750" spc="-46" dirty="0">
                <a:latin typeface="Calibri"/>
                <a:cs typeface="Calibri"/>
              </a:rPr>
              <a:t> </a:t>
            </a:r>
            <a:r>
              <a:rPr sz="1750" dirty="0">
                <a:latin typeface="Calibri"/>
                <a:cs typeface="Calibri"/>
              </a:rPr>
              <a:t>près</a:t>
            </a:r>
            <a:r>
              <a:rPr sz="1750" spc="-33" dirty="0">
                <a:latin typeface="Calibri"/>
                <a:cs typeface="Calibri"/>
              </a:rPr>
              <a:t> </a:t>
            </a:r>
            <a:r>
              <a:rPr sz="1750" dirty="0">
                <a:latin typeface="Calibri"/>
                <a:cs typeface="Calibri"/>
              </a:rPr>
              <a:t>de</a:t>
            </a:r>
            <a:r>
              <a:rPr sz="1750" spc="-33" dirty="0">
                <a:latin typeface="Calibri"/>
                <a:cs typeface="Calibri"/>
              </a:rPr>
              <a:t> </a:t>
            </a:r>
            <a:r>
              <a:rPr sz="1750" dirty="0">
                <a:latin typeface="Calibri"/>
                <a:cs typeface="Calibri"/>
              </a:rPr>
              <a:t>7</a:t>
            </a:r>
            <a:r>
              <a:rPr sz="1750" spc="-42" dirty="0">
                <a:latin typeface="Calibri"/>
                <a:cs typeface="Calibri"/>
              </a:rPr>
              <a:t> </a:t>
            </a:r>
            <a:r>
              <a:rPr sz="1750" dirty="0">
                <a:latin typeface="Calibri"/>
                <a:cs typeface="Calibri"/>
              </a:rPr>
              <a:t>fois</a:t>
            </a:r>
            <a:r>
              <a:rPr sz="1750" spc="-33" dirty="0">
                <a:latin typeface="Calibri"/>
                <a:cs typeface="Calibri"/>
              </a:rPr>
              <a:t> </a:t>
            </a:r>
            <a:r>
              <a:rPr sz="1750" dirty="0">
                <a:latin typeface="Calibri"/>
                <a:cs typeface="Calibri"/>
              </a:rPr>
              <a:t>moins</a:t>
            </a:r>
            <a:r>
              <a:rPr sz="1750" spc="-37" dirty="0">
                <a:latin typeface="Calibri"/>
                <a:cs typeface="Calibri"/>
              </a:rPr>
              <a:t> </a:t>
            </a:r>
            <a:r>
              <a:rPr sz="1750" dirty="0">
                <a:latin typeface="Calibri"/>
                <a:cs typeface="Calibri"/>
              </a:rPr>
              <a:t>indemnisées</a:t>
            </a:r>
            <a:r>
              <a:rPr sz="1750" spc="-37" dirty="0">
                <a:latin typeface="Calibri"/>
                <a:cs typeface="Calibri"/>
              </a:rPr>
              <a:t> </a:t>
            </a:r>
            <a:r>
              <a:rPr sz="1750" dirty="0">
                <a:latin typeface="Calibri"/>
                <a:cs typeface="Calibri"/>
              </a:rPr>
              <a:t>que</a:t>
            </a:r>
            <a:r>
              <a:rPr sz="1750" spc="-29" dirty="0">
                <a:latin typeface="Calibri"/>
                <a:cs typeface="Calibri"/>
              </a:rPr>
              <a:t> </a:t>
            </a:r>
            <a:r>
              <a:rPr sz="1750" dirty="0">
                <a:latin typeface="Calibri"/>
                <a:cs typeface="Calibri"/>
              </a:rPr>
              <a:t>nonagénaire)</a:t>
            </a:r>
            <a:r>
              <a:rPr sz="1750" spc="-37" dirty="0">
                <a:latin typeface="Calibri"/>
                <a:cs typeface="Calibri"/>
              </a:rPr>
              <a:t> </a:t>
            </a:r>
            <a:r>
              <a:rPr sz="1750" dirty="0">
                <a:latin typeface="Calibri"/>
                <a:cs typeface="Calibri"/>
              </a:rPr>
              <a:t>et</a:t>
            </a:r>
            <a:r>
              <a:rPr sz="1750" spc="-42" dirty="0">
                <a:latin typeface="Calibri"/>
                <a:cs typeface="Calibri"/>
              </a:rPr>
              <a:t> </a:t>
            </a:r>
            <a:r>
              <a:rPr sz="1750" spc="-21" dirty="0">
                <a:latin typeface="Calibri"/>
                <a:cs typeface="Calibri"/>
              </a:rPr>
              <a:t>des </a:t>
            </a:r>
            <a:r>
              <a:rPr sz="1750" dirty="0">
                <a:latin typeface="Calibri"/>
                <a:cs typeface="Calibri"/>
              </a:rPr>
              <a:t>femmes</a:t>
            </a:r>
            <a:r>
              <a:rPr sz="1750" spc="-37" dirty="0">
                <a:latin typeface="Calibri"/>
                <a:cs typeface="Calibri"/>
              </a:rPr>
              <a:t> </a:t>
            </a:r>
            <a:r>
              <a:rPr sz="1750" spc="-8" dirty="0">
                <a:latin typeface="Calibri"/>
                <a:cs typeface="Calibri"/>
              </a:rPr>
              <a:t>(jusqu’à</a:t>
            </a:r>
            <a:r>
              <a:rPr sz="1750" spc="-33" dirty="0">
                <a:latin typeface="Calibri"/>
                <a:cs typeface="Calibri"/>
              </a:rPr>
              <a:t> </a:t>
            </a:r>
            <a:r>
              <a:rPr sz="1750" dirty="0">
                <a:latin typeface="Calibri"/>
                <a:cs typeface="Calibri"/>
              </a:rPr>
              <a:t>25%</a:t>
            </a:r>
            <a:r>
              <a:rPr sz="1750" spc="-33" dirty="0">
                <a:latin typeface="Calibri"/>
                <a:cs typeface="Calibri"/>
              </a:rPr>
              <a:t> </a:t>
            </a:r>
            <a:r>
              <a:rPr sz="1750" dirty="0">
                <a:latin typeface="Calibri"/>
                <a:cs typeface="Calibri"/>
              </a:rPr>
              <a:t>de</a:t>
            </a:r>
            <a:r>
              <a:rPr sz="1750" spc="-33" dirty="0">
                <a:latin typeface="Calibri"/>
                <a:cs typeface="Calibri"/>
              </a:rPr>
              <a:t> </a:t>
            </a:r>
            <a:r>
              <a:rPr sz="1750" dirty="0">
                <a:latin typeface="Calibri"/>
                <a:cs typeface="Calibri"/>
              </a:rPr>
              <a:t>moins)</a:t>
            </a:r>
            <a:r>
              <a:rPr sz="1750" spc="-33" dirty="0">
                <a:latin typeface="Calibri"/>
                <a:cs typeface="Calibri"/>
              </a:rPr>
              <a:t> </a:t>
            </a:r>
            <a:r>
              <a:rPr sz="1750" dirty="0">
                <a:latin typeface="Calibri"/>
                <a:cs typeface="Calibri"/>
              </a:rPr>
              <a:t>et</a:t>
            </a:r>
            <a:r>
              <a:rPr sz="1750" spc="-33" dirty="0">
                <a:latin typeface="Calibri"/>
                <a:cs typeface="Calibri"/>
              </a:rPr>
              <a:t> </a:t>
            </a:r>
            <a:r>
              <a:rPr sz="1750" spc="-8" dirty="0">
                <a:latin typeface="Calibri"/>
                <a:cs typeface="Calibri"/>
              </a:rPr>
              <a:t>effets</a:t>
            </a:r>
            <a:r>
              <a:rPr sz="1750" spc="-33" dirty="0">
                <a:latin typeface="Calibri"/>
                <a:cs typeface="Calibri"/>
              </a:rPr>
              <a:t> </a:t>
            </a:r>
            <a:r>
              <a:rPr sz="1750" dirty="0">
                <a:latin typeface="Calibri"/>
                <a:cs typeface="Calibri"/>
              </a:rPr>
              <a:t>de</a:t>
            </a:r>
            <a:r>
              <a:rPr sz="1750" spc="-33" dirty="0">
                <a:latin typeface="Calibri"/>
                <a:cs typeface="Calibri"/>
              </a:rPr>
              <a:t> </a:t>
            </a:r>
            <a:r>
              <a:rPr sz="1750" dirty="0">
                <a:latin typeface="Calibri"/>
                <a:cs typeface="Calibri"/>
              </a:rPr>
              <a:t>seuil</a:t>
            </a:r>
            <a:r>
              <a:rPr sz="1750" spc="-29" dirty="0">
                <a:latin typeface="Calibri"/>
                <a:cs typeface="Calibri"/>
              </a:rPr>
              <a:t> </a:t>
            </a:r>
            <a:r>
              <a:rPr sz="1750" dirty="0">
                <a:latin typeface="Calibri"/>
                <a:cs typeface="Calibri"/>
              </a:rPr>
              <a:t>(10</a:t>
            </a:r>
            <a:r>
              <a:rPr sz="1750" spc="-37" dirty="0">
                <a:latin typeface="Calibri"/>
                <a:cs typeface="Calibri"/>
              </a:rPr>
              <a:t> </a:t>
            </a:r>
            <a:r>
              <a:rPr sz="1750" dirty="0">
                <a:latin typeface="Calibri"/>
                <a:cs typeface="Calibri"/>
              </a:rPr>
              <a:t>ans</a:t>
            </a:r>
            <a:r>
              <a:rPr sz="1750" spc="-33" dirty="0">
                <a:latin typeface="Calibri"/>
                <a:cs typeface="Calibri"/>
              </a:rPr>
              <a:t> </a:t>
            </a:r>
            <a:r>
              <a:rPr sz="1750" dirty="0">
                <a:latin typeface="Calibri"/>
                <a:cs typeface="Calibri"/>
              </a:rPr>
              <a:t>d’indemnisation</a:t>
            </a:r>
            <a:r>
              <a:rPr sz="1750" spc="-37" dirty="0">
                <a:latin typeface="Calibri"/>
                <a:cs typeface="Calibri"/>
              </a:rPr>
              <a:t> </a:t>
            </a:r>
            <a:r>
              <a:rPr sz="1750" dirty="0">
                <a:latin typeface="Calibri"/>
                <a:cs typeface="Calibri"/>
              </a:rPr>
              <a:t>perdue</a:t>
            </a:r>
            <a:r>
              <a:rPr sz="1750" spc="-29" dirty="0">
                <a:latin typeface="Calibri"/>
                <a:cs typeface="Calibri"/>
              </a:rPr>
              <a:t> </a:t>
            </a:r>
            <a:r>
              <a:rPr sz="1750" dirty="0">
                <a:latin typeface="Calibri"/>
                <a:cs typeface="Calibri"/>
              </a:rPr>
              <a:t>selon</a:t>
            </a:r>
            <a:r>
              <a:rPr sz="1750" spc="-37" dirty="0">
                <a:latin typeface="Calibri"/>
                <a:cs typeface="Calibri"/>
              </a:rPr>
              <a:t> </a:t>
            </a:r>
            <a:r>
              <a:rPr sz="1750" dirty="0">
                <a:latin typeface="Calibri"/>
                <a:cs typeface="Calibri"/>
              </a:rPr>
              <a:t>que</a:t>
            </a:r>
            <a:r>
              <a:rPr sz="1750" spc="-29" dirty="0">
                <a:latin typeface="Calibri"/>
                <a:cs typeface="Calibri"/>
              </a:rPr>
              <a:t> </a:t>
            </a:r>
            <a:r>
              <a:rPr sz="1750" dirty="0">
                <a:latin typeface="Calibri"/>
                <a:cs typeface="Calibri"/>
              </a:rPr>
              <a:t>bas</a:t>
            </a:r>
            <a:r>
              <a:rPr sz="1750" spc="-33" dirty="0">
                <a:latin typeface="Calibri"/>
                <a:cs typeface="Calibri"/>
              </a:rPr>
              <a:t> </a:t>
            </a:r>
            <a:r>
              <a:rPr sz="1750" dirty="0">
                <a:latin typeface="Calibri"/>
                <a:cs typeface="Calibri"/>
              </a:rPr>
              <a:t>de</a:t>
            </a:r>
            <a:r>
              <a:rPr sz="1750" spc="-29" dirty="0">
                <a:latin typeface="Calibri"/>
                <a:cs typeface="Calibri"/>
              </a:rPr>
              <a:t> </a:t>
            </a:r>
            <a:r>
              <a:rPr sz="1750" dirty="0">
                <a:latin typeface="Calibri"/>
                <a:cs typeface="Calibri"/>
              </a:rPr>
              <a:t>tranche</a:t>
            </a:r>
            <a:r>
              <a:rPr sz="1750" spc="-29" dirty="0">
                <a:latin typeface="Calibri"/>
                <a:cs typeface="Calibri"/>
              </a:rPr>
              <a:t> </a:t>
            </a:r>
            <a:r>
              <a:rPr sz="1750" dirty="0">
                <a:latin typeface="Calibri"/>
                <a:cs typeface="Calibri"/>
              </a:rPr>
              <a:t>ou</a:t>
            </a:r>
            <a:r>
              <a:rPr sz="1750" spc="-37" dirty="0">
                <a:latin typeface="Calibri"/>
                <a:cs typeface="Calibri"/>
              </a:rPr>
              <a:t> </a:t>
            </a:r>
            <a:r>
              <a:rPr sz="1750" spc="-8" dirty="0">
                <a:latin typeface="Calibri"/>
                <a:cs typeface="Calibri"/>
              </a:rPr>
              <a:t>haut)</a:t>
            </a:r>
            <a:endParaRPr sz="1750" dirty="0">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841672" y="4213859"/>
            <a:ext cx="9029700" cy="0"/>
          </a:xfrm>
          <a:custGeom>
            <a:avLst/>
            <a:gdLst/>
            <a:ahLst/>
            <a:cxnLst/>
            <a:rect l="l" t="t" r="r" b="b"/>
            <a:pathLst>
              <a:path w="10835640">
                <a:moveTo>
                  <a:pt x="0" y="0"/>
                </a:moveTo>
                <a:lnTo>
                  <a:pt x="10835024" y="0"/>
                </a:lnTo>
              </a:path>
            </a:pathLst>
          </a:custGeom>
          <a:ln w="9525">
            <a:solidFill>
              <a:srgbClr val="D9D9D9"/>
            </a:solidFill>
          </a:ln>
        </p:spPr>
        <p:txBody>
          <a:bodyPr wrap="square" lIns="0" tIns="0" rIns="0" bIns="0" rtlCol="0"/>
          <a:lstStyle/>
          <a:p>
            <a:endParaRPr sz="1500"/>
          </a:p>
        </p:txBody>
      </p:sp>
      <p:sp>
        <p:nvSpPr>
          <p:cNvPr id="3" name="object 3"/>
          <p:cNvSpPr/>
          <p:nvPr/>
        </p:nvSpPr>
        <p:spPr>
          <a:xfrm>
            <a:off x="1841672" y="3718559"/>
            <a:ext cx="9029700" cy="0"/>
          </a:xfrm>
          <a:custGeom>
            <a:avLst/>
            <a:gdLst/>
            <a:ahLst/>
            <a:cxnLst/>
            <a:rect l="l" t="t" r="r" b="b"/>
            <a:pathLst>
              <a:path w="10835640">
                <a:moveTo>
                  <a:pt x="0" y="0"/>
                </a:moveTo>
                <a:lnTo>
                  <a:pt x="10835024" y="0"/>
                </a:lnTo>
              </a:path>
            </a:pathLst>
          </a:custGeom>
          <a:ln w="9525">
            <a:solidFill>
              <a:srgbClr val="D9D9D9"/>
            </a:solidFill>
          </a:ln>
        </p:spPr>
        <p:txBody>
          <a:bodyPr wrap="square" lIns="0" tIns="0" rIns="0" bIns="0" rtlCol="0"/>
          <a:lstStyle/>
          <a:p>
            <a:endParaRPr sz="1500"/>
          </a:p>
        </p:txBody>
      </p:sp>
      <p:sp>
        <p:nvSpPr>
          <p:cNvPr id="4" name="object 4"/>
          <p:cNvSpPr/>
          <p:nvPr/>
        </p:nvSpPr>
        <p:spPr>
          <a:xfrm>
            <a:off x="1841672" y="3223259"/>
            <a:ext cx="9029700" cy="0"/>
          </a:xfrm>
          <a:custGeom>
            <a:avLst/>
            <a:gdLst/>
            <a:ahLst/>
            <a:cxnLst/>
            <a:rect l="l" t="t" r="r" b="b"/>
            <a:pathLst>
              <a:path w="10835640">
                <a:moveTo>
                  <a:pt x="0" y="0"/>
                </a:moveTo>
                <a:lnTo>
                  <a:pt x="10835024" y="0"/>
                </a:lnTo>
              </a:path>
            </a:pathLst>
          </a:custGeom>
          <a:ln w="9525">
            <a:solidFill>
              <a:srgbClr val="D9D9D9"/>
            </a:solidFill>
          </a:ln>
        </p:spPr>
        <p:txBody>
          <a:bodyPr wrap="square" lIns="0" tIns="0" rIns="0" bIns="0" rtlCol="0"/>
          <a:lstStyle/>
          <a:p>
            <a:endParaRPr sz="1500"/>
          </a:p>
        </p:txBody>
      </p:sp>
      <p:sp>
        <p:nvSpPr>
          <p:cNvPr id="5" name="object 5"/>
          <p:cNvSpPr/>
          <p:nvPr/>
        </p:nvSpPr>
        <p:spPr>
          <a:xfrm>
            <a:off x="1841672" y="2727959"/>
            <a:ext cx="9029700" cy="0"/>
          </a:xfrm>
          <a:custGeom>
            <a:avLst/>
            <a:gdLst/>
            <a:ahLst/>
            <a:cxnLst/>
            <a:rect l="l" t="t" r="r" b="b"/>
            <a:pathLst>
              <a:path w="10835640">
                <a:moveTo>
                  <a:pt x="0" y="0"/>
                </a:moveTo>
                <a:lnTo>
                  <a:pt x="10835024" y="0"/>
                </a:lnTo>
              </a:path>
            </a:pathLst>
          </a:custGeom>
          <a:ln w="9525">
            <a:solidFill>
              <a:srgbClr val="D9D9D9"/>
            </a:solidFill>
          </a:ln>
        </p:spPr>
        <p:txBody>
          <a:bodyPr wrap="square" lIns="0" tIns="0" rIns="0" bIns="0" rtlCol="0"/>
          <a:lstStyle/>
          <a:p>
            <a:endParaRPr sz="1500"/>
          </a:p>
        </p:txBody>
      </p:sp>
      <p:sp>
        <p:nvSpPr>
          <p:cNvPr id="6" name="object 6"/>
          <p:cNvSpPr/>
          <p:nvPr/>
        </p:nvSpPr>
        <p:spPr>
          <a:xfrm>
            <a:off x="1841672" y="2235199"/>
            <a:ext cx="9029700" cy="0"/>
          </a:xfrm>
          <a:custGeom>
            <a:avLst/>
            <a:gdLst/>
            <a:ahLst/>
            <a:cxnLst/>
            <a:rect l="l" t="t" r="r" b="b"/>
            <a:pathLst>
              <a:path w="10835640">
                <a:moveTo>
                  <a:pt x="0" y="0"/>
                </a:moveTo>
                <a:lnTo>
                  <a:pt x="10835024" y="0"/>
                </a:lnTo>
              </a:path>
            </a:pathLst>
          </a:custGeom>
          <a:ln w="9525">
            <a:solidFill>
              <a:srgbClr val="D9D9D9"/>
            </a:solidFill>
          </a:ln>
        </p:spPr>
        <p:txBody>
          <a:bodyPr wrap="square" lIns="0" tIns="0" rIns="0" bIns="0" rtlCol="0"/>
          <a:lstStyle/>
          <a:p>
            <a:endParaRPr sz="1500"/>
          </a:p>
        </p:txBody>
      </p:sp>
      <p:sp>
        <p:nvSpPr>
          <p:cNvPr id="7" name="object 7"/>
          <p:cNvSpPr/>
          <p:nvPr/>
        </p:nvSpPr>
        <p:spPr>
          <a:xfrm>
            <a:off x="1841672" y="1739368"/>
            <a:ext cx="9029700" cy="0"/>
          </a:xfrm>
          <a:custGeom>
            <a:avLst/>
            <a:gdLst/>
            <a:ahLst/>
            <a:cxnLst/>
            <a:rect l="l" t="t" r="r" b="b"/>
            <a:pathLst>
              <a:path w="10835640">
                <a:moveTo>
                  <a:pt x="0" y="0"/>
                </a:moveTo>
                <a:lnTo>
                  <a:pt x="10835024" y="0"/>
                </a:lnTo>
              </a:path>
            </a:pathLst>
          </a:custGeom>
          <a:ln w="9525">
            <a:solidFill>
              <a:srgbClr val="D9D9D9"/>
            </a:solidFill>
          </a:ln>
        </p:spPr>
        <p:txBody>
          <a:bodyPr wrap="square" lIns="0" tIns="0" rIns="0" bIns="0" rtlCol="0"/>
          <a:lstStyle/>
          <a:p>
            <a:endParaRPr sz="1500"/>
          </a:p>
        </p:txBody>
      </p:sp>
      <p:grpSp>
        <p:nvGrpSpPr>
          <p:cNvPr id="8" name="object 8"/>
          <p:cNvGrpSpPr/>
          <p:nvPr/>
        </p:nvGrpSpPr>
        <p:grpSpPr>
          <a:xfrm>
            <a:off x="1837704" y="4678466"/>
            <a:ext cx="9037638" cy="60854"/>
            <a:chOff x="2205244" y="5614158"/>
            <a:chExt cx="10845165" cy="73025"/>
          </a:xfrm>
        </p:grpSpPr>
        <p:sp>
          <p:nvSpPr>
            <p:cNvPr id="9" name="object 9"/>
            <p:cNvSpPr/>
            <p:nvPr/>
          </p:nvSpPr>
          <p:spPr>
            <a:xfrm>
              <a:off x="2210006" y="5650415"/>
              <a:ext cx="10835640" cy="0"/>
            </a:xfrm>
            <a:custGeom>
              <a:avLst/>
              <a:gdLst/>
              <a:ahLst/>
              <a:cxnLst/>
              <a:rect l="l" t="t" r="r" b="b"/>
              <a:pathLst>
                <a:path w="10835640">
                  <a:moveTo>
                    <a:pt x="0" y="0"/>
                  </a:moveTo>
                  <a:lnTo>
                    <a:pt x="10835024" y="1"/>
                  </a:lnTo>
                </a:path>
              </a:pathLst>
            </a:custGeom>
            <a:ln w="9525">
              <a:solidFill>
                <a:srgbClr val="D9D9D9"/>
              </a:solidFill>
            </a:ln>
          </p:spPr>
          <p:txBody>
            <a:bodyPr wrap="square" lIns="0" tIns="0" rIns="0" bIns="0" rtlCol="0"/>
            <a:lstStyle/>
            <a:p>
              <a:endParaRPr sz="1500"/>
            </a:p>
          </p:txBody>
        </p:sp>
        <p:sp>
          <p:nvSpPr>
            <p:cNvPr id="10" name="object 10"/>
            <p:cNvSpPr/>
            <p:nvPr/>
          </p:nvSpPr>
          <p:spPr>
            <a:xfrm>
              <a:off x="2210006" y="5614158"/>
              <a:ext cx="10835640" cy="73025"/>
            </a:xfrm>
            <a:custGeom>
              <a:avLst/>
              <a:gdLst/>
              <a:ahLst/>
              <a:cxnLst/>
              <a:rect l="l" t="t" r="r" b="b"/>
              <a:pathLst>
                <a:path w="10835640" h="73025">
                  <a:moveTo>
                    <a:pt x="0" y="0"/>
                  </a:moveTo>
                  <a:lnTo>
                    <a:pt x="0" y="72516"/>
                  </a:lnTo>
                </a:path>
                <a:path w="10835640" h="73025">
                  <a:moveTo>
                    <a:pt x="103425" y="0"/>
                  </a:moveTo>
                  <a:lnTo>
                    <a:pt x="103425" y="72516"/>
                  </a:lnTo>
                </a:path>
                <a:path w="10835640" h="73025">
                  <a:moveTo>
                    <a:pt x="207057" y="0"/>
                  </a:moveTo>
                  <a:lnTo>
                    <a:pt x="207057" y="72516"/>
                  </a:lnTo>
                </a:path>
                <a:path w="10835640" h="73025">
                  <a:moveTo>
                    <a:pt x="310689" y="0"/>
                  </a:moveTo>
                  <a:lnTo>
                    <a:pt x="310689" y="72516"/>
                  </a:lnTo>
                </a:path>
                <a:path w="10835640" h="73025">
                  <a:moveTo>
                    <a:pt x="411273" y="0"/>
                  </a:moveTo>
                  <a:lnTo>
                    <a:pt x="411273" y="72516"/>
                  </a:lnTo>
                </a:path>
                <a:path w="10835640" h="73025">
                  <a:moveTo>
                    <a:pt x="514905" y="0"/>
                  </a:moveTo>
                  <a:lnTo>
                    <a:pt x="514905" y="72516"/>
                  </a:lnTo>
                </a:path>
                <a:path w="10835640" h="73025">
                  <a:moveTo>
                    <a:pt x="618537" y="0"/>
                  </a:moveTo>
                  <a:lnTo>
                    <a:pt x="618537" y="72516"/>
                  </a:lnTo>
                </a:path>
                <a:path w="10835640" h="73025">
                  <a:moveTo>
                    <a:pt x="722169" y="0"/>
                  </a:moveTo>
                  <a:lnTo>
                    <a:pt x="722169" y="72516"/>
                  </a:lnTo>
                </a:path>
                <a:path w="10835640" h="73025">
                  <a:moveTo>
                    <a:pt x="825801" y="0"/>
                  </a:moveTo>
                  <a:lnTo>
                    <a:pt x="825801" y="72516"/>
                  </a:lnTo>
                </a:path>
                <a:path w="10835640" h="73025">
                  <a:moveTo>
                    <a:pt x="929433" y="0"/>
                  </a:moveTo>
                  <a:lnTo>
                    <a:pt x="929433" y="72516"/>
                  </a:lnTo>
                </a:path>
                <a:path w="10835640" h="73025">
                  <a:moveTo>
                    <a:pt x="1033065" y="0"/>
                  </a:moveTo>
                  <a:lnTo>
                    <a:pt x="1033065" y="72516"/>
                  </a:lnTo>
                </a:path>
                <a:path w="10835640" h="73025">
                  <a:moveTo>
                    <a:pt x="1133649" y="0"/>
                  </a:moveTo>
                  <a:lnTo>
                    <a:pt x="1133649" y="72516"/>
                  </a:lnTo>
                </a:path>
                <a:path w="10835640" h="73025">
                  <a:moveTo>
                    <a:pt x="1237281" y="0"/>
                  </a:moveTo>
                  <a:lnTo>
                    <a:pt x="1237281" y="72516"/>
                  </a:lnTo>
                </a:path>
                <a:path w="10835640" h="73025">
                  <a:moveTo>
                    <a:pt x="1340913" y="0"/>
                  </a:moveTo>
                  <a:lnTo>
                    <a:pt x="1340913" y="72516"/>
                  </a:lnTo>
                </a:path>
                <a:path w="10835640" h="73025">
                  <a:moveTo>
                    <a:pt x="1444545" y="0"/>
                  </a:moveTo>
                  <a:lnTo>
                    <a:pt x="1444545" y="72516"/>
                  </a:lnTo>
                </a:path>
                <a:path w="10835640" h="73025">
                  <a:moveTo>
                    <a:pt x="1548177" y="0"/>
                  </a:moveTo>
                  <a:lnTo>
                    <a:pt x="1548177" y="72516"/>
                  </a:lnTo>
                </a:path>
                <a:path w="10835640" h="73025">
                  <a:moveTo>
                    <a:pt x="1651809" y="0"/>
                  </a:moveTo>
                  <a:lnTo>
                    <a:pt x="1651809" y="72516"/>
                  </a:lnTo>
                </a:path>
                <a:path w="10835640" h="73025">
                  <a:moveTo>
                    <a:pt x="1755441" y="0"/>
                  </a:moveTo>
                  <a:lnTo>
                    <a:pt x="1755441" y="72516"/>
                  </a:lnTo>
                </a:path>
                <a:path w="10835640" h="73025">
                  <a:moveTo>
                    <a:pt x="1856025" y="0"/>
                  </a:moveTo>
                  <a:lnTo>
                    <a:pt x="1856025" y="72516"/>
                  </a:lnTo>
                </a:path>
                <a:path w="10835640" h="73025">
                  <a:moveTo>
                    <a:pt x="1959657" y="0"/>
                  </a:moveTo>
                  <a:lnTo>
                    <a:pt x="1959657" y="72516"/>
                  </a:lnTo>
                </a:path>
                <a:path w="10835640" h="73025">
                  <a:moveTo>
                    <a:pt x="2063289" y="0"/>
                  </a:moveTo>
                  <a:lnTo>
                    <a:pt x="2063289" y="72516"/>
                  </a:lnTo>
                </a:path>
                <a:path w="10835640" h="73025">
                  <a:moveTo>
                    <a:pt x="2166921" y="0"/>
                  </a:moveTo>
                  <a:lnTo>
                    <a:pt x="2166921" y="72516"/>
                  </a:lnTo>
                </a:path>
                <a:path w="10835640" h="73025">
                  <a:moveTo>
                    <a:pt x="2270553" y="0"/>
                  </a:moveTo>
                  <a:lnTo>
                    <a:pt x="2270553" y="72516"/>
                  </a:lnTo>
                </a:path>
                <a:path w="10835640" h="73025">
                  <a:moveTo>
                    <a:pt x="2374185" y="0"/>
                  </a:moveTo>
                  <a:lnTo>
                    <a:pt x="2374185" y="72516"/>
                  </a:lnTo>
                </a:path>
                <a:path w="10835640" h="73025">
                  <a:moveTo>
                    <a:pt x="2477817" y="0"/>
                  </a:moveTo>
                  <a:lnTo>
                    <a:pt x="2477817" y="72516"/>
                  </a:lnTo>
                </a:path>
                <a:path w="10835640" h="73025">
                  <a:moveTo>
                    <a:pt x="2578401" y="0"/>
                  </a:moveTo>
                  <a:lnTo>
                    <a:pt x="2578401" y="72516"/>
                  </a:lnTo>
                </a:path>
                <a:path w="10835640" h="73025">
                  <a:moveTo>
                    <a:pt x="2682033" y="0"/>
                  </a:moveTo>
                  <a:lnTo>
                    <a:pt x="2682033" y="72516"/>
                  </a:lnTo>
                </a:path>
                <a:path w="10835640" h="73025">
                  <a:moveTo>
                    <a:pt x="2785665" y="0"/>
                  </a:moveTo>
                  <a:lnTo>
                    <a:pt x="2785665" y="72516"/>
                  </a:lnTo>
                </a:path>
                <a:path w="10835640" h="73025">
                  <a:moveTo>
                    <a:pt x="2889297" y="0"/>
                  </a:moveTo>
                  <a:lnTo>
                    <a:pt x="2889297" y="72516"/>
                  </a:lnTo>
                </a:path>
                <a:path w="10835640" h="73025">
                  <a:moveTo>
                    <a:pt x="2992929" y="0"/>
                  </a:moveTo>
                  <a:lnTo>
                    <a:pt x="2992929" y="72516"/>
                  </a:lnTo>
                </a:path>
                <a:path w="10835640" h="73025">
                  <a:moveTo>
                    <a:pt x="3096561" y="0"/>
                  </a:moveTo>
                  <a:lnTo>
                    <a:pt x="3096561" y="72516"/>
                  </a:lnTo>
                </a:path>
                <a:path w="10835640" h="73025">
                  <a:moveTo>
                    <a:pt x="3200193" y="0"/>
                  </a:moveTo>
                  <a:lnTo>
                    <a:pt x="3200193" y="72516"/>
                  </a:lnTo>
                </a:path>
                <a:path w="10835640" h="73025">
                  <a:moveTo>
                    <a:pt x="3300777" y="0"/>
                  </a:moveTo>
                  <a:lnTo>
                    <a:pt x="3300777" y="72516"/>
                  </a:lnTo>
                </a:path>
                <a:path w="10835640" h="73025">
                  <a:moveTo>
                    <a:pt x="3404409" y="0"/>
                  </a:moveTo>
                  <a:lnTo>
                    <a:pt x="3404409" y="72516"/>
                  </a:lnTo>
                </a:path>
                <a:path w="10835640" h="73025">
                  <a:moveTo>
                    <a:pt x="3508041" y="0"/>
                  </a:moveTo>
                  <a:lnTo>
                    <a:pt x="3508041" y="72516"/>
                  </a:lnTo>
                </a:path>
                <a:path w="10835640" h="73025">
                  <a:moveTo>
                    <a:pt x="3611673" y="0"/>
                  </a:moveTo>
                  <a:lnTo>
                    <a:pt x="3611673" y="72516"/>
                  </a:lnTo>
                </a:path>
                <a:path w="10835640" h="73025">
                  <a:moveTo>
                    <a:pt x="3715305" y="0"/>
                  </a:moveTo>
                  <a:lnTo>
                    <a:pt x="3715305" y="72516"/>
                  </a:lnTo>
                </a:path>
                <a:path w="10835640" h="73025">
                  <a:moveTo>
                    <a:pt x="3818937" y="0"/>
                  </a:moveTo>
                  <a:lnTo>
                    <a:pt x="3818937" y="72516"/>
                  </a:lnTo>
                </a:path>
                <a:path w="10835640" h="73025">
                  <a:moveTo>
                    <a:pt x="3922569" y="0"/>
                  </a:moveTo>
                  <a:lnTo>
                    <a:pt x="3922569" y="72516"/>
                  </a:lnTo>
                </a:path>
                <a:path w="10835640" h="73025">
                  <a:moveTo>
                    <a:pt x="4023153" y="0"/>
                  </a:moveTo>
                  <a:lnTo>
                    <a:pt x="4023153" y="72516"/>
                  </a:lnTo>
                </a:path>
                <a:path w="10835640" h="73025">
                  <a:moveTo>
                    <a:pt x="4126785" y="0"/>
                  </a:moveTo>
                  <a:lnTo>
                    <a:pt x="4126785" y="72516"/>
                  </a:lnTo>
                </a:path>
                <a:path w="10835640" h="73025">
                  <a:moveTo>
                    <a:pt x="4230417" y="0"/>
                  </a:moveTo>
                  <a:lnTo>
                    <a:pt x="4230417" y="72516"/>
                  </a:lnTo>
                </a:path>
                <a:path w="10835640" h="73025">
                  <a:moveTo>
                    <a:pt x="4334049" y="0"/>
                  </a:moveTo>
                  <a:lnTo>
                    <a:pt x="4334049" y="72516"/>
                  </a:lnTo>
                </a:path>
                <a:path w="10835640" h="73025">
                  <a:moveTo>
                    <a:pt x="4437681" y="0"/>
                  </a:moveTo>
                  <a:lnTo>
                    <a:pt x="4437681" y="72516"/>
                  </a:lnTo>
                </a:path>
                <a:path w="10835640" h="73025">
                  <a:moveTo>
                    <a:pt x="4541313" y="0"/>
                  </a:moveTo>
                  <a:lnTo>
                    <a:pt x="4541313" y="72516"/>
                  </a:lnTo>
                </a:path>
                <a:path w="10835640" h="73025">
                  <a:moveTo>
                    <a:pt x="4644945" y="0"/>
                  </a:moveTo>
                  <a:lnTo>
                    <a:pt x="4644945" y="72516"/>
                  </a:lnTo>
                </a:path>
                <a:path w="10835640" h="73025">
                  <a:moveTo>
                    <a:pt x="4745529" y="0"/>
                  </a:moveTo>
                  <a:lnTo>
                    <a:pt x="4745529" y="72516"/>
                  </a:lnTo>
                </a:path>
                <a:path w="10835640" h="73025">
                  <a:moveTo>
                    <a:pt x="4849161" y="0"/>
                  </a:moveTo>
                  <a:lnTo>
                    <a:pt x="4849161" y="72516"/>
                  </a:lnTo>
                </a:path>
                <a:path w="10835640" h="73025">
                  <a:moveTo>
                    <a:pt x="4952793" y="0"/>
                  </a:moveTo>
                  <a:lnTo>
                    <a:pt x="4952793" y="72516"/>
                  </a:lnTo>
                </a:path>
                <a:path w="10835640" h="73025">
                  <a:moveTo>
                    <a:pt x="5056425" y="0"/>
                  </a:moveTo>
                  <a:lnTo>
                    <a:pt x="5056425" y="72516"/>
                  </a:lnTo>
                </a:path>
                <a:path w="10835640" h="73025">
                  <a:moveTo>
                    <a:pt x="5160057" y="0"/>
                  </a:moveTo>
                  <a:lnTo>
                    <a:pt x="5160057" y="72516"/>
                  </a:lnTo>
                </a:path>
                <a:path w="10835640" h="73025">
                  <a:moveTo>
                    <a:pt x="5263689" y="0"/>
                  </a:moveTo>
                  <a:lnTo>
                    <a:pt x="5263689" y="72516"/>
                  </a:lnTo>
                </a:path>
                <a:path w="10835640" h="73025">
                  <a:moveTo>
                    <a:pt x="5367321" y="0"/>
                  </a:moveTo>
                  <a:lnTo>
                    <a:pt x="5367321" y="72516"/>
                  </a:lnTo>
                </a:path>
                <a:path w="10835640" h="73025">
                  <a:moveTo>
                    <a:pt x="5467905" y="0"/>
                  </a:moveTo>
                  <a:lnTo>
                    <a:pt x="5467905" y="72516"/>
                  </a:lnTo>
                </a:path>
                <a:path w="10835640" h="73025">
                  <a:moveTo>
                    <a:pt x="5571537" y="0"/>
                  </a:moveTo>
                  <a:lnTo>
                    <a:pt x="5571537" y="72516"/>
                  </a:lnTo>
                </a:path>
                <a:path w="10835640" h="73025">
                  <a:moveTo>
                    <a:pt x="5675169" y="0"/>
                  </a:moveTo>
                  <a:lnTo>
                    <a:pt x="5675169" y="72516"/>
                  </a:lnTo>
                </a:path>
                <a:path w="10835640" h="73025">
                  <a:moveTo>
                    <a:pt x="5778801" y="0"/>
                  </a:moveTo>
                  <a:lnTo>
                    <a:pt x="5778801" y="72516"/>
                  </a:lnTo>
                </a:path>
                <a:path w="10835640" h="73025">
                  <a:moveTo>
                    <a:pt x="5882433" y="0"/>
                  </a:moveTo>
                  <a:lnTo>
                    <a:pt x="5882433" y="72516"/>
                  </a:lnTo>
                </a:path>
                <a:path w="10835640" h="73025">
                  <a:moveTo>
                    <a:pt x="5986065" y="0"/>
                  </a:moveTo>
                  <a:lnTo>
                    <a:pt x="5986065" y="72516"/>
                  </a:lnTo>
                </a:path>
                <a:path w="10835640" h="73025">
                  <a:moveTo>
                    <a:pt x="6089697" y="0"/>
                  </a:moveTo>
                  <a:lnTo>
                    <a:pt x="6089697" y="72516"/>
                  </a:lnTo>
                </a:path>
                <a:path w="10835640" h="73025">
                  <a:moveTo>
                    <a:pt x="6190281" y="0"/>
                  </a:moveTo>
                  <a:lnTo>
                    <a:pt x="6190281" y="72516"/>
                  </a:lnTo>
                </a:path>
                <a:path w="10835640" h="73025">
                  <a:moveTo>
                    <a:pt x="6293913" y="0"/>
                  </a:moveTo>
                  <a:lnTo>
                    <a:pt x="6293913" y="72516"/>
                  </a:lnTo>
                </a:path>
                <a:path w="10835640" h="73025">
                  <a:moveTo>
                    <a:pt x="6397545" y="0"/>
                  </a:moveTo>
                  <a:lnTo>
                    <a:pt x="6397545" y="72516"/>
                  </a:lnTo>
                </a:path>
                <a:path w="10835640" h="73025">
                  <a:moveTo>
                    <a:pt x="6501177" y="0"/>
                  </a:moveTo>
                  <a:lnTo>
                    <a:pt x="6501177" y="72516"/>
                  </a:lnTo>
                </a:path>
                <a:path w="10835640" h="73025">
                  <a:moveTo>
                    <a:pt x="6604809" y="0"/>
                  </a:moveTo>
                  <a:lnTo>
                    <a:pt x="6604809" y="72516"/>
                  </a:lnTo>
                </a:path>
                <a:path w="10835640" h="73025">
                  <a:moveTo>
                    <a:pt x="6708441" y="0"/>
                  </a:moveTo>
                  <a:lnTo>
                    <a:pt x="6708441" y="72516"/>
                  </a:lnTo>
                </a:path>
                <a:path w="10835640" h="73025">
                  <a:moveTo>
                    <a:pt x="6812073" y="0"/>
                  </a:moveTo>
                  <a:lnTo>
                    <a:pt x="6812073" y="72516"/>
                  </a:lnTo>
                </a:path>
                <a:path w="10835640" h="73025">
                  <a:moveTo>
                    <a:pt x="6912657" y="0"/>
                  </a:moveTo>
                  <a:lnTo>
                    <a:pt x="6912657" y="72516"/>
                  </a:lnTo>
                </a:path>
                <a:path w="10835640" h="73025">
                  <a:moveTo>
                    <a:pt x="7016289" y="0"/>
                  </a:moveTo>
                  <a:lnTo>
                    <a:pt x="7016289" y="72516"/>
                  </a:lnTo>
                </a:path>
                <a:path w="10835640" h="73025">
                  <a:moveTo>
                    <a:pt x="7119921" y="0"/>
                  </a:moveTo>
                  <a:lnTo>
                    <a:pt x="7119921" y="72516"/>
                  </a:lnTo>
                </a:path>
                <a:path w="10835640" h="73025">
                  <a:moveTo>
                    <a:pt x="7223553" y="0"/>
                  </a:moveTo>
                  <a:lnTo>
                    <a:pt x="7223553" y="72516"/>
                  </a:lnTo>
                </a:path>
                <a:path w="10835640" h="73025">
                  <a:moveTo>
                    <a:pt x="7327185" y="0"/>
                  </a:moveTo>
                  <a:lnTo>
                    <a:pt x="7327185" y="72516"/>
                  </a:lnTo>
                </a:path>
                <a:path w="10835640" h="73025">
                  <a:moveTo>
                    <a:pt x="7430817" y="0"/>
                  </a:moveTo>
                  <a:lnTo>
                    <a:pt x="7430817" y="72516"/>
                  </a:lnTo>
                </a:path>
                <a:path w="10835640" h="73025">
                  <a:moveTo>
                    <a:pt x="7531401" y="0"/>
                  </a:moveTo>
                  <a:lnTo>
                    <a:pt x="7531401" y="72516"/>
                  </a:lnTo>
                </a:path>
                <a:path w="10835640" h="73025">
                  <a:moveTo>
                    <a:pt x="7635033" y="0"/>
                  </a:moveTo>
                  <a:lnTo>
                    <a:pt x="7635033" y="72516"/>
                  </a:lnTo>
                </a:path>
                <a:path w="10835640" h="73025">
                  <a:moveTo>
                    <a:pt x="7738665" y="0"/>
                  </a:moveTo>
                  <a:lnTo>
                    <a:pt x="7738665" y="72516"/>
                  </a:lnTo>
                </a:path>
                <a:path w="10835640" h="73025">
                  <a:moveTo>
                    <a:pt x="7842297" y="0"/>
                  </a:moveTo>
                  <a:lnTo>
                    <a:pt x="7842297" y="72516"/>
                  </a:lnTo>
                </a:path>
                <a:path w="10835640" h="73025">
                  <a:moveTo>
                    <a:pt x="7945929" y="0"/>
                  </a:moveTo>
                  <a:lnTo>
                    <a:pt x="7945929" y="72516"/>
                  </a:lnTo>
                </a:path>
                <a:path w="10835640" h="73025">
                  <a:moveTo>
                    <a:pt x="8049561" y="0"/>
                  </a:moveTo>
                  <a:lnTo>
                    <a:pt x="8049561" y="72516"/>
                  </a:lnTo>
                </a:path>
                <a:path w="10835640" h="73025">
                  <a:moveTo>
                    <a:pt x="8153193" y="0"/>
                  </a:moveTo>
                  <a:lnTo>
                    <a:pt x="8153193" y="72516"/>
                  </a:lnTo>
                </a:path>
                <a:path w="10835640" h="73025">
                  <a:moveTo>
                    <a:pt x="8253777" y="0"/>
                  </a:moveTo>
                  <a:lnTo>
                    <a:pt x="8253777" y="72516"/>
                  </a:lnTo>
                </a:path>
                <a:path w="10835640" h="73025">
                  <a:moveTo>
                    <a:pt x="8357409" y="0"/>
                  </a:moveTo>
                  <a:lnTo>
                    <a:pt x="8357409" y="72516"/>
                  </a:lnTo>
                </a:path>
                <a:path w="10835640" h="73025">
                  <a:moveTo>
                    <a:pt x="8461041" y="0"/>
                  </a:moveTo>
                  <a:lnTo>
                    <a:pt x="8461041" y="72516"/>
                  </a:lnTo>
                </a:path>
                <a:path w="10835640" h="73025">
                  <a:moveTo>
                    <a:pt x="8564673" y="0"/>
                  </a:moveTo>
                  <a:lnTo>
                    <a:pt x="8564673" y="72516"/>
                  </a:lnTo>
                </a:path>
                <a:path w="10835640" h="73025">
                  <a:moveTo>
                    <a:pt x="8668305" y="0"/>
                  </a:moveTo>
                  <a:lnTo>
                    <a:pt x="8668305" y="72516"/>
                  </a:lnTo>
                </a:path>
                <a:path w="10835640" h="73025">
                  <a:moveTo>
                    <a:pt x="8771937" y="0"/>
                  </a:moveTo>
                  <a:lnTo>
                    <a:pt x="8771937" y="72516"/>
                  </a:lnTo>
                </a:path>
                <a:path w="10835640" h="73025">
                  <a:moveTo>
                    <a:pt x="8875569" y="0"/>
                  </a:moveTo>
                  <a:lnTo>
                    <a:pt x="8875569" y="72516"/>
                  </a:lnTo>
                </a:path>
                <a:path w="10835640" h="73025">
                  <a:moveTo>
                    <a:pt x="8976153" y="0"/>
                  </a:moveTo>
                  <a:lnTo>
                    <a:pt x="8976153" y="72516"/>
                  </a:lnTo>
                </a:path>
                <a:path w="10835640" h="73025">
                  <a:moveTo>
                    <a:pt x="9079785" y="0"/>
                  </a:moveTo>
                  <a:lnTo>
                    <a:pt x="9079785" y="72516"/>
                  </a:lnTo>
                </a:path>
                <a:path w="10835640" h="73025">
                  <a:moveTo>
                    <a:pt x="9183417" y="0"/>
                  </a:moveTo>
                  <a:lnTo>
                    <a:pt x="9183417" y="72516"/>
                  </a:lnTo>
                </a:path>
                <a:path w="10835640" h="73025">
                  <a:moveTo>
                    <a:pt x="9287049" y="0"/>
                  </a:moveTo>
                  <a:lnTo>
                    <a:pt x="9287049" y="72516"/>
                  </a:lnTo>
                </a:path>
                <a:path w="10835640" h="73025">
                  <a:moveTo>
                    <a:pt x="9390681" y="0"/>
                  </a:moveTo>
                  <a:lnTo>
                    <a:pt x="9390681" y="72516"/>
                  </a:lnTo>
                </a:path>
                <a:path w="10835640" h="73025">
                  <a:moveTo>
                    <a:pt x="9494313" y="0"/>
                  </a:moveTo>
                  <a:lnTo>
                    <a:pt x="9494313" y="72516"/>
                  </a:lnTo>
                </a:path>
                <a:path w="10835640" h="73025">
                  <a:moveTo>
                    <a:pt x="9597945" y="0"/>
                  </a:moveTo>
                  <a:lnTo>
                    <a:pt x="9597945" y="72516"/>
                  </a:lnTo>
                </a:path>
                <a:path w="10835640" h="73025">
                  <a:moveTo>
                    <a:pt x="9698529" y="0"/>
                  </a:moveTo>
                  <a:lnTo>
                    <a:pt x="9698529" y="72516"/>
                  </a:lnTo>
                </a:path>
                <a:path w="10835640" h="73025">
                  <a:moveTo>
                    <a:pt x="9802161" y="0"/>
                  </a:moveTo>
                  <a:lnTo>
                    <a:pt x="9802161" y="72516"/>
                  </a:lnTo>
                </a:path>
                <a:path w="10835640" h="73025">
                  <a:moveTo>
                    <a:pt x="9905793" y="0"/>
                  </a:moveTo>
                  <a:lnTo>
                    <a:pt x="9905793" y="72516"/>
                  </a:lnTo>
                </a:path>
                <a:path w="10835640" h="73025">
                  <a:moveTo>
                    <a:pt x="10009425" y="0"/>
                  </a:moveTo>
                  <a:lnTo>
                    <a:pt x="10009425" y="72516"/>
                  </a:lnTo>
                </a:path>
                <a:path w="10835640" h="73025">
                  <a:moveTo>
                    <a:pt x="10113057" y="0"/>
                  </a:moveTo>
                  <a:lnTo>
                    <a:pt x="10113057" y="72516"/>
                  </a:lnTo>
                </a:path>
                <a:path w="10835640" h="73025">
                  <a:moveTo>
                    <a:pt x="10216689" y="0"/>
                  </a:moveTo>
                  <a:lnTo>
                    <a:pt x="10216689" y="72516"/>
                  </a:lnTo>
                </a:path>
                <a:path w="10835640" h="73025">
                  <a:moveTo>
                    <a:pt x="10320321" y="0"/>
                  </a:moveTo>
                  <a:lnTo>
                    <a:pt x="10320321" y="72516"/>
                  </a:lnTo>
                </a:path>
                <a:path w="10835640" h="73025">
                  <a:moveTo>
                    <a:pt x="10420905" y="0"/>
                  </a:moveTo>
                  <a:lnTo>
                    <a:pt x="10420905" y="72516"/>
                  </a:lnTo>
                </a:path>
                <a:path w="10835640" h="73025">
                  <a:moveTo>
                    <a:pt x="10524537" y="0"/>
                  </a:moveTo>
                  <a:lnTo>
                    <a:pt x="10524537" y="72516"/>
                  </a:lnTo>
                </a:path>
                <a:path w="10835640" h="73025">
                  <a:moveTo>
                    <a:pt x="10628169" y="0"/>
                  </a:moveTo>
                  <a:lnTo>
                    <a:pt x="10628169" y="72516"/>
                  </a:lnTo>
                </a:path>
                <a:path w="10835640" h="73025">
                  <a:moveTo>
                    <a:pt x="10731801" y="0"/>
                  </a:moveTo>
                  <a:lnTo>
                    <a:pt x="10731801" y="72516"/>
                  </a:lnTo>
                </a:path>
                <a:path w="10835640" h="73025">
                  <a:moveTo>
                    <a:pt x="10835024" y="0"/>
                  </a:moveTo>
                  <a:lnTo>
                    <a:pt x="10835024" y="72516"/>
                  </a:lnTo>
                </a:path>
              </a:pathLst>
            </a:custGeom>
            <a:ln w="9525">
              <a:solidFill>
                <a:srgbClr val="D9D9D9"/>
              </a:solidFill>
            </a:ln>
          </p:spPr>
          <p:txBody>
            <a:bodyPr wrap="square" lIns="0" tIns="0" rIns="0" bIns="0" rtlCol="0"/>
            <a:lstStyle/>
            <a:p>
              <a:endParaRPr sz="1500"/>
            </a:p>
          </p:txBody>
        </p:sp>
      </p:grpSp>
      <p:grpSp>
        <p:nvGrpSpPr>
          <p:cNvPr id="11" name="object 11"/>
          <p:cNvGrpSpPr/>
          <p:nvPr/>
        </p:nvGrpSpPr>
        <p:grpSpPr>
          <a:xfrm>
            <a:off x="1872762" y="2296581"/>
            <a:ext cx="8967258" cy="2216679"/>
            <a:chOff x="2247314" y="2755896"/>
            <a:chExt cx="10760710" cy="2660015"/>
          </a:xfrm>
        </p:grpSpPr>
        <p:sp>
          <p:nvSpPr>
            <p:cNvPr id="12" name="object 12"/>
            <p:cNvSpPr/>
            <p:nvPr/>
          </p:nvSpPr>
          <p:spPr>
            <a:xfrm>
              <a:off x="2261602" y="2770183"/>
              <a:ext cx="10732135" cy="1870710"/>
            </a:xfrm>
            <a:custGeom>
              <a:avLst/>
              <a:gdLst/>
              <a:ahLst/>
              <a:cxnLst/>
              <a:rect l="l" t="t" r="r" b="b"/>
              <a:pathLst>
                <a:path w="10732135" h="1870710">
                  <a:moveTo>
                    <a:pt x="0" y="0"/>
                  </a:moveTo>
                  <a:lnTo>
                    <a:pt x="0" y="0"/>
                  </a:lnTo>
                  <a:lnTo>
                    <a:pt x="1033286" y="0"/>
                  </a:lnTo>
                  <a:lnTo>
                    <a:pt x="1133870" y="207712"/>
                  </a:lnTo>
                  <a:lnTo>
                    <a:pt x="2063510" y="207712"/>
                  </a:lnTo>
                  <a:lnTo>
                    <a:pt x="2167142" y="445456"/>
                  </a:lnTo>
                  <a:lnTo>
                    <a:pt x="3096782" y="445456"/>
                  </a:lnTo>
                  <a:lnTo>
                    <a:pt x="3200414" y="683200"/>
                  </a:lnTo>
                  <a:lnTo>
                    <a:pt x="4127006" y="683200"/>
                  </a:lnTo>
                  <a:lnTo>
                    <a:pt x="4230638" y="933136"/>
                  </a:lnTo>
                  <a:lnTo>
                    <a:pt x="5160278" y="933136"/>
                  </a:lnTo>
                  <a:lnTo>
                    <a:pt x="5263910" y="1192216"/>
                  </a:lnTo>
                  <a:lnTo>
                    <a:pt x="6190502" y="1192216"/>
                  </a:lnTo>
                  <a:lnTo>
                    <a:pt x="6294134" y="1454344"/>
                  </a:lnTo>
                  <a:lnTo>
                    <a:pt x="7223774" y="1454344"/>
                  </a:lnTo>
                  <a:lnTo>
                    <a:pt x="7327406" y="1661608"/>
                  </a:lnTo>
                  <a:lnTo>
                    <a:pt x="8253998" y="1661608"/>
                  </a:lnTo>
                  <a:lnTo>
                    <a:pt x="8357630" y="1870666"/>
                  </a:lnTo>
                  <a:lnTo>
                    <a:pt x="10628390" y="1870666"/>
                  </a:lnTo>
                  <a:lnTo>
                    <a:pt x="10731834" y="1870666"/>
                  </a:lnTo>
                </a:path>
              </a:pathLst>
            </a:custGeom>
            <a:ln w="28575">
              <a:solidFill>
                <a:srgbClr val="ED7D31"/>
              </a:solidFill>
            </a:ln>
          </p:spPr>
          <p:txBody>
            <a:bodyPr wrap="square" lIns="0" tIns="0" rIns="0" bIns="0" rtlCol="0"/>
            <a:lstStyle/>
            <a:p>
              <a:endParaRPr sz="1500"/>
            </a:p>
          </p:txBody>
        </p:sp>
        <p:sp>
          <p:nvSpPr>
            <p:cNvPr id="13" name="object 13"/>
            <p:cNvSpPr/>
            <p:nvPr/>
          </p:nvSpPr>
          <p:spPr>
            <a:xfrm>
              <a:off x="2261602" y="2773310"/>
              <a:ext cx="10732135" cy="2628265"/>
            </a:xfrm>
            <a:custGeom>
              <a:avLst/>
              <a:gdLst/>
              <a:ahLst/>
              <a:cxnLst/>
              <a:rect l="l" t="t" r="r" b="b"/>
              <a:pathLst>
                <a:path w="10732135" h="2628265">
                  <a:moveTo>
                    <a:pt x="0" y="2628078"/>
                  </a:moveTo>
                  <a:lnTo>
                    <a:pt x="103646" y="2624697"/>
                  </a:lnTo>
                  <a:lnTo>
                    <a:pt x="207278" y="2621649"/>
                  </a:lnTo>
                  <a:lnTo>
                    <a:pt x="310910" y="2618601"/>
                  </a:lnTo>
                  <a:lnTo>
                    <a:pt x="411494" y="2615553"/>
                  </a:lnTo>
                  <a:lnTo>
                    <a:pt x="515126" y="2612505"/>
                  </a:lnTo>
                  <a:lnTo>
                    <a:pt x="618758" y="2609457"/>
                  </a:lnTo>
                  <a:lnTo>
                    <a:pt x="722390" y="2606409"/>
                  </a:lnTo>
                  <a:lnTo>
                    <a:pt x="826022" y="2600313"/>
                  </a:lnTo>
                  <a:lnTo>
                    <a:pt x="929654" y="2597265"/>
                  </a:lnTo>
                  <a:lnTo>
                    <a:pt x="1033286" y="2594217"/>
                  </a:lnTo>
                  <a:lnTo>
                    <a:pt x="1133870" y="2609457"/>
                  </a:lnTo>
                  <a:lnTo>
                    <a:pt x="1237502" y="2606409"/>
                  </a:lnTo>
                  <a:lnTo>
                    <a:pt x="1341134" y="2603361"/>
                  </a:lnTo>
                  <a:lnTo>
                    <a:pt x="1444766" y="2597265"/>
                  </a:lnTo>
                  <a:lnTo>
                    <a:pt x="1548398" y="2594217"/>
                  </a:lnTo>
                  <a:lnTo>
                    <a:pt x="1652030" y="2588121"/>
                  </a:lnTo>
                  <a:lnTo>
                    <a:pt x="1755662" y="2585073"/>
                  </a:lnTo>
                  <a:lnTo>
                    <a:pt x="1856246" y="2578977"/>
                  </a:lnTo>
                  <a:lnTo>
                    <a:pt x="1959878" y="2575929"/>
                  </a:lnTo>
                  <a:lnTo>
                    <a:pt x="2063510" y="2569833"/>
                  </a:lnTo>
                  <a:lnTo>
                    <a:pt x="2167142" y="2594217"/>
                  </a:lnTo>
                  <a:lnTo>
                    <a:pt x="2270774" y="2588121"/>
                  </a:lnTo>
                  <a:lnTo>
                    <a:pt x="2374406" y="2585073"/>
                  </a:lnTo>
                  <a:lnTo>
                    <a:pt x="2478038" y="2578977"/>
                  </a:lnTo>
                  <a:lnTo>
                    <a:pt x="2578622" y="2572881"/>
                  </a:lnTo>
                  <a:lnTo>
                    <a:pt x="2682254" y="2566785"/>
                  </a:lnTo>
                  <a:lnTo>
                    <a:pt x="2785886" y="2563737"/>
                  </a:lnTo>
                  <a:lnTo>
                    <a:pt x="2889518" y="2557641"/>
                  </a:lnTo>
                  <a:lnTo>
                    <a:pt x="2993150" y="2551545"/>
                  </a:lnTo>
                  <a:lnTo>
                    <a:pt x="3096782" y="2545449"/>
                  </a:lnTo>
                  <a:lnTo>
                    <a:pt x="3200414" y="2569833"/>
                  </a:lnTo>
                  <a:lnTo>
                    <a:pt x="3300998" y="2563737"/>
                  </a:lnTo>
                  <a:lnTo>
                    <a:pt x="3404630" y="2557641"/>
                  </a:lnTo>
                  <a:lnTo>
                    <a:pt x="3508262" y="2551545"/>
                  </a:lnTo>
                  <a:lnTo>
                    <a:pt x="3611894" y="2545449"/>
                  </a:lnTo>
                  <a:lnTo>
                    <a:pt x="3715526" y="2536305"/>
                  </a:lnTo>
                  <a:lnTo>
                    <a:pt x="3819158" y="2530209"/>
                  </a:lnTo>
                  <a:lnTo>
                    <a:pt x="3919742" y="2521065"/>
                  </a:lnTo>
                  <a:lnTo>
                    <a:pt x="4023374" y="2514969"/>
                  </a:lnTo>
                  <a:lnTo>
                    <a:pt x="4127006" y="2505825"/>
                  </a:lnTo>
                  <a:lnTo>
                    <a:pt x="4230638" y="2539353"/>
                  </a:lnTo>
                  <a:lnTo>
                    <a:pt x="4334270" y="2533257"/>
                  </a:lnTo>
                  <a:lnTo>
                    <a:pt x="4437902" y="2524113"/>
                  </a:lnTo>
                  <a:lnTo>
                    <a:pt x="4541534" y="2514969"/>
                  </a:lnTo>
                  <a:lnTo>
                    <a:pt x="4642118" y="2505825"/>
                  </a:lnTo>
                  <a:lnTo>
                    <a:pt x="4745750" y="2496681"/>
                  </a:lnTo>
                  <a:lnTo>
                    <a:pt x="4849382" y="2484489"/>
                  </a:lnTo>
                  <a:lnTo>
                    <a:pt x="4953014" y="2475345"/>
                  </a:lnTo>
                  <a:lnTo>
                    <a:pt x="5056646" y="2463153"/>
                  </a:lnTo>
                  <a:lnTo>
                    <a:pt x="5160278" y="2450961"/>
                  </a:lnTo>
                  <a:lnTo>
                    <a:pt x="5263910" y="2499729"/>
                  </a:lnTo>
                  <a:lnTo>
                    <a:pt x="5364494" y="2487537"/>
                  </a:lnTo>
                  <a:lnTo>
                    <a:pt x="5468126" y="2475345"/>
                  </a:lnTo>
                  <a:lnTo>
                    <a:pt x="5571758" y="2463153"/>
                  </a:lnTo>
                  <a:lnTo>
                    <a:pt x="5675390" y="2450961"/>
                  </a:lnTo>
                  <a:lnTo>
                    <a:pt x="5779022" y="2438769"/>
                  </a:lnTo>
                  <a:lnTo>
                    <a:pt x="5882654" y="2423529"/>
                  </a:lnTo>
                  <a:lnTo>
                    <a:pt x="5986286" y="2408289"/>
                  </a:lnTo>
                  <a:lnTo>
                    <a:pt x="6086870" y="2393049"/>
                  </a:lnTo>
                  <a:lnTo>
                    <a:pt x="6190502" y="2377809"/>
                  </a:lnTo>
                  <a:lnTo>
                    <a:pt x="6294134" y="2438769"/>
                  </a:lnTo>
                  <a:lnTo>
                    <a:pt x="6397766" y="2423529"/>
                  </a:lnTo>
                  <a:lnTo>
                    <a:pt x="6501398" y="2408289"/>
                  </a:lnTo>
                  <a:lnTo>
                    <a:pt x="6605030" y="2390001"/>
                  </a:lnTo>
                  <a:lnTo>
                    <a:pt x="6708662" y="2371713"/>
                  </a:lnTo>
                  <a:lnTo>
                    <a:pt x="6809246" y="2350377"/>
                  </a:lnTo>
                  <a:lnTo>
                    <a:pt x="6912878" y="2329041"/>
                  </a:lnTo>
                  <a:lnTo>
                    <a:pt x="7016510" y="2304657"/>
                  </a:lnTo>
                  <a:lnTo>
                    <a:pt x="7120142" y="2280273"/>
                  </a:lnTo>
                  <a:lnTo>
                    <a:pt x="7223774" y="2249793"/>
                  </a:lnTo>
                  <a:lnTo>
                    <a:pt x="7327406" y="2316849"/>
                  </a:lnTo>
                  <a:lnTo>
                    <a:pt x="7431038" y="2289417"/>
                  </a:lnTo>
                  <a:lnTo>
                    <a:pt x="7531622" y="2258937"/>
                  </a:lnTo>
                  <a:lnTo>
                    <a:pt x="7635254" y="2225409"/>
                  </a:lnTo>
                  <a:lnTo>
                    <a:pt x="7738886" y="2188833"/>
                  </a:lnTo>
                  <a:lnTo>
                    <a:pt x="7842518" y="2149209"/>
                  </a:lnTo>
                  <a:lnTo>
                    <a:pt x="7946150" y="2103489"/>
                  </a:lnTo>
                  <a:lnTo>
                    <a:pt x="8049782" y="2054721"/>
                  </a:lnTo>
                  <a:lnTo>
                    <a:pt x="8153414" y="1999857"/>
                  </a:lnTo>
                  <a:lnTo>
                    <a:pt x="8253998" y="1941945"/>
                  </a:lnTo>
                  <a:lnTo>
                    <a:pt x="8357630" y="2045577"/>
                  </a:lnTo>
                  <a:lnTo>
                    <a:pt x="8461262" y="1984617"/>
                  </a:lnTo>
                  <a:lnTo>
                    <a:pt x="8564894" y="1917561"/>
                  </a:lnTo>
                  <a:lnTo>
                    <a:pt x="8668526" y="1844409"/>
                  </a:lnTo>
                  <a:lnTo>
                    <a:pt x="8772158" y="1765161"/>
                  </a:lnTo>
                  <a:lnTo>
                    <a:pt x="8875790" y="1676769"/>
                  </a:lnTo>
                  <a:lnTo>
                    <a:pt x="8976374" y="1579233"/>
                  </a:lnTo>
                  <a:lnTo>
                    <a:pt x="9080006" y="1475601"/>
                  </a:lnTo>
                  <a:lnTo>
                    <a:pt x="9183638" y="1359777"/>
                  </a:lnTo>
                  <a:lnTo>
                    <a:pt x="9287270" y="1234809"/>
                  </a:lnTo>
                  <a:lnTo>
                    <a:pt x="9390902" y="1100697"/>
                  </a:lnTo>
                  <a:lnTo>
                    <a:pt x="9494534" y="951345"/>
                  </a:lnTo>
                  <a:lnTo>
                    <a:pt x="9598166" y="801993"/>
                  </a:lnTo>
                  <a:lnTo>
                    <a:pt x="9698750" y="652641"/>
                  </a:lnTo>
                  <a:lnTo>
                    <a:pt x="9802382" y="500241"/>
                  </a:lnTo>
                  <a:lnTo>
                    <a:pt x="9906014" y="338697"/>
                  </a:lnTo>
                  <a:lnTo>
                    <a:pt x="10009646" y="180201"/>
                  </a:lnTo>
                  <a:lnTo>
                    <a:pt x="10113278" y="58281"/>
                  </a:lnTo>
                  <a:lnTo>
                    <a:pt x="10216910" y="12561"/>
                  </a:lnTo>
                  <a:lnTo>
                    <a:pt x="10320542" y="0"/>
                  </a:lnTo>
                  <a:lnTo>
                    <a:pt x="10421126" y="52185"/>
                  </a:lnTo>
                  <a:lnTo>
                    <a:pt x="10524758" y="250305"/>
                  </a:lnTo>
                  <a:lnTo>
                    <a:pt x="10628390" y="539865"/>
                  </a:lnTo>
                  <a:lnTo>
                    <a:pt x="10731834" y="838569"/>
                  </a:lnTo>
                </a:path>
              </a:pathLst>
            </a:custGeom>
            <a:ln w="28575">
              <a:solidFill>
                <a:srgbClr val="4472C4"/>
              </a:solidFill>
            </a:ln>
          </p:spPr>
          <p:txBody>
            <a:bodyPr wrap="square" lIns="0" tIns="0" rIns="0" bIns="0" rtlCol="0"/>
            <a:lstStyle/>
            <a:p>
              <a:endParaRPr sz="1500"/>
            </a:p>
          </p:txBody>
        </p:sp>
      </p:grpSp>
      <p:sp>
        <p:nvSpPr>
          <p:cNvPr id="14" name="object 14"/>
          <p:cNvSpPr txBox="1"/>
          <p:nvPr/>
        </p:nvSpPr>
        <p:spPr>
          <a:xfrm>
            <a:off x="10970133" y="4631267"/>
            <a:ext cx="139700"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0</a:t>
            </a:r>
            <a:r>
              <a:rPr sz="750" spc="-4" dirty="0">
                <a:solidFill>
                  <a:srgbClr val="595959"/>
                </a:solidFill>
                <a:latin typeface="Calibri"/>
                <a:cs typeface="Calibri"/>
              </a:rPr>
              <a:t> </a:t>
            </a:r>
            <a:r>
              <a:rPr sz="750" spc="-42" dirty="0">
                <a:solidFill>
                  <a:srgbClr val="595959"/>
                </a:solidFill>
                <a:latin typeface="Calibri"/>
                <a:cs typeface="Calibri"/>
              </a:rPr>
              <a:t>€</a:t>
            </a:r>
            <a:endParaRPr sz="750">
              <a:latin typeface="Calibri"/>
              <a:cs typeface="Calibri"/>
            </a:endParaRPr>
          </a:p>
        </p:txBody>
      </p:sp>
      <p:sp>
        <p:nvSpPr>
          <p:cNvPr id="15" name="object 15"/>
          <p:cNvSpPr txBox="1"/>
          <p:nvPr/>
        </p:nvSpPr>
        <p:spPr>
          <a:xfrm>
            <a:off x="10970133" y="4138506"/>
            <a:ext cx="139700"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2</a:t>
            </a:r>
            <a:r>
              <a:rPr sz="750" spc="-4" dirty="0">
                <a:solidFill>
                  <a:srgbClr val="595959"/>
                </a:solidFill>
                <a:latin typeface="Calibri"/>
                <a:cs typeface="Calibri"/>
              </a:rPr>
              <a:t> </a:t>
            </a:r>
            <a:r>
              <a:rPr sz="750" spc="-42" dirty="0">
                <a:solidFill>
                  <a:srgbClr val="595959"/>
                </a:solidFill>
                <a:latin typeface="Calibri"/>
                <a:cs typeface="Calibri"/>
              </a:rPr>
              <a:t>€</a:t>
            </a:r>
            <a:endParaRPr sz="750">
              <a:latin typeface="Calibri"/>
              <a:cs typeface="Calibri"/>
            </a:endParaRPr>
          </a:p>
        </p:txBody>
      </p:sp>
      <p:sp>
        <p:nvSpPr>
          <p:cNvPr id="16" name="object 16"/>
          <p:cNvSpPr txBox="1"/>
          <p:nvPr/>
        </p:nvSpPr>
        <p:spPr>
          <a:xfrm>
            <a:off x="10970102" y="3643206"/>
            <a:ext cx="139700"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4</a:t>
            </a:r>
            <a:r>
              <a:rPr sz="750" spc="-4" dirty="0">
                <a:solidFill>
                  <a:srgbClr val="595959"/>
                </a:solidFill>
                <a:latin typeface="Calibri"/>
                <a:cs typeface="Calibri"/>
              </a:rPr>
              <a:t> </a:t>
            </a:r>
            <a:r>
              <a:rPr sz="750" spc="-42" dirty="0">
                <a:solidFill>
                  <a:srgbClr val="595959"/>
                </a:solidFill>
                <a:latin typeface="Calibri"/>
                <a:cs typeface="Calibri"/>
              </a:rPr>
              <a:t>€</a:t>
            </a:r>
            <a:endParaRPr sz="750">
              <a:latin typeface="Calibri"/>
              <a:cs typeface="Calibri"/>
            </a:endParaRPr>
          </a:p>
        </p:txBody>
      </p:sp>
      <p:sp>
        <p:nvSpPr>
          <p:cNvPr id="17" name="object 17"/>
          <p:cNvSpPr txBox="1"/>
          <p:nvPr/>
        </p:nvSpPr>
        <p:spPr>
          <a:xfrm>
            <a:off x="10970133" y="3147907"/>
            <a:ext cx="139700"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6</a:t>
            </a:r>
            <a:r>
              <a:rPr sz="750" spc="-4" dirty="0">
                <a:solidFill>
                  <a:srgbClr val="595959"/>
                </a:solidFill>
                <a:latin typeface="Calibri"/>
                <a:cs typeface="Calibri"/>
              </a:rPr>
              <a:t> </a:t>
            </a:r>
            <a:r>
              <a:rPr sz="750" spc="-42" dirty="0">
                <a:solidFill>
                  <a:srgbClr val="595959"/>
                </a:solidFill>
                <a:latin typeface="Calibri"/>
                <a:cs typeface="Calibri"/>
              </a:rPr>
              <a:t>€</a:t>
            </a:r>
            <a:endParaRPr sz="750">
              <a:latin typeface="Calibri"/>
              <a:cs typeface="Calibri"/>
            </a:endParaRPr>
          </a:p>
        </p:txBody>
      </p:sp>
      <p:sp>
        <p:nvSpPr>
          <p:cNvPr id="18" name="object 18"/>
          <p:cNvSpPr txBox="1"/>
          <p:nvPr/>
        </p:nvSpPr>
        <p:spPr>
          <a:xfrm>
            <a:off x="10970133" y="2652607"/>
            <a:ext cx="139700"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8</a:t>
            </a:r>
            <a:r>
              <a:rPr sz="750" spc="-4" dirty="0">
                <a:solidFill>
                  <a:srgbClr val="595959"/>
                </a:solidFill>
                <a:latin typeface="Calibri"/>
                <a:cs typeface="Calibri"/>
              </a:rPr>
              <a:t> </a:t>
            </a:r>
            <a:r>
              <a:rPr sz="750" spc="-42" dirty="0">
                <a:solidFill>
                  <a:srgbClr val="595959"/>
                </a:solidFill>
                <a:latin typeface="Calibri"/>
                <a:cs typeface="Calibri"/>
              </a:rPr>
              <a:t>€</a:t>
            </a:r>
            <a:endParaRPr sz="750">
              <a:latin typeface="Calibri"/>
              <a:cs typeface="Calibri"/>
            </a:endParaRPr>
          </a:p>
        </p:txBody>
      </p:sp>
      <p:sp>
        <p:nvSpPr>
          <p:cNvPr id="19" name="object 19"/>
          <p:cNvSpPr txBox="1"/>
          <p:nvPr/>
        </p:nvSpPr>
        <p:spPr>
          <a:xfrm>
            <a:off x="10970133" y="2157306"/>
            <a:ext cx="187854"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10</a:t>
            </a:r>
            <a:r>
              <a:rPr sz="750" spc="-4" dirty="0">
                <a:solidFill>
                  <a:srgbClr val="595959"/>
                </a:solidFill>
                <a:latin typeface="Calibri"/>
                <a:cs typeface="Calibri"/>
              </a:rPr>
              <a:t> </a:t>
            </a:r>
            <a:r>
              <a:rPr sz="750" spc="-50" dirty="0">
                <a:solidFill>
                  <a:srgbClr val="595959"/>
                </a:solidFill>
                <a:latin typeface="Calibri"/>
                <a:cs typeface="Calibri"/>
              </a:rPr>
              <a:t>€</a:t>
            </a:r>
            <a:endParaRPr sz="750">
              <a:latin typeface="Calibri"/>
              <a:cs typeface="Calibri"/>
            </a:endParaRPr>
          </a:p>
        </p:txBody>
      </p:sp>
      <p:sp>
        <p:nvSpPr>
          <p:cNvPr id="20" name="object 20"/>
          <p:cNvSpPr txBox="1"/>
          <p:nvPr/>
        </p:nvSpPr>
        <p:spPr>
          <a:xfrm>
            <a:off x="10970102" y="1662007"/>
            <a:ext cx="187854"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12 </a:t>
            </a:r>
            <a:r>
              <a:rPr sz="750" spc="-42" dirty="0">
                <a:solidFill>
                  <a:srgbClr val="595959"/>
                </a:solidFill>
                <a:latin typeface="Calibri"/>
                <a:cs typeface="Calibri"/>
              </a:rPr>
              <a:t>€</a:t>
            </a:r>
            <a:endParaRPr sz="750">
              <a:latin typeface="Calibri"/>
              <a:cs typeface="Calibri"/>
            </a:endParaRPr>
          </a:p>
        </p:txBody>
      </p:sp>
      <p:sp>
        <p:nvSpPr>
          <p:cNvPr id="21" name="object 21"/>
          <p:cNvSpPr txBox="1"/>
          <p:nvPr/>
        </p:nvSpPr>
        <p:spPr>
          <a:xfrm>
            <a:off x="1624713" y="4631267"/>
            <a:ext cx="139700"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0</a:t>
            </a:r>
            <a:r>
              <a:rPr sz="750" spc="-4" dirty="0">
                <a:solidFill>
                  <a:srgbClr val="595959"/>
                </a:solidFill>
                <a:latin typeface="Calibri"/>
                <a:cs typeface="Calibri"/>
              </a:rPr>
              <a:t> </a:t>
            </a:r>
            <a:r>
              <a:rPr sz="750" spc="-42" dirty="0">
                <a:solidFill>
                  <a:srgbClr val="595959"/>
                </a:solidFill>
                <a:latin typeface="Calibri"/>
                <a:cs typeface="Calibri"/>
              </a:rPr>
              <a:t>€</a:t>
            </a:r>
            <a:endParaRPr sz="750">
              <a:latin typeface="Calibri"/>
              <a:cs typeface="Calibri"/>
            </a:endParaRPr>
          </a:p>
        </p:txBody>
      </p:sp>
      <p:sp>
        <p:nvSpPr>
          <p:cNvPr id="22" name="object 22"/>
          <p:cNvSpPr txBox="1"/>
          <p:nvPr/>
        </p:nvSpPr>
        <p:spPr>
          <a:xfrm>
            <a:off x="1458397" y="4138506"/>
            <a:ext cx="305858"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5</a:t>
            </a:r>
            <a:r>
              <a:rPr sz="750" spc="-4" dirty="0">
                <a:solidFill>
                  <a:srgbClr val="595959"/>
                </a:solidFill>
                <a:latin typeface="Calibri"/>
                <a:cs typeface="Calibri"/>
              </a:rPr>
              <a:t> </a:t>
            </a:r>
            <a:r>
              <a:rPr sz="750" dirty="0">
                <a:solidFill>
                  <a:srgbClr val="595959"/>
                </a:solidFill>
                <a:latin typeface="Calibri"/>
                <a:cs typeface="Calibri"/>
              </a:rPr>
              <a:t>000 </a:t>
            </a:r>
            <a:r>
              <a:rPr sz="750" spc="-42" dirty="0">
                <a:solidFill>
                  <a:srgbClr val="595959"/>
                </a:solidFill>
                <a:latin typeface="Calibri"/>
                <a:cs typeface="Calibri"/>
              </a:rPr>
              <a:t>€</a:t>
            </a:r>
            <a:endParaRPr sz="750">
              <a:latin typeface="Calibri"/>
              <a:cs typeface="Calibri"/>
            </a:endParaRPr>
          </a:p>
        </p:txBody>
      </p:sp>
      <p:sp>
        <p:nvSpPr>
          <p:cNvPr id="23" name="object 23"/>
          <p:cNvSpPr txBox="1"/>
          <p:nvPr/>
        </p:nvSpPr>
        <p:spPr>
          <a:xfrm>
            <a:off x="1410137" y="3643206"/>
            <a:ext cx="354013"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10</a:t>
            </a:r>
            <a:r>
              <a:rPr sz="750" spc="-4" dirty="0">
                <a:solidFill>
                  <a:srgbClr val="595959"/>
                </a:solidFill>
                <a:latin typeface="Calibri"/>
                <a:cs typeface="Calibri"/>
              </a:rPr>
              <a:t> </a:t>
            </a:r>
            <a:r>
              <a:rPr sz="750" dirty="0">
                <a:solidFill>
                  <a:srgbClr val="595959"/>
                </a:solidFill>
                <a:latin typeface="Calibri"/>
                <a:cs typeface="Calibri"/>
              </a:rPr>
              <a:t>000 </a:t>
            </a:r>
            <a:r>
              <a:rPr sz="750" spc="-42" dirty="0">
                <a:solidFill>
                  <a:srgbClr val="595959"/>
                </a:solidFill>
                <a:latin typeface="Calibri"/>
                <a:cs typeface="Calibri"/>
              </a:rPr>
              <a:t>€</a:t>
            </a:r>
            <a:endParaRPr sz="750">
              <a:latin typeface="Calibri"/>
              <a:cs typeface="Calibri"/>
            </a:endParaRPr>
          </a:p>
        </p:txBody>
      </p:sp>
      <p:sp>
        <p:nvSpPr>
          <p:cNvPr id="24" name="object 24"/>
          <p:cNvSpPr txBox="1"/>
          <p:nvPr/>
        </p:nvSpPr>
        <p:spPr>
          <a:xfrm>
            <a:off x="1410084" y="3147907"/>
            <a:ext cx="354013"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15 000 </a:t>
            </a:r>
            <a:r>
              <a:rPr sz="750" spc="-42" dirty="0">
                <a:solidFill>
                  <a:srgbClr val="595959"/>
                </a:solidFill>
                <a:latin typeface="Calibri"/>
                <a:cs typeface="Calibri"/>
              </a:rPr>
              <a:t>€</a:t>
            </a:r>
            <a:endParaRPr sz="750">
              <a:latin typeface="Calibri"/>
              <a:cs typeface="Calibri"/>
            </a:endParaRPr>
          </a:p>
        </p:txBody>
      </p:sp>
      <p:sp>
        <p:nvSpPr>
          <p:cNvPr id="25" name="object 25"/>
          <p:cNvSpPr txBox="1"/>
          <p:nvPr/>
        </p:nvSpPr>
        <p:spPr>
          <a:xfrm>
            <a:off x="1410137" y="2652607"/>
            <a:ext cx="354013"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20</a:t>
            </a:r>
            <a:r>
              <a:rPr sz="750" spc="-4" dirty="0">
                <a:solidFill>
                  <a:srgbClr val="595959"/>
                </a:solidFill>
                <a:latin typeface="Calibri"/>
                <a:cs typeface="Calibri"/>
              </a:rPr>
              <a:t> </a:t>
            </a:r>
            <a:r>
              <a:rPr sz="750" dirty="0">
                <a:solidFill>
                  <a:srgbClr val="595959"/>
                </a:solidFill>
                <a:latin typeface="Calibri"/>
                <a:cs typeface="Calibri"/>
              </a:rPr>
              <a:t>000 </a:t>
            </a:r>
            <a:r>
              <a:rPr sz="750" spc="-42" dirty="0">
                <a:solidFill>
                  <a:srgbClr val="595959"/>
                </a:solidFill>
                <a:latin typeface="Calibri"/>
                <a:cs typeface="Calibri"/>
              </a:rPr>
              <a:t>€</a:t>
            </a:r>
            <a:endParaRPr sz="750">
              <a:latin typeface="Calibri"/>
              <a:cs typeface="Calibri"/>
            </a:endParaRPr>
          </a:p>
        </p:txBody>
      </p:sp>
      <p:sp>
        <p:nvSpPr>
          <p:cNvPr id="26" name="object 26"/>
          <p:cNvSpPr txBox="1"/>
          <p:nvPr/>
        </p:nvSpPr>
        <p:spPr>
          <a:xfrm>
            <a:off x="1410137" y="2157306"/>
            <a:ext cx="354013"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25</a:t>
            </a:r>
            <a:r>
              <a:rPr sz="750" spc="-4" dirty="0">
                <a:solidFill>
                  <a:srgbClr val="595959"/>
                </a:solidFill>
                <a:latin typeface="Calibri"/>
                <a:cs typeface="Calibri"/>
              </a:rPr>
              <a:t> </a:t>
            </a:r>
            <a:r>
              <a:rPr sz="750" dirty="0">
                <a:solidFill>
                  <a:srgbClr val="595959"/>
                </a:solidFill>
                <a:latin typeface="Calibri"/>
                <a:cs typeface="Calibri"/>
              </a:rPr>
              <a:t>000 </a:t>
            </a:r>
            <a:r>
              <a:rPr sz="750" spc="-42" dirty="0">
                <a:solidFill>
                  <a:srgbClr val="595959"/>
                </a:solidFill>
                <a:latin typeface="Calibri"/>
                <a:cs typeface="Calibri"/>
              </a:rPr>
              <a:t>€</a:t>
            </a:r>
            <a:endParaRPr sz="750">
              <a:latin typeface="Calibri"/>
              <a:cs typeface="Calibri"/>
            </a:endParaRPr>
          </a:p>
        </p:txBody>
      </p:sp>
      <p:sp>
        <p:nvSpPr>
          <p:cNvPr id="27" name="object 27"/>
          <p:cNvSpPr txBox="1"/>
          <p:nvPr/>
        </p:nvSpPr>
        <p:spPr>
          <a:xfrm>
            <a:off x="1410137" y="1662007"/>
            <a:ext cx="354013"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30</a:t>
            </a:r>
            <a:r>
              <a:rPr sz="750" spc="-4" dirty="0">
                <a:solidFill>
                  <a:srgbClr val="595959"/>
                </a:solidFill>
                <a:latin typeface="Calibri"/>
                <a:cs typeface="Calibri"/>
              </a:rPr>
              <a:t> </a:t>
            </a:r>
            <a:r>
              <a:rPr sz="750" dirty="0">
                <a:solidFill>
                  <a:srgbClr val="595959"/>
                </a:solidFill>
                <a:latin typeface="Calibri"/>
                <a:cs typeface="Calibri"/>
              </a:rPr>
              <a:t>000 </a:t>
            </a:r>
            <a:r>
              <a:rPr sz="750" spc="-42" dirty="0">
                <a:solidFill>
                  <a:srgbClr val="595959"/>
                </a:solidFill>
                <a:latin typeface="Calibri"/>
                <a:cs typeface="Calibri"/>
              </a:rPr>
              <a:t>€</a:t>
            </a:r>
            <a:endParaRPr sz="750">
              <a:latin typeface="Calibri"/>
              <a:cs typeface="Calibri"/>
            </a:endParaRPr>
          </a:p>
        </p:txBody>
      </p:sp>
      <p:sp>
        <p:nvSpPr>
          <p:cNvPr id="28" name="object 28"/>
          <p:cNvSpPr txBox="1"/>
          <p:nvPr/>
        </p:nvSpPr>
        <p:spPr>
          <a:xfrm>
            <a:off x="1849955" y="4727787"/>
            <a:ext cx="69850" cy="126103"/>
          </a:xfrm>
          <a:prstGeom prst="rect">
            <a:avLst/>
          </a:prstGeom>
        </p:spPr>
        <p:txBody>
          <a:bodyPr vert="horz" wrap="square" lIns="0" tIns="10583" rIns="0" bIns="0" rtlCol="0">
            <a:spAutoFit/>
          </a:bodyPr>
          <a:lstStyle/>
          <a:p>
            <a:pPr marL="10583">
              <a:spcBef>
                <a:spcPts val="83"/>
              </a:spcBef>
            </a:pPr>
            <a:r>
              <a:rPr sz="750" spc="-42" dirty="0">
                <a:solidFill>
                  <a:srgbClr val="595959"/>
                </a:solidFill>
                <a:latin typeface="Calibri"/>
                <a:cs typeface="Calibri"/>
              </a:rPr>
              <a:t>0</a:t>
            </a:r>
            <a:endParaRPr sz="750">
              <a:latin typeface="Calibri"/>
              <a:cs typeface="Calibri"/>
            </a:endParaRPr>
          </a:p>
        </p:txBody>
      </p:sp>
      <p:sp>
        <p:nvSpPr>
          <p:cNvPr id="29" name="object 29"/>
          <p:cNvSpPr txBox="1"/>
          <p:nvPr/>
        </p:nvSpPr>
        <p:spPr>
          <a:xfrm>
            <a:off x="2685747" y="4727787"/>
            <a:ext cx="127529"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10</a:t>
            </a:r>
            <a:endParaRPr sz="750">
              <a:latin typeface="Calibri"/>
              <a:cs typeface="Calibri"/>
            </a:endParaRPr>
          </a:p>
        </p:txBody>
      </p:sp>
      <p:sp>
        <p:nvSpPr>
          <p:cNvPr id="30" name="object 30"/>
          <p:cNvSpPr txBox="1"/>
          <p:nvPr/>
        </p:nvSpPr>
        <p:spPr>
          <a:xfrm>
            <a:off x="3545670" y="4727787"/>
            <a:ext cx="127529"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20</a:t>
            </a:r>
            <a:endParaRPr sz="750">
              <a:latin typeface="Calibri"/>
              <a:cs typeface="Calibri"/>
            </a:endParaRPr>
          </a:p>
        </p:txBody>
      </p:sp>
      <p:sp>
        <p:nvSpPr>
          <p:cNvPr id="31" name="object 31"/>
          <p:cNvSpPr txBox="1"/>
          <p:nvPr/>
        </p:nvSpPr>
        <p:spPr>
          <a:xfrm>
            <a:off x="4405592" y="4727787"/>
            <a:ext cx="127529"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30</a:t>
            </a:r>
            <a:endParaRPr sz="750">
              <a:latin typeface="Calibri"/>
              <a:cs typeface="Calibri"/>
            </a:endParaRPr>
          </a:p>
        </p:txBody>
      </p:sp>
      <p:sp>
        <p:nvSpPr>
          <p:cNvPr id="32" name="object 32"/>
          <p:cNvSpPr txBox="1"/>
          <p:nvPr/>
        </p:nvSpPr>
        <p:spPr>
          <a:xfrm>
            <a:off x="5265516" y="4727787"/>
            <a:ext cx="127529"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40</a:t>
            </a:r>
            <a:endParaRPr sz="750">
              <a:latin typeface="Calibri"/>
              <a:cs typeface="Calibri"/>
            </a:endParaRPr>
          </a:p>
        </p:txBody>
      </p:sp>
      <p:sp>
        <p:nvSpPr>
          <p:cNvPr id="33" name="object 33"/>
          <p:cNvSpPr txBox="1"/>
          <p:nvPr/>
        </p:nvSpPr>
        <p:spPr>
          <a:xfrm>
            <a:off x="6125439" y="4727787"/>
            <a:ext cx="127529"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50</a:t>
            </a:r>
            <a:endParaRPr sz="750">
              <a:latin typeface="Calibri"/>
              <a:cs typeface="Calibri"/>
            </a:endParaRPr>
          </a:p>
        </p:txBody>
      </p:sp>
      <p:sp>
        <p:nvSpPr>
          <p:cNvPr id="34" name="object 34"/>
          <p:cNvSpPr txBox="1"/>
          <p:nvPr/>
        </p:nvSpPr>
        <p:spPr>
          <a:xfrm>
            <a:off x="6985361" y="4727787"/>
            <a:ext cx="127529"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60</a:t>
            </a:r>
            <a:endParaRPr sz="750">
              <a:latin typeface="Calibri"/>
              <a:cs typeface="Calibri"/>
            </a:endParaRPr>
          </a:p>
        </p:txBody>
      </p:sp>
      <p:sp>
        <p:nvSpPr>
          <p:cNvPr id="35" name="object 35"/>
          <p:cNvSpPr txBox="1"/>
          <p:nvPr/>
        </p:nvSpPr>
        <p:spPr>
          <a:xfrm>
            <a:off x="7845284" y="4727787"/>
            <a:ext cx="127529"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70</a:t>
            </a:r>
            <a:endParaRPr sz="750">
              <a:latin typeface="Calibri"/>
              <a:cs typeface="Calibri"/>
            </a:endParaRPr>
          </a:p>
        </p:txBody>
      </p:sp>
      <p:sp>
        <p:nvSpPr>
          <p:cNvPr id="36" name="object 36"/>
          <p:cNvSpPr txBox="1"/>
          <p:nvPr/>
        </p:nvSpPr>
        <p:spPr>
          <a:xfrm>
            <a:off x="8705206" y="4727787"/>
            <a:ext cx="127529"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80</a:t>
            </a:r>
            <a:endParaRPr sz="750">
              <a:latin typeface="Calibri"/>
              <a:cs typeface="Calibri"/>
            </a:endParaRPr>
          </a:p>
        </p:txBody>
      </p:sp>
      <p:sp>
        <p:nvSpPr>
          <p:cNvPr id="37" name="object 37"/>
          <p:cNvSpPr txBox="1"/>
          <p:nvPr/>
        </p:nvSpPr>
        <p:spPr>
          <a:xfrm>
            <a:off x="9565129" y="4727787"/>
            <a:ext cx="127529"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90</a:t>
            </a:r>
            <a:endParaRPr sz="750">
              <a:latin typeface="Calibri"/>
              <a:cs typeface="Calibri"/>
            </a:endParaRPr>
          </a:p>
        </p:txBody>
      </p:sp>
      <p:sp>
        <p:nvSpPr>
          <p:cNvPr id="38" name="object 38"/>
          <p:cNvSpPr txBox="1"/>
          <p:nvPr/>
        </p:nvSpPr>
        <p:spPr>
          <a:xfrm>
            <a:off x="10400921" y="4727787"/>
            <a:ext cx="165100" cy="126103"/>
          </a:xfrm>
          <a:prstGeom prst="rect">
            <a:avLst/>
          </a:prstGeom>
        </p:spPr>
        <p:txBody>
          <a:bodyPr vert="horz" wrap="square" lIns="0" tIns="10583" rIns="0" bIns="0" rtlCol="0">
            <a:spAutoFit/>
          </a:bodyPr>
          <a:lstStyle/>
          <a:p>
            <a:pPr marL="10583">
              <a:spcBef>
                <a:spcPts val="83"/>
              </a:spcBef>
            </a:pPr>
            <a:r>
              <a:rPr sz="750" spc="-21" dirty="0">
                <a:solidFill>
                  <a:srgbClr val="595959"/>
                </a:solidFill>
                <a:latin typeface="Calibri"/>
                <a:cs typeface="Calibri"/>
              </a:rPr>
              <a:t>100</a:t>
            </a:r>
            <a:endParaRPr sz="750">
              <a:latin typeface="Calibri"/>
              <a:cs typeface="Calibri"/>
            </a:endParaRPr>
          </a:p>
        </p:txBody>
      </p:sp>
      <p:sp>
        <p:nvSpPr>
          <p:cNvPr id="39" name="object 39"/>
          <p:cNvSpPr/>
          <p:nvPr/>
        </p:nvSpPr>
        <p:spPr>
          <a:xfrm>
            <a:off x="5539673" y="4716668"/>
            <a:ext cx="203200" cy="0"/>
          </a:xfrm>
          <a:custGeom>
            <a:avLst/>
            <a:gdLst/>
            <a:ahLst/>
            <a:cxnLst/>
            <a:rect l="l" t="t" r="r" b="b"/>
            <a:pathLst>
              <a:path w="243840">
                <a:moveTo>
                  <a:pt x="0" y="0"/>
                </a:moveTo>
                <a:lnTo>
                  <a:pt x="243840" y="1"/>
                </a:lnTo>
              </a:path>
            </a:pathLst>
          </a:custGeom>
          <a:ln w="28575">
            <a:solidFill>
              <a:srgbClr val="ED7D31"/>
            </a:solidFill>
          </a:ln>
        </p:spPr>
        <p:txBody>
          <a:bodyPr wrap="square" lIns="0" tIns="0" rIns="0" bIns="0" rtlCol="0"/>
          <a:lstStyle/>
          <a:p>
            <a:endParaRPr sz="1500"/>
          </a:p>
        </p:txBody>
      </p:sp>
      <p:sp>
        <p:nvSpPr>
          <p:cNvPr id="40" name="object 40"/>
          <p:cNvSpPr txBox="1"/>
          <p:nvPr/>
        </p:nvSpPr>
        <p:spPr>
          <a:xfrm>
            <a:off x="5753721" y="4641426"/>
            <a:ext cx="403225" cy="126103"/>
          </a:xfrm>
          <a:prstGeom prst="rect">
            <a:avLst/>
          </a:prstGeom>
        </p:spPr>
        <p:txBody>
          <a:bodyPr vert="horz" wrap="square" lIns="0" tIns="10583" rIns="0" bIns="0" rtlCol="0">
            <a:spAutoFit/>
          </a:bodyPr>
          <a:lstStyle/>
          <a:p>
            <a:pPr marL="10583">
              <a:spcBef>
                <a:spcPts val="83"/>
              </a:spcBef>
            </a:pPr>
            <a:r>
              <a:rPr sz="750" dirty="0">
                <a:solidFill>
                  <a:srgbClr val="595959"/>
                </a:solidFill>
                <a:latin typeface="Calibri"/>
                <a:cs typeface="Calibri"/>
              </a:rPr>
              <a:t>en</a:t>
            </a:r>
            <a:r>
              <a:rPr sz="750" spc="-33" dirty="0">
                <a:solidFill>
                  <a:srgbClr val="595959"/>
                </a:solidFill>
                <a:latin typeface="Calibri"/>
                <a:cs typeface="Calibri"/>
              </a:rPr>
              <a:t> </a:t>
            </a:r>
            <a:r>
              <a:rPr sz="750" spc="-8" dirty="0">
                <a:solidFill>
                  <a:srgbClr val="595959"/>
                </a:solidFill>
                <a:latin typeface="Calibri"/>
                <a:cs typeface="Calibri"/>
              </a:rPr>
              <a:t>Capital</a:t>
            </a:r>
            <a:endParaRPr sz="750">
              <a:latin typeface="Calibri"/>
              <a:cs typeface="Calibri"/>
            </a:endParaRPr>
          </a:p>
        </p:txBody>
      </p:sp>
      <p:sp>
        <p:nvSpPr>
          <p:cNvPr id="41" name="object 41"/>
          <p:cNvSpPr/>
          <p:nvPr/>
        </p:nvSpPr>
        <p:spPr>
          <a:xfrm>
            <a:off x="6268792" y="4716668"/>
            <a:ext cx="203200" cy="0"/>
          </a:xfrm>
          <a:custGeom>
            <a:avLst/>
            <a:gdLst/>
            <a:ahLst/>
            <a:cxnLst/>
            <a:rect l="l" t="t" r="r" b="b"/>
            <a:pathLst>
              <a:path w="243840">
                <a:moveTo>
                  <a:pt x="0" y="0"/>
                </a:moveTo>
                <a:lnTo>
                  <a:pt x="243840" y="1"/>
                </a:lnTo>
              </a:path>
            </a:pathLst>
          </a:custGeom>
          <a:ln w="28575">
            <a:solidFill>
              <a:srgbClr val="4472C4"/>
            </a:solidFill>
          </a:ln>
        </p:spPr>
        <p:txBody>
          <a:bodyPr wrap="square" lIns="0" tIns="0" rIns="0" bIns="0" rtlCol="0"/>
          <a:lstStyle/>
          <a:p>
            <a:endParaRPr sz="1500"/>
          </a:p>
        </p:txBody>
      </p:sp>
      <p:sp>
        <p:nvSpPr>
          <p:cNvPr id="42" name="object 42"/>
          <p:cNvSpPr txBox="1"/>
          <p:nvPr/>
        </p:nvSpPr>
        <p:spPr>
          <a:xfrm>
            <a:off x="6482840" y="4641426"/>
            <a:ext cx="449792" cy="126103"/>
          </a:xfrm>
          <a:prstGeom prst="rect">
            <a:avLst/>
          </a:prstGeom>
        </p:spPr>
        <p:txBody>
          <a:bodyPr vert="horz" wrap="square" lIns="0" tIns="10583" rIns="0" bIns="0" rtlCol="0">
            <a:spAutoFit/>
          </a:bodyPr>
          <a:lstStyle/>
          <a:p>
            <a:pPr marL="10583">
              <a:spcBef>
                <a:spcPts val="83"/>
              </a:spcBef>
            </a:pPr>
            <a:r>
              <a:rPr sz="750" spc="-8" dirty="0">
                <a:solidFill>
                  <a:srgbClr val="595959"/>
                </a:solidFill>
                <a:latin typeface="Calibri"/>
                <a:cs typeface="Calibri"/>
              </a:rPr>
              <a:t>Journalière</a:t>
            </a:r>
            <a:endParaRPr sz="750">
              <a:latin typeface="Calibri"/>
              <a:cs typeface="Calibri"/>
            </a:endParaRPr>
          </a:p>
        </p:txBody>
      </p:sp>
      <p:sp>
        <p:nvSpPr>
          <p:cNvPr id="43" name="object 43" descr="$PPTXTitle"/>
          <p:cNvSpPr txBox="1">
            <a:spLocks noGrp="1"/>
          </p:cNvSpPr>
          <p:nvPr>
            <p:ph type="title"/>
          </p:nvPr>
        </p:nvSpPr>
        <p:spPr>
          <a:xfrm>
            <a:off x="1105009" y="849847"/>
            <a:ext cx="10040859" cy="253274"/>
          </a:xfrm>
          <a:prstGeom prst="rect">
            <a:avLst/>
          </a:prstGeom>
        </p:spPr>
        <p:txBody>
          <a:bodyPr vert="horz" wrap="square" lIns="0" tIns="22225" rIns="0" bIns="0" rtlCol="0" anchor="t" anchorCtr="0">
            <a:spAutoFit/>
          </a:bodyPr>
          <a:lstStyle/>
          <a:p>
            <a:pPr marL="10583" marR="4233" indent="300025">
              <a:lnSpc>
                <a:spcPts val="1758"/>
              </a:lnSpc>
              <a:spcBef>
                <a:spcPts val="175"/>
              </a:spcBef>
            </a:pPr>
            <a:r>
              <a:rPr sz="1800" dirty="0"/>
              <a:t>INDEMNITE</a:t>
            </a:r>
            <a:r>
              <a:rPr sz="1800" spc="-29" dirty="0"/>
              <a:t> </a:t>
            </a:r>
            <a:r>
              <a:rPr sz="1800" dirty="0"/>
              <a:t>EN</a:t>
            </a:r>
            <a:r>
              <a:rPr sz="1800" spc="-21" dirty="0"/>
              <a:t> </a:t>
            </a:r>
            <a:r>
              <a:rPr sz="1800" spc="-17" dirty="0"/>
              <a:t>CAPITAL</a:t>
            </a:r>
            <a:r>
              <a:rPr sz="1800" spc="-25" dirty="0"/>
              <a:t> </a:t>
            </a:r>
            <a:r>
              <a:rPr sz="1800" dirty="0"/>
              <a:t>OU</a:t>
            </a:r>
            <a:r>
              <a:rPr sz="1800" spc="-21" dirty="0"/>
              <a:t> </a:t>
            </a:r>
            <a:r>
              <a:rPr sz="1800" spc="-8" dirty="0"/>
              <a:t>JOURNALIERE </a:t>
            </a:r>
            <a:r>
              <a:rPr sz="1800" dirty="0"/>
              <a:t>POUR</a:t>
            </a:r>
            <a:r>
              <a:rPr sz="1800" spc="-29" dirty="0"/>
              <a:t> </a:t>
            </a:r>
            <a:r>
              <a:rPr sz="1800" dirty="0"/>
              <a:t>UN</a:t>
            </a:r>
            <a:r>
              <a:rPr sz="1800" spc="-25" dirty="0"/>
              <a:t> </a:t>
            </a:r>
            <a:r>
              <a:rPr sz="1800" dirty="0"/>
              <a:t>HOMME</a:t>
            </a:r>
            <a:r>
              <a:rPr sz="1800" spc="-29" dirty="0"/>
              <a:t> </a:t>
            </a:r>
            <a:r>
              <a:rPr sz="1800" spc="-8" dirty="0"/>
              <a:t>AVEC</a:t>
            </a:r>
            <a:r>
              <a:rPr sz="1800" spc="-29" dirty="0"/>
              <a:t> </a:t>
            </a:r>
            <a:r>
              <a:rPr sz="1800" dirty="0"/>
              <a:t>UN</a:t>
            </a:r>
            <a:r>
              <a:rPr sz="1800" spc="-29" dirty="0"/>
              <a:t> TAUX </a:t>
            </a:r>
            <a:r>
              <a:rPr sz="1800" dirty="0"/>
              <a:t>D'AIPP</a:t>
            </a:r>
            <a:r>
              <a:rPr sz="1800" spc="-21" dirty="0"/>
              <a:t> </a:t>
            </a:r>
            <a:r>
              <a:rPr sz="1800" dirty="0"/>
              <a:t>DE</a:t>
            </a:r>
            <a:r>
              <a:rPr sz="1800" spc="-29" dirty="0"/>
              <a:t> </a:t>
            </a:r>
            <a:r>
              <a:rPr sz="1800" spc="-21" dirty="0"/>
              <a:t>10%</a:t>
            </a:r>
            <a:endParaRPr sz="1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MPOWERCHARTSPROPERTIES_A_0" val="AAAAAAH//////////wEAAAAAAAAAAAAAACoqIFRoaXMgaXMgYSBMaXRlREIgZmlsZSAqKgcE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MAAAAAAAAAAwAAAAMAAAAA/////wUAFgwAAAAAAAAAAAAAIAD///////////////8AAAD///////////////8DAAAAAgD///////////////////////////////////////////////////////////////////////////////////////////////////////////////////////////////////////////////////////////////////////////////////////////////////////////////////////////////////////////////////////////////////////////////////////////////////////////////////////////////////////////////////////////////////////////////////////////////////////////////////////////////////////////////////////////////////////////////////////////////////////////////8BACAA////////////////AAAO////////AwAAAAQA////////////////////////////////////////////////////////////////////////////////////////////////////////////////////////////////////////////////////////////////////////////////////////////////////////////////////////////////////////////////////////////////////////////////////////////////////////////////////////////////////////////////////////////////////////////////////////////////////////////////////////////////////////////////////////////////////////////////////////////////////////////////////////AgABAP///////wUAAAACABAAC1u0TT1dsXNEiG7+CHEP/CwEAAAAAAADAAAAAAADAAAAAwADAAEA////////BQAAAAMAEAALFuiWoMrtVE2OM6L8jf8kMwQAAAABAAMAAAACAAMAAAAEAAQAAQD///////8FAAAABAAQAAsDljbii0uPRoLwAnlQ11E5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AMOAAAAAAAAAAAAAP////+DAIMAAAAFX2lkABAAAAAEW7RNPV2xc0SIbv4IcQ/8LANEYXRhABsAAAAETGlua2VkU2hhcGVEYXRhAAUAAAAAAAJOYW1lABkAAABMaW5rZWRTaGFwZXNEYXRhUHJvcGVydHkAEFZlcnNpb24AAAAAAAlMYXN0V3JpdGUAuT90E5kBAAAAAQD/////xgDGAAAABV9pZAAQAAAABBbolqDK7VRNjjOi/I3/JDMDRGF0YQBTAAAACFByZXNlbnRhdGlvblNjYW5uZWRGb3JMaW5rZWRTaGFwZXMAAAJOdW1iZXJGb3JtYXRTZXBhcmF0b3JNb2RlAAoAAABBdXRvbWF0aWMAAAJOYW1lACQAAABMaW5rZWRTaGFwZVByZXNlbnRhdGlvblNldHRpbmdzRGF0YQAQVmVyc2lvbgAAAAAACUxhc3RXcml0ZQDbP3QTmQEAAAACAP////+DAIMAAAAFX2lkABAAAAAEA5Y24otLj0aC8AJ5UNdROQNEYXRhABsAAAAETGlua2VkU2hhcGVEYXRhAAUAAAAAAAJOYW1lABkAAABMaW5rZWRTaGFwZXNEYXRhUHJvcGVydHkAEFZlcnNpb24AAQAAAAlMYXN0V3JpdGUA2z90E5k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tCwAAAAAAAAAAAAAgAf///////////////wAAAP///////////////wUAAAADAP///////////////////////////////////////////////////////////////////////////////////////////////////////////////////////////////////////////////////////////////////////////////////////////////////////////////////////////////////////////////////////////////////////////////////////////////////////////////////////////////////////////////////////////////////////////////////////////////////////////////////////////////////////////////////////////////////////////////////////////////////////////////wEAIAH///////////////8AAA7///////8FAAAABAD///////////////////////////////////////////////////////////////////////////////////////////////////////////////////////////////////////////////////////////////////////////////////////////////////////////////////////////////////////////////////////////////////////////////////////////////////////////////////////////////////////////////////////////////////////////////////////////////////////////////////////////////////////////////////////////////////////////////////////////////////////////////////////8CAAEBAwAAAAIA////////GgAGTGlua2VkU2hhcGVzRGF0YVByb3BlcnR5XzAEAAAAAAAFAAAAAwAFAAAABAADAAEBAwAAAAMA////////JQAGTGlua2VkU2hhcGVQcmVzZW50YXRpb25TZXR0aW5nc0RhdGFfMAQAAAABAAUAAAAAAAUAAAACAAQAAQEDAAAABAD///////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A"/>
  <p:tag name="EMPOWERCHARTSPROPERTIES_LASTWRITEDATE" val="638925648098279675"/>
  <p:tag name="EMPOWERCHARTSPROPERTIES_A_LENGTH" val="24576"/>
</p:tagLst>
</file>

<file path=ppt/tags/tag10.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1.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wUACgwAAAAAAAAAAAAAIAD///////////////8AAAD///////////////8DAAAABAD///////8DAAAAAgD///////////////////////////////////////////////////////////////////////////////////////////////////////////////////////////////////////////////////////////////////////////////////////////////////////////////////////////////////////////////////////////////////////////////////////////////////////////////////////////////////////////////////////////////////////////////////////////////////////////////////////////////////////////////////////////////////////////////////////////////8BACAA////////////////AAAO////////AwAAAAMA////////////////////////////////////////////////////////////////////////////////////////////////////////////////////////////////////////////////////////////////////////////////////////////////////////////////////////////////////////////////////////////////////////////////////////////////////////////////////////////////////////////////////////////////////////////////////////////////////////////////////////////////////////////////////////////////////////////////////////////////////////////////////////AgACAP///////wUAAAACABAAC8bHkWoWwMVMqxO+a0NNTMwEAAAAAAADAAAABAADAAAAAwADAAAAAAD///////8DAAEA////////BQAAAAMAEAALY9PrerTUJUqs75JUfMjsBwQAAAABAAMAAAACAAMAAAABAAQAAQD///////8FAAAABAAQAAtksfs2Z6lIRZ974wLX9Gjs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xseRahbAxUyrE75rQ01MzAREYXRhAAUAAAAAAk5hbWUADQAAAExpbmtEYXRhTGlzdAAQVmVyc2lvbgABAAAACUxhc3RXcml0ZQCCnloZmQEAAAABAP////9hAGEAAAAFX2lkABAAAAAEY9PrerTUJUqs75JUfMjsBwREYXRhAAUAAAAAAk5hbWUADQAAAExpbmtEYXRhTGlzdAAQVmVyc2lvbgAAAAAACUxhc3RXcml0ZQB8nloZmQEAAAACAP////9wAHAAAAAFX2lkABAAAAAEZLH7NmepSEWfe+MC1/Ro7ANEYXRhABYAAAACUGVyc29uYWxJZAABAAAAAAACTmFtZQALAAAAUGVyc29uYWxJZAAQVmVyc2lvbgAAAAAACUxhc3RXcml0ZQConlo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EAP///////////////////////////////////////////////////////////////////////////////////////////////////////////////////////////////////////////////////////////////////////////////////////////////////////////////////////////////////////////////////////////////////////////////////////////////////////////////////////////////////////////////////////////////////////////////////////////////////////////////////////////////////////////////////////////////////////////////wEAIAH///////////////8AAA7///////8FAAAABAD///////////////////////////////////////////////////////////////////////////////////////////////////////////////////////////////////////////////////////////////////////////////////////////////////////////////////////////////////////////////////////////////////////////////////////////////////////////////////////////////////////////////////////////////////////////////////////////////////////////////////////////////////////////////////////////////////////////////////////////////////////////////////////8CAAIBAwAAAAIA////////DgAGTGlua0RhdGFMaXN0XzEEAAAAAAAFAAAAAwAFAAAABAAFAAAAAAAFAAAABAADAAEBAwAAAAMA////////DgAGTGlua0RhdGFMaXN0XzAEAAAAAQAFAAAAAAAFAAAAAgAEAAMBAwAAAAQA////////DAAGUGVyc29uYWxJZF8wBAAAAAIABQAAAAIABQAAAAEABQAAAAI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37933526369"/>
  <p:tag name="EMPOWERCHARTSPROPERTIES_B_LENGTH" val="24576"/>
  <p:tag name="DOWN_MIGRATION_INITIAL_LAYOUT_REQUIRED" val="9.2.99"/>
  <p:tag name="RUNTIME_ID" val="5efe7306-4186-4fe0-b0f8-864d69b7e0be"/>
</p:tagLst>
</file>

<file path=ppt/tags/tag1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IBAQEBAQEBAQEBAQEBAQMAAAAAAAAAAwAAAAMAAAAA/////wUAzgsAAAAAAAAAAAAAIAD///////////////8AAAD///////////////8DAAAAAgD///////8DAAAABAD///////8DAAAABAD///////8DAAAABAD///////8DAAAABAD///////8DAAAABAD///////////////////////////////////////////////////////////////////////////////////////////////////////////////////////////////////////////////////////////////////////////////////////////////////////////////////////////////////////////////////////////////////////////////////////////////////////////////////////////////////////////////////////////////////////////////////////////////////////////////////////////////8BACAA////////////////AAAO////////AwAAAAMA////////////////////////////////////////////////////////////////////////////////////////////////////////////////////////////////////////////////////////////////////////////////////////////////////////////////////////////////////////////////////////////////////////////////////////////////////////////////////////////////////////////////////////////////////////////////////////////////////////////////////////////////////////////////////////////////////////////////////////////////////////////////////////AgABAP///////wUAAAACABAACx0wayDNiPpLgq2xLQPLx3kEAAAAAAADAAAAAAADAAAABAADAAIA////////BQAAAAMAEAALBitt04Ex1EewdtxzVhMP/QQAAAABAAMAAAAEAAMAAAABAAMAAAAEAP///////wQABgD///////8FAAAABAAQAAvHQNDRCEpaQoOLyDhcS7kHBAAAAAIAAwAAAAIAAwAAAAMAAwAAAAAAAwAAAAMAAwAAAAAA////////AwAAAAAA////////AwAAAAA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HTBrIM2I+kuCrbEtA8vHeQREYXRhAAUAAAAAAk5hbWUADQAAAExpbmtEYXRhTGlzdAAQVmVyc2lvbgABAAAACUxhc3RXcml0ZQBNnloZmQEAAAABAP////9hAGEAAAAFX2lkABAAAAAEBitt04Ex1EewdtxzVhMP/QREYXRhAAUAAAAAAk5hbWUADQAAAExpbmtEYXRhTGlzdAAQVmVyc2lvbgAAAAAACUxhc3RXcml0ZQBNnloZmQEAAAACAP////9wAHAAAAAFX2lkABAAAAAEx0DQ0QhKWkKDi8g4XEu5BwNEYXRhABYAAAACUGVyc29uYWxJZAABAAAAAAACTmFtZQALAAAAUGVyc29uYWxJZAAQVmVyc2lvbgAAAAAACUxhc3RXcml0ZQBknlo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DAP///////wUAAAADAP///////////////////////////////////////////////////////////////////////////////////////////////////////////////////////////////////////////////////////////////////////////////////////////////////////////////////////////////////////////////////////////////////////////////////////////////////////////////////////////////////////////////////////////////////////////////////////////////////////////////////////////////////////////////////////////////////////////////////////////////wEAIAH///////////////8AAA7///////8FAAAABAD///////////////////////////////////////////////////////////////////////////////////////////////////////////////////////////////////////////////////////////////////////////////////////////////////////////////////////////////////////////////////////////////////////////////////////////////////////////////////////////////////////////////////////////////////////////////////////////////////////////////////////////////////////////////////////////////////////////////////////////////////////////////////////8CAAEBAwAAAAIA////////DgAGTGlua0RhdGFMaXN0XzEEAAAAAAAFAAAAAwAFAAAABAADAAIBAwAAAAMA////////DgAGTGlua0RhdGFMaXN0XzAEAAAAAQAFAAAAAAAFAAAAAgAFAAAAAAD///////8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37932608962"/>
  <p:tag name="EMPOWERCHARTSPROPERTIES_B_LENGTH" val="24576"/>
  <p:tag name="DOWN_MIGRATION_INITIAL_LAYOUT_REQUIRED" val="9.2.99"/>
  <p:tag name="RUNTIME_ID" val="9b7f6da0-a42f-4e5d-b94c-d008bc690c83"/>
</p:tagLst>
</file>

<file path=ppt/tags/tag1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wUACgwAAAAAAAAAAAAAIAD///////////////8AAAD///////////////8DAAAABAD///////8DAAAAAgD///////////////////////////////////////////////////////////////////////////////////////////////////////////////////////////////////////////////////////////////////////////////////////////////////////////////////////////////////////////////////////////////////////////////////////////////////////////////////////////////////////////////////////////////////////////////////////////////////////////////////////////////////////////////////////////////////////////////////////////////8BACAA////////////////AAAO////////AwAAAAMA////////////////////////////////////////////////////////////////////////////////////////////////////////////////////////////////////////////////////////////////////////////////////////////////////////////////////////////////////////////////////////////////////////////////////////////////////////////////////////////////////////////////////////////////////////////////////////////////////////////////////////////////////////////////////////////////////////////////////////////////////////////////////////AgACAP///////wUAAAACABAAC8bHkWoWwMVMqxO+a0NNTMwEAAAAAAADAAAABAADAAAAAwADAAAAAAD///////8DAAEA////////BQAAAAMAEAALY9PrerTUJUqs75JUfMjsBwQAAAABAAMAAAACAAMAAAABAAQAAQD///////8FAAAABAAQAAtksfs2Z6lIRZ974wLX9Gjs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xseRahbAxUyrE75rQ01MzAREYXRhAAUAAAAAAk5hbWUADQAAAExpbmtEYXRhTGlzdAAQVmVyc2lvbgABAAAACUxhc3RXcml0ZQCCnloZmQEAAAABAP////9hAGEAAAAFX2lkABAAAAAEY9PrerTUJUqs75JUfMjsBwREYXRhAAUAAAAAAk5hbWUADQAAAExpbmtEYXRhTGlzdAAQVmVyc2lvbgAAAAAACUxhc3RXcml0ZQB8nloZmQEAAAACAP////9wAHAAAAAFX2lkABAAAAAEZLH7NmepSEWfe+MC1/Ro7ANEYXRhABYAAAACUGVyc29uYWxJZAABAAAAAAACTmFtZQALAAAAUGVyc29uYWxJZAAQVmVyc2lvbgAAAAAACUxhc3RXcml0ZQConlo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EAP///////////////////////////////////////////////////////////////////////////////////////////////////////////////////////////////////////////////////////////////////////////////////////////////////////////////////////////////////////////////////////////////////////////////////////////////////////////////////////////////////////////////////////////////////////////////////////////////////////////////////////////////////////////////////////////////////////////////wEAIAH///////////////8AAA7///////8FAAAABAD///////////////////////////////////////////////////////////////////////////////////////////////////////////////////////////////////////////////////////////////////////////////////////////////////////////////////////////////////////////////////////////////////////////////////////////////////////////////////////////////////////////////////////////////////////////////////////////////////////////////////////////////////////////////////////////////////////////////////////////////////////////////////////8CAAIBAwAAAAIA////////DgAGTGlua0RhdGFMaXN0XzEEAAAAAAAFAAAAAwAFAAAABAAFAAAAAAAFAAAABAADAAEBAwAAAAMA////////DgAGTGlua0RhdGFMaXN0XzAEAAAAAQAFAAAAAAAFAAAAAgAEAAMBAwAAAAQA////////DAAGUGVyc29uYWxJZF8wBAAAAAIABQAAAAIABQAAAAEABQAAAAI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37933526369"/>
  <p:tag name="EMPOWERCHARTSPROPERTIES_B_LENGTH" val="24576"/>
  <p:tag name="DOWN_MIGRATION_INITIAL_LAYOUT_REQUIRED" val="9.2.99"/>
  <p:tag name="RUNTIME_ID" val="ee355dca-bc9e-41fe-b998-09e62364fbf1"/>
</p:tagLst>
</file>

<file path=ppt/tags/tag14.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IBAQEBAQEBAQEBAQEBAQMAAAAAAAAAAwAAAAMAAAAA/////wUAzgsAAAAAAAAAAAAAIAD///////////////8AAAD///////////////8DAAAAAgD///////8DAAAABAD///////8DAAAABAD///////8DAAAABAD///////8DAAAABAD///////8DAAAABAD///////////////////////////////////////////////////////////////////////////////////////////////////////////////////////////////////////////////////////////////////////////////////////////////////////////////////////////////////////////////////////////////////////////////////////////////////////////////////////////////////////////////////////////////////////////////////////////////////////////////////////////////8BACAA////////////////AAAO////////AwAAAAMA////////////////////////////////////////////////////////////////////////////////////////////////////////////////////////////////////////////////////////////////////////////////////////////////////////////////////////////////////////////////////////////////////////////////////////////////////////////////////////////////////////////////////////////////////////////////////////////////////////////////////////////////////////////////////////////////////////////////////////////////////////////////////////AgABAP///////wUAAAACABAACx0wayDNiPpLgq2xLQPLx3kEAAAAAAADAAAAAAADAAAABAADAAIA////////BQAAAAMAEAALBitt04Ex1EewdtxzVhMP/QQAAAABAAMAAAAEAAMAAAABAAMAAAAEAP///////wQABgD///////8FAAAABAAQAAvHQNDRCEpaQoOLyDhcS7kHBAAAAAIAAwAAAAIAAwAAAAMAAwAAAAAAAwAAAAMAAwAAAAAA////////AwAAAAAA////////AwAAAAA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HTBrIM2I+kuCrbEtA8vHeQREYXRhAAUAAAAAAk5hbWUADQAAAExpbmtEYXRhTGlzdAAQVmVyc2lvbgABAAAACUxhc3RXcml0ZQBNnloZmQEAAAABAP////9hAGEAAAAFX2lkABAAAAAEBitt04Ex1EewdtxzVhMP/QREYXRhAAUAAAAAAk5hbWUADQAAAExpbmtEYXRhTGlzdAAQVmVyc2lvbgAAAAAACUxhc3RXcml0ZQBNnloZmQEAAAACAP////9wAHAAAAAFX2lkABAAAAAEx0DQ0QhKWkKDi8g4XEu5BwNEYXRhABYAAAACUGVyc29uYWxJZAABAAAAAAACTmFtZQALAAAAUGVyc29uYWxJZAAQVmVyc2lvbgAAAAAACUxhc3RXcml0ZQBknlo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DAP///////wUAAAADAP///////////////////////////////////////////////////////////////////////////////////////////////////////////////////////////////////////////////////////////////////////////////////////////////////////////////////////////////////////////////////////////////////////////////////////////////////////////////////////////////////////////////////////////////////////////////////////////////////////////////////////////////////////////////////////////////////////////////////////////////wEAIAH///////////////8AAA7///////8FAAAABAD///////////////////////////////////////////////////////////////////////////////////////////////////////////////////////////////////////////////////////////////////////////////////////////////////////////////////////////////////////////////////////////////////////////////////////////////////////////////////////////////////////////////////////////////////////////////////////////////////////////////////////////////////////////////////////////////////////////////////////////////////////////////////////8CAAEBAwAAAAIA////////DgAGTGlua0RhdGFMaXN0XzEEAAAAAAAFAAAAAwAFAAAABAADAAIBAwAAAAMA////////DgAGTGlua0RhdGFMaXN0XzAEAAAAAQAFAAAAAAAFAAAAAgAFAAAAAAD///////8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37932608962"/>
  <p:tag name="EMPOWERCHARTSPROPERTIES_B_LENGTH" val="24576"/>
  <p:tag name="DOWN_MIGRATION_INITIAL_LAYOUT_REQUIRED" val="9.2.99"/>
  <p:tag name="RUNTIME_ID" val="9e440503-2e17-4901-af14-14069655cf0d"/>
</p:tagLst>
</file>

<file path=ppt/tags/tag15.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wUACgwAAAAAAAAAAAAAIAD///////////////8AAAD///////////////8DAAAABAD///////8DAAAAAgD///////////////////////////////////////////////////////////////////////////////////////////////////////////////////////////////////////////////////////////////////////////////////////////////////////////////////////////////////////////////////////////////////////////////////////////////////////////////////////////////////////////////////////////////////////////////////////////////////////////////////////////////////////////////////////////////////////////////////////////////8BACAA////////////////AAAO////////AwAAAAMA////////////////////////////////////////////////////////////////////////////////////////////////////////////////////////////////////////////////////////////////////////////////////////////////////////////////////////////////////////////////////////////////////////////////////////////////////////////////////////////////////////////////////////////////////////////////////////////////////////////////////////////////////////////////////////////////////////////////////////////////////////////////////////AgACAP///////wUAAAACABAAC8bHkWoWwMVMqxO+a0NNTMwEAAAAAAADAAAABAADAAAAAwADAAAAAAD///////8DAAEA////////BQAAAAMAEAALY9PrerTUJUqs75JUfMjsBwQAAAABAAMAAAACAAMAAAABAAQAAQD///////8FAAAABAAQAAtksfs2Z6lIRZ974wLX9Gjs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xseRahbAxUyrE75rQ01MzAREYXRhAAUAAAAAAk5hbWUADQAAAExpbmtEYXRhTGlzdAAQVmVyc2lvbgABAAAACUxhc3RXcml0ZQCCnloZmQEAAAABAP////9hAGEAAAAFX2lkABAAAAAEY9PrerTUJUqs75JUfMjsBwREYXRhAAUAAAAAAk5hbWUADQAAAExpbmtEYXRhTGlzdAAQVmVyc2lvbgAAAAAACUxhc3RXcml0ZQB8nloZmQEAAAACAP////9wAHAAAAAFX2lkABAAAAAEZLH7NmepSEWfe+MC1/Ro7ANEYXRhABYAAAACUGVyc29uYWxJZAABAAAAAAACTmFtZQALAAAAUGVyc29uYWxJZAAQVmVyc2lvbgAAAAAACUxhc3RXcml0ZQConlo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EAP///////////////////////////////////////////////////////////////////////////////////////////////////////////////////////////////////////////////////////////////////////////////////////////////////////////////////////////////////////////////////////////////////////////////////////////////////////////////////////////////////////////////////////////////////////////////////////////////////////////////////////////////////////////////////////////////////////////////wEAIAH///////////////8AAA7///////8FAAAABAD///////////////////////////////////////////////////////////////////////////////////////////////////////////////////////////////////////////////////////////////////////////////////////////////////////////////////////////////////////////////////////////////////////////////////////////////////////////////////////////////////////////////////////////////////////////////////////////////////////////////////////////////////////////////////////////////////////////////////////////////////////////////////////8CAAIBAwAAAAIA////////DgAGTGlua0RhdGFMaXN0XzEEAAAAAAAFAAAAAwAFAAAABAAFAAAAAAAFAAAABAADAAEBAwAAAAMA////////DgAGTGlua0RhdGFMaXN0XzAEAAAAAQAFAAAAAAAFAAAAAgAEAAMBAwAAAAQA////////DAAGUGVyc29uYWxJZF8wBAAAAAIABQAAAAIABQAAAAEABQAAAAI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37933526369"/>
  <p:tag name="EMPOWERCHARTSPROPERTIES_B_LENGTH" val="24576"/>
  <p:tag name="DOWN_MIGRATION_INITIAL_LAYOUT_REQUIRED" val="9.2.99"/>
  <p:tag name="RUNTIME_ID" val="1b1af587-27fe-4006-a9ad-709c17a34ae0"/>
</p:tagLst>
</file>

<file path=ppt/tags/tag16.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IBAQEBAQEBAQEBAQEBAQMAAAAAAAAAAwAAAAMAAAAA/////wUAzgsAAAAAAAAAAAAAIAD///////////////8AAAD///////////////8DAAAAAgD///////8DAAAABAD///////8DAAAABAD///////8DAAAABAD///////8DAAAABAD///////8DAAAABAD///////////////////////////////////////////////////////////////////////////////////////////////////////////////////////////////////////////////////////////////////////////////////////////////////////////////////////////////////////////////////////////////////////////////////////////////////////////////////////////////////////////////////////////////////////////////////////////////////////////////////////////////8BACAA////////////////AAAO////////AwAAAAMA////////////////////////////////////////////////////////////////////////////////////////////////////////////////////////////////////////////////////////////////////////////////////////////////////////////////////////////////////////////////////////////////////////////////////////////////////////////////////////////////////////////////////////////////////////////////////////////////////////////////////////////////////////////////////////////////////////////////////////////////////////////////////////AgABAP///////wUAAAACABAACx0wayDNiPpLgq2xLQPLx3kEAAAAAAADAAAAAAADAAAABAADAAIA////////BQAAAAMAEAALBitt04Ex1EewdtxzVhMP/QQAAAABAAMAAAAEAAMAAAABAAMAAAAEAP///////wQABgD///////8FAAAABAAQAAvHQNDRCEpaQoOLyDhcS7kHBAAAAAIAAwAAAAIAAwAAAAMAAwAAAAAAAwAAAAMAAwAAAAAA////////AwAAAAAA////////AwAAAAA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HTBrIM2I+kuCrbEtA8vHeQREYXRhAAUAAAAAAk5hbWUADQAAAExpbmtEYXRhTGlzdAAQVmVyc2lvbgABAAAACUxhc3RXcml0ZQBNnloZmQEAAAABAP////9hAGEAAAAFX2lkABAAAAAEBitt04Ex1EewdtxzVhMP/QREYXRhAAUAAAAAAk5hbWUADQAAAExpbmtEYXRhTGlzdAAQVmVyc2lvbgAAAAAACUxhc3RXcml0ZQBNnloZmQEAAAACAP////9wAHAAAAAFX2lkABAAAAAEx0DQ0QhKWkKDi8g4XEu5BwNEYXRhABYAAAACUGVyc29uYWxJZAABAAAAAAACTmFtZQALAAAAUGVyc29uYWxJZAAQVmVyc2lvbgAAAAAACUxhc3RXcml0ZQBknlo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DAP///////wUAAAADAP///////////////////////////////////////////////////////////////////////////////////////////////////////////////////////////////////////////////////////////////////////////////////////////////////////////////////////////////////////////////////////////////////////////////////////////////////////////////////////////////////////////////////////////////////////////////////////////////////////////////////////////////////////////////////////////////////////////////////////////////wEAIAH///////////////8AAA7///////8FAAAABAD///////////////////////////////////////////////////////////////////////////////////////////////////////////////////////////////////////////////////////////////////////////////////////////////////////////////////////////////////////////////////////////////////////////////////////////////////////////////////////////////////////////////////////////////////////////////////////////////////////////////////////////////////////////////////////////////////////////////////////////////////////////////////////8CAAEBAwAAAAIA////////DgAGTGlua0RhdGFMaXN0XzEEAAAAAAAFAAAAAwAFAAAABAADAAIBAwAAAAMA////////DgAGTGlua0RhdGFMaXN0XzAEAAAAAQAFAAAAAAAFAAAAAgAFAAAAAAD///////8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37932608962"/>
  <p:tag name="EMPOWERCHARTSPROPERTIES_B_LENGTH" val="24576"/>
  <p:tag name="DOWN_MIGRATION_INITIAL_LAYOUT_REQUIRED" val="9.2.99"/>
  <p:tag name="RUNTIME_ID" val="45cbf7fc-995c-4045-b23d-a851403513fe"/>
</p:tagLst>
</file>

<file path=ppt/tags/tag17.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wUACgwAAAAAAAAAAAAAIAD///////////////8AAAD///////////////8DAAAABAD///////8DAAAAAgD///////////////////////////////////////////////////////////////////////////////////////////////////////////////////////////////////////////////////////////////////////////////////////////////////////////////////////////////////////////////////////////////////////////////////////////////////////////////////////////////////////////////////////////////////////////////////////////////////////////////////////////////////////////////////////////////////////////////////////////////8BACAA////////////////AAAO////////AwAAAAMA////////////////////////////////////////////////////////////////////////////////////////////////////////////////////////////////////////////////////////////////////////////////////////////////////////////////////////////////////////////////////////////////////////////////////////////////////////////////////////////////////////////////////////////////////////////////////////////////////////////////////////////////////////////////////////////////////////////////////////////////////////////////////////AgACAP///////wUAAAACABAAC8bHkWoWwMVMqxO+a0NNTMwEAAAAAAADAAAABAADAAAAAwADAAAAAAD///////8DAAEA////////BQAAAAMAEAALY9PrerTUJUqs75JUfMjsBwQAAAABAAMAAAACAAMAAAABAAQAAQD///////8FAAAABAAQAAtksfs2Z6lIRZ974wLX9Gjs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xseRahbAxUyrE75rQ01MzAREYXRhAAUAAAAAAk5hbWUADQAAAExpbmtEYXRhTGlzdAAQVmVyc2lvbgABAAAACUxhc3RXcml0ZQCCnloZmQEAAAABAP////9hAGEAAAAFX2lkABAAAAAEY9PrerTUJUqs75JUfMjsBwREYXRhAAUAAAAAAk5hbWUADQAAAExpbmtEYXRhTGlzdAAQVmVyc2lvbgAAAAAACUxhc3RXcml0ZQB8nloZmQEAAAACAP////9wAHAAAAAFX2lkABAAAAAEZLH7NmepSEWfe+MC1/Ro7ANEYXRhABYAAAACUGVyc29uYWxJZAABAAAAAAACTmFtZQALAAAAUGVyc29uYWxJZAAQVmVyc2lvbgAAAAAACUxhc3RXcml0ZQConlo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EAP///////////////////////////////////////////////////////////////////////////////////////////////////////////////////////////////////////////////////////////////////////////////////////////////////////////////////////////////////////////////////////////////////////////////////////////////////////////////////////////////////////////////////////////////////////////////////////////////////////////////////////////////////////////////////////////////////////////////wEAIAH///////////////8AAA7///////8FAAAABAD///////////////////////////////////////////////////////////////////////////////////////////////////////////////////////////////////////////////////////////////////////////////////////////////////////////////////////////////////////////////////////////////////////////////////////////////////////////////////////////////////////////////////////////////////////////////////////////////////////////////////////////////////////////////////////////////////////////////////////////////////////////////////////8CAAIBAwAAAAIA////////DgAGTGlua0RhdGFMaXN0XzEEAAAAAAAFAAAAAwAFAAAABAAFAAAAAAAFAAAABAADAAEBAwAAAAMA////////DgAGTGlua0RhdGFMaXN0XzAEAAAAAQAFAAAAAAAFAAAAAgAEAAMBAwAAAAQA////////DAAGUGVyc29uYWxJZF8wBAAAAAIABQAAAAIABQAAAAEABQAAAAI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37933526369"/>
  <p:tag name="EMPOWERCHARTSPROPERTIES_B_LENGTH" val="24576"/>
  <p:tag name="DOWN_MIGRATION_INITIAL_LAYOUT_REQUIRED" val="9.2.99"/>
  <p:tag name="RUNTIME_ID" val="edf0b2ea-9e4b-47e0-b441-6120867f840b"/>
</p:tagLst>
</file>

<file path=ppt/tags/tag18.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IBAQEBAQEBAQEBAQEBAQMAAAAAAAAAAwAAAAMAAAAA/////wUAzgsAAAAAAAAAAAAAIAD///////////////8AAAD///////////////8DAAAAAgD///////8DAAAABAD///////8DAAAABAD///////8DAAAABAD///////8DAAAABAD///////8DAAAABAD///////////////////////////////////////////////////////////////////////////////////////////////////////////////////////////////////////////////////////////////////////////////////////////////////////////////////////////////////////////////////////////////////////////////////////////////////////////////////////////////////////////////////////////////////////////////////////////////////////////////////////////////8BACAA////////////////AAAO////////AwAAAAMA////////////////////////////////////////////////////////////////////////////////////////////////////////////////////////////////////////////////////////////////////////////////////////////////////////////////////////////////////////////////////////////////////////////////////////////////////////////////////////////////////////////////////////////////////////////////////////////////////////////////////////////////////////////////////////////////////////////////////////////////////////////////////////AgABAP///////wUAAAACABAACx0wayDNiPpLgq2xLQPLx3kEAAAAAAADAAAAAAADAAAABAADAAIA////////BQAAAAMAEAALBitt04Ex1EewdtxzVhMP/QQAAAABAAMAAAAEAAMAAAABAAMAAAAEAP///////wQABgD///////8FAAAABAAQAAvHQNDRCEpaQoOLyDhcS7kHBAAAAAIAAwAAAAIAAwAAAAMAAwAAAAAAAwAAAAMAAwAAAAAA////////AwAAAAAA////////AwAAAAA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HTBrIM2I+kuCrbEtA8vHeQREYXRhAAUAAAAAAk5hbWUADQAAAExpbmtEYXRhTGlzdAAQVmVyc2lvbgABAAAACUxhc3RXcml0ZQBNnloZmQEAAAABAP////9hAGEAAAAFX2lkABAAAAAEBitt04Ex1EewdtxzVhMP/QREYXRhAAUAAAAAAk5hbWUADQAAAExpbmtEYXRhTGlzdAAQVmVyc2lvbgAAAAAACUxhc3RXcml0ZQBNnloZmQEAAAACAP////9wAHAAAAAFX2lkABAAAAAEx0DQ0QhKWkKDi8g4XEu5BwNEYXRhABYAAAACUGVyc29uYWxJZAABAAAAAAACTmFtZQALAAAAUGVyc29uYWxJZAAQVmVyc2lvbgAAAAAACUxhc3RXcml0ZQBknlo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DAP///////wUAAAADAP///////////////////////////////////////////////////////////////////////////////////////////////////////////////////////////////////////////////////////////////////////////////////////////////////////////////////////////////////////////////////////////////////////////////////////////////////////////////////////////////////////////////////////////////////////////////////////////////////////////////////////////////////////////////////////////////////////////////////////////////wEAIAH///////////////8AAA7///////8FAAAABAD///////////////////////////////////////////////////////////////////////////////////////////////////////////////////////////////////////////////////////////////////////////////////////////////////////////////////////////////////////////////////////////////////////////////////////////////////////////////////////////////////////////////////////////////////////////////////////////////////////////////////////////////////////////////////////////////////////////////////////////////////////////////////////8CAAEBAwAAAAIA////////DgAGTGlua0RhdGFMaXN0XzEEAAAAAAAFAAAAAwAFAAAABAADAAIBAwAAAAMA////////DgAGTGlua0RhdGFMaXN0XzAEAAAAAQAFAAAAAAAFAAAAAgAFAAAAAAD///////8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37932608962"/>
  <p:tag name="EMPOWERCHARTSPROPERTIES_B_LENGTH" val="24576"/>
  <p:tag name="DOWN_MIGRATION_INITIAL_LAYOUT_REQUIRED" val="9.2.99"/>
  <p:tag name="RUNTIME_ID" val="5194384a-ad67-462c-a6be-b96c6299f016"/>
</p:tagLst>
</file>

<file path=ppt/tags/tag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UBAQEBAQEBAQEBAQEBAQMAAAAAAAAAAwAAAAMAAAAA/////wUA8gsAAAAAAAAAAAAAIAD///////////////8AAAD///////////////8DAAAABAD///////8DAAAABAD///////8DAAAABAD///////////////////////////////////////////////////////////////////////////////////////////////////////////////////////////////////////////////////////////////////////////////////////////////////////////////////////////////////////////////////////////////////////////////////////////////////////////////////////////////////////////////////////////////////////////////////////////////////////////////////////////////////////////////////////////////////////////////8BACAA////////////////AAAO////////AwAAAAMA////////////////////////////////////////////////////////////////////////////////////////////////////////////////////////////////////////////////////////////////////////////////////////////////////////////////////////////////////////////////////////////////////////////////////////////////////////////////////////////////////////////////////////////////////////////////////////////////////////////////////////////////////////////////////////////////////////////////////////////////////////////////////////AgACAP///////wUAAAACABAAC/vKZ9Y9M4NEnnUZw+H/lwkEAAAAAAADAAAABAADAAAAAwADAAAABAD///////8DAAEA////////BQAAAAMAEAALPSuA9ElMXEeLAh+RCsqVAgQAAAABAAMAAAACAAMAAAABAAQAAwD///////8FAAAABAAQAAvdUX4MP4FvSLZNgp1vdAhoBAAAAAIAAwAAAAAAAwAAAAIAAwAAAAAAAwAAAAI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8pn1j0zg0SedRnD4f+XCQREYXRhAAUAAAAAAk5hbWUADQAAAExpbmtEYXRhTGlzdAAQVmVyc2lvbgAAAAAACUxhc3RXcml0ZQAENUcZmQEAAAABAP////9hAGEAAAAFX2lkABAAAAAEPSuA9ElMXEeLAh+RCsqVAgREYXRhAAUAAAAAAk5hbWUADQAAAExpbmtEYXRhTGlzdAAQVmVyc2lvbgABAAAACUxhc3RXcml0ZQAcNUcZmQEAAAACAP////9wAHAAAAAFX2lkABAAAAAE3VF+DD+Bb0i2TYKdb3QIaANEYXRhABYAAAACUGVyc29uYWxJZAABAAAAAAACTmFtZQALAAAAUGVyc29uYWxJZAAQVmVyc2lvbgAAAAAACUxhc3RXcml0ZQBiNU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WCwAAAAAAAAAAAAAgAf///////////////wAAAP///////////////wUAAAACAP///////wUAAAADAP///////wUAAAADAP///////wUAAAAEAP///////wUAAAAEAP///////////////////////////////////////////////////////////////////////////////////////////////////////////////////////////////////////////////////////////////////////////////////////////////////////////////////////////////////////////////////////////////////////////////////////////////////////////////////////////////////////////////////////////////////////////////////////////////////////////////////////////////////////////////wEAIAH///////////////8AAA7///////8FAAAABAD///////////////////////////////////////////////////////////////////////////////////////////////////////////////////////////////////////////////////////////////////////////////////////////////////////////////////////////////////////////////////////////////////////////////////////////////////////////////////////////////////////////////////////////////////////////////////////////////////////////////////////////////////////////////////////////////////////////////////////////////////////////////////////8CAAEBAwAAAAIA////////DgAGTGlua0RhdGFMaXN0XzAEAAAAAAAFAAAAAAAFAAAAAwADAAMBAwAAAAMA////////DgAGTGlua0RhdGFMaXN0XzEEAAAAAQAFAAAAAgAFAAAABAAFAAAAAAAFAAAABAAFAAAAAAAFAAAABAAEAAUBAwAAAAQA////////DAAGUGVyc29uYWxJZF8wBAAAAAIABQAAAAMABQAAAAEABQAAAAMA////////BQAAAAMA////////BQAAAAA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2040508"/>
  <p:tag name="EMPOWERCHARTSPROPERTIES_B_LENGTH" val="24576"/>
  <p:tag name="DOWN_MIGRATION_INITIAL_LAYOUT_REQUIRED" val="9.2.99"/>
  <p:tag name="RUNTIME_ID" val="ff25f2b4-4df2-4ccf-8c23-170b76b3661a"/>
</p:tagLst>
</file>

<file path=ppt/tags/tag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wUACgwAAAAAAAAAAAAAIAD///////////////8AAAD///////////////8DAAAAAgD///////8DAAAAAgD///////////////////////////////////////////////////////////////////////////////////////////////////////////////////////////////////////////////////////////////////////////////////////////////////////////////////////////////////////////////////////////////////////////////////////////////////////////////////////////////////////////////////////////////////////////////////////////////////////////////////////////////////////////////////////////////////////////////////////////////8BACAA////////////////AAAO////////AwAAAAQA////////////////////////////////////////////////////////////////////////////////////////////////////////////////////////////////////////////////////////////////////////////////////////////////////////////////////////////////////////////////////////////////////////////////////////////////////////////////////////////////////////////////////////////////////////////////////////////////////////////////////////////////////////////////////////////////////////////////////////////////////////////////////////AgACAP///////wUAAAACABAAC2Jkg1YZFM1PuDagT8ZnZ10EAAAAAAADAAAAAAADAAAAAwADAAAAAAD///////8DAAEA////////BQAAAAMAEAALfB49exrY60OJZ4bSg8mVOAQAAAABAAMAAAACAAMAAAAEAAQAAQD///////8FAAAABAAQAAtuCAahtpqHTrv4PAz/LCMi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YmSDVhkUzU+4NqBPxmdnXQREYXRhAAUAAAAAAk5hbWUADQAAAExpbmtEYXRhTGlzdAAQVmVyc2lvbgABAAAACUxhc3RXcml0ZQD4NUcZmQEAAAABAP////9hAGEAAAAFX2lkABAAAAAEfB49exrY60OJZ4bSg8mVOAREYXRhAAUAAAAAAk5hbWUADQAAAExpbmtEYXRhTGlzdAAQVmVyc2lvbgAAAAAACUxhc3RXcml0ZQD4NUcZmQEAAAACAP////9wAHAAAAAFX2lkABAAAAAEbggGobaah067+DwM/ywjIgNEYXRhABYAAAACUGVyc29uYWxJZAABAAAAAAACTmFtZQALAAAAUGVyc29uYWxJZAAQVmVyc2lvbgAAAAAACUxhc3RXcml0ZQAM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EAP///////////////////////////////////////////////////////////////////////////////////////////////////////////////////////////////////////////////////////////////////////////////////////////////////////////////////////////////////////////////////////////////////////////////////////////////////////////////////////////////////////////////////////////////////////////////////////////////////////////////////////////////////////////////////////////////////////////////wEAIAH///////////////8AAA7///////8FAAAABAD///////////////////////////////////////////////////////////////////////////////////////////////////////////////////////////////////////////////////////////////////////////////////////////////////////////////////////////////////////////////////////////////////////////////////////////////////////////////////////////////////////////////////////////////////////////////////////////////////////////////////////////////////////////////////////////////////////////////////////////////////////////////////////8CAAIBAwAAAAIA////////DgAGTGlua0RhdGFMaXN0XzEEAAAAAAAFAAAAAwAFAAAABAAFAAAAAAAFAAAABAADAAEBAwAAAAMA////////DgAGTGlua0RhdGFMaXN0XzAEAAAAAQAFAAAAAAAFAAAAAgAEAAMBAwAAAAQA////////DAAGUGVyc29uYWxJZF8wBAAAAAIABQAAAAIABQAAAAEABQAAAAI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3742052"/>
  <p:tag name="EMPOWERCHARTSPROPERTIES_B_LENGTH" val="24576"/>
  <p:tag name="DOWN_MIGRATION_INITIAL_LAYOUT_REQUIRED" val="9.2.99"/>
  <p:tag name="RUNTIME_ID" val="bae85acf-10bd-40aa-9dd3-2b72764d2dea"/>
</p:tagLst>
</file>

<file path=ppt/tags/tag4.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wUACgwAAAAAAAAAAAAAIAD///////////////8AAAD///////////////8DAAAAAgD///////8DAAAAAwD///////////////////////////////////////////////////////////////////////////////////////////////////////////////////////////////////////////////////////////////////////////////////////////////////////////////////////////////////////////////////////////////////////////////////////////////////////////////////////////////////////////////////////////////////////////////////////////////////////////////////////////////////////////////////////////////////////////////////////////////8BACAA////////////////AAAO////////AwAAAAQA////////////////////////////////////////////////////////////////////////////////////////////////////////////////////////////////////////////////////////////////////////////////////////////////////////////////////////////////////////////////////////////////////////////////////////////////////////////////////////////////////////////////////////////////////////////////////////////////////////////////////////////////////////////////////////////////////////////////////////////////////////////////////////AgABAP///////wUAAAACABAAC0LAYAVqKBNOv7kYqGn+/FUEAAAAAAADAAAAAAADAAAAAwADAAIA////////BQAAAAMAEAAL8TCrNKsNtEGPqHDCjPLpVQQAAAABAAMAAAACAAMAAAAEAAMAAAAAAP///////wQAAQD///////8FAAAABAAQAAvovg6Rz2sDRIF/i1VfC2L+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QsBgBWooE06/uRioaf78VQREYXRhAAUAAAAAAk5hbWUADQAAAExpbmtEYXRhTGlzdAAQVmVyc2lvbgAAAAAACUxhc3RXcml0ZQAoNkcZmQEAAAABAP////9hAGEAAAAFX2lkABAAAAAE8TCrNKsNtEGPqHDCjPLpVQREYXRhAAUAAAAAAk5hbWUADQAAAExpbmtEYXRhTGlzdAAQVmVyc2lvbgABAAAACUxhc3RXcml0ZQAoNkcZmQEAAAACAP////9wAHAAAAAFX2lkABAAAAAE6L4Okc9rA0SBf4tVXwti/gNEYXRhABYAAAACUGVyc29uYWxJZAABAAAAAAACTmFtZQALAAAAUGVyc29uYWxJZAAQVmVyc2lvbgAAAAAACUxhc3RXcml0ZQBA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CAP///////wUAAAADAP///////////////////////////////////////////////////////////////////////////////////////////////////////////////////////////////////////////////////////////////////////////////////////////////////////////////////////////////////////////////////////////////////////////////////////////////////////////////////////////////////////////////////////////////////////////////////////////////////////////////////////////////////////////////////////////////////////////////////////////////wEAIAH///////////////8AAA7///////8FAAAABAD///////////////////////////////////////////////////////////////////////////////////////////////////////////////////////////////////////////////////////////////////////////////////////////////////////////////////////////////////////////////////////////////////////////////////////////////////////////////////////////////////////////////////////////////////////////////////////////////////////////////////////////////////////////////////////////////////////////////////////////////////////////////////////8CAAEBAwAAAAIA////////DgAGTGlua0RhdGFMaXN0XzAEAAAAAAAFAAAAAAAFAAAAAwADAAIBAwAAAAMA////////DgAGTGlua0RhdGFMaXN0XzEEAAAAAQAFAAAAAgAFAAAABAAFAAAAAAD///////8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4246606"/>
  <p:tag name="EMPOWERCHARTSPROPERTIES_B_LENGTH" val="24576"/>
  <p:tag name="DOWN_MIGRATION_INITIAL_LAYOUT_REQUIRED" val="9.2.99"/>
  <p:tag name="RUNTIME_ID" val="5a1d816b-0d14-42da-b307-f3b615cc6979"/>
</p:tagLst>
</file>

<file path=ppt/tags/tag5.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MAAAAAAAAAAwAAAAMAAAAA/////wUAFgwAAAAAAAAAAAAAIAD///////////////8AAAD///////////////8DAAAAAgD///////////////////////////////////////////////////////////////////////////////////////////////////////////////////////////////////////////////////////////////////////////////////////////////////////////////////////////////////////////////////////////////////////////////////////////////////////////////////////////////////////////////////////////////////////////////////////////////////////////////////////////////////////////////////////////////////////////////////////////////////////////////8BACAA////////////////AAAO////////AwAAAAMA////////////////////////////////////////////////////////////////////////////////////////////////////////////////////////////////////////////////////////////////////////////////////////////////////////////////////////////////////////////////////////////////////////////////////////////////////////////////////////////////////////////////////////////////////////////////////////////////////////////////////////////////////////////////////////////////////////////////////////////////////////////////////////AgABAP///////wUAAAACABAAC09ofgDlgOhItvaJ3K7Auu4EAAAAAAADAAAAAAADAAAABAADAAEA////////BQAAAAMAEAALXsxn1fJWUUya6fXj/+fr7wQAAAABAAMAAAAEAAMAAAABAAQAAQD///////8FAAAABAAQAAvFxz18R3wORZ6FEuhLtkuI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T2h+AOWA6Ei29oncrsC67gREYXRhAAUAAAAAAk5hbWUADQAAAExpbmtEYXRhTGlzdAAQVmVyc2lvbgABAAAACUxhc3RXcml0ZQBaNkcZmQEAAAABAP////9hAGEAAAAFX2lkABAAAAAEXsxn1fJWUUya6fXj/+fr7wREYXRhAAUAAAAAAk5hbWUADQAAAExpbmtEYXRhTGlzdAAQVmVyc2lvbgAAAAAACUxhc3RXcml0ZQBaNkcZmQEAAAACAP////9wAHAAAAAFX2lkABAAAAAExcc9fEd8DkWehRLoS7ZLiANEYXRhABYAAAACUGVyc29uYWxJZAABAAAAAAACTmFtZQALAAAAUGVyc29uYWxJZAAQVmVyc2lvbgAAAAAACUxhc3RXcml0ZQBs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DAP///////wUAAAAEAP///////////////////////////////////////////////////////////////////////////////////////////////////////////////////////////////////////////////////////////////////////////////////////////////////////////////////////////////////////////////////////////////////////////////////////////////////////////////////////////////////////////////////////////////////////////////////////////////////////////////////////////////////////////////////////////////////////////////////////////////wEAIAH///////////////8AAA7///////8FAAAABAD///////////////////////////////////////////////////////////////////////////////////////////////////////////////////////////////////////////////////////////////////////////////////////////////////////////////////////////////////////////////////////////////////////////////////////////////////////////////////////////////////////////////////////////////////////////////////////////////////////////////////////////////////////////////////////////////////////////////////////////////////////////////////////8CAAEBAwAAAAIA////////DgAGTGlua0RhdGFMaXN0XzEEAAAAAAAFAAAAAwAFAAAABAADAAEBAwAAAAMA////////DgAGTGlua0RhdGFMaXN0XzAEAAAAAQAFAAAAAAAFAAAAAgAEAAIBAwAAAAQA////////DAAGUGVyc29uYWxJZF8wBAAAAAIABQAAAAIABQAAAAE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4688988"/>
  <p:tag name="EMPOWERCHARTSPROPERTIES_B_LENGTH" val="24576"/>
  <p:tag name="DOWN_MIGRATION_INITIAL_LAYOUT_REQUIRED" val="9.2.99"/>
  <p:tag name="RUNTIME_ID" val="3fac9fe1-ea51-44a5-aec9-a30fd7d36ae7"/>
</p:tagLst>
</file>

<file path=ppt/tags/tag6.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5gsAAAAAAAAAAAAAIAD///////////////8AAAD///////////////8DAAAABAD///////8DAAAAAgD///////8DAAAAAwD///////8DAAAAAwD///////////////////////////////////////////////////////////////////////////////////////////////////////////////////////////////////////////////////////////////////////////////////////////////////////////////////////////////////////////////////////////////////////////////////////////////////////////////////////////////////////////////////////////////////////////////////////////////////////////////////////////////////////////////////////////////8BACAA////////////////AAAO////////AwAAAAMA////////////////////////////////////////////////////////////////////////////////////////////////////////////////////////////////////////////////////////////////////////////////////////////////////////////////////////////////////////////////////////////////////////////////////////////////////////////////////////////////////////////////////////////////////////////////////////////////////////////////////////////////////////////////////////////////////////////////////////////////////////////////////////AgACAP///////wUAAAACABAAC8/JtWaqnUtAi8HeBYYZvgoEAAAAAAADAAAABAADAAAAAwADAAAAAAADAAAAAwADAAQA////////BQAAAAMAEAALfonEoJDOs0yFy6Kw8ZYsNwQAAAABAAMAAAACAAMAAAABAAMAAAACAP///////wMAAAAAAP///////wMAAAAAAP///////wQAAQD///////8FAAAABAAQAAuv0ENQiyHuQqfSwypI7LFs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z8m1ZqqdS0CLwd4Fhhm+CgREYXRhAAUAAAAAAk5hbWUADQAAAExpbmtEYXRhTGlzdAAQVmVyc2lvbgABAAAACUxhc3RXcml0ZQCKNkcZmQEAAAABAP////9hAGEAAAAFX2lkABAAAAAEfonEoJDOs0yFy6Kw8ZYsNwREYXRhAAUAAAAAAk5hbWUADQAAAExpbmtEYXRhTGlzdAAQVmVyc2lvbgAAAAAACUxhc3RXcml0ZQCKNkcZmQEAAAACAP////9wAHAAAAAFX2lkABAAAAAEr9BDUIsh7kKn0sMqSOyxbANEYXRhABYAAAACUGVyc29uYWxJZAABAAAAAAACTmFtZQALAAAAUGVyc29uYWxJZAAQVmVyc2lvbgAAAAAACUxhc3RXcml0ZQCb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uCwAAAAAAAAAAAAAgAf///////////////wAAAP///////////////wUAAAADAP///////wUAAAADAP///////wUAAAADAP///////wUAAAADAP///////////////////////////////////////////////////////////////////////////////////////////////////////////////////////////////////////////////////////////////////////////////////////////////////////////////////////////////////////////////////////////////////////////////////////////////////////////////////////////////////////////////////////////////////////////////////////////////////////////////////////////////////////////////////////////////wEAIAH///////////////8AAA7///////8FAAAABAD///////////////////////////////////////////////////////////////////////////////////////////////////////////////////////////////////////////////////////////////////////////////////////////////////////////////////////////////////////////////////////////////////////////////////////////////////////////////////////////////////////////////////////////////////////////////////////////////////////////////////////////////////////////////////////////////////////////////////////////////////////////////////////8CAAIBAwAAAAIA////////DgAGTGlua0RhdGFMaXN0XzEEAAAAAAAFAAAAAwAFAAAABAAFAAAAAwD///////8DAAQBAwAAAAMA////////DgAGTGlua0RhdGFMaXN0XzAEAAAAAQAFAAAAAAAFAAAAAgAFAAAAAAAFAAAAAgAFAAAAAAD///////8FAAAAAAD///////8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5141128"/>
  <p:tag name="EMPOWERCHARTSPROPERTIES_B_LENGTH" val="24576"/>
  <p:tag name="DOWN_MIGRATION_INITIAL_LAYOUT_REQUIRED" val="9.2.99"/>
  <p:tag name="RUNTIME_ID" val="27c9014f-00ed-44c1-a430-7490e416fe5d"/>
</p:tagLst>
</file>

<file path=ppt/tags/tag7.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1iEYYwQWa5Nj6MI2MyvEn0EAAAAAAADAAAABAADAAAAAwADAAAAAAD///////8DAAAAAAD///////8DAAEA////////BQAAAAMAEAAL9P2Szs9m60yZATBILZ7GmwQAAAABAAMAAAACAAMAAAABAAQAAQD///////8FAAAABAAQAAv8bP8gBFS9Ro0a7sJsp9QJ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WIRhjBBZrk2PowjYzK8SfQREYXRhAAUAAAAAAk5hbWUADQAAAExpbmtEYXRhTGlzdAAQVmVyc2lvbgABAAAACUxhc3RXcml0ZQCzNkcZmQEAAAABAP////9hAGEAAAAFX2lkABAAAAAE9P2Szs9m60yZATBILZ7GmwREYXRhAAUAAAAAAk5hbWUADQAAAExpbmtEYXRhTGlzdAAQVmVyc2lvbgAAAAAACUxhc3RXcml0ZQCzNkcZmQEAAAACAP////9wAHAAAAAFX2lkABAAAAAE/Gz/IARUvUaNGu7CbKfUCQNEYXRhABYAAAACUGVyc29uYWxJZAABAAAAAAACTmFtZQALAAAAUGVyc29uYWxJZAAQVmVyc2lvbgAAAAAACUxhc3RXcml0ZQDT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DAP///////wUAAAACAP///////wUAAAACAP///////////////////////////////////////////////////////////////////////////////////////////////////////////////////////////////////////////////////////////////////////////////////////////////////////////////////////////////////////////////////////////////////////////////////////////////////////////////////////////////////////////////////////////////////////////////////////////////////////////////////////////////////////////////////////////////////////////////wEAIAH///////////////8AAA7///////8FAAAABAD///////////////////////////////////////////////////////////////////////////////////////////////////////////////////////////////////////////////////////////////////////////////////////////////////////////////////////////////////////////////////////////////////////////////////////////////////////////////////////////////////////////////////////////////////////////////////////////////////////////////////////////////////////////////////////////////////////////////////////////////////////////////////////8CAAMBAwAAAAIA////////DgAGTGlua0RhdGFMaXN0XzEEAAAAAAAFAAAAAwAFAAAABAA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5702387"/>
  <p:tag name="EMPOWERCHARTSPROPERTIES_B_LENGTH" val="24576"/>
  <p:tag name="DOWN_MIGRATION_INITIAL_LAYOUT_REQUIRED" val="9.2.99"/>
  <p:tag name="RUNTIME_ID" val="3640c03f-819d-44ec-a699-c0a443c508e5"/>
</p:tagLst>
</file>

<file path=ppt/tags/tag8.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2xcmzfHdelEo8XYT3zWTEoEAAAAAAADAAAABAADAAAAAwADAAAAAAD///////8DAAAAAAD///////8DAAEA////////BQAAAAMAEAALrOequPer0kOoDjnl9hrZIAQAAAABAAMAAAACAAMAAAABAAQAAQD///////8FAAAABAAQAAsXL5EynDW6SIcsZkRdNSsH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bFybN8d16USjxdhPfNZMSgREYXRhAAUAAAAAAk5hbWUADQAAAExpbmtEYXRhTGlzdAAQVmVyc2lvbgAAAAAACUxhc3RXcml0ZQBPk30TmQEAAAABAP////9hAGEAAAAFX2lkABAAAAAErOequPer0kOoDjnl9hrZIAREYXRhAAUAAAAAAk5hbWUADQAAAExpbmtEYXRhTGlzdAAQVmVyc2lvbgABAAAACUxhc3RXcml0ZQBgk30TmQEAAAACAP////9wAHAAAAAFX2lkABAAAAAEFy+RMpw1ukiHLGZEXTUrBwNEYXRhABYAAAACUGVyc29uYWxJZAABAAAAAAACTmFtZQALAAAAUGVyc29uYWxJZAAQVmVyc2lvbgAAAAAACUxhc3RXcml0ZQCYk3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CAP///////wUAAAACAP///////////////////////////////////////////////////////////////////////////////////////////////////////////////////////////////////////////////////////////////////////////////////////////////////////////////////////////////////////////////////////////////////////////////////////////////////////////////////////////////////////////////////////////////////////////////////////////////////////////////////////////////////////////////////////////////////////////////wEAIAH///////////////8AAA7///////8FAAAABAD///////////////////////////////////////////////////////////////////////////////////////////////////////////////////////////////////////////////////////////////////////////////////////////////////////////////////////////////////////////////////////////////////////////////////////////////////////////////////////////////////////////////////////////////////////////////////////////////////////////////////////////////////////////////////////////////////////////////////////////////////////////////////////8CAAMBAwAAAAIA////////DgAGTGlua0RhdGFMaXN0XzAEAAAAAAAFAAAAAAAFAAAAAwAFAAAAAAD///////8FAAAAAAD///////8DAAEBAwAAAAMA////////DgAGTGlua0RhdGFMaXN0XzEEAAAAAQAFAAAAAgAFAAAABAA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09772712"/>
  <p:tag name="EMPOWERCHARTSPROPERTIES_B_LENGTH" val="24576"/>
  <p:tag name="DOWN_MIGRATION_INITIAL_LAYOUT_REQUIRED" val="9.2.99"/>
  <p:tag name="RUNTIME_ID" val="015d33f8-74f8-45f7-9157-539aef0a42c6"/>
</p:tagLst>
</file>

<file path=ppt/tags/tag9.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MBAQEBAQEBAQEBAQEBAQMAAAAAAAAAAwAAAAMAAAAA/////wUA2gsAAAAAAAAAAAAAIAD///////////////8AAAD///////////////8DAAAABAD///////8DAAAABAD///////8DAAAABAD///////8DAAAABAD///////8DAAAABAD///////8DAAAABAD///////////////////////////////////////////////////////////////////////////////////////////////////////////////////////////////////////////////////////////////////////////////////////////////////////////////////////////////////////////////////////////////////////////////////////////////////////////////////////////////////////////////////////////////////////////////////////////////////////////////////////////////8BACAA////////////////AAAO////////AwAAAAMA////////////////////////////////////////////////////////////////////////////////////////////////////////////////////////////////////////////////////////////////////////////////////////////////////////////////////////////////////////////////////////////////////////////////////////////////////////////////////////////////////////////////////////////////////////////////////////////////////////////////////////////////////////////////////////////////////////////////////////////////////////////////////////AgABAP///////wUAAAACABAAC4xcuYKdgGpGtS73/egwO3oEAAAAAAADAAAABAADAAAAAwADAAEA////////BQAAAAMAEAALX1qo4qbz7UGJ9i53G5q+egQAAAABAAMAAAACAAMAAAABAAQABgD///////8FAAAABAAQAAslIcQmYplWRoweEFWvblmfBAAAAAIAAwAAAAAAAwAAAAIAAwAAAAAA////////AwAAAAAA////////AwAAAAAA////////AwAAAAA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jFy5gp2Aaka1Lvf96DA7egREYXRhAAUAAAAAAk5hbWUADQAAAExpbmtEYXRhTGlzdAAQVmVyc2lvbgAAAAAACUxhc3RXcml0ZQAtlH0TmQEAAAABAP////9hAGEAAAAFX2lkABAAAAAEX1qo4qbz7UGJ9i53G5q+egREYXRhAAUAAAAAAk5hbWUADQAAAExpbmtEYXRhTGlzdAAQVmVyc2lvbgABAAAACUxhc3RXcml0ZQAtlH0TmQEAAAACAP////9wAHAAAAAFX2lkABAAAAAEJSHEJmKZVkaMHhBVr25ZnwNEYXRhABYAAAACUGVyc29uYWxJZAABAAAAAAACTmFtZQALAAAAUGVyc29uYWxJZAAQVmVyc2lvbgAAAAAACUxhc3RXcml0ZQBSlH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EAP///////wUAAAAEAP///////////////////////////////////////////////////////////////////////////////////////////////////////////////////////////////////////////////////////////////////////////////////////////////////////////////////////////////////////////////////////////////////////////////////////////////////////////////////////////////////////////////////////////////////////////////////////////////////////////////////////////////////////////////////////////////////////////////wEAIAH///////////////8AAA7///////8FAAAABAD///////////////////////////////////////////////////////////////////////////////////////////////////////////////////////////////////////////////////////////////////////////////////////////////////////////////////////////////////////////////////////////////////////////////////////////////////////////////////////////////////////////////////////////////////////////////////////////////////////////////////////////////////////////////////////////////////////////////////////////////////////////////////////8CAAEBAwAAAAIA////////DgAGTGlua0RhdGFMaXN0XzAEAAAAAAAFAAAAAAAFAAAAAwADAAEBAwAAAAMA////////DgAGTGlua0RhdGFMaXN0XzEEAAAAAQAFAAAAAgAFAAAABAAEAAMBAwAAAAQA////////DAAGUGVyc29uYWxJZF8wBAAAAAIABQAAAAMABQAAAAEABQAAAAA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11916532"/>
  <p:tag name="EMPOWERCHARTSPROPERTIES_B_LENGTH" val="24576"/>
  <p:tag name="DOWN_MIGRATION_INITIAL_LAYOUT_REQUIRED" val="9.2.99"/>
  <p:tag name="RUNTIME_ID" val="34dfca8c-f36f-4805-9819-65975a6cab7c"/>
</p:tagLst>
</file>

<file path=ppt/theme/theme1.xml><?xml version="1.0" encoding="utf-8"?>
<a:theme xmlns:a="http://schemas.openxmlformats.org/drawingml/2006/main" name="Office Theme">
  <a:themeElements>
    <a:clrScheme name="CNB Evenement 21/11">
      <a:dk1>
        <a:sysClr val="windowText" lastClr="000000"/>
      </a:dk1>
      <a:lt1>
        <a:sysClr val="window" lastClr="FFFFFF"/>
      </a:lt1>
      <a:dk2>
        <a:srgbClr val="000000"/>
      </a:dk2>
      <a:lt2>
        <a:srgbClr val="2D676D"/>
      </a:lt2>
      <a:accent1>
        <a:srgbClr val="D8B949"/>
      </a:accent1>
      <a:accent2>
        <a:srgbClr val="B39C65"/>
      </a:accent2>
      <a:accent3>
        <a:srgbClr val="535C5E"/>
      </a:accent3>
      <a:accent4>
        <a:srgbClr val="678693"/>
      </a:accent4>
      <a:accent5>
        <a:srgbClr val="5F8896"/>
      </a:accent5>
      <a:accent6>
        <a:srgbClr val="FFFFFF"/>
      </a:accent6>
      <a:hlink>
        <a:srgbClr val="B39C65"/>
      </a:hlink>
      <a:folHlink>
        <a:srgbClr val="678693"/>
      </a:folHlink>
    </a:clrScheme>
    <a:fontScheme name="CNB event">
      <a:majorFont>
        <a:latin typeface="Futura PT Book"/>
        <a:ea typeface=""/>
        <a:cs typeface=""/>
      </a:majorFont>
      <a:minorFont>
        <a:latin typeface="DIN 2014"/>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8D9B2B0B675944B804A582AC2A64061" ma:contentTypeVersion="3" ma:contentTypeDescription="Crée un document." ma:contentTypeScope="" ma:versionID="771b83c8c1eef6e180041f4be9a2678a">
  <xsd:schema xmlns:xsd="http://www.w3.org/2001/XMLSchema" xmlns:xs="http://www.w3.org/2001/XMLSchema" xmlns:p="http://schemas.microsoft.com/office/2006/metadata/properties" xmlns:ns2="059f11b1-9e85-4c06-8f8b-385557af14bd" targetNamespace="http://schemas.microsoft.com/office/2006/metadata/properties" ma:root="true" ma:fieldsID="3b9da10e3b456d04cd063b58ae88619b" ns2:_="">
    <xsd:import namespace="059f11b1-9e85-4c06-8f8b-385557af14b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9f11b1-9e85-4c06-8f8b-385557af14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AAA013C-C25D-45EB-A5D9-BB167E5925D8}"/>
</file>

<file path=customXml/itemProps2.xml><?xml version="1.0" encoding="utf-8"?>
<ds:datastoreItem xmlns:ds="http://schemas.openxmlformats.org/officeDocument/2006/customXml" ds:itemID="{4139D84D-A5E8-4BEA-9F48-CD43267F3335}"/>
</file>

<file path=customXml/itemProps3.xml><?xml version="1.0" encoding="utf-8"?>
<ds:datastoreItem xmlns:ds="http://schemas.openxmlformats.org/officeDocument/2006/customXml" ds:itemID="{11E713C8-1339-4819-A635-453F0CA45ED3}"/>
</file>

<file path=docProps/app.xml><?xml version="1.0" encoding="utf-8"?>
<Properties xmlns="http://schemas.openxmlformats.org/officeDocument/2006/extended-properties" xmlns:vt="http://schemas.openxmlformats.org/officeDocument/2006/docPropsVTypes">
  <TotalTime>86</TotalTime>
  <Words>3013</Words>
  <Application>Microsoft Office PowerPoint</Application>
  <PresentationFormat>Grand écran</PresentationFormat>
  <Paragraphs>342</Paragraphs>
  <Slides>16</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16</vt:i4>
      </vt:variant>
    </vt:vector>
  </HeadingPairs>
  <TitlesOfParts>
    <vt:vector size="26" baseType="lpstr">
      <vt:lpstr>Aptos</vt:lpstr>
      <vt:lpstr>Arial</vt:lpstr>
      <vt:lpstr>Calibri</vt:lpstr>
      <vt:lpstr>Courier New</vt:lpstr>
      <vt:lpstr>DIN 2014</vt:lpstr>
      <vt:lpstr>Futura PT Book</vt:lpstr>
      <vt:lpstr>Futura PT Heavy</vt:lpstr>
      <vt:lpstr>Times New Roman</vt:lpstr>
      <vt:lpstr>Wingdings</vt:lpstr>
      <vt:lpstr>Office Theme</vt:lpstr>
      <vt:lpstr>L’indemnisation du déficit fonctionnel temporaire et permanent</vt:lpstr>
      <vt:lpstr>Présentation PowerPoint</vt:lpstr>
      <vt:lpstr>DANS LES DEMANDES D’INDEMNISATION DU POSTE, SE RAPPELER :</vt:lpstr>
      <vt:lpstr>Présentation PowerPoint</vt:lpstr>
      <vt:lpstr>TECHNIQUES INDEMNITAIRES</vt:lpstr>
      <vt:lpstr>Présentation PowerPoint</vt:lpstr>
      <vt:lpstr>Présentation PowerPoint</vt:lpstr>
      <vt:lpstr>Présentation PowerPoint</vt:lpstr>
      <vt:lpstr>INDEMNITE EN CAPITAL OU JOURNALIERE POUR UN HOMME AVEC UN TAUX D'AIPP DE 10%</vt:lpstr>
      <vt:lpstr>Présentation PowerPoint</vt:lpstr>
      <vt:lpstr>Présentation PowerPoint</vt:lpstr>
      <vt:lpstr>CONCLUSION</vt:lpstr>
      <vt:lpstr>Titre sur deux lignes</vt:lpstr>
      <vt:lpstr>Les particularités procédurales : délais et prescriptions</vt:lpstr>
      <vt:lpstr>Encarts</vt:lpstr>
      <vt:lpstr>Tableau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Arlette Simon</dc:creator>
  <cp:lastModifiedBy>Johana MAMIE</cp:lastModifiedBy>
  <cp:revision>2</cp:revision>
  <dcterms:created xsi:type="dcterms:W3CDTF">2025-09-04T06:40:14Z</dcterms:created>
  <dcterms:modified xsi:type="dcterms:W3CDTF">2025-11-19T16:16:18Z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0x01010038D9B2B0B675944B804A582AC2A64061</vt:lpwstr>
  </property>
</Properties>
</file>