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13.xml" ContentType="application/vnd.openxmlformats-officedocument.presentationml.tags+xml"/>
  <Override PartName="/ppt/tags/tag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6.xml" ContentType="application/vnd.openxmlformats-officedocument.presentationml.tags+xml"/>
  <Override PartName="/ppt/tags/tag4.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revisionInfo.xml" ContentType="application/vnd.ms-powerpoint.revisioninfo+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Override PartName="/ppt/tags/tag10.xml" ContentType="application/vnd.openxmlformats-officedocument.presentationml.tags+xml"/>
  <Override PartName="/ppt/tags/tag9.xml" ContentType="application/vnd.openxmlformats-officedocument.presentationml.tags+xml"/>
  <Override PartName="/ppt/tags/tag12.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64" r:id="rId4"/>
    <p:sldId id="265" r:id="rId5"/>
    <p:sldId id="266" r:id="rId6"/>
  </p:sldIdLst>
  <p:sldSz cx="12192000" cy="6858000"/>
  <p:notesSz cx="6858000" cy="9144000"/>
  <p:custDataLst>
    <p:tags r:id="rId8"/>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88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C10BAD-0CFF-4C95-9277-87A41A446174}" v="11" dt="2025-09-07T07:58:54.6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7" autoAdjust="0"/>
    <p:restoredTop sz="94404" autoAdjust="0"/>
  </p:normalViewPr>
  <p:slideViewPr>
    <p:cSldViewPr snapToGrid="0" showGuides="1">
      <p:cViewPr varScale="1">
        <p:scale>
          <a:sx n="108" d="100"/>
          <a:sy n="108" d="100"/>
        </p:scale>
        <p:origin x="714"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441163-6C24-4CC0-BCCC-5D61B244F3C5}" type="datetimeFigureOut">
              <a:rPr lang="fr-FR" smtClean="0"/>
              <a:t>19/11/2025</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85523A-25F9-4C99-8774-62F4A68F5D34}" type="slidenum">
              <a:rPr lang="fr-FR" smtClean="0"/>
              <a:t>‹N°›</a:t>
            </a:fld>
            <a:endParaRPr lang="fr-FR"/>
          </a:p>
        </p:txBody>
      </p:sp>
    </p:spTree>
    <p:extLst>
      <p:ext uri="{BB962C8B-B14F-4D97-AF65-F5344CB8AC3E}">
        <p14:creationId xmlns:p14="http://schemas.microsoft.com/office/powerpoint/2010/main" val="1147722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5F889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E0C69-8499-4075-66A2-AFD3D0451387}"/>
              </a:ext>
            </a:extLst>
          </p:cNvPr>
          <p:cNvSpPr>
            <a:spLocks noGrp="1"/>
          </p:cNvSpPr>
          <p:nvPr>
            <p:ph type="ctrTitle"/>
          </p:nvPr>
        </p:nvSpPr>
        <p:spPr>
          <a:xfrm>
            <a:off x="756745" y="1122363"/>
            <a:ext cx="5339255" cy="2387600"/>
          </a:xfrm>
        </p:spPr>
        <p:txBody>
          <a:bodyPr lIns="0" anchor="b">
            <a:noAutofit/>
          </a:bodyPr>
          <a:lstStyle>
            <a:lvl1pPr algn="l">
              <a:defRPr sz="4000">
                <a:solidFill>
                  <a:schemeClr val="bg1"/>
                </a:solidFill>
                <a:latin typeface="Futura PT Heavy" panose="020B0802020204020303" pitchFamily="34" charset="0"/>
              </a:defRPr>
            </a:lvl1pPr>
          </a:lstStyle>
          <a:p>
            <a:r>
              <a:rPr lang="en-US" dirty="0"/>
              <a:t>Click to edit Master title style</a:t>
            </a:r>
            <a:endParaRPr lang="fr-FR" dirty="0"/>
          </a:p>
        </p:txBody>
      </p:sp>
      <p:sp>
        <p:nvSpPr>
          <p:cNvPr id="3" name="Subtitle 2">
            <a:extLst>
              <a:ext uri="{FF2B5EF4-FFF2-40B4-BE49-F238E27FC236}">
                <a16:creationId xmlns:a16="http://schemas.microsoft.com/office/drawing/2014/main" id="{E2A4A518-DAE8-9CB5-9DB8-C3F32813749C}"/>
              </a:ext>
            </a:extLst>
          </p:cNvPr>
          <p:cNvSpPr>
            <a:spLocks noGrp="1"/>
          </p:cNvSpPr>
          <p:nvPr>
            <p:ph type="subTitle" idx="1"/>
          </p:nvPr>
        </p:nvSpPr>
        <p:spPr>
          <a:xfrm>
            <a:off x="756745" y="3602038"/>
            <a:ext cx="5339255" cy="1655762"/>
          </a:xfrm>
        </p:spPr>
        <p:txBody>
          <a:bodyPr lIns="0">
            <a:noAutofit/>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FR" dirty="0"/>
          </a:p>
        </p:txBody>
      </p:sp>
      <p:pic>
        <p:nvPicPr>
          <p:cNvPr id="12" name="Graphic 11">
            <a:extLst>
              <a:ext uri="{FF2B5EF4-FFF2-40B4-BE49-F238E27FC236}">
                <a16:creationId xmlns:a16="http://schemas.microsoft.com/office/drawing/2014/main" id="{742977C6-6DF5-22F9-385D-B5D907F1C23C}"/>
              </a:ext>
            </a:extLst>
          </p:cNvPr>
          <p:cNvPicPr>
            <a:picLocks noChangeAspect="1"/>
          </p:cNvPicPr>
          <p:nvPr userDrawn="1"/>
        </p:nvPicPr>
        <p:blipFill>
          <a:blip r:embed="rId2">
            <a:extLst>
              <a:ext uri="{96DAC541-7B7A-43D3-8B79-37D633B846F1}">
                <asvg:svgBlip xmlns:asvg="http://schemas.microsoft.com/office/drawing/2016/SVG/main" r:embed="rId3"/>
              </a:ext>
            </a:extLst>
          </a:blip>
          <a:srcRect r="52564"/>
          <a:stretch>
            <a:fillRect/>
          </a:stretch>
        </p:blipFill>
        <p:spPr>
          <a:xfrm>
            <a:off x="7027475" y="513557"/>
            <a:ext cx="4787032" cy="5830886"/>
          </a:xfrm>
          <a:prstGeom prst="rect">
            <a:avLst/>
          </a:prstGeom>
        </p:spPr>
      </p:pic>
      <p:cxnSp>
        <p:nvCxnSpPr>
          <p:cNvPr id="16" name="Straight Connector 15">
            <a:extLst>
              <a:ext uri="{FF2B5EF4-FFF2-40B4-BE49-F238E27FC236}">
                <a16:creationId xmlns:a16="http://schemas.microsoft.com/office/drawing/2014/main" id="{017A60DB-83C2-D8FF-A045-A8905BD7A906}"/>
              </a:ext>
            </a:extLst>
          </p:cNvPr>
          <p:cNvCxnSpPr>
            <a:cxnSpLocks/>
          </p:cNvCxnSpPr>
          <p:nvPr userDrawn="1"/>
        </p:nvCxnSpPr>
        <p:spPr>
          <a:xfrm>
            <a:off x="4372924" y="513557"/>
            <a:ext cx="1693333"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pic>
        <p:nvPicPr>
          <p:cNvPr id="19" name="Graphic 18">
            <a:extLst>
              <a:ext uri="{FF2B5EF4-FFF2-40B4-BE49-F238E27FC236}">
                <a16:creationId xmlns:a16="http://schemas.microsoft.com/office/drawing/2014/main" id="{3887FBF0-B39E-8476-1E2A-FDEDB177F0C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65503" y="5823961"/>
            <a:ext cx="1459036" cy="753051"/>
          </a:xfrm>
          <a:prstGeom prst="rect">
            <a:avLst/>
          </a:prstGeom>
        </p:spPr>
      </p:pic>
      <p:cxnSp>
        <p:nvCxnSpPr>
          <p:cNvPr id="20" name="Straight Connector 19">
            <a:extLst>
              <a:ext uri="{FF2B5EF4-FFF2-40B4-BE49-F238E27FC236}">
                <a16:creationId xmlns:a16="http://schemas.microsoft.com/office/drawing/2014/main" id="{17FDF8C6-142C-AD1B-6B97-540133A80D41}"/>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pic>
        <p:nvPicPr>
          <p:cNvPr id="46" name="Graphic 45">
            <a:extLst>
              <a:ext uri="{FF2B5EF4-FFF2-40B4-BE49-F238E27FC236}">
                <a16:creationId xmlns:a16="http://schemas.microsoft.com/office/drawing/2014/main" id="{14200E11-27AA-B558-D4FD-F99DD2BC149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765503" y="346694"/>
            <a:ext cx="3501697" cy="424963"/>
          </a:xfrm>
          <a:prstGeom prst="rect">
            <a:avLst/>
          </a:prstGeom>
        </p:spPr>
      </p:pic>
      <p:pic>
        <p:nvPicPr>
          <p:cNvPr id="50" name="Picture 49" descr="A black background with white text&#10;&#10;AI-generated content may be incorrect.">
            <a:extLst>
              <a:ext uri="{FF2B5EF4-FFF2-40B4-BE49-F238E27FC236}">
                <a16:creationId xmlns:a16="http://schemas.microsoft.com/office/drawing/2014/main" id="{B6465AA7-E92A-1BFC-9C76-7A8A28E1B823}"/>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235966" y="6168613"/>
            <a:ext cx="2006652" cy="526536"/>
          </a:xfrm>
          <a:prstGeom prst="rect">
            <a:avLst/>
          </a:prstGeom>
        </p:spPr>
      </p:pic>
    </p:spTree>
    <p:extLst>
      <p:ext uri="{BB962C8B-B14F-4D97-AF65-F5344CB8AC3E}">
        <p14:creationId xmlns:p14="http://schemas.microsoft.com/office/powerpoint/2010/main" val="33300732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age de chapitre">
    <p:bg>
      <p:bgPr>
        <a:solidFill>
          <a:srgbClr val="5F889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E0C69-8499-4075-66A2-AFD3D0451387}"/>
              </a:ext>
            </a:extLst>
          </p:cNvPr>
          <p:cNvSpPr>
            <a:spLocks noGrp="1"/>
          </p:cNvSpPr>
          <p:nvPr>
            <p:ph type="ctrTitle"/>
          </p:nvPr>
        </p:nvSpPr>
        <p:spPr>
          <a:xfrm>
            <a:off x="756745" y="1320519"/>
            <a:ext cx="5339255" cy="2387600"/>
          </a:xfrm>
        </p:spPr>
        <p:txBody>
          <a:bodyPr lIns="0" anchor="b">
            <a:noAutofit/>
          </a:bodyPr>
          <a:lstStyle>
            <a:lvl1pPr algn="l">
              <a:defRPr sz="4000">
                <a:solidFill>
                  <a:schemeClr val="bg1"/>
                </a:solidFill>
                <a:latin typeface="Futura PT Heavy" panose="020B0802020204020303" pitchFamily="34" charset="0"/>
              </a:defRPr>
            </a:lvl1pPr>
          </a:lstStyle>
          <a:p>
            <a:r>
              <a:rPr lang="en-US" dirty="0"/>
              <a:t>Click to edit Master title style</a:t>
            </a:r>
            <a:endParaRPr lang="fr-FR" dirty="0"/>
          </a:p>
        </p:txBody>
      </p:sp>
      <p:pic>
        <p:nvPicPr>
          <p:cNvPr id="12" name="Graphic 11">
            <a:extLst>
              <a:ext uri="{FF2B5EF4-FFF2-40B4-BE49-F238E27FC236}">
                <a16:creationId xmlns:a16="http://schemas.microsoft.com/office/drawing/2014/main" id="{742977C6-6DF5-22F9-385D-B5D907F1C23C}"/>
              </a:ext>
            </a:extLst>
          </p:cNvPr>
          <p:cNvPicPr>
            <a:picLocks noChangeAspect="1"/>
          </p:cNvPicPr>
          <p:nvPr userDrawn="1"/>
        </p:nvPicPr>
        <p:blipFill>
          <a:blip r:embed="rId2">
            <a:extLst>
              <a:ext uri="{96DAC541-7B7A-43D3-8B79-37D633B846F1}">
                <asvg:svgBlip xmlns:asvg="http://schemas.microsoft.com/office/drawing/2016/SVG/main" r:embed="rId3"/>
              </a:ext>
            </a:extLst>
          </a:blip>
          <a:srcRect r="52564"/>
          <a:stretch>
            <a:fillRect/>
          </a:stretch>
        </p:blipFill>
        <p:spPr>
          <a:xfrm>
            <a:off x="6952197" y="935421"/>
            <a:ext cx="4552652" cy="5545396"/>
          </a:xfrm>
          <a:prstGeom prst="rect">
            <a:avLst/>
          </a:prstGeom>
        </p:spPr>
      </p:pic>
      <p:pic>
        <p:nvPicPr>
          <p:cNvPr id="19" name="Graphic 18">
            <a:extLst>
              <a:ext uri="{FF2B5EF4-FFF2-40B4-BE49-F238E27FC236}">
                <a16:creationId xmlns:a16="http://schemas.microsoft.com/office/drawing/2014/main" id="{3887FBF0-B39E-8476-1E2A-FDEDB177F0C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65503" y="5823961"/>
            <a:ext cx="1459036" cy="753051"/>
          </a:xfrm>
          <a:prstGeom prst="rect">
            <a:avLst/>
          </a:prstGeom>
        </p:spPr>
      </p:pic>
      <p:cxnSp>
        <p:nvCxnSpPr>
          <p:cNvPr id="20" name="Straight Connector 19">
            <a:extLst>
              <a:ext uri="{FF2B5EF4-FFF2-40B4-BE49-F238E27FC236}">
                <a16:creationId xmlns:a16="http://schemas.microsoft.com/office/drawing/2014/main" id="{17FDF8C6-142C-AD1B-6B97-540133A80D41}"/>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808744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p:txBody>
          <a:bodyPr/>
          <a:lstStyle>
            <a:lvl1pPr>
              <a:defRPr sz="3200">
                <a:solidFill>
                  <a:schemeClr val="bg2"/>
                </a:solidFill>
              </a:defRPr>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C3D37DF4-8EF6-3539-E09C-633C85521048}"/>
              </a:ext>
            </a:extLst>
          </p:cNvPr>
          <p:cNvSpPr>
            <a:spLocks noGrp="1"/>
          </p:cNvSpPr>
          <p:nvPr>
            <p:ph idx="1"/>
          </p:nvPr>
        </p:nvSpPr>
        <p:spPr/>
        <p:txBody>
          <a:bodyPr/>
          <a:lstStyle>
            <a:lvl1pPr marL="0" indent="0">
              <a:buNone/>
              <a:defRPr sz="1800"/>
            </a:lvl1pPr>
            <a:lvl2pPr marL="266700" indent="-266700">
              <a:buClr>
                <a:schemeClr val="bg2"/>
              </a:buClr>
              <a:buFont typeface="Wingdings" panose="05000000000000000000" pitchFamily="2" charset="2"/>
              <a:buChar char=""/>
              <a:defRPr/>
            </a:lvl2pPr>
            <a:lvl3pPr marL="538163" indent="-228600">
              <a:buClr>
                <a:schemeClr val="bg2"/>
              </a:buClr>
              <a:buFont typeface="Arial" panose="020B0604020202020204" pitchFamily="34" charset="0"/>
              <a:buChar char="–"/>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‹N°›</a:t>
            </a:fld>
            <a:endParaRPr lang="fr-FR"/>
          </a:p>
        </p:txBody>
      </p:sp>
    </p:spTree>
    <p:extLst>
      <p:ext uri="{BB962C8B-B14F-4D97-AF65-F5344CB8AC3E}">
        <p14:creationId xmlns:p14="http://schemas.microsoft.com/office/powerpoint/2010/main" val="992641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p:txBody>
          <a:bodyPr/>
          <a:lstStyle>
            <a:lvl1pPr>
              <a:defRPr sz="3200">
                <a:solidFill>
                  <a:schemeClr val="bg2"/>
                </a:solidFill>
              </a:defRPr>
            </a:lvl1pPr>
          </a:lstStyle>
          <a:p>
            <a:r>
              <a:rPr lang="en-US"/>
              <a:t>Click to edit Master title style</a:t>
            </a:r>
            <a:endParaRPr lang="fr-FR"/>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‹N°›</a:t>
            </a:fld>
            <a:endParaRPr lang="fr-FR"/>
          </a:p>
        </p:txBody>
      </p:sp>
    </p:spTree>
    <p:extLst>
      <p:ext uri="{BB962C8B-B14F-4D97-AF65-F5344CB8AC3E}">
        <p14:creationId xmlns:p14="http://schemas.microsoft.com/office/powerpoint/2010/main" val="4185477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Sommaire">
    <p:bg>
      <p:bgPr>
        <a:solidFill>
          <a:schemeClr val="bg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D37DF4-8EF6-3539-E09C-633C85521048}"/>
              </a:ext>
            </a:extLst>
          </p:cNvPr>
          <p:cNvSpPr>
            <a:spLocks noGrp="1"/>
          </p:cNvSpPr>
          <p:nvPr>
            <p:ph idx="1"/>
          </p:nvPr>
        </p:nvSpPr>
        <p:spPr>
          <a:xfrm>
            <a:off x="5055477" y="1845686"/>
            <a:ext cx="6450724" cy="3978275"/>
          </a:xfrm>
        </p:spPr>
        <p:txBody>
          <a:bodyPr/>
          <a:lstStyle>
            <a:lvl1pPr marL="0" indent="0">
              <a:spcBef>
                <a:spcPts val="1800"/>
              </a:spcBef>
              <a:buNone/>
              <a:tabLst>
                <a:tab pos="5024438" algn="r"/>
                <a:tab pos="6011863" algn="r"/>
              </a:tabLst>
              <a:defRPr sz="1800">
                <a:solidFill>
                  <a:schemeClr val="bg1"/>
                </a:solidFill>
              </a:defRPr>
            </a:lvl1pPr>
            <a:lvl2pPr marL="266700" indent="-266700">
              <a:buClr>
                <a:schemeClr val="bg2"/>
              </a:buClr>
              <a:buFont typeface="Wingdings" panose="05000000000000000000" pitchFamily="2" charset="2"/>
              <a:buChar char=""/>
              <a:defRPr>
                <a:solidFill>
                  <a:schemeClr val="bg1"/>
                </a:solidFill>
              </a:defRPr>
            </a:lvl2pPr>
            <a:lvl3pPr marL="538163" indent="-228600">
              <a:buClr>
                <a:schemeClr val="bg2"/>
              </a:buClr>
              <a:buFont typeface="Arial" panose="020B0604020202020204" pitchFamily="34" charset="0"/>
              <a:buChar cha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lvl1pPr>
              <a:defRPr>
                <a:solidFill>
                  <a:schemeClr val="bg1"/>
                </a:solidFill>
              </a:defRPr>
            </a:lvl1pPr>
          </a:lstStyle>
          <a:p>
            <a:endParaRPr lang="fr-FR" dirty="0"/>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‹N°›</a:t>
            </a:fld>
            <a:endParaRPr lang="fr-FR"/>
          </a:p>
        </p:txBody>
      </p:sp>
      <p:pic>
        <p:nvPicPr>
          <p:cNvPr id="4" name="Graphic 3">
            <a:extLst>
              <a:ext uri="{FF2B5EF4-FFF2-40B4-BE49-F238E27FC236}">
                <a16:creationId xmlns:a16="http://schemas.microsoft.com/office/drawing/2014/main" id="{9C465069-7274-E74A-BEEA-4FD2189E986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65503" y="5823961"/>
            <a:ext cx="1459036" cy="753051"/>
          </a:xfrm>
          <a:prstGeom prst="rect">
            <a:avLst/>
          </a:prstGeom>
        </p:spPr>
      </p:pic>
      <p:cxnSp>
        <p:nvCxnSpPr>
          <p:cNvPr id="7" name="Straight Connector 6">
            <a:extLst>
              <a:ext uri="{FF2B5EF4-FFF2-40B4-BE49-F238E27FC236}">
                <a16:creationId xmlns:a16="http://schemas.microsoft.com/office/drawing/2014/main" id="{5638BB7D-92AD-A1F8-DBDE-456B130AB5F9}"/>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
        <p:nvSpPr>
          <p:cNvPr id="11" name="Graphic 9">
            <a:extLst>
              <a:ext uri="{FF2B5EF4-FFF2-40B4-BE49-F238E27FC236}">
                <a16:creationId xmlns:a16="http://schemas.microsoft.com/office/drawing/2014/main" id="{71FAA7C2-F91D-4C55-61F7-FCEB56D3C617}"/>
              </a:ext>
            </a:extLst>
          </p:cNvPr>
          <p:cNvSpPr/>
          <p:nvPr/>
        </p:nvSpPr>
        <p:spPr>
          <a:xfrm>
            <a:off x="1" y="-1240"/>
            <a:ext cx="3235915" cy="2802542"/>
          </a:xfrm>
          <a:custGeom>
            <a:avLst/>
            <a:gdLst>
              <a:gd name="connsiteX0" fmla="*/ 3235915 w 3235915"/>
              <a:gd name="connsiteY0" fmla="*/ 2802541 h 3736721"/>
              <a:gd name="connsiteX1" fmla="*/ 3235915 w 3235915"/>
              <a:gd name="connsiteY1" fmla="*/ 934180 h 3736721"/>
              <a:gd name="connsiteX2" fmla="*/ 1617958 w 3235915"/>
              <a:gd name="connsiteY2" fmla="*/ 0 h 3736721"/>
              <a:gd name="connsiteX3" fmla="*/ 0 w 3235915"/>
              <a:gd name="connsiteY3" fmla="*/ 934180 h 3736721"/>
              <a:gd name="connsiteX4" fmla="*/ 0 w 3235915"/>
              <a:gd name="connsiteY4" fmla="*/ 2802541 h 3736721"/>
              <a:gd name="connsiteX5" fmla="*/ 1617958 w 3235915"/>
              <a:gd name="connsiteY5" fmla="*/ 3736722 h 3736721"/>
              <a:gd name="connsiteX6" fmla="*/ 3235915 w 3235915"/>
              <a:gd name="connsiteY6" fmla="*/ 2802541 h 3736721"/>
              <a:gd name="connsiteX0" fmla="*/ 3235915 w 3235915"/>
              <a:gd name="connsiteY0" fmla="*/ 1868361 h 2802542"/>
              <a:gd name="connsiteX1" fmla="*/ 3235915 w 3235915"/>
              <a:gd name="connsiteY1" fmla="*/ 0 h 2802542"/>
              <a:gd name="connsiteX2" fmla="*/ 0 w 3235915"/>
              <a:gd name="connsiteY2" fmla="*/ 0 h 2802542"/>
              <a:gd name="connsiteX3" fmla="*/ 0 w 3235915"/>
              <a:gd name="connsiteY3" fmla="*/ 1868361 h 2802542"/>
              <a:gd name="connsiteX4" fmla="*/ 1617958 w 3235915"/>
              <a:gd name="connsiteY4" fmla="*/ 2802542 h 2802542"/>
              <a:gd name="connsiteX5" fmla="*/ 3235915 w 3235915"/>
              <a:gd name="connsiteY5" fmla="*/ 1868361 h 2802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35915" h="2802542">
                <a:moveTo>
                  <a:pt x="3235915" y="1868361"/>
                </a:moveTo>
                <a:lnTo>
                  <a:pt x="3235915" y="0"/>
                </a:lnTo>
                <a:lnTo>
                  <a:pt x="0" y="0"/>
                </a:lnTo>
                <a:lnTo>
                  <a:pt x="0" y="1868361"/>
                </a:lnTo>
                <a:lnTo>
                  <a:pt x="1617958" y="2802542"/>
                </a:lnTo>
                <a:lnTo>
                  <a:pt x="3235915" y="1868361"/>
                </a:lnTo>
                <a:close/>
              </a:path>
            </a:pathLst>
          </a:custGeom>
          <a:solidFill>
            <a:srgbClr val="DEB728"/>
          </a:solidFill>
          <a:ln w="44847" cap="flat">
            <a:noFill/>
            <a:prstDash val="solid"/>
            <a:miter/>
          </a:ln>
        </p:spPr>
        <p:txBody>
          <a:bodyPr rtlCol="0" anchor="ctr"/>
          <a:lstStyle/>
          <a:p>
            <a:endParaRPr lang="fr-FR"/>
          </a:p>
        </p:txBody>
      </p:sp>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a:xfrm>
            <a:off x="-31530" y="741524"/>
            <a:ext cx="3236815" cy="919221"/>
          </a:xfrm>
        </p:spPr>
        <p:txBody>
          <a:bodyPr/>
          <a:lstStyle>
            <a:lvl1pPr algn="ctr">
              <a:defRPr sz="4000">
                <a:solidFill>
                  <a:schemeClr val="bg1"/>
                </a:solidFill>
              </a:defRPr>
            </a:lvl1pPr>
          </a:lstStyle>
          <a:p>
            <a:r>
              <a:rPr lang="en-US" dirty="0"/>
              <a:t>Click to edit Master title style</a:t>
            </a:r>
            <a:endParaRPr lang="fr-FR" dirty="0"/>
          </a:p>
        </p:txBody>
      </p:sp>
    </p:spTree>
    <p:extLst>
      <p:ext uri="{BB962C8B-B14F-4D97-AF65-F5344CB8AC3E}">
        <p14:creationId xmlns:p14="http://schemas.microsoft.com/office/powerpoint/2010/main" val="3006618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colonnes de tex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8FF04-27B5-99A4-54D7-391D641FD39B}"/>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183342EC-4F72-A21B-5733-D7FBF778E2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D816EA55-D0A2-3A48-5823-DAA76F1977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F351D1E9-0E41-24DC-CF2F-D863ABC71ECF}"/>
              </a:ext>
            </a:extLst>
          </p:cNvPr>
          <p:cNvSpPr>
            <a:spLocks noGrp="1"/>
          </p:cNvSpPr>
          <p:nvPr>
            <p:ph type="dt" sz="half" idx="10"/>
          </p:nvPr>
        </p:nvSpPr>
        <p:spPr>
          <a:xfrm>
            <a:off x="838200" y="6356350"/>
            <a:ext cx="2743200" cy="365125"/>
          </a:xfrm>
          <a:prstGeom prst="rect">
            <a:avLst/>
          </a:prstGeom>
        </p:spPr>
        <p:txBody>
          <a:bodyPr/>
          <a:lstStyle/>
          <a:p>
            <a:fld id="{8F32EEE1-1820-4DAF-99C4-C248B13ED030}" type="datetimeFigureOut">
              <a:rPr lang="fr-FR" smtClean="0"/>
              <a:t>19/11/2025</a:t>
            </a:fld>
            <a:endParaRPr lang="fr-FR"/>
          </a:p>
        </p:txBody>
      </p:sp>
      <p:sp>
        <p:nvSpPr>
          <p:cNvPr id="6" name="Footer Placeholder 5">
            <a:extLst>
              <a:ext uri="{FF2B5EF4-FFF2-40B4-BE49-F238E27FC236}">
                <a16:creationId xmlns:a16="http://schemas.microsoft.com/office/drawing/2014/main" id="{B97D4DE2-6460-5E2A-8CDF-0A699300E84B}"/>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BA1DAF26-D2EC-2225-C07C-721BEBB27A9E}"/>
              </a:ext>
            </a:extLst>
          </p:cNvPr>
          <p:cNvSpPr>
            <a:spLocks noGrp="1"/>
          </p:cNvSpPr>
          <p:nvPr>
            <p:ph type="sldNum" sz="quarter" idx="12"/>
          </p:nvPr>
        </p:nvSpPr>
        <p:spPr/>
        <p:txBody>
          <a:bodyPr/>
          <a:lstStyle/>
          <a:p>
            <a:fld id="{8415421A-8635-4166-92D2-5F6D44CB9F91}" type="slidenum">
              <a:rPr lang="fr-FR" smtClean="0"/>
              <a:t>‹N°›</a:t>
            </a:fld>
            <a:endParaRPr lang="fr-FR"/>
          </a:p>
        </p:txBody>
      </p:sp>
    </p:spTree>
    <p:extLst>
      <p:ext uri="{BB962C8B-B14F-4D97-AF65-F5344CB8AC3E}">
        <p14:creationId xmlns:p14="http://schemas.microsoft.com/office/powerpoint/2010/main" val="1852141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tags" Target="../tags/tag6.xml"/><Relationship Id="rId17" Type="http://schemas.openxmlformats.org/officeDocument/2006/relationships/image" Target="../media/image4.sv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tags" Target="../tags/tag4.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12FCA-B349-FEB3-5FA2-79F10495A1BC}"/>
              </a:ext>
            </a:extLst>
          </p:cNvPr>
          <p:cNvSpPr>
            <a:spLocks noGrp="1"/>
          </p:cNvSpPr>
          <p:nvPr>
            <p:ph type="title"/>
          </p:nvPr>
        </p:nvSpPr>
        <p:spPr>
          <a:xfrm>
            <a:off x="838200" y="365126"/>
            <a:ext cx="9321800" cy="919221"/>
          </a:xfrm>
          <a:prstGeom prst="rect">
            <a:avLst/>
          </a:prstGeom>
        </p:spPr>
        <p:txBody>
          <a:bodyPr vert="horz" lIns="91440" tIns="45720" rIns="91440" bIns="45720" rtlCol="0" anchor="t" anchorCtr="0">
            <a:noAutofit/>
          </a:bodyPr>
          <a:lstStyle/>
          <a:p>
            <a:r>
              <a:rPr lang="en-US" dirty="0"/>
              <a:t>Click to edit Master title style</a:t>
            </a:r>
            <a:endParaRPr lang="fr-FR" dirty="0"/>
          </a:p>
        </p:txBody>
      </p:sp>
      <p:sp>
        <p:nvSpPr>
          <p:cNvPr id="3" name="Text Placeholder 2">
            <a:extLst>
              <a:ext uri="{FF2B5EF4-FFF2-40B4-BE49-F238E27FC236}">
                <a16:creationId xmlns:a16="http://schemas.microsoft.com/office/drawing/2014/main" id="{494FC7A9-F72F-7765-71C5-5743C9DD751A}"/>
              </a:ext>
            </a:extLst>
          </p:cNvPr>
          <p:cNvSpPr>
            <a:spLocks noGrp="1"/>
          </p:cNvSpPr>
          <p:nvPr>
            <p:ph type="body" idx="1"/>
          </p:nvPr>
        </p:nvSpPr>
        <p:spPr>
          <a:xfrm>
            <a:off x="838200" y="1825625"/>
            <a:ext cx="10515600" cy="3978275"/>
          </a:xfrm>
          <a:prstGeom prst="rect">
            <a:avLst/>
          </a:prstGeom>
        </p:spPr>
        <p:txBody>
          <a:bodyPr vert="horz" lIns="91440" tIns="45720" rIns="91440" bIns="4572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602C904-47A6-C127-8A54-344A347F27C4}"/>
              </a:ext>
            </a:extLst>
          </p:cNvPr>
          <p:cNvSpPr>
            <a:spLocks noGrp="1"/>
          </p:cNvSpPr>
          <p:nvPr>
            <p:ph type="ftr" sz="quarter" idx="3"/>
          </p:nvPr>
        </p:nvSpPr>
        <p:spPr>
          <a:xfrm>
            <a:off x="3774017" y="6247648"/>
            <a:ext cx="4643966"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fr-FR" dirty="0"/>
          </a:p>
        </p:txBody>
      </p:sp>
      <p:pic>
        <p:nvPicPr>
          <p:cNvPr id="8" name="Picture 7" descr="A black and yellow logo&#10;&#10;AI-generated content may be incorrect.">
            <a:extLst>
              <a:ext uri="{FF2B5EF4-FFF2-40B4-BE49-F238E27FC236}">
                <a16:creationId xmlns:a16="http://schemas.microsoft.com/office/drawing/2014/main" id="{1047615D-489A-9692-812C-459245A7F31C}"/>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82364" y="6042064"/>
            <a:ext cx="1193800" cy="635950"/>
          </a:xfrm>
          <a:prstGeom prst="rect">
            <a:avLst/>
          </a:prstGeom>
        </p:spPr>
      </p:pic>
      <p:cxnSp>
        <p:nvCxnSpPr>
          <p:cNvPr id="7" name="Straight Connector 6">
            <a:extLst>
              <a:ext uri="{FF2B5EF4-FFF2-40B4-BE49-F238E27FC236}">
                <a16:creationId xmlns:a16="http://schemas.microsoft.com/office/drawing/2014/main" id="{38529661-8AC7-2D6E-5747-3F895E151846}"/>
              </a:ext>
            </a:extLst>
          </p:cNvPr>
          <p:cNvCxnSpPr>
            <a:cxnSpLocks/>
          </p:cNvCxnSpPr>
          <p:nvPr userDrawn="1"/>
        </p:nvCxnSpPr>
        <p:spPr>
          <a:xfrm>
            <a:off x="2259724" y="6605271"/>
            <a:ext cx="7811376" cy="0"/>
          </a:xfrm>
          <a:prstGeom prst="line">
            <a:avLst/>
          </a:prstGeom>
          <a:ln w="19050">
            <a:solidFill>
              <a:schemeClr val="accent5"/>
            </a:solidFill>
          </a:ln>
        </p:spPr>
        <p:style>
          <a:lnRef idx="2">
            <a:schemeClr val="accent1"/>
          </a:lnRef>
          <a:fillRef idx="0">
            <a:schemeClr val="accent1"/>
          </a:fillRef>
          <a:effectRef idx="1">
            <a:schemeClr val="accent1"/>
          </a:effectRef>
          <a:fontRef idx="minor">
            <a:schemeClr val="tx1"/>
          </a:fontRef>
        </p:style>
      </p:cxnSp>
      <p:pic>
        <p:nvPicPr>
          <p:cNvPr id="9" name="Graphic 8">
            <a:extLst>
              <a:ext uri="{FF2B5EF4-FFF2-40B4-BE49-F238E27FC236}">
                <a16:creationId xmlns:a16="http://schemas.microsoft.com/office/drawing/2014/main" id="{2C816230-6EAE-8FA2-A595-3044DEA48E80}"/>
              </a:ext>
            </a:extLst>
          </p:cNvPr>
          <p:cNvPicPr>
            <a:picLocks noChangeAspect="1"/>
          </p:cNvPicPr>
          <p:nvPr userDrawn="1"/>
        </p:nvPicPr>
        <p:blipFill>
          <a:blip r:embed="rId15">
            <a:extLst>
              <a:ext uri="{28A0092B-C50C-407E-A947-70E740481C1C}">
                <a14:useLocalDpi xmlns:a14="http://schemas.microsoft.com/office/drawing/2010/main" val="0"/>
              </a:ext>
            </a:extLst>
          </a:blip>
          <a:srcRect t="9205" b="9205"/>
          <a:stretch/>
        </p:blipFill>
        <p:spPr>
          <a:xfrm>
            <a:off x="10071100" y="6333935"/>
            <a:ext cx="1346501" cy="288267"/>
          </a:xfrm>
          <a:prstGeom prst="rect">
            <a:avLst/>
          </a:prstGeom>
        </p:spPr>
      </p:pic>
      <p:pic>
        <p:nvPicPr>
          <p:cNvPr id="24" name="Graphic 23">
            <a:extLst>
              <a:ext uri="{FF2B5EF4-FFF2-40B4-BE49-F238E27FC236}">
                <a16:creationId xmlns:a16="http://schemas.microsoft.com/office/drawing/2014/main" id="{729BB3FF-1D59-421A-31C3-247E943D60C8}"/>
              </a:ext>
            </a:extLst>
          </p:cNvPr>
          <p:cNvPicPr>
            <a:picLocks noChangeAspect="1"/>
          </p:cNvPicPr>
          <p:nvPr userDrawn="1"/>
        </p:nvPicPr>
        <p:blipFill>
          <a:blip r:embed="rId16">
            <a:extLst>
              <a:ext uri="{96DAC541-7B7A-43D3-8B79-37D633B846F1}">
                <asvg:svgBlip xmlns:asvg="http://schemas.microsoft.com/office/drawing/2016/SVG/main" r:embed="rId17"/>
              </a:ext>
            </a:extLst>
          </a:blip>
          <a:srcRect t="25051"/>
          <a:stretch>
            <a:fillRect/>
          </a:stretch>
        </p:blipFill>
        <p:spPr>
          <a:xfrm>
            <a:off x="11506200" y="0"/>
            <a:ext cx="685800" cy="592530"/>
          </a:xfrm>
          <a:prstGeom prst="rect">
            <a:avLst/>
          </a:prstGeom>
        </p:spPr>
      </p:pic>
      <p:sp>
        <p:nvSpPr>
          <p:cNvPr id="6" name="Slide Number Placeholder 5">
            <a:extLst>
              <a:ext uri="{FF2B5EF4-FFF2-40B4-BE49-F238E27FC236}">
                <a16:creationId xmlns:a16="http://schemas.microsoft.com/office/drawing/2014/main" id="{C9D93A06-9C26-C1CD-121A-F05C6EF3E3C2}"/>
              </a:ext>
            </a:extLst>
          </p:cNvPr>
          <p:cNvSpPr>
            <a:spLocks noGrp="1"/>
          </p:cNvSpPr>
          <p:nvPr>
            <p:ph type="sldNum" sz="quarter" idx="4"/>
          </p:nvPr>
        </p:nvSpPr>
        <p:spPr>
          <a:xfrm>
            <a:off x="11506200" y="85407"/>
            <a:ext cx="685800" cy="365125"/>
          </a:xfrm>
          <a:prstGeom prst="rect">
            <a:avLst/>
          </a:prstGeom>
        </p:spPr>
        <p:txBody>
          <a:bodyPr vert="horz" lIns="91440" tIns="45720" rIns="91440" bIns="45720" rtlCol="0" anchor="ctr"/>
          <a:lstStyle>
            <a:lvl1pPr algn="ctr">
              <a:defRPr sz="1800">
                <a:solidFill>
                  <a:schemeClr val="bg1"/>
                </a:solidFill>
              </a:defRPr>
            </a:lvl1pPr>
          </a:lstStyle>
          <a:p>
            <a:fld id="{8415421A-8635-4166-92D2-5F6D44CB9F91}" type="slidenum">
              <a:rPr lang="fr-FR" smtClean="0"/>
              <a:pPr/>
              <a:t>‹N°›</a:t>
            </a:fld>
            <a:endParaRPr lang="fr-FR" dirty="0"/>
          </a:p>
        </p:txBody>
      </p:sp>
      <p:grpSp>
        <p:nvGrpSpPr>
          <p:cNvPr id="18" name="Group 17">
            <a:extLst>
              <a:ext uri="{FF2B5EF4-FFF2-40B4-BE49-F238E27FC236}">
                <a16:creationId xmlns:a16="http://schemas.microsoft.com/office/drawing/2014/main" id="{275704D7-7566-39C1-D24F-EB9CFFD16300}"/>
              </a:ext>
            </a:extLst>
          </p:cNvPr>
          <p:cNvGrpSpPr/>
          <p:nvPr userDrawn="1"/>
        </p:nvGrpSpPr>
        <p:grpSpPr>
          <a:xfrm>
            <a:off x="10686819" y="-197107"/>
            <a:ext cx="1383377" cy="1392554"/>
            <a:chOff x="10913220" y="14163"/>
            <a:chExt cx="1029975" cy="1036808"/>
          </a:xfrm>
        </p:grpSpPr>
        <p:sp>
          <p:nvSpPr>
            <p:cNvPr id="10" name="Freeform: Shape 9">
              <a:extLst>
                <a:ext uri="{FF2B5EF4-FFF2-40B4-BE49-F238E27FC236}">
                  <a16:creationId xmlns:a16="http://schemas.microsoft.com/office/drawing/2014/main" id="{CE23C45B-EE83-A01C-406B-22541CE7E631}"/>
                </a:ext>
              </a:extLst>
            </p:cNvPr>
            <p:cNvSpPr/>
            <p:nvPr>
              <p:custDataLst>
                <p:tags r:id="rId8"/>
              </p:custDataLst>
            </p:nvPr>
          </p:nvSpPr>
          <p:spPr>
            <a:xfrm>
              <a:off x="11386233" y="775821"/>
              <a:ext cx="299225" cy="116649"/>
            </a:xfrm>
            <a:custGeom>
              <a:avLst/>
              <a:gdLst>
                <a:gd name="connsiteX0" fmla="*/ 0 w 299225"/>
                <a:gd name="connsiteY0" fmla="*/ 64509 h 116649"/>
                <a:gd name="connsiteX1" fmla="*/ 299226 w 299225"/>
                <a:gd name="connsiteY1" fmla="*/ 53690 h 116649"/>
                <a:gd name="connsiteX2" fmla="*/ 0 w 299225"/>
                <a:gd name="connsiteY2" fmla="*/ 64509 h 116649"/>
              </a:gdLst>
              <a:ahLst/>
              <a:cxnLst>
                <a:cxn ang="0">
                  <a:pos x="connsiteX0" y="connsiteY0"/>
                </a:cxn>
                <a:cxn ang="0">
                  <a:pos x="connsiteX1" y="connsiteY1"/>
                </a:cxn>
                <a:cxn ang="0">
                  <a:pos x="connsiteX2" y="connsiteY2"/>
                </a:cxn>
              </a:cxnLst>
              <a:rect l="l" t="t" r="r" b="b"/>
              <a:pathLst>
                <a:path w="299225" h="116649">
                  <a:moveTo>
                    <a:pt x="0" y="64509"/>
                  </a:moveTo>
                  <a:cubicBezTo>
                    <a:pt x="214614" y="187834"/>
                    <a:pt x="299226" y="53690"/>
                    <a:pt x="299226" y="53690"/>
                  </a:cubicBezTo>
                  <a:cubicBezTo>
                    <a:pt x="299226" y="53690"/>
                    <a:pt x="205147" y="-74031"/>
                    <a:pt x="0" y="64509"/>
                  </a:cubicBezTo>
                  <a:close/>
                </a:path>
              </a:pathLst>
            </a:custGeom>
            <a:solidFill>
              <a:srgbClr val="036A6E"/>
            </a:solidFill>
            <a:ln w="8432" cap="flat">
              <a:noFill/>
              <a:prstDash val="solid"/>
              <a:miter/>
            </a:ln>
          </p:spPr>
          <p:txBody>
            <a:bodyPr rtlCol="0" anchor="ctr"/>
            <a:lstStyle/>
            <a:p>
              <a:endParaRPr lang="fr-FR"/>
            </a:p>
          </p:txBody>
        </p:sp>
        <p:sp>
          <p:nvSpPr>
            <p:cNvPr id="11" name="Freeform: Shape 10">
              <a:extLst>
                <a:ext uri="{FF2B5EF4-FFF2-40B4-BE49-F238E27FC236}">
                  <a16:creationId xmlns:a16="http://schemas.microsoft.com/office/drawing/2014/main" id="{5BE3502A-B37B-BC69-B612-99AC25D8BDEC}"/>
                </a:ext>
              </a:extLst>
            </p:cNvPr>
            <p:cNvSpPr/>
            <p:nvPr>
              <p:custDataLst>
                <p:tags r:id="rId9"/>
              </p:custDataLst>
            </p:nvPr>
          </p:nvSpPr>
          <p:spPr>
            <a:xfrm>
              <a:off x="11673709" y="821605"/>
              <a:ext cx="269486" cy="229366"/>
            </a:xfrm>
            <a:custGeom>
              <a:avLst/>
              <a:gdLst>
                <a:gd name="connsiteX0" fmla="*/ 0 w 269486"/>
                <a:gd name="connsiteY0" fmla="*/ 229367 h 229366"/>
                <a:gd name="connsiteX1" fmla="*/ 268881 w 269486"/>
                <a:gd name="connsiteY1" fmla="*/ 5539 h 229366"/>
                <a:gd name="connsiteX2" fmla="*/ 0 w 269486"/>
                <a:gd name="connsiteY2" fmla="*/ 229367 h 229366"/>
              </a:gdLst>
              <a:ahLst/>
              <a:cxnLst>
                <a:cxn ang="0">
                  <a:pos x="connsiteX0" y="connsiteY0"/>
                </a:cxn>
                <a:cxn ang="0">
                  <a:pos x="connsiteX1" y="connsiteY1"/>
                </a:cxn>
                <a:cxn ang="0">
                  <a:pos x="connsiteX2" y="connsiteY2"/>
                </a:cxn>
              </a:cxnLst>
              <a:rect l="l" t="t" r="r" b="b"/>
              <a:pathLst>
                <a:path w="269486" h="229366">
                  <a:moveTo>
                    <a:pt x="0" y="229367"/>
                  </a:moveTo>
                  <a:cubicBezTo>
                    <a:pt x="295253" y="200543"/>
                    <a:pt x="268881" y="5539"/>
                    <a:pt x="268881" y="5539"/>
                  </a:cubicBezTo>
                  <a:cubicBezTo>
                    <a:pt x="268881" y="5539"/>
                    <a:pt x="81907" y="-55743"/>
                    <a:pt x="0" y="229367"/>
                  </a:cubicBezTo>
                  <a:close/>
                </a:path>
              </a:pathLst>
            </a:custGeom>
            <a:solidFill>
              <a:srgbClr val="036A6E"/>
            </a:solidFill>
            <a:ln w="8432" cap="flat">
              <a:noFill/>
              <a:prstDash val="solid"/>
              <a:miter/>
            </a:ln>
          </p:spPr>
          <p:txBody>
            <a:bodyPr rtlCol="0" anchor="ctr"/>
            <a:lstStyle/>
            <a:p>
              <a:endParaRPr lang="fr-FR"/>
            </a:p>
          </p:txBody>
        </p:sp>
        <p:sp>
          <p:nvSpPr>
            <p:cNvPr id="12" name="Freeform: Shape 11">
              <a:extLst>
                <a:ext uri="{FF2B5EF4-FFF2-40B4-BE49-F238E27FC236}">
                  <a16:creationId xmlns:a16="http://schemas.microsoft.com/office/drawing/2014/main" id="{364DDC48-26C8-5FA1-EB66-E130DADE73B2}"/>
                </a:ext>
              </a:extLst>
            </p:cNvPr>
            <p:cNvSpPr/>
            <p:nvPr>
              <p:custDataLst>
                <p:tags r:id="rId10"/>
              </p:custDataLst>
            </p:nvPr>
          </p:nvSpPr>
          <p:spPr>
            <a:xfrm>
              <a:off x="11083711" y="14163"/>
              <a:ext cx="279834" cy="261952"/>
            </a:xfrm>
            <a:custGeom>
              <a:avLst/>
              <a:gdLst>
                <a:gd name="connsiteX0" fmla="*/ 0 w 279834"/>
                <a:gd name="connsiteY0" fmla="*/ 0 h 261952"/>
                <a:gd name="connsiteX1" fmla="*/ 279024 w 279834"/>
                <a:gd name="connsiteY1" fmla="*/ 259667 h 261952"/>
                <a:gd name="connsiteX2" fmla="*/ 0 w 279834"/>
                <a:gd name="connsiteY2" fmla="*/ 0 h 261952"/>
              </a:gdLst>
              <a:ahLst/>
              <a:cxnLst>
                <a:cxn ang="0">
                  <a:pos x="connsiteX0" y="connsiteY0"/>
                </a:cxn>
                <a:cxn ang="0">
                  <a:pos x="connsiteX1" y="connsiteY1"/>
                </a:cxn>
                <a:cxn ang="0">
                  <a:pos x="connsiteX2" y="connsiteY2"/>
                </a:cxn>
              </a:cxnLst>
              <a:rect l="l" t="t" r="r" b="b"/>
              <a:pathLst>
                <a:path w="279834" h="261952">
                  <a:moveTo>
                    <a:pt x="0" y="0"/>
                  </a:moveTo>
                  <a:cubicBezTo>
                    <a:pt x="82160" y="304213"/>
                    <a:pt x="279024" y="259667"/>
                    <a:pt x="279024" y="259667"/>
                  </a:cubicBezTo>
                  <a:cubicBezTo>
                    <a:pt x="279024" y="259667"/>
                    <a:pt x="309284" y="60014"/>
                    <a:pt x="0" y="0"/>
                  </a:cubicBezTo>
                  <a:close/>
                </a:path>
              </a:pathLst>
            </a:custGeom>
            <a:solidFill>
              <a:srgbClr val="036A6E"/>
            </a:solidFill>
            <a:ln w="8432" cap="flat">
              <a:noFill/>
              <a:prstDash val="solid"/>
              <a:miter/>
            </a:ln>
          </p:spPr>
          <p:txBody>
            <a:bodyPr rtlCol="0" anchor="ctr"/>
            <a:lstStyle/>
            <a:p>
              <a:endParaRPr lang="fr-FR"/>
            </a:p>
          </p:txBody>
        </p:sp>
        <p:sp>
          <p:nvSpPr>
            <p:cNvPr id="13" name="Freeform: Shape 12">
              <a:extLst>
                <a:ext uri="{FF2B5EF4-FFF2-40B4-BE49-F238E27FC236}">
                  <a16:creationId xmlns:a16="http://schemas.microsoft.com/office/drawing/2014/main" id="{C94B416F-C747-85D9-9A2B-428633EE0B07}"/>
                </a:ext>
              </a:extLst>
            </p:cNvPr>
            <p:cNvSpPr/>
            <p:nvPr>
              <p:custDataLst>
                <p:tags r:id="rId11"/>
              </p:custDataLst>
            </p:nvPr>
          </p:nvSpPr>
          <p:spPr>
            <a:xfrm>
              <a:off x="10913220" y="203284"/>
              <a:ext cx="250707" cy="164202"/>
            </a:xfrm>
            <a:custGeom>
              <a:avLst/>
              <a:gdLst>
                <a:gd name="connsiteX0" fmla="*/ 0 w 250707"/>
                <a:gd name="connsiteY0" fmla="*/ 12138 h 164202"/>
                <a:gd name="connsiteX1" fmla="*/ 250707 w 250707"/>
                <a:gd name="connsiteY1" fmla="*/ 138083 h 164202"/>
                <a:gd name="connsiteX2" fmla="*/ 0 w 250707"/>
                <a:gd name="connsiteY2" fmla="*/ 12138 h 164202"/>
              </a:gdLst>
              <a:ahLst/>
              <a:cxnLst>
                <a:cxn ang="0">
                  <a:pos x="connsiteX0" y="connsiteY0"/>
                </a:cxn>
                <a:cxn ang="0">
                  <a:pos x="connsiteX1" y="connsiteY1"/>
                </a:cxn>
                <a:cxn ang="0">
                  <a:pos x="connsiteX2" y="connsiteY2"/>
                </a:cxn>
              </a:cxnLst>
              <a:rect l="l" t="t" r="r" b="b"/>
              <a:pathLst>
                <a:path w="250707" h="164202">
                  <a:moveTo>
                    <a:pt x="0" y="12138"/>
                  </a:moveTo>
                  <a:cubicBezTo>
                    <a:pt x="101010" y="249490"/>
                    <a:pt x="250707" y="138083"/>
                    <a:pt x="250707" y="138083"/>
                  </a:cubicBezTo>
                  <a:cubicBezTo>
                    <a:pt x="250707" y="138083"/>
                    <a:pt x="250707" y="-48552"/>
                    <a:pt x="0" y="12138"/>
                  </a:cubicBezTo>
                  <a:close/>
                </a:path>
              </a:pathLst>
            </a:custGeom>
            <a:solidFill>
              <a:srgbClr val="036A6E"/>
            </a:solidFill>
            <a:ln w="8432" cap="flat">
              <a:noFill/>
              <a:prstDash val="solid"/>
              <a:miter/>
            </a:ln>
          </p:spPr>
          <p:txBody>
            <a:bodyPr rtlCol="0" anchor="ctr"/>
            <a:lstStyle/>
            <a:p>
              <a:endParaRPr lang="fr-FR"/>
            </a:p>
          </p:txBody>
        </p:sp>
        <p:sp>
          <p:nvSpPr>
            <p:cNvPr id="14" name="Freeform: Shape 13">
              <a:extLst>
                <a:ext uri="{FF2B5EF4-FFF2-40B4-BE49-F238E27FC236}">
                  <a16:creationId xmlns:a16="http://schemas.microsoft.com/office/drawing/2014/main" id="{A55A747A-722B-576A-144F-712286943AE6}"/>
                </a:ext>
              </a:extLst>
            </p:cNvPr>
            <p:cNvSpPr/>
            <p:nvPr>
              <p:custDataLst>
                <p:tags r:id="rId12"/>
              </p:custDataLst>
            </p:nvPr>
          </p:nvSpPr>
          <p:spPr>
            <a:xfrm>
              <a:off x="10950158" y="465607"/>
              <a:ext cx="299225" cy="116649"/>
            </a:xfrm>
            <a:custGeom>
              <a:avLst/>
              <a:gdLst>
                <a:gd name="connsiteX0" fmla="*/ 0 w 299225"/>
                <a:gd name="connsiteY0" fmla="*/ 64509 h 116649"/>
                <a:gd name="connsiteX1" fmla="*/ 299226 w 299225"/>
                <a:gd name="connsiteY1" fmla="*/ 53690 h 116649"/>
                <a:gd name="connsiteX2" fmla="*/ 0 w 299225"/>
                <a:gd name="connsiteY2" fmla="*/ 64509 h 116649"/>
              </a:gdLst>
              <a:ahLst/>
              <a:cxnLst>
                <a:cxn ang="0">
                  <a:pos x="connsiteX0" y="connsiteY0"/>
                </a:cxn>
                <a:cxn ang="0">
                  <a:pos x="connsiteX1" y="connsiteY1"/>
                </a:cxn>
                <a:cxn ang="0">
                  <a:pos x="connsiteX2" y="connsiteY2"/>
                </a:cxn>
              </a:cxnLst>
              <a:rect l="l" t="t" r="r" b="b"/>
              <a:pathLst>
                <a:path w="299225" h="116649">
                  <a:moveTo>
                    <a:pt x="0" y="64509"/>
                  </a:moveTo>
                  <a:cubicBezTo>
                    <a:pt x="214614" y="187834"/>
                    <a:pt x="299226" y="53690"/>
                    <a:pt x="299226" y="53690"/>
                  </a:cubicBezTo>
                  <a:cubicBezTo>
                    <a:pt x="299226" y="53690"/>
                    <a:pt x="205147" y="-74031"/>
                    <a:pt x="0" y="64509"/>
                  </a:cubicBezTo>
                  <a:close/>
                </a:path>
              </a:pathLst>
            </a:custGeom>
            <a:solidFill>
              <a:srgbClr val="515D5F"/>
            </a:solidFill>
            <a:ln w="8432" cap="flat">
              <a:noFill/>
              <a:prstDash val="solid"/>
              <a:miter/>
            </a:ln>
          </p:spPr>
          <p:txBody>
            <a:bodyPr rtlCol="0" anchor="ctr"/>
            <a:lstStyle/>
            <a:p>
              <a:endParaRPr lang="fr-FR"/>
            </a:p>
          </p:txBody>
        </p:sp>
        <p:sp>
          <p:nvSpPr>
            <p:cNvPr id="15" name="Freeform: Shape 14">
              <a:extLst>
                <a:ext uri="{FF2B5EF4-FFF2-40B4-BE49-F238E27FC236}">
                  <a16:creationId xmlns:a16="http://schemas.microsoft.com/office/drawing/2014/main" id="{19B0A693-C090-E574-7F00-25CEA1765C86}"/>
                </a:ext>
              </a:extLst>
            </p:cNvPr>
            <p:cNvSpPr/>
            <p:nvPr>
              <p:custDataLst>
                <p:tags r:id="rId13"/>
              </p:custDataLst>
            </p:nvPr>
          </p:nvSpPr>
          <p:spPr>
            <a:xfrm>
              <a:off x="11237634" y="511307"/>
              <a:ext cx="269486" cy="229366"/>
            </a:xfrm>
            <a:custGeom>
              <a:avLst/>
              <a:gdLst>
                <a:gd name="connsiteX0" fmla="*/ 0 w 269486"/>
                <a:gd name="connsiteY0" fmla="*/ 229367 h 229366"/>
                <a:gd name="connsiteX1" fmla="*/ 268881 w 269486"/>
                <a:gd name="connsiteY1" fmla="*/ 5539 h 229366"/>
                <a:gd name="connsiteX2" fmla="*/ 0 w 269486"/>
                <a:gd name="connsiteY2" fmla="*/ 229367 h 229366"/>
              </a:gdLst>
              <a:ahLst/>
              <a:cxnLst>
                <a:cxn ang="0">
                  <a:pos x="connsiteX0" y="connsiteY0"/>
                </a:cxn>
                <a:cxn ang="0">
                  <a:pos x="connsiteX1" y="connsiteY1"/>
                </a:cxn>
                <a:cxn ang="0">
                  <a:pos x="connsiteX2" y="connsiteY2"/>
                </a:cxn>
              </a:cxnLst>
              <a:rect l="l" t="t" r="r" b="b"/>
              <a:pathLst>
                <a:path w="269486" h="229366">
                  <a:moveTo>
                    <a:pt x="0" y="229367"/>
                  </a:moveTo>
                  <a:cubicBezTo>
                    <a:pt x="295253" y="200543"/>
                    <a:pt x="268881" y="5539"/>
                    <a:pt x="268881" y="5539"/>
                  </a:cubicBezTo>
                  <a:cubicBezTo>
                    <a:pt x="268881" y="5539"/>
                    <a:pt x="81907" y="-55743"/>
                    <a:pt x="0" y="229367"/>
                  </a:cubicBezTo>
                  <a:close/>
                </a:path>
              </a:pathLst>
            </a:custGeom>
            <a:solidFill>
              <a:srgbClr val="515D5F"/>
            </a:solidFill>
            <a:ln w="8432" cap="flat">
              <a:noFill/>
              <a:prstDash val="solid"/>
              <a:miter/>
            </a:ln>
          </p:spPr>
          <p:txBody>
            <a:bodyPr rtlCol="0" anchor="ctr"/>
            <a:lstStyle/>
            <a:p>
              <a:endParaRPr lang="fr-FR"/>
            </a:p>
          </p:txBody>
        </p:sp>
      </p:grpSp>
    </p:spTree>
    <p:extLst>
      <p:ext uri="{BB962C8B-B14F-4D97-AF65-F5344CB8AC3E}">
        <p14:creationId xmlns:p14="http://schemas.microsoft.com/office/powerpoint/2010/main" val="379000467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2" r:id="rId4"/>
    <p:sldLayoutId id="2147483661" r:id="rId5"/>
    <p:sldLayoutId id="2147483652" r:id="rId6"/>
  </p:sldLayoutIdLst>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266700" indent="-266700" algn="l" defTabSz="914400" rtl="0" eaLnBrk="1" latinLnBrk="0" hangingPunct="1">
        <a:lnSpc>
          <a:spcPct val="90000"/>
        </a:lnSpc>
        <a:spcBef>
          <a:spcPts val="500"/>
        </a:spcBef>
        <a:buClr>
          <a:schemeClr val="bg2"/>
        </a:buClr>
        <a:buFont typeface="Wingdings" panose="05000000000000000000" pitchFamily="2" charset="2"/>
        <a:buChar char=""/>
        <a:defRPr sz="1800" kern="1200">
          <a:solidFill>
            <a:schemeClr val="tx1"/>
          </a:solidFill>
          <a:latin typeface="+mn-lt"/>
          <a:ea typeface="+mn-ea"/>
          <a:cs typeface="+mn-cs"/>
        </a:defRPr>
      </a:lvl2pPr>
      <a:lvl3pPr marL="538163" indent="-228600" algn="l" defTabSz="914400" rtl="0" eaLnBrk="1" latinLnBrk="0" hangingPunct="1">
        <a:lnSpc>
          <a:spcPct val="90000"/>
        </a:lnSpc>
        <a:spcBef>
          <a:spcPts val="500"/>
        </a:spcBef>
        <a:buClr>
          <a:schemeClr val="bg2"/>
        </a:buClr>
        <a:buFont typeface="Arial" panose="020B0604020202020204" pitchFamily="34" charset="0"/>
        <a:buChar char="–"/>
        <a:tabLst>
          <a:tab pos="538163" algn="l"/>
        </a:tabLst>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xml"/><Relationship Id="rId1" Type="http://schemas.openxmlformats.org/officeDocument/2006/relationships/tags" Target="../tags/tag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2FBE2-C18A-BE0E-F69F-3A8FC1522847}"/>
              </a:ext>
            </a:extLst>
          </p:cNvPr>
          <p:cNvSpPr>
            <a:spLocks noGrp="1"/>
          </p:cNvSpPr>
          <p:nvPr>
            <p:ph type="ctrTitle"/>
            <p:custDataLst>
              <p:tags r:id="rId1"/>
            </p:custDataLst>
          </p:nvPr>
        </p:nvSpPr>
        <p:spPr/>
        <p:txBody>
          <a:bodyPr/>
          <a:lstStyle/>
          <a:p>
            <a:pPr algn="l"/>
            <a:r>
              <a:rPr lang="fr-FR" dirty="0"/>
              <a:t>Déficit fonctionnel temporaire (DFT) / Déficit fonctionnel permanent (DFP)</a:t>
            </a:r>
          </a:p>
        </p:txBody>
      </p:sp>
      <p:sp>
        <p:nvSpPr>
          <p:cNvPr id="3" name="Subtitle 2">
            <a:extLst>
              <a:ext uri="{FF2B5EF4-FFF2-40B4-BE49-F238E27FC236}">
                <a16:creationId xmlns:a16="http://schemas.microsoft.com/office/drawing/2014/main" id="{FB778E2D-E506-A68D-9419-76A1D6BADCC1}"/>
              </a:ext>
            </a:extLst>
          </p:cNvPr>
          <p:cNvSpPr>
            <a:spLocks noGrp="1"/>
          </p:cNvSpPr>
          <p:nvPr>
            <p:ph type="subTitle" idx="1"/>
            <p:custDataLst>
              <p:tags r:id="rId2"/>
            </p:custDataLst>
          </p:nvPr>
        </p:nvSpPr>
        <p:spPr>
          <a:xfrm>
            <a:off x="756745" y="3602038"/>
            <a:ext cx="5339255" cy="1575443"/>
          </a:xfrm>
        </p:spPr>
        <p:txBody>
          <a:bodyPr/>
          <a:lstStyle/>
          <a:p>
            <a:pPr algn="l"/>
            <a:endParaRPr lang="fr-FR" dirty="0"/>
          </a:p>
        </p:txBody>
      </p:sp>
    </p:spTree>
    <p:extLst>
      <p:ext uri="{BB962C8B-B14F-4D97-AF65-F5344CB8AC3E}">
        <p14:creationId xmlns:p14="http://schemas.microsoft.com/office/powerpoint/2010/main" val="2935408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9EA2-D563-5E07-179D-68A12A28DA6A}"/>
              </a:ext>
            </a:extLst>
          </p:cNvPr>
          <p:cNvSpPr>
            <a:spLocks noGrp="1"/>
          </p:cNvSpPr>
          <p:nvPr>
            <p:ph type="title"/>
          </p:nvPr>
        </p:nvSpPr>
        <p:spPr>
          <a:xfrm>
            <a:off x="838200" y="365126"/>
            <a:ext cx="9321800" cy="919221"/>
          </a:xfrm>
        </p:spPr>
        <p:txBody>
          <a:bodyPr/>
          <a:lstStyle/>
          <a:p>
            <a:r>
              <a:rPr lang="fr-FR" dirty="0"/>
              <a:t>L’évaluation du </a:t>
            </a:r>
            <a:br>
              <a:rPr lang="fr-FR" dirty="0"/>
            </a:br>
            <a:r>
              <a:rPr lang="fr-FR" dirty="0"/>
              <a:t>déficit fonctionnel permanent </a:t>
            </a:r>
          </a:p>
        </p:txBody>
      </p:sp>
      <p:sp>
        <p:nvSpPr>
          <p:cNvPr id="44" name="Content Placeholder 43">
            <a:extLst>
              <a:ext uri="{FF2B5EF4-FFF2-40B4-BE49-F238E27FC236}">
                <a16:creationId xmlns:a16="http://schemas.microsoft.com/office/drawing/2014/main" id="{059E2CF8-5EA5-2D8A-763A-C8D1FAEEAB6A}"/>
              </a:ext>
            </a:extLst>
          </p:cNvPr>
          <p:cNvSpPr>
            <a:spLocks noGrp="1"/>
          </p:cNvSpPr>
          <p:nvPr>
            <p:ph idx="1"/>
          </p:nvPr>
        </p:nvSpPr>
        <p:spPr>
          <a:xfrm>
            <a:off x="838200" y="1825625"/>
            <a:ext cx="10515600" cy="3978275"/>
          </a:xfrm>
        </p:spPr>
        <p:txBody>
          <a:bodyPr/>
          <a:lstStyle/>
          <a:p>
            <a:endParaRPr lang="fr-FR" b="1" u="sng" dirty="0"/>
          </a:p>
          <a:p>
            <a:r>
              <a:rPr lang="fr-FR" b="1" u="sng" dirty="0"/>
              <a:t>CA CAEN, 16 sept. 2025, n°22/01013 : </a:t>
            </a:r>
            <a:r>
              <a:rPr lang="fr-FR" dirty="0"/>
              <a:t>«  </a:t>
            </a:r>
            <a:r>
              <a:rPr lang="fr-FR" sz="1600" i="1" dirty="0"/>
              <a:t>Si le principe de réparation intégrale nécessite de prendre en compte le déficit fonctionnel dont l’appelant reste atteint dans toutes ses composantes, rien ne justifie toutefois de faire reposer l’indemnisation de ce préjudice sur une valeur journalière calculée à hauteur de 70 euros selon un procédé qui n’est pas expliqué par la victime et n’en est pas moins arbitraire que celui contesté. Il n’est nullement établi qu’une telle indemnisation soit plus adaptée à prendre en compte la mesure de l’impact de la gêne résultant des séquelles et des souffrances persistant après consolidation dans la vie quotidienne de la victime. </a:t>
            </a:r>
            <a:r>
              <a:rPr lang="fr-FR" dirty="0"/>
              <a:t>»</a:t>
            </a:r>
          </a:p>
          <a:p>
            <a:endParaRPr lang="fr-FR" dirty="0"/>
          </a:p>
          <a:p>
            <a:r>
              <a:rPr lang="fr-FR" b="1" u="sng" dirty="0"/>
              <a:t>CA PARIS, 2 oct. 2025, n°23/17084 : </a:t>
            </a:r>
            <a:r>
              <a:rPr lang="fr-FR" dirty="0"/>
              <a:t>« </a:t>
            </a:r>
            <a:r>
              <a:rPr lang="fr-FR" i="1" dirty="0"/>
              <a:t> </a:t>
            </a:r>
            <a:r>
              <a:rPr lang="fr-FR" sz="1600" i="1" dirty="0"/>
              <a:t>La méthode d’évaluation de ce poste de préjudice qui se réfère à la valeur du point d’incapacité, elle-même variable en fonction du taux d’incapacité ainsi que de l’âge de la victime au jour de la consolidation, assure autant que faire se peut le respect du principe de l’indemnisation intégrale sans perte ni profit pour la victime, en ce qu’elle intègre bien les différentes composantes du déficit fonctionnel permanent alléguées par Mme [L] [T] et notamment les troubles ressentis par la victime dans ses conditions d’existence </a:t>
            </a:r>
            <a:r>
              <a:rPr lang="fr-FR" dirty="0"/>
              <a:t>»</a:t>
            </a:r>
          </a:p>
          <a:p>
            <a:endParaRPr lang="fr-FR" dirty="0"/>
          </a:p>
          <a:p>
            <a:endParaRPr lang="fr-FR" dirty="0"/>
          </a:p>
          <a:p>
            <a:endParaRPr lang="fr-FR" dirty="0"/>
          </a:p>
        </p:txBody>
      </p:sp>
      <p:sp>
        <p:nvSpPr>
          <p:cNvPr id="4" name="Footer Placeholder 3">
            <a:extLst>
              <a:ext uri="{FF2B5EF4-FFF2-40B4-BE49-F238E27FC236}">
                <a16:creationId xmlns:a16="http://schemas.microsoft.com/office/drawing/2014/main" id="{B58E04FE-E74E-C5A2-F06B-FA7CFDB552DE}"/>
              </a:ext>
            </a:extLst>
          </p:cNvPr>
          <p:cNvSpPr>
            <a:spLocks noGrp="1"/>
          </p:cNvSpPr>
          <p:nvPr>
            <p:ph type="ftr" sz="quarter" idx="11"/>
          </p:nvPr>
        </p:nvSpPr>
        <p:spPr>
          <a:xfrm>
            <a:off x="3774017" y="6247648"/>
            <a:ext cx="4643966" cy="365125"/>
          </a:xfrm>
        </p:spPr>
        <p:txBody>
          <a:bodyPr/>
          <a:lstStyle/>
          <a:p>
            <a:r>
              <a:rPr lang="fr-FR" dirty="0"/>
              <a:t>Déficit fonctionnel temporaire (DFT) / Déficit fonctionnel permanent (DFP)</a:t>
            </a:r>
          </a:p>
        </p:txBody>
      </p:sp>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2</a:t>
            </a:fld>
            <a:endParaRPr lang="fr-FR"/>
          </a:p>
        </p:txBody>
      </p:sp>
    </p:spTree>
    <p:extLst>
      <p:ext uri="{BB962C8B-B14F-4D97-AF65-F5344CB8AC3E}">
        <p14:creationId xmlns:p14="http://schemas.microsoft.com/office/powerpoint/2010/main" val="2612826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469C3-8FC8-A98A-49B0-CFB1A2432F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05C011-9097-305B-6FB1-3D88AFA23CAD}"/>
              </a:ext>
            </a:extLst>
          </p:cNvPr>
          <p:cNvSpPr>
            <a:spLocks noGrp="1"/>
          </p:cNvSpPr>
          <p:nvPr>
            <p:ph type="title"/>
          </p:nvPr>
        </p:nvSpPr>
        <p:spPr>
          <a:xfrm>
            <a:off x="838200" y="365126"/>
            <a:ext cx="9321800" cy="919221"/>
          </a:xfrm>
        </p:spPr>
        <p:txBody>
          <a:bodyPr/>
          <a:lstStyle/>
          <a:p>
            <a:r>
              <a:rPr lang="fr-FR" dirty="0"/>
              <a:t>L’évaluation du </a:t>
            </a:r>
            <a:br>
              <a:rPr lang="fr-FR" dirty="0"/>
            </a:br>
            <a:r>
              <a:rPr lang="fr-FR" dirty="0"/>
              <a:t>déficit fonctionnel permanent </a:t>
            </a:r>
          </a:p>
        </p:txBody>
      </p:sp>
      <p:sp>
        <p:nvSpPr>
          <p:cNvPr id="44" name="Content Placeholder 43">
            <a:extLst>
              <a:ext uri="{FF2B5EF4-FFF2-40B4-BE49-F238E27FC236}">
                <a16:creationId xmlns:a16="http://schemas.microsoft.com/office/drawing/2014/main" id="{54E14B6F-F044-3950-5378-62D7FCA6FB4D}"/>
              </a:ext>
            </a:extLst>
          </p:cNvPr>
          <p:cNvSpPr>
            <a:spLocks noGrp="1"/>
          </p:cNvSpPr>
          <p:nvPr>
            <p:ph idx="1"/>
          </p:nvPr>
        </p:nvSpPr>
        <p:spPr>
          <a:xfrm>
            <a:off x="838200" y="1825625"/>
            <a:ext cx="10515600" cy="3978275"/>
          </a:xfrm>
        </p:spPr>
        <p:txBody>
          <a:bodyPr/>
          <a:lstStyle/>
          <a:p>
            <a:r>
              <a:rPr lang="fr-FR" b="1" u="sng" dirty="0"/>
              <a:t>TJ NANTES, 9 janv. 2025, n°19/03211 : </a:t>
            </a:r>
            <a:r>
              <a:rPr lang="fr-FR" sz="1600" i="1" dirty="0"/>
              <a:t>« S’agissant des modalités de fixation du préjudice, le tribunal l’évaluera selon la méthode traditionnelle d’évaluation par point, laquelle, si elle n’est pas parfaite et comporte des effets de paliers selon l’âge et le sexe, peut être amendée par le tribunal qui analyse au cas par cas la situation séquellaire de chaque victime.</a:t>
            </a:r>
          </a:p>
          <a:p>
            <a:r>
              <a:rPr lang="fr-FR" sz="1600" i="1" dirty="0"/>
              <a:t> </a:t>
            </a:r>
            <a:r>
              <a:rPr lang="fr-FR" sz="1600" b="1" i="1" dirty="0"/>
              <a:t>Cette méthode d’évaluation, certes imparfaite, permet néanmoins d’assurer une sécurité juridique et une objectivité ainsi qu’une unité de jurisprudence et n’est pas plus contestable que celle proposée par Mme [F] [W] sur la base d’un montant journalier à capitaliser, dont la détermination, qu’elle soit autonome où en référence au prix fixé en référence au déficit fonctionnel temporaire, ne repose sur aucune base commune et laisse entrevoir le risque de grande disparité d’évaluation sur le territoire national. </a:t>
            </a:r>
            <a:r>
              <a:rPr lang="fr-FR" sz="1600" i="1" dirty="0"/>
              <a:t>»</a:t>
            </a:r>
            <a:endParaRPr lang="fr-FR" dirty="0"/>
          </a:p>
          <a:p>
            <a:endParaRPr lang="fr-FR" dirty="0"/>
          </a:p>
          <a:p>
            <a:r>
              <a:rPr lang="fr-FR" b="1" u="sng" dirty="0"/>
              <a:t>Jurisprudences similaires :</a:t>
            </a:r>
            <a:r>
              <a:rPr lang="fr-FR" dirty="0"/>
              <a:t> </a:t>
            </a:r>
            <a:r>
              <a:rPr lang="fr-FR" sz="1600" dirty="0"/>
              <a:t>CA AIX EN PROVENCE, 13 juin 2024, n°22/13733 ; CA BESANCON, 14 juin 2024, n°22/01691 ; CA </a:t>
            </a:r>
            <a:r>
              <a:rPr lang="pt-BR" sz="1600" dirty="0"/>
              <a:t>COLMAR, 22 mai 2025, n°23/01923 ; CA GRENOBLE, 9 sept. 2025, n°23/02576 ; CA NIMES, 9 oct. 2025, n°23/03654 ; TJ BORDEAUX</a:t>
            </a:r>
            <a:r>
              <a:rPr lang="fr-FR" sz="1600" dirty="0"/>
              <a:t>, 9 sept. 2024, n°22/08573 ; TJ LILLE, 8 sept. 2025, n°23/03356 ; TJ LORIENT, 3 sept. 2025, n°21/00829 ; TJ LYON, 12 sept. 2024, n°21/07156 ; TJ MARSEILLE, 4 nov. 2024, n°23/04197 ; TJ NICE, 9 sept. 2025, n°22/00414 ; TJ TOULOUSE, 16 janv. 2025, n°22/03402 ; TJ VANNES, 24 juin 2025, n°21/00612…</a:t>
            </a:r>
          </a:p>
          <a:p>
            <a:endParaRPr lang="fr-FR" dirty="0"/>
          </a:p>
          <a:p>
            <a:endParaRPr lang="fr-FR" dirty="0"/>
          </a:p>
        </p:txBody>
      </p:sp>
      <p:sp>
        <p:nvSpPr>
          <p:cNvPr id="4" name="Footer Placeholder 3">
            <a:extLst>
              <a:ext uri="{FF2B5EF4-FFF2-40B4-BE49-F238E27FC236}">
                <a16:creationId xmlns:a16="http://schemas.microsoft.com/office/drawing/2014/main" id="{CD0D7B74-14FA-C95C-64A5-46D4132D7535}"/>
              </a:ext>
            </a:extLst>
          </p:cNvPr>
          <p:cNvSpPr>
            <a:spLocks noGrp="1"/>
          </p:cNvSpPr>
          <p:nvPr>
            <p:ph type="ftr" sz="quarter" idx="11"/>
          </p:nvPr>
        </p:nvSpPr>
        <p:spPr>
          <a:xfrm>
            <a:off x="3774017" y="6247648"/>
            <a:ext cx="4643966" cy="365125"/>
          </a:xfrm>
        </p:spPr>
        <p:txBody>
          <a:bodyPr/>
          <a:lstStyle/>
          <a:p>
            <a:r>
              <a:rPr lang="fr-FR" dirty="0"/>
              <a:t>Déficit fonctionnel temporaire (DFT) / Déficit fonctionnel permanent (DFP)</a:t>
            </a:r>
          </a:p>
        </p:txBody>
      </p:sp>
      <p:sp>
        <p:nvSpPr>
          <p:cNvPr id="5" name="Slide Number Placeholder 4">
            <a:extLst>
              <a:ext uri="{FF2B5EF4-FFF2-40B4-BE49-F238E27FC236}">
                <a16:creationId xmlns:a16="http://schemas.microsoft.com/office/drawing/2014/main" id="{FCB97CF4-3098-80C7-83BD-4D4B5DE0AE0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3</a:t>
            </a:fld>
            <a:endParaRPr lang="fr-FR"/>
          </a:p>
        </p:txBody>
      </p:sp>
    </p:spTree>
    <p:extLst>
      <p:ext uri="{BB962C8B-B14F-4D97-AF65-F5344CB8AC3E}">
        <p14:creationId xmlns:p14="http://schemas.microsoft.com/office/powerpoint/2010/main" val="395277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138F6-09F4-9B9E-EC7E-6E39138399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CE1139-0B3B-7846-093D-5C5F8D787277}"/>
              </a:ext>
            </a:extLst>
          </p:cNvPr>
          <p:cNvSpPr>
            <a:spLocks noGrp="1"/>
          </p:cNvSpPr>
          <p:nvPr>
            <p:ph type="title"/>
          </p:nvPr>
        </p:nvSpPr>
        <p:spPr>
          <a:xfrm>
            <a:off x="838200" y="365126"/>
            <a:ext cx="9321800" cy="919221"/>
          </a:xfrm>
        </p:spPr>
        <p:txBody>
          <a:bodyPr/>
          <a:lstStyle/>
          <a:p>
            <a:r>
              <a:rPr lang="fr-FR" dirty="0"/>
              <a:t>L’imputation de la </a:t>
            </a:r>
            <a:br>
              <a:rPr lang="fr-FR" dirty="0"/>
            </a:br>
            <a:r>
              <a:rPr lang="fr-FR" dirty="0"/>
              <a:t>créance des tiers payeurs</a:t>
            </a:r>
          </a:p>
        </p:txBody>
      </p:sp>
      <p:sp>
        <p:nvSpPr>
          <p:cNvPr id="44" name="Content Placeholder 43">
            <a:extLst>
              <a:ext uri="{FF2B5EF4-FFF2-40B4-BE49-F238E27FC236}">
                <a16:creationId xmlns:a16="http://schemas.microsoft.com/office/drawing/2014/main" id="{6DEA8DB6-F71B-4B83-07DF-1F97586EF81B}"/>
              </a:ext>
            </a:extLst>
          </p:cNvPr>
          <p:cNvSpPr>
            <a:spLocks noGrp="1"/>
          </p:cNvSpPr>
          <p:nvPr>
            <p:ph idx="1"/>
          </p:nvPr>
        </p:nvSpPr>
        <p:spPr>
          <a:xfrm>
            <a:off x="838200" y="1825625"/>
            <a:ext cx="10515600" cy="3978275"/>
          </a:xfrm>
        </p:spPr>
        <p:txBody>
          <a:bodyPr/>
          <a:lstStyle/>
          <a:p>
            <a:r>
              <a:rPr lang="fr-FR" b="1" u="sng" dirty="0" err="1"/>
              <a:t>Ass</a:t>
            </a:r>
            <a:r>
              <a:rPr lang="fr-FR" b="1" u="sng" dirty="0"/>
              <a:t>.</a:t>
            </a:r>
            <a:r>
              <a:rPr lang="pt-BR" b="1" u="sng" dirty="0"/>
              <a:t> Plén., 20 janv. 2023, n°20-23.673 ; 21-23.947 </a:t>
            </a:r>
            <a:r>
              <a:rPr lang="fr-FR" b="1" u="sng" dirty="0"/>
              <a:t>: </a:t>
            </a:r>
            <a:r>
              <a:rPr lang="fr-FR" sz="1600" i="1" dirty="0"/>
              <a:t>«L'ensemble de ces considérations conduit la Cour à juger désormais que la rente ne répare pas le déficit fonctionnel permanent</a:t>
            </a:r>
            <a:r>
              <a:rPr lang="fr-FR" b="1" i="1" dirty="0"/>
              <a:t>.</a:t>
            </a:r>
            <a:r>
              <a:rPr lang="fr-FR" sz="1600" i="1" dirty="0"/>
              <a:t>»</a:t>
            </a:r>
          </a:p>
          <a:p>
            <a:endParaRPr lang="fr-FR" dirty="0"/>
          </a:p>
          <a:p>
            <a:r>
              <a:rPr lang="fr-FR" b="1" u="sng" dirty="0" err="1"/>
              <a:t>Civ</a:t>
            </a:r>
            <a:r>
              <a:rPr lang="fr-FR" b="1" u="sng" dirty="0"/>
              <a:t>. 2, 19 sept. 2024, n°23-13,029 : </a:t>
            </a:r>
            <a:r>
              <a:rPr lang="fr-FR" dirty="0"/>
              <a:t>«</a:t>
            </a:r>
            <a:r>
              <a:rPr lang="fr-FR" i="1" dirty="0"/>
              <a:t> </a:t>
            </a:r>
            <a:r>
              <a:rPr lang="fr-FR" sz="1600" i="1" dirty="0"/>
              <a:t>5. Selon les articles L. 121-4 et L. 121-5 du code des pensions militaires d'invalidité et des victimes de guerre, la pension militaire d'invalidité est établie d'après le degré d'invalidité, en application de guides barèmes portant classification des infirmités d'après leur gravité.</a:t>
            </a:r>
          </a:p>
          <a:p>
            <a:r>
              <a:rPr lang="fr-FR" sz="1600" i="1" dirty="0"/>
              <a:t>6. L'article L. 125-1 du même code précise que le taux d'invalidité reconnu à chaque infirmité examinée couvre l'ensemble des troubles fonctionnels et l'atteinte à l'état général.</a:t>
            </a:r>
          </a:p>
          <a:p>
            <a:r>
              <a:rPr lang="fr-FR" sz="1600" i="1" dirty="0"/>
              <a:t>7. Diverses majorations du taux d'incapacité ou du montant de la rente sont prévues en considération du retentissement de l'atteinte séquellaire sur la vie de la victime.</a:t>
            </a:r>
          </a:p>
          <a:p>
            <a:r>
              <a:rPr lang="fr-FR" sz="1600" i="1" dirty="0"/>
              <a:t>8. Il résulte de ces éléments que la pension militaire d'invalidité est fixée en fonction du taux d'invalidité, indépendamment de l'incapacité professionnelle, et qu'elle répare l'atteinte fonctionnelle et les souffrances subies par la victime, qui sont indemnisées au titre du déficit fonctionnel permanent.</a:t>
            </a:r>
          </a:p>
          <a:p>
            <a:r>
              <a:rPr lang="fr-FR" sz="1600" i="1" dirty="0"/>
              <a:t>9. C'est donc à juste titre que la cour d'appel a imputé cette pension sur le déficit fonctionnel permanent</a:t>
            </a:r>
            <a:r>
              <a:rPr lang="fr-FR" i="1" dirty="0"/>
              <a:t>. </a:t>
            </a:r>
            <a:r>
              <a:rPr lang="fr-FR" dirty="0"/>
              <a:t>»</a:t>
            </a:r>
          </a:p>
          <a:p>
            <a:endParaRPr lang="fr-FR" dirty="0"/>
          </a:p>
          <a:p>
            <a:endParaRPr lang="fr-FR" dirty="0"/>
          </a:p>
        </p:txBody>
      </p:sp>
      <p:sp>
        <p:nvSpPr>
          <p:cNvPr id="4" name="Footer Placeholder 3">
            <a:extLst>
              <a:ext uri="{FF2B5EF4-FFF2-40B4-BE49-F238E27FC236}">
                <a16:creationId xmlns:a16="http://schemas.microsoft.com/office/drawing/2014/main" id="{7907D4E7-D40A-363F-872C-68C9FE03650A}"/>
              </a:ext>
            </a:extLst>
          </p:cNvPr>
          <p:cNvSpPr>
            <a:spLocks noGrp="1"/>
          </p:cNvSpPr>
          <p:nvPr>
            <p:ph type="ftr" sz="quarter" idx="11"/>
          </p:nvPr>
        </p:nvSpPr>
        <p:spPr>
          <a:xfrm>
            <a:off x="3774017" y="6247648"/>
            <a:ext cx="4643966" cy="365125"/>
          </a:xfrm>
        </p:spPr>
        <p:txBody>
          <a:bodyPr/>
          <a:lstStyle/>
          <a:p>
            <a:r>
              <a:rPr lang="fr-FR" dirty="0"/>
              <a:t>Déficit fonctionnel temporaire (DFT) / Déficit fonctionnel permanent (DFP)</a:t>
            </a:r>
          </a:p>
        </p:txBody>
      </p:sp>
      <p:sp>
        <p:nvSpPr>
          <p:cNvPr id="5" name="Slide Number Placeholder 4">
            <a:extLst>
              <a:ext uri="{FF2B5EF4-FFF2-40B4-BE49-F238E27FC236}">
                <a16:creationId xmlns:a16="http://schemas.microsoft.com/office/drawing/2014/main" id="{63DB95FD-A805-78E2-33D7-3620AA4F9C03}"/>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4</a:t>
            </a:fld>
            <a:endParaRPr lang="fr-FR"/>
          </a:p>
        </p:txBody>
      </p:sp>
    </p:spTree>
    <p:extLst>
      <p:ext uri="{BB962C8B-B14F-4D97-AF65-F5344CB8AC3E}">
        <p14:creationId xmlns:p14="http://schemas.microsoft.com/office/powerpoint/2010/main" val="3276335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86CCC-6592-8D61-3A59-90F9543C8D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7413C5-2F4F-E8B6-5A47-14F09D9C23BC}"/>
              </a:ext>
            </a:extLst>
          </p:cNvPr>
          <p:cNvSpPr>
            <a:spLocks noGrp="1"/>
          </p:cNvSpPr>
          <p:nvPr>
            <p:ph type="title"/>
          </p:nvPr>
        </p:nvSpPr>
        <p:spPr>
          <a:xfrm>
            <a:off x="838200" y="365126"/>
            <a:ext cx="9321800" cy="919221"/>
          </a:xfrm>
        </p:spPr>
        <p:txBody>
          <a:bodyPr/>
          <a:lstStyle/>
          <a:p>
            <a:r>
              <a:rPr lang="fr-FR" dirty="0"/>
              <a:t>L’imputation de la </a:t>
            </a:r>
            <a:br>
              <a:rPr lang="fr-FR" dirty="0"/>
            </a:br>
            <a:r>
              <a:rPr lang="fr-FR" dirty="0"/>
              <a:t>créance des tiers payeurs</a:t>
            </a:r>
          </a:p>
        </p:txBody>
      </p:sp>
      <p:sp>
        <p:nvSpPr>
          <p:cNvPr id="44" name="Content Placeholder 43">
            <a:extLst>
              <a:ext uri="{FF2B5EF4-FFF2-40B4-BE49-F238E27FC236}">
                <a16:creationId xmlns:a16="http://schemas.microsoft.com/office/drawing/2014/main" id="{ACD57DCC-84EC-F7DB-F326-4FFB933D5A33}"/>
              </a:ext>
            </a:extLst>
          </p:cNvPr>
          <p:cNvSpPr>
            <a:spLocks noGrp="1"/>
          </p:cNvSpPr>
          <p:nvPr>
            <p:ph idx="1"/>
          </p:nvPr>
        </p:nvSpPr>
        <p:spPr>
          <a:xfrm>
            <a:off x="838200" y="1825625"/>
            <a:ext cx="10515600" cy="3978275"/>
          </a:xfrm>
        </p:spPr>
        <p:txBody>
          <a:bodyPr/>
          <a:lstStyle/>
          <a:p>
            <a:r>
              <a:rPr lang="fr-FR" b="1" u="sng" dirty="0"/>
              <a:t>Article L. 434-1 A du code de la sécurité sociale</a:t>
            </a:r>
            <a:r>
              <a:rPr lang="fr-FR" u="sng" dirty="0"/>
              <a:t>, crée par la loi de financement de la sécurité sociale pour 2025 du 28 février 2025, et qui entrera en vigueur à une date fixée par décret, au plus tard le 1</a:t>
            </a:r>
            <a:r>
              <a:rPr lang="fr-FR" u="sng" baseline="30000" dirty="0"/>
              <a:t>er</a:t>
            </a:r>
            <a:r>
              <a:rPr lang="fr-FR" u="sng" dirty="0"/>
              <a:t> juin 2026 </a:t>
            </a:r>
            <a:r>
              <a:rPr lang="fr-FR" b="1" u="sng" dirty="0"/>
              <a:t>:</a:t>
            </a:r>
            <a:endParaRPr lang="fr-FR" dirty="0"/>
          </a:p>
          <a:p>
            <a:r>
              <a:rPr lang="fr-FR" dirty="0"/>
              <a:t>« </a:t>
            </a:r>
            <a:r>
              <a:rPr lang="fr-FR" sz="1600" b="1" i="1" dirty="0"/>
              <a:t>L'indemnisation de l'incapacité permanente dont est atteinte la victime d'un accident du travail ou d'une maladie professionnelle comprend celle due au titre de son incapacité permanente professionnelle ainsi que celle due au titre de son incapacité permanente fonctionnelle</a:t>
            </a:r>
            <a:r>
              <a:rPr lang="fr-FR" sz="1600" i="1" u="sng" dirty="0"/>
              <a:t>.</a:t>
            </a:r>
          </a:p>
          <a:p>
            <a:r>
              <a:rPr lang="fr-FR" sz="1600" i="1" dirty="0"/>
              <a:t>Le taux de l'incapacité permanente professionnelle est déterminé d'après la nature de l'infirmité, l'état général, l'âge et les facultés physiques et mentales de la victime ainsi que d'après ses aptitudes et sa qualification professionnelle, à partir d'un barème indicatif d'incapacité professionnelle des accidents du travail et des maladies professionnelles déterminé par arrêté des ministres chargés du travail et de la santé.</a:t>
            </a:r>
          </a:p>
          <a:p>
            <a:r>
              <a:rPr lang="fr-FR" sz="1600" b="1" i="1" dirty="0"/>
              <a:t>Le taux de l'incapacité permanente fonctionnelle est déterminé en fonction des atteintes persistant après la consolidation qui relèvent du déficit fonctionnel permanent, à partir d'un barème indicatif déterminé par arrêté des ministres chargés du travail et de la santé. </a:t>
            </a:r>
            <a:r>
              <a:rPr lang="fr-FR" dirty="0"/>
              <a:t>»</a:t>
            </a:r>
          </a:p>
          <a:p>
            <a:endParaRPr lang="fr-FR" dirty="0"/>
          </a:p>
        </p:txBody>
      </p:sp>
      <p:sp>
        <p:nvSpPr>
          <p:cNvPr id="4" name="Footer Placeholder 3">
            <a:extLst>
              <a:ext uri="{FF2B5EF4-FFF2-40B4-BE49-F238E27FC236}">
                <a16:creationId xmlns:a16="http://schemas.microsoft.com/office/drawing/2014/main" id="{E1902295-4190-32DE-682A-0845AD41BEF3}"/>
              </a:ext>
            </a:extLst>
          </p:cNvPr>
          <p:cNvSpPr>
            <a:spLocks noGrp="1"/>
          </p:cNvSpPr>
          <p:nvPr>
            <p:ph type="ftr" sz="quarter" idx="11"/>
          </p:nvPr>
        </p:nvSpPr>
        <p:spPr>
          <a:xfrm>
            <a:off x="3774017" y="6247648"/>
            <a:ext cx="4643966" cy="365125"/>
          </a:xfrm>
        </p:spPr>
        <p:txBody>
          <a:bodyPr/>
          <a:lstStyle/>
          <a:p>
            <a:r>
              <a:rPr lang="fr-FR" dirty="0"/>
              <a:t>Déficit fonctionnel temporaire (DFT) / Déficit fonctionnel permanent (DFP)</a:t>
            </a:r>
          </a:p>
        </p:txBody>
      </p:sp>
      <p:sp>
        <p:nvSpPr>
          <p:cNvPr id="5" name="Slide Number Placeholder 4">
            <a:extLst>
              <a:ext uri="{FF2B5EF4-FFF2-40B4-BE49-F238E27FC236}">
                <a16:creationId xmlns:a16="http://schemas.microsoft.com/office/drawing/2014/main" id="{4AE2723E-AF21-B01A-ACC7-B8B41A5BA980}"/>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5</a:t>
            </a:fld>
            <a:endParaRPr lang="fr-FR"/>
          </a:p>
        </p:txBody>
      </p:sp>
    </p:spTree>
    <p:extLst>
      <p:ext uri="{BB962C8B-B14F-4D97-AF65-F5344CB8AC3E}">
        <p14:creationId xmlns:p14="http://schemas.microsoft.com/office/powerpoint/2010/main" val="12054463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MPOWERCHARTSPROPERTIES_A_0" val="AAAAAAH//////////wEAAAAAAAAAAAAAACoqIFRoaXMgaXMgYSBMaXRlREIgZmlsZSAqKgcE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MAAAAAAAAAAwAAAAMAAAAA/////wUAFgwAAAAAAAAAAAAAIAD///////////////8AAAD///////////////8DAAAAAgD///////////////////////////////////////////////////////////////////////////////////////////////////////////////////////////////////////////////////////////////////////////////////////////////////////////////////////////////////////////////////////////////////////////////////////////////////////////////////////////////////////////////////////////////////////////////////////////////////////////////////////////////////////////////////////////////////////////////////////////////////////////////8BACAA////////////////AAAO////////AwAAAAQA////////////////////////////////////////////////////////////////////////////////////////////////////////////////////////////////////////////////////////////////////////////////////////////////////////////////////////////////////////////////////////////////////////////////////////////////////////////////////////////////////////////////////////////////////////////////////////////////////////////////////////////////////////////////////////////////////////////////////////////////////////////////////////AgABAP///////wUAAAACABAAC1u0TT1dsXNEiG7+CHEP/CwEAAAAAAADAAAAAAADAAAAAwADAAEA////////BQAAAAMAEAALFuiWoMrtVE2OM6L8jf8kMwQAAAABAAMAAAACAAMAAAAEAAQAAQD///////8FAAAABAAQAAsDljbii0uPRoLwAnlQ11E5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AMOAAAAAAAAAAAAAP////+DAIMAAAAFX2lkABAAAAAEW7RNPV2xc0SIbv4IcQ/8LANEYXRhABsAAAAETGlua2VkU2hhcGVEYXRhAAUAAAAAAAJOYW1lABkAAABMaW5rZWRTaGFwZXNEYXRhUHJvcGVydHkAEFZlcnNpb24AAAAAAAlMYXN0V3JpdGUAuT90E5kBAAAAAQD/////xgDGAAAABV9pZAAQAAAABBbolqDK7VRNjjOi/I3/JDMDRGF0YQBTAAAACFByZXNlbnRhdGlvblNjYW5uZWRGb3JMaW5rZWRTaGFwZXMAAAJOdW1iZXJGb3JtYXRTZXBhcmF0b3JNb2RlAAoAAABBdXRvbWF0aWMAAAJOYW1lACQAAABMaW5rZWRTaGFwZVByZXNlbnRhdGlvblNldHRpbmdzRGF0YQAQVmVyc2lvbgAAAAAACUxhc3RXcml0ZQDbP3QTmQEAAAACAP////+DAIMAAAAFX2lkABAAAAAEA5Y24otLj0aC8AJ5UNdROQNEYXRhABsAAAAETGlua2VkU2hhcGVEYXRhAAUAAAAAAAJOYW1lABkAAABMaW5rZWRTaGFwZXNEYXRhUHJvcGVydHkAEFZlcnNpb24AAQAAAAlMYXN0V3JpdGUA2z90E5k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tCwAAAAAAAAAAAAAgAf///////////////wAAAP///////////////wUAAAADAP///////////////////////////////////////////////////////////////////////////////////////////////////////////////////////////////////////////////////////////////////////////////////////////////////////////////////////////////////////////////////////////////////////////////////////////////////////////////////////////////////////////////////////////////////////////////////////////////////////////////////////////////////////////////////////////////////////////////////////////////////////////////wEAIAH///////////////8AAA7///////8FAAAABAD///////////////////////////////////////////////////////////////////////////////////////////////////////////////////////////////////////////////////////////////////////////////////////////////////////////////////////////////////////////////////////////////////////////////////////////////////////////////////////////////////////////////////////////////////////////////////////////////////////////////////////////////////////////////////////////////////////////////////////////////////////////////////////8CAAEBAwAAAAIA////////GgAGTGlua2VkU2hhcGVzRGF0YVByb3BlcnR5XzAEAAAAAAAFAAAAAwAFAAAABAADAAEBAwAAAAMA////////JQAGTGlua2VkU2hhcGVQcmVzZW50YXRpb25TZXR0aW5nc0RhdGFfMAQAAAABAAUAAAAAAAUAAAACAAQAAQEDAAAABAD///////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A"/>
  <p:tag name="EMPOWERCHARTSPROPERTIES_LASTWRITEDATE" val="638925648098279675"/>
  <p:tag name="EMPOWERCHARTSPROPERTIES_A_LENGTH" val="24576"/>
</p:tagLst>
</file>

<file path=ppt/tags/tag10.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1.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UBAQEBAQEBAQEBAQEBAQMAAAAAAAAAAwAAAAMAAAAA/////wUA8gsAAAAAAAAAAAAAIAD///////////////8AAAD///////////////8DAAAABAD///////8DAAAABAD///////8DAAAABAD///////////////////////////////////////////////////////////////////////////////////////////////////////////////////////////////////////////////////////////////////////////////////////////////////////////////////////////////////////////////////////////////////////////////////////////////////////////////////////////////////////////////////////////////////////////////////////////////////////////////////////////////////////////////////////////////////////////////8BACAA////////////////AAAO////////AwAAAAMA////////////////////////////////////////////////////////////////////////////////////////////////////////////////////////////////////////////////////////////////////////////////////////////////////////////////////////////////////////////////////////////////////////////////////////////////////////////////////////////////////////////////////////////////////////////////////////////////////////////////////////////////////////////////////////////////////////////////////////////////////////////////////////AgACAP///////wUAAAACABAAC/vKZ9Y9M4NEnnUZw+H/lwkEAAAAAAADAAAABAADAAAAAwADAAAABAD///////8DAAEA////////BQAAAAMAEAALPSuA9ElMXEeLAh+RCsqVAgQAAAABAAMAAAACAAMAAAABAAQAAwD///////8FAAAABAAQAAvdUX4MP4FvSLZNgp1vdAhoBAAAAAIAAwAAAAAAAwAAAAIAAwAAAAAAAwAAAAI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8pn1j0zg0SedRnD4f+XCQREYXRhAAUAAAAAAk5hbWUADQAAAExpbmtEYXRhTGlzdAAQVmVyc2lvbgAAAAAACUxhc3RXcml0ZQAENUcZmQEAAAABAP////9hAGEAAAAFX2lkABAAAAAEPSuA9ElMXEeLAh+RCsqVAgREYXRhAAUAAAAAAk5hbWUADQAAAExpbmtEYXRhTGlzdAAQVmVyc2lvbgABAAAACUxhc3RXcml0ZQAcNUcZmQEAAAACAP////9wAHAAAAAFX2lkABAAAAAE3VF+DD+Bb0i2TYKdb3QIaANEYXRhABYAAAACUGVyc29uYWxJZAABAAAAAAACTmFtZQALAAAAUGVyc29uYWxJZAAQVmVyc2lvbgAAAAAACUxhc3RXcml0ZQBiNU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WCwAAAAAAAAAAAAAgAf///////////////wAAAP///////////////wUAAAACAP///////wUAAAADAP///////wUAAAADAP///////wUAAAAEAP///////wUAAAAEAP///////////////////////////////////////////////////////////////////////////////////////////////////////////////////////////////////////////////////////////////////////////////////////////////////////////////////////////////////////////////////////////////////////////////////////////////////////////////////////////////////////////////////////////////////////////////////////////////////////////////////////////////////////////////wEAIAH///////////////8AAA7///////8FAAAABAD///////////////////////////////////////////////////////////////////////////////////////////////////////////////////////////////////////////////////////////////////////////////////////////////////////////////////////////////////////////////////////////////////////////////////////////////////////////////////////////////////////////////////////////////////////////////////////////////////////////////////////////////////////////////////////////////////////////////////////////////////////////////////////8CAAEBAwAAAAIA////////DgAGTGlua0RhdGFMaXN0XzAEAAAAAAAFAAAAAAAFAAAAAwADAAMBAwAAAAMA////////DgAGTGlua0RhdGFMaXN0XzEEAAAAAQAFAAAAAgAFAAAABAAFAAAAAAAFAAAABAAFAAAAAAAFAAAABAAEAAUBAwAAAAQA////////DAAGUGVyc29uYWxJZF8wBAAAAAIABQAAAAMABQAAAAEABQAAAAMA////////BQAAAAMA////////BQAAAAA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2040508"/>
  <p:tag name="EMPOWERCHARTSPROPERTIES_B_LENGTH" val="24576"/>
  <p:tag name="DOWN_MIGRATION_INITIAL_LAYOUT_REQUIRED" val="9.2.99"/>
  <p:tag name="RUNTIME_ID" val="ff25f2b4-4df2-4ccf-8c23-170b76b3661a"/>
</p:tagLst>
</file>

<file path=ppt/tags/tag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wUACgwAAAAAAAAAAAAAIAD///////////////8AAAD///////////////8DAAAAAgD///////8DAAAAAgD///////////////////////////////////////////////////////////////////////////////////////////////////////////////////////////////////////////////////////////////////////////////////////////////////////////////////////////////////////////////////////////////////////////////////////////////////////////////////////////////////////////////////////////////////////////////////////////////////////////////////////////////////////////////////////////////////////////////////////////////8BACAA////////////////AAAO////////AwAAAAQA////////////////////////////////////////////////////////////////////////////////////////////////////////////////////////////////////////////////////////////////////////////////////////////////////////////////////////////////////////////////////////////////////////////////////////////////////////////////////////////////////////////////////////////////////////////////////////////////////////////////////////////////////////////////////////////////////////////////////////////////////////////////////////AgACAP///////wUAAAACABAAC2Jkg1YZFM1PuDagT8ZnZ10EAAAAAAADAAAAAAADAAAAAwADAAAAAAD///////8DAAEA////////BQAAAAMAEAALfB49exrY60OJZ4bSg8mVOAQAAAABAAMAAAACAAMAAAAEAAQAAQD///////8FAAAABAAQAAtuCAahtpqHTrv4PAz/LCMi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YmSDVhkUzU+4NqBPxmdnXQREYXRhAAUAAAAAAk5hbWUADQAAAExpbmtEYXRhTGlzdAAQVmVyc2lvbgABAAAACUxhc3RXcml0ZQD4NUcZmQEAAAABAP////9hAGEAAAAFX2lkABAAAAAEfB49exrY60OJZ4bSg8mVOAREYXRhAAUAAAAAAk5hbWUADQAAAExpbmtEYXRhTGlzdAAQVmVyc2lvbgAAAAAACUxhc3RXcml0ZQD4NUcZmQEAAAACAP////9wAHAAAAAFX2lkABAAAAAEbggGobaah067+DwM/ywjIgNEYXRhABYAAAACUGVyc29uYWxJZAABAAAAAAACTmFtZQALAAAAUGVyc29uYWxJZAAQVmVyc2lvbgAAAAAACUxhc3RXcml0ZQAM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EAP///////////////////////////////////////////////////////////////////////////////////////////////////////////////////////////////////////////////////////////////////////////////////////////////////////////////////////////////////////////////////////////////////////////////////////////////////////////////////////////////////////////////////////////////////////////////////////////////////////////////////////////////////////////////////////////////////////////////wEAIAH///////////////8AAA7///////8FAAAABAD///////////////////////////////////////////////////////////////////////////////////////////////////////////////////////////////////////////////////////////////////////////////////////////////////////////////////////////////////////////////////////////////////////////////////////////////////////////////////////////////////////////////////////////////////////////////////////////////////////////////////////////////////////////////////////////////////////////////////////////////////////////////////////8CAAIBAwAAAAIA////////DgAGTGlua0RhdGFMaXN0XzEEAAAAAAAFAAAAAwAFAAAABAAFAAAAAAAFAAAABAADAAEBAwAAAAMA////////DgAGTGlua0RhdGFMaXN0XzAEAAAAAQAFAAAAAAAFAAAAAgAEAAMBAwAAAAQA////////DAAGUGVyc29uYWxJZF8wBAAAAAIABQAAAAIABQAAAAEABQAAAAI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3742052"/>
  <p:tag name="EMPOWERCHARTSPROPERTIES_B_LENGTH" val="24576"/>
  <p:tag name="DOWN_MIGRATION_INITIAL_LAYOUT_REQUIRED" val="9.2.99"/>
  <p:tag name="RUNTIME_ID" val="bae85acf-10bd-40aa-9dd3-2b72764d2dea"/>
</p:tagLst>
</file>

<file path=ppt/tags/tag4.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wUACgwAAAAAAAAAAAAAIAD///////////////8AAAD///////////////8DAAAAAgD///////8DAAAAAwD///////////////////////////////////////////////////////////////////////////////////////////////////////////////////////////////////////////////////////////////////////////////////////////////////////////////////////////////////////////////////////////////////////////////////////////////////////////////////////////////////////////////////////////////////////////////////////////////////////////////////////////////////////////////////////////////////////////////////////////////8BACAA////////////////AAAO////////AwAAAAQA////////////////////////////////////////////////////////////////////////////////////////////////////////////////////////////////////////////////////////////////////////////////////////////////////////////////////////////////////////////////////////////////////////////////////////////////////////////////////////////////////////////////////////////////////////////////////////////////////////////////////////////////////////////////////////////////////////////////////////////////////////////////////////AgABAP///////wUAAAACABAAC0LAYAVqKBNOv7kYqGn+/FUEAAAAAAADAAAAAAADAAAAAwADAAIA////////BQAAAAMAEAAL8TCrNKsNtEGPqHDCjPLpVQQAAAABAAMAAAACAAMAAAAEAAMAAAAAAP///////wQAAQD///////8FAAAABAAQAAvovg6Rz2sDRIF/i1VfC2L+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QsBgBWooE06/uRioaf78VQREYXRhAAUAAAAAAk5hbWUADQAAAExpbmtEYXRhTGlzdAAQVmVyc2lvbgAAAAAACUxhc3RXcml0ZQAoNkcZmQEAAAABAP////9hAGEAAAAFX2lkABAAAAAE8TCrNKsNtEGPqHDCjPLpVQREYXRhAAUAAAAAAk5hbWUADQAAAExpbmtEYXRhTGlzdAAQVmVyc2lvbgABAAAACUxhc3RXcml0ZQAoNkcZmQEAAAACAP////9wAHAAAAAFX2lkABAAAAAE6L4Okc9rA0SBf4tVXwti/gNEYXRhABYAAAACUGVyc29uYWxJZAABAAAAAAACTmFtZQALAAAAUGVyc29uYWxJZAAQVmVyc2lvbgAAAAAACUxhc3RXcml0ZQBA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CAP///////wUAAAADAP///////////////////////////////////////////////////////////////////////////////////////////////////////////////////////////////////////////////////////////////////////////////////////////////////////////////////////////////////////////////////////////////////////////////////////////////////////////////////////////////////////////////////////////////////////////////////////////////////////////////////////////////////////////////////////////////////////////////////////////////wEAIAH///////////////8AAA7///////8FAAAABAD///////////////////////////////////////////////////////////////////////////////////////////////////////////////////////////////////////////////////////////////////////////////////////////////////////////////////////////////////////////////////////////////////////////////////////////////////////////////////////////////////////////////////////////////////////////////////////////////////////////////////////////////////////////////////////////////////////////////////////////////////////////////////////8CAAEBAwAAAAIA////////DgAGTGlua0RhdGFMaXN0XzAEAAAAAAAFAAAAAAAFAAAAAwADAAIBAwAAAAMA////////DgAGTGlua0RhdGFMaXN0XzEEAAAAAQAFAAAAAgAFAAAABAAFAAAAAAD///////8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4246606"/>
  <p:tag name="EMPOWERCHARTSPROPERTIES_B_LENGTH" val="24576"/>
  <p:tag name="DOWN_MIGRATION_INITIAL_LAYOUT_REQUIRED" val="9.2.99"/>
  <p:tag name="RUNTIME_ID" val="5a1d816b-0d14-42da-b307-f3b615cc6979"/>
</p:tagLst>
</file>

<file path=ppt/tags/tag5.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MAAAAAAAAAAwAAAAMAAAAA/////wUAFgwAAAAAAAAAAAAAIAD///////////////8AAAD///////////////8DAAAAAgD///////////////////////////////////////////////////////////////////////////////////////////////////////////////////////////////////////////////////////////////////////////////////////////////////////////////////////////////////////////////////////////////////////////////////////////////////////////////////////////////////////////////////////////////////////////////////////////////////////////////////////////////////////////////////////////////////////////////////////////////////////////////8BACAA////////////////AAAO////////AwAAAAMA////////////////////////////////////////////////////////////////////////////////////////////////////////////////////////////////////////////////////////////////////////////////////////////////////////////////////////////////////////////////////////////////////////////////////////////////////////////////////////////////////////////////////////////////////////////////////////////////////////////////////////////////////////////////////////////////////////////////////////////////////////////////////////AgABAP///////wUAAAACABAAC09ofgDlgOhItvaJ3K7Auu4EAAAAAAADAAAAAAADAAAABAADAAEA////////BQAAAAMAEAALXsxn1fJWUUya6fXj/+fr7wQAAAABAAMAAAAEAAMAAAABAAQAAQD///////8FAAAABAAQAAvFxz18R3wORZ6FEuhLtkuI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T2h+AOWA6Ei29oncrsC67gREYXRhAAUAAAAAAk5hbWUADQAAAExpbmtEYXRhTGlzdAAQVmVyc2lvbgABAAAACUxhc3RXcml0ZQBaNkcZmQEAAAABAP////9hAGEAAAAFX2lkABAAAAAEXsxn1fJWUUya6fXj/+fr7wREYXRhAAUAAAAAAk5hbWUADQAAAExpbmtEYXRhTGlzdAAQVmVyc2lvbgAAAAAACUxhc3RXcml0ZQBaNkcZmQEAAAACAP////9wAHAAAAAFX2lkABAAAAAExcc9fEd8DkWehRLoS7ZLiANEYXRhABYAAAACUGVyc29uYWxJZAABAAAAAAACTmFtZQALAAAAUGVyc29uYWxJZAAQVmVyc2lvbgAAAAAACUxhc3RXcml0ZQBs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DAP///////wUAAAAEAP///////////////////////////////////////////////////////////////////////////////////////////////////////////////////////////////////////////////////////////////////////////////////////////////////////////////////////////////////////////////////////////////////////////////////////////////////////////////////////////////////////////////////////////////////////////////////////////////////////////////////////////////////////////////////////////////////////////////////////////////wEAIAH///////////////8AAA7///////8FAAAABAD///////////////////////////////////////////////////////////////////////////////////////////////////////////////////////////////////////////////////////////////////////////////////////////////////////////////////////////////////////////////////////////////////////////////////////////////////////////////////////////////////////////////////////////////////////////////////////////////////////////////////////////////////////////////////////////////////////////////////////////////////////////////////////8CAAEBAwAAAAIA////////DgAGTGlua0RhdGFMaXN0XzEEAAAAAAAFAAAAAwAFAAAABAADAAEBAwAAAAMA////////DgAGTGlua0RhdGFMaXN0XzAEAAAAAQAFAAAAAAAFAAAAAgAEAAIBAwAAAAQA////////DAAGUGVyc29uYWxJZF8wBAAAAAIABQAAAAIABQAAAAE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4688988"/>
  <p:tag name="EMPOWERCHARTSPROPERTIES_B_LENGTH" val="24576"/>
  <p:tag name="DOWN_MIGRATION_INITIAL_LAYOUT_REQUIRED" val="9.2.99"/>
  <p:tag name="RUNTIME_ID" val="3fac9fe1-ea51-44a5-aec9-a30fd7d36ae7"/>
</p:tagLst>
</file>

<file path=ppt/tags/tag6.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5gsAAAAAAAAAAAAAIAD///////////////8AAAD///////////////8DAAAABAD///////8DAAAAAgD///////8DAAAAAwD///////8DAAAAAwD///////////////////////////////////////////////////////////////////////////////////////////////////////////////////////////////////////////////////////////////////////////////////////////////////////////////////////////////////////////////////////////////////////////////////////////////////////////////////////////////////////////////////////////////////////////////////////////////////////////////////////////////////////////////////////////////8BACAA////////////////AAAO////////AwAAAAMA////////////////////////////////////////////////////////////////////////////////////////////////////////////////////////////////////////////////////////////////////////////////////////////////////////////////////////////////////////////////////////////////////////////////////////////////////////////////////////////////////////////////////////////////////////////////////////////////////////////////////////////////////////////////////////////////////////////////////////////////////////////////////////AgACAP///////wUAAAACABAAC8/JtWaqnUtAi8HeBYYZvgoEAAAAAAADAAAABAADAAAAAwADAAAAAAADAAAAAwADAAQA////////BQAAAAMAEAALfonEoJDOs0yFy6Kw8ZYsNwQAAAABAAMAAAACAAMAAAABAAMAAAACAP///////wMAAAAAAP///////wMAAAAAAP///////wQAAQD///////8FAAAABAAQAAuv0ENQiyHuQqfSwypI7LFs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z8m1ZqqdS0CLwd4Fhhm+CgREYXRhAAUAAAAAAk5hbWUADQAAAExpbmtEYXRhTGlzdAAQVmVyc2lvbgABAAAACUxhc3RXcml0ZQCKNkcZmQEAAAABAP////9hAGEAAAAFX2lkABAAAAAEfonEoJDOs0yFy6Kw8ZYsNwREYXRhAAUAAAAAAk5hbWUADQAAAExpbmtEYXRhTGlzdAAQVmVyc2lvbgAAAAAACUxhc3RXcml0ZQCKNkcZmQEAAAACAP////9wAHAAAAAFX2lkABAAAAAEr9BDUIsh7kKn0sMqSOyxbANEYXRhABYAAAACUGVyc29uYWxJZAABAAAAAAACTmFtZQALAAAAUGVyc29uYWxJZAAQVmVyc2lvbgAAAAAACUxhc3RXcml0ZQCb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uCwAAAAAAAAAAAAAgAf///////////////wAAAP///////////////wUAAAADAP///////wUAAAADAP///////wUAAAADAP///////wUAAAADAP///////////////////////////////////////////////////////////////////////////////////////////////////////////////////////////////////////////////////////////////////////////////////////////////////////////////////////////////////////////////////////////////////////////////////////////////////////////////////////////////////////////////////////////////////////////////////////////////////////////////////////////////////////////////////////////////wEAIAH///////////////8AAA7///////8FAAAABAD///////////////////////////////////////////////////////////////////////////////////////////////////////////////////////////////////////////////////////////////////////////////////////////////////////////////////////////////////////////////////////////////////////////////////////////////////////////////////////////////////////////////////////////////////////////////////////////////////////////////////////////////////////////////////////////////////////////////////////////////////////////////////////8CAAIBAwAAAAIA////////DgAGTGlua0RhdGFMaXN0XzEEAAAAAAAFAAAAAwAFAAAABAAFAAAAAwD///////8DAAQBAwAAAAMA////////DgAGTGlua0RhdGFMaXN0XzAEAAAAAQAFAAAAAAAFAAAAAgAFAAAAAAAFAAAAAgAFAAAAAAD///////8FAAAAAAD///////8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5141128"/>
  <p:tag name="EMPOWERCHARTSPROPERTIES_B_LENGTH" val="24576"/>
  <p:tag name="DOWN_MIGRATION_INITIAL_LAYOUT_REQUIRED" val="9.2.99"/>
  <p:tag name="RUNTIME_ID" val="27c9014f-00ed-44c1-a430-7490e416fe5d"/>
</p:tagLst>
</file>

<file path=ppt/tags/tag7.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1iEYYwQWa5Nj6MI2MyvEn0EAAAAAAADAAAABAADAAAAAwADAAAAAAD///////8DAAAAAAD///////8DAAEA////////BQAAAAMAEAAL9P2Szs9m60yZATBILZ7GmwQAAAABAAMAAAACAAMAAAABAAQAAQD///////8FAAAABAAQAAv8bP8gBFS9Ro0a7sJsp9QJ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WIRhjBBZrk2PowjYzK8SfQREYXRhAAUAAAAAAk5hbWUADQAAAExpbmtEYXRhTGlzdAAQVmVyc2lvbgABAAAACUxhc3RXcml0ZQCzNkcZmQEAAAABAP////9hAGEAAAAFX2lkABAAAAAE9P2Szs9m60yZATBILZ7GmwREYXRhAAUAAAAAAk5hbWUADQAAAExpbmtEYXRhTGlzdAAQVmVyc2lvbgAAAAAACUxhc3RXcml0ZQCzNkcZmQEAAAACAP////9wAHAAAAAFX2lkABAAAAAE/Gz/IARUvUaNGu7CbKfUCQNEYXRhABYAAAACUGVyc29uYWxJZAABAAAAAAACTmFtZQALAAAAUGVyc29uYWxJZAAQVmVyc2lvbgAAAAAACUxhc3RXcml0ZQDT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DAP///////wUAAAACAP///////wUAAAACAP///////////////////////////////////////////////////////////////////////////////////////////////////////////////////////////////////////////////////////////////////////////////////////////////////////////////////////////////////////////////////////////////////////////////////////////////////////////////////////////////////////////////////////////////////////////////////////////////////////////////////////////////////////////////////////////////////////////////wEAIAH///////////////8AAA7///////8FAAAABAD///////////////////////////////////////////////////////////////////////////////////////////////////////////////////////////////////////////////////////////////////////////////////////////////////////////////////////////////////////////////////////////////////////////////////////////////////////////////////////////////////////////////////////////////////////////////////////////////////////////////////////////////////////////////////////////////////////////////////////////////////////////////////////8CAAMBAwAAAAIA////////DgAGTGlua0RhdGFMaXN0XzEEAAAAAAAFAAAAAwAFAAAABAA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5702387"/>
  <p:tag name="EMPOWERCHARTSPROPERTIES_B_LENGTH" val="24576"/>
  <p:tag name="DOWN_MIGRATION_INITIAL_LAYOUT_REQUIRED" val="9.2.99"/>
  <p:tag name="RUNTIME_ID" val="3640c03f-819d-44ec-a699-c0a443c508e5"/>
</p:tagLst>
</file>

<file path=ppt/tags/tag8.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2xcmzfHdelEo8XYT3zWTEoEAAAAAAADAAAABAADAAAAAwADAAAAAAD///////8DAAAAAAD///////8DAAEA////////BQAAAAMAEAALrOequPer0kOoDjnl9hrZIAQAAAABAAMAAAACAAMAAAABAAQAAQD///////8FAAAABAAQAAsXL5EynDW6SIcsZkRdNSsH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bFybN8d16USjxdhPfNZMSgREYXRhAAUAAAAAAk5hbWUADQAAAExpbmtEYXRhTGlzdAAQVmVyc2lvbgAAAAAACUxhc3RXcml0ZQBPk30TmQEAAAABAP////9hAGEAAAAFX2lkABAAAAAErOequPer0kOoDjnl9hrZIAREYXRhAAUAAAAAAk5hbWUADQAAAExpbmtEYXRhTGlzdAAQVmVyc2lvbgABAAAACUxhc3RXcml0ZQBgk30TmQEAAAACAP////9wAHAAAAAFX2lkABAAAAAEFy+RMpw1ukiHLGZEXTUrBwNEYXRhABYAAAACUGVyc29uYWxJZAABAAAAAAACTmFtZQALAAAAUGVyc29uYWxJZAAQVmVyc2lvbgAAAAAACUxhc3RXcml0ZQCYk3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CAP///////wUAAAACAP///////////////////////////////////////////////////////////////////////////////////////////////////////////////////////////////////////////////////////////////////////////////////////////////////////////////////////////////////////////////////////////////////////////////////////////////////////////////////////////////////////////////////////////////////////////////////////////////////////////////////////////////////////////////////////////////////////////////wEAIAH///////////////8AAA7///////8FAAAABAD///////////////////////////////////////////////////////////////////////////////////////////////////////////////////////////////////////////////////////////////////////////////////////////////////////////////////////////////////////////////////////////////////////////////////////////////////////////////////////////////////////////////////////////////////////////////////////////////////////////////////////////////////////////////////////////////////////////////////////////////////////////////////////8CAAMBAwAAAAIA////////DgAGTGlua0RhdGFMaXN0XzAEAAAAAAAFAAAAAAAFAAAAAwAFAAAAAAD///////8FAAAAAAD///////8DAAEBAwAAAAMA////////DgAGTGlua0RhdGFMaXN0XzEEAAAAAQAFAAAAAgAFAAAABAA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09772712"/>
  <p:tag name="EMPOWERCHARTSPROPERTIES_B_LENGTH" val="24576"/>
  <p:tag name="DOWN_MIGRATION_INITIAL_LAYOUT_REQUIRED" val="9.2.99"/>
  <p:tag name="RUNTIME_ID" val="015d33f8-74f8-45f7-9157-539aef0a42c6"/>
</p:tagLst>
</file>

<file path=ppt/tags/tag9.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MBAQEBAQEBAQEBAQEBAQMAAAAAAAAAAwAAAAMAAAAA/////wUA2gsAAAAAAAAAAAAAIAD///////////////8AAAD///////////////8DAAAABAD///////8DAAAABAD///////8DAAAABAD///////8DAAAABAD///////8DAAAABAD///////8DAAAABAD///////////////////////////////////////////////////////////////////////////////////////////////////////////////////////////////////////////////////////////////////////////////////////////////////////////////////////////////////////////////////////////////////////////////////////////////////////////////////////////////////////////////////////////////////////////////////////////////////////////////////////////////8BACAA////////////////AAAO////////AwAAAAMA////////////////////////////////////////////////////////////////////////////////////////////////////////////////////////////////////////////////////////////////////////////////////////////////////////////////////////////////////////////////////////////////////////////////////////////////////////////////////////////////////////////////////////////////////////////////////////////////////////////////////////////////////////////////////////////////////////////////////////////////////////////////////////AgABAP///////wUAAAACABAAC4xcuYKdgGpGtS73/egwO3oEAAAAAAADAAAABAADAAAAAwADAAEA////////BQAAAAMAEAALX1qo4qbz7UGJ9i53G5q+egQAAAABAAMAAAACAAMAAAABAAQABgD///////8FAAAABAAQAAslIcQmYplWRoweEFWvblmfBAAAAAIAAwAAAAAAAwAAAAIAAwAAAAAA////////AwAAAAAA////////AwAAAAAA////////AwAAAAA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jFy5gp2Aaka1Lvf96DA7egREYXRhAAUAAAAAAk5hbWUADQAAAExpbmtEYXRhTGlzdAAQVmVyc2lvbgAAAAAACUxhc3RXcml0ZQAtlH0TmQEAAAABAP////9hAGEAAAAFX2lkABAAAAAEX1qo4qbz7UGJ9i53G5q+egREYXRhAAUAAAAAAk5hbWUADQAAAExpbmtEYXRhTGlzdAAQVmVyc2lvbgABAAAACUxhc3RXcml0ZQAtlH0TmQEAAAACAP////9wAHAAAAAFX2lkABAAAAAEJSHEJmKZVkaMHhBVr25ZnwNEYXRhABYAAAACUGVyc29uYWxJZAABAAAAAAACTmFtZQALAAAAUGVyc29uYWxJZAAQVmVyc2lvbgAAAAAACUxhc3RXcml0ZQBSlH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EAP///////wUAAAAEAP///////////////////////////////////////////////////////////////////////////////////////////////////////////////////////////////////////////////////////////////////////////////////////////////////////////////////////////////////////////////////////////////////////////////////////////////////////////////////////////////////////////////////////////////////////////////////////////////////////////////////////////////////////////////////////////////////////////////wEAIAH///////////////8AAA7///////8FAAAABAD///////////////////////////////////////////////////////////////////////////////////////////////////////////////////////////////////////////////////////////////////////////////////////////////////////////////////////////////////////////////////////////////////////////////////////////////////////////////////////////////////////////////////////////////////////////////////////////////////////////////////////////////////////////////////////////////////////////////////////////////////////////////////////8CAAEBAwAAAAIA////////DgAGTGlua0RhdGFMaXN0XzAEAAAAAAAFAAAAAAAFAAAAAwADAAEBAwAAAAMA////////DgAGTGlua0RhdGFMaXN0XzEEAAAAAQAFAAAAAgAFAAAABAAEAAMBAwAAAAQA////////DAAGUGVyc29uYWxJZF8wBAAAAAIABQAAAAMABQAAAAEABQAAAAA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11916532"/>
  <p:tag name="EMPOWERCHARTSPROPERTIES_B_LENGTH" val="24576"/>
  <p:tag name="DOWN_MIGRATION_INITIAL_LAYOUT_REQUIRED" val="9.2.99"/>
  <p:tag name="RUNTIME_ID" val="34dfca8c-f36f-4805-9819-65975a6cab7c"/>
</p:tagLst>
</file>

<file path=ppt/theme/theme1.xml><?xml version="1.0" encoding="utf-8"?>
<a:theme xmlns:a="http://schemas.openxmlformats.org/drawingml/2006/main" name="Office Theme">
  <a:themeElements>
    <a:clrScheme name="CNB Evenement 21/11">
      <a:dk1>
        <a:sysClr val="windowText" lastClr="000000"/>
      </a:dk1>
      <a:lt1>
        <a:sysClr val="window" lastClr="FFFFFF"/>
      </a:lt1>
      <a:dk2>
        <a:srgbClr val="000000"/>
      </a:dk2>
      <a:lt2>
        <a:srgbClr val="2D676D"/>
      </a:lt2>
      <a:accent1>
        <a:srgbClr val="D8B949"/>
      </a:accent1>
      <a:accent2>
        <a:srgbClr val="B39C65"/>
      </a:accent2>
      <a:accent3>
        <a:srgbClr val="535C5E"/>
      </a:accent3>
      <a:accent4>
        <a:srgbClr val="678693"/>
      </a:accent4>
      <a:accent5>
        <a:srgbClr val="5F8896"/>
      </a:accent5>
      <a:accent6>
        <a:srgbClr val="FFFFFF"/>
      </a:accent6>
      <a:hlink>
        <a:srgbClr val="B39C65"/>
      </a:hlink>
      <a:folHlink>
        <a:srgbClr val="678693"/>
      </a:folHlink>
    </a:clrScheme>
    <a:fontScheme name="CNB event">
      <a:majorFont>
        <a:latin typeface="Futura PT Book"/>
        <a:ea typeface=""/>
        <a:cs typeface=""/>
      </a:majorFont>
      <a:minorFont>
        <a:latin typeface="DIN 2014"/>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8D9B2B0B675944B804A582AC2A64061" ma:contentTypeVersion="3" ma:contentTypeDescription="Crée un document." ma:contentTypeScope="" ma:versionID="771b83c8c1eef6e180041f4be9a2678a">
  <xsd:schema xmlns:xsd="http://www.w3.org/2001/XMLSchema" xmlns:xs="http://www.w3.org/2001/XMLSchema" xmlns:p="http://schemas.microsoft.com/office/2006/metadata/properties" xmlns:ns2="059f11b1-9e85-4c06-8f8b-385557af14bd" targetNamespace="http://schemas.microsoft.com/office/2006/metadata/properties" ma:root="true" ma:fieldsID="3b9da10e3b456d04cd063b58ae88619b" ns2:_="">
    <xsd:import namespace="059f11b1-9e85-4c06-8f8b-385557af14b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9f11b1-9e85-4c06-8f8b-385557af14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13C9074-086C-4891-B4C7-F9EB8B8DFB65}"/>
</file>

<file path=customXml/itemProps2.xml><?xml version="1.0" encoding="utf-8"?>
<ds:datastoreItem xmlns:ds="http://schemas.openxmlformats.org/officeDocument/2006/customXml" ds:itemID="{50AF408A-E5D0-4D39-B66E-9214FD30E053}"/>
</file>

<file path=customXml/itemProps3.xml><?xml version="1.0" encoding="utf-8"?>
<ds:datastoreItem xmlns:ds="http://schemas.openxmlformats.org/officeDocument/2006/customXml" ds:itemID="{1BA06A54-08DF-47BA-9529-4D31289C0047}"/>
</file>

<file path=docProps/app.xml><?xml version="1.0" encoding="utf-8"?>
<Properties xmlns="http://schemas.openxmlformats.org/officeDocument/2006/extended-properties" xmlns:vt="http://schemas.openxmlformats.org/officeDocument/2006/docPropsVTypes">
  <TotalTime>118</TotalTime>
  <Words>1065</Words>
  <Application>Microsoft Office PowerPoint</Application>
  <PresentationFormat>Grand écran</PresentationFormat>
  <Paragraphs>33</Paragraphs>
  <Slides>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vt:i4>
      </vt:variant>
    </vt:vector>
  </HeadingPairs>
  <TitlesOfParts>
    <vt:vector size="12" baseType="lpstr">
      <vt:lpstr>Aptos</vt:lpstr>
      <vt:lpstr>Arial</vt:lpstr>
      <vt:lpstr>DIN 2014</vt:lpstr>
      <vt:lpstr>Futura PT Book</vt:lpstr>
      <vt:lpstr>Futura PT Heavy</vt:lpstr>
      <vt:lpstr>Wingdings</vt:lpstr>
      <vt:lpstr>Office Theme</vt:lpstr>
      <vt:lpstr>Déficit fonctionnel temporaire (DFT) / Déficit fonctionnel permanent (DFP)</vt:lpstr>
      <vt:lpstr>L’évaluation du  déficit fonctionnel permanent </vt:lpstr>
      <vt:lpstr>L’évaluation du  déficit fonctionnel permanent </vt:lpstr>
      <vt:lpstr>L’imputation de la  créance des tiers payeurs</vt:lpstr>
      <vt:lpstr>L’imputation de la  créance des tiers payeurs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Déficit fonctionnel temporaire (DFT) / Déficit fonctionnel permanent (DFP)</dc:title>
  <dc:creator>Arlette Simon</dc:creator>
  <cp:lastModifiedBy>Marion PRUDENT</cp:lastModifiedBy>
  <cp:revision>6</cp:revision>
  <dcterms:created xsi:type="dcterms:W3CDTF">2025-09-04T06:40:14Z</dcterms:created>
  <dcterms:modified xsi:type="dcterms:W3CDTF">2025-11-19T16:00:11Z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0x01010038D9B2B0B675944B804A582AC2A64061</vt:lpwstr>
  </property>
</Properties>
</file>