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2.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notesMasters/notesMaster1.xml" ContentType="application/vnd.openxmlformats-officedocument.presentationml.notesMaster+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6.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3" r:id="rId5"/>
    <p:sldId id="261" r:id="rId6"/>
    <p:sldId id="265" r:id="rId7"/>
    <p:sldId id="266" r:id="rId8"/>
    <p:sldId id="267" r:id="rId9"/>
    <p:sldId id="271" r:id="rId10"/>
    <p:sldId id="268" r:id="rId11"/>
    <p:sldId id="269" r:id="rId12"/>
    <p:sldId id="270" r:id="rId13"/>
  </p:sldIdLst>
  <p:sldSz cx="12192000" cy="6858000"/>
  <p:notesSz cx="6858000" cy="9144000"/>
  <p:custDataLst>
    <p:tags r:id="rId1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2" autoAdjust="0"/>
    <p:restoredTop sz="94437" autoAdjust="0"/>
  </p:normalViewPr>
  <p:slideViewPr>
    <p:cSldViewPr snapToGrid="0" showGuides="1">
      <p:cViewPr varScale="1">
        <p:scale>
          <a:sx n="108" d="100"/>
          <a:sy n="108" d="100"/>
        </p:scale>
        <p:origin x="6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lfriant\Desktop\Recherches\Recherches\Responsabilite&#769;%20civile\Dommage%20corporel\2025\DFP%20re&#769;partition%20par%20tau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friant\Desktop\Recherches\Recherches\Responsabilite&#769;%20civile\Dommage%20corporel\2025\DFP%20re&#769;partition%20par%20taux.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Garamond" panose="02020404030301010803" pitchFamily="18" charset="0"/>
                <a:ea typeface="+mn-ea"/>
                <a:cs typeface="+mn-cs"/>
              </a:defRPr>
            </a:pPr>
            <a:r>
              <a:rPr lang="fr-FR" sz="2000">
                <a:latin typeface="Garamond" panose="02020404030301010803" pitchFamily="18" charset="0"/>
              </a:rPr>
              <a:t>DFP</a:t>
            </a:r>
          </a:p>
          <a:p>
            <a:pPr>
              <a:defRPr sz="2000">
                <a:latin typeface="Garamond" panose="02020404030301010803" pitchFamily="18" charset="0"/>
              </a:defRPr>
            </a:pPr>
            <a:r>
              <a:rPr lang="fr-FR" sz="2000">
                <a:latin typeface="Garamond" panose="02020404030301010803" pitchFamily="18" charset="0"/>
              </a:rPr>
              <a:t>Répartition par taux</a:t>
            </a:r>
          </a:p>
        </c:rich>
      </c:tx>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Garamond" panose="02020404030301010803" pitchFamily="18" charset="0"/>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Garamond" panose="02020404030301010803" pitchFamily="18"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'DFP répartition par taux'!$A$1:$O$1</c:f>
              <c:strCache>
                <c:ptCount val="15"/>
                <c:pt idx="0">
                  <c:v>1-5%</c:v>
                </c:pt>
                <c:pt idx="1">
                  <c:v>6-9%</c:v>
                </c:pt>
                <c:pt idx="2">
                  <c:v>10-12%</c:v>
                </c:pt>
                <c:pt idx="3">
                  <c:v>13-15%</c:v>
                </c:pt>
                <c:pt idx="4">
                  <c:v>16-19%</c:v>
                </c:pt>
                <c:pt idx="5">
                  <c:v>20-24%</c:v>
                </c:pt>
                <c:pt idx="6">
                  <c:v>25-29%</c:v>
                </c:pt>
                <c:pt idx="7">
                  <c:v>30-35%</c:v>
                </c:pt>
                <c:pt idx="8">
                  <c:v>36-40%</c:v>
                </c:pt>
                <c:pt idx="9">
                  <c:v>41-50%</c:v>
                </c:pt>
                <c:pt idx="10">
                  <c:v>51-60%</c:v>
                </c:pt>
                <c:pt idx="11">
                  <c:v>61-70%</c:v>
                </c:pt>
                <c:pt idx="12">
                  <c:v>71-80%</c:v>
                </c:pt>
                <c:pt idx="13">
                  <c:v>81-90%</c:v>
                </c:pt>
                <c:pt idx="14">
                  <c:v>91-100%</c:v>
                </c:pt>
              </c:strCache>
            </c:strRef>
          </c:cat>
          <c:val>
            <c:numRef>
              <c:f>'DFP répartition par taux'!$A$2:$O$2</c:f>
              <c:numCache>
                <c:formatCode>General</c:formatCode>
                <c:ptCount val="15"/>
                <c:pt idx="0">
                  <c:v>2281</c:v>
                </c:pt>
                <c:pt idx="1">
                  <c:v>941</c:v>
                </c:pt>
                <c:pt idx="2">
                  <c:v>831</c:v>
                </c:pt>
                <c:pt idx="3">
                  <c:v>547</c:v>
                </c:pt>
                <c:pt idx="4">
                  <c:v>242</c:v>
                </c:pt>
                <c:pt idx="5">
                  <c:v>451</c:v>
                </c:pt>
                <c:pt idx="6">
                  <c:v>335</c:v>
                </c:pt>
                <c:pt idx="7">
                  <c:v>357</c:v>
                </c:pt>
                <c:pt idx="8">
                  <c:v>169</c:v>
                </c:pt>
                <c:pt idx="9">
                  <c:v>259</c:v>
                </c:pt>
                <c:pt idx="10">
                  <c:v>112</c:v>
                </c:pt>
                <c:pt idx="11">
                  <c:v>129</c:v>
                </c:pt>
                <c:pt idx="12">
                  <c:v>149</c:v>
                </c:pt>
                <c:pt idx="13">
                  <c:v>118</c:v>
                </c:pt>
                <c:pt idx="14">
                  <c:v>134</c:v>
                </c:pt>
              </c:numCache>
            </c:numRef>
          </c:val>
          <c:extLst>
            <c:ext xmlns:c16="http://schemas.microsoft.com/office/drawing/2014/chart" uri="{C3380CC4-5D6E-409C-BE32-E72D297353CC}">
              <c16:uniqueId val="{00000000-8D9F-A24E-889B-973C2E423BAE}"/>
            </c:ext>
          </c:extLst>
        </c:ser>
        <c:dLbls>
          <c:dLblPos val="outEnd"/>
          <c:showLegendKey val="0"/>
          <c:showVal val="1"/>
          <c:showCatName val="0"/>
          <c:showSerName val="0"/>
          <c:showPercent val="0"/>
          <c:showBubbleSize val="0"/>
        </c:dLbls>
        <c:gapWidth val="444"/>
        <c:overlap val="-90"/>
        <c:axId val="792172272"/>
        <c:axId val="792173984"/>
      </c:barChart>
      <c:catAx>
        <c:axId val="79217227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Garamond" panose="02020404030301010803" pitchFamily="18" charset="0"/>
                <a:ea typeface="+mn-ea"/>
                <a:cs typeface="+mn-cs"/>
              </a:defRPr>
            </a:pPr>
            <a:endParaRPr lang="fr-FR"/>
          </a:p>
        </c:txPr>
        <c:crossAx val="792173984"/>
        <c:crosses val="autoZero"/>
        <c:auto val="1"/>
        <c:lblAlgn val="ctr"/>
        <c:lblOffset val="100"/>
        <c:noMultiLvlLbl val="0"/>
      </c:catAx>
      <c:valAx>
        <c:axId val="792173984"/>
        <c:scaling>
          <c:orientation val="minMax"/>
        </c:scaling>
        <c:delete val="1"/>
        <c:axPos val="l"/>
        <c:numFmt formatCode="General" sourceLinked="1"/>
        <c:majorTickMark val="none"/>
        <c:minorTickMark val="none"/>
        <c:tickLblPos val="nextTo"/>
        <c:crossAx val="792172272"/>
        <c:crosses val="autoZero"/>
        <c:crossBetween val="between"/>
      </c:valAx>
      <c:spPr>
        <a:solidFill>
          <a:schemeClr val="accent5">
            <a:lumMod val="20000"/>
            <a:lumOff val="80000"/>
          </a:schemeClr>
        </a:solidFill>
        <a:ln>
          <a:noFill/>
        </a:ln>
        <a:effectLst/>
      </c:spPr>
    </c:plotArea>
    <c:plotVisOnly val="1"/>
    <c:dispBlanksAs val="gap"/>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aramond" panose="02020404030301010803" pitchFamily="18" charset="0"/>
                <a:ea typeface="+mn-ea"/>
                <a:cs typeface="+mn-cs"/>
              </a:defRPr>
            </a:pPr>
            <a:r>
              <a:rPr lang="fr-FR" sz="2000" b="1">
                <a:latin typeface="Garamond" panose="02020404030301010803" pitchFamily="18" charset="0"/>
              </a:rPr>
              <a:t>DFP 25-29%</a:t>
            </a:r>
            <a:endParaRPr lang="fr-FR" sz="2000" b="1" baseline="0">
              <a:latin typeface="Garamond" panose="02020404030301010803" pitchFamily="18"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aramond" panose="02020404030301010803" pitchFamily="18" charset="0"/>
              <a:ea typeface="+mn-ea"/>
              <a:cs typeface="+mn-cs"/>
            </a:defRPr>
          </a:pPr>
          <a:endParaRPr lang="fr-FR"/>
        </a:p>
      </c:txPr>
    </c:title>
    <c:autoTitleDeleted val="0"/>
    <c:plotArea>
      <c:layout/>
      <c:barChart>
        <c:barDir val="col"/>
        <c:grouping val="clustered"/>
        <c:varyColors val="0"/>
        <c:ser>
          <c:idx val="0"/>
          <c:order val="0"/>
          <c:tx>
            <c:strRef>
              <c:f>'DFP répartition par taux'!$G$1</c:f>
              <c:strCache>
                <c:ptCount val="1"/>
                <c:pt idx="0">
                  <c:v>25-29%</c:v>
                </c:pt>
              </c:strCache>
            </c:strRef>
          </c:tx>
          <c:spPr>
            <a:solidFill>
              <a:schemeClr val="accent1"/>
            </a:solidFill>
            <a:ln>
              <a:noFill/>
            </a:ln>
            <a:effectLst/>
          </c:spPr>
          <c:invertIfNegative val="0"/>
          <c:val>
            <c:numRef>
              <c:f>'DFP répartition par taux'!$G$2</c:f>
              <c:numCache>
                <c:formatCode>General</c:formatCode>
                <c:ptCount val="1"/>
                <c:pt idx="0">
                  <c:v>335</c:v>
                </c:pt>
              </c:numCache>
            </c:numRef>
          </c:val>
          <c:extLst>
            <c:ext xmlns:c16="http://schemas.microsoft.com/office/drawing/2014/chart" uri="{C3380CC4-5D6E-409C-BE32-E72D297353CC}">
              <c16:uniqueId val="{00000000-DDA7-5045-AF26-3E9E70C3858E}"/>
            </c:ext>
          </c:extLst>
        </c:ser>
        <c:ser>
          <c:idx val="1"/>
          <c:order val="1"/>
          <c:tx>
            <c:strRef>
              <c:f>'DFP répartition par taux'!$D$8</c:f>
              <c:strCache>
                <c:ptCount val="1"/>
                <c:pt idx="0">
                  <c:v>25%</c:v>
                </c:pt>
              </c:strCache>
            </c:strRef>
          </c:tx>
          <c:spPr>
            <a:solidFill>
              <a:schemeClr val="accent5"/>
            </a:solidFill>
            <a:ln>
              <a:noFill/>
            </a:ln>
            <a:effectLst/>
          </c:spPr>
          <c:invertIfNegative val="0"/>
          <c:val>
            <c:numRef>
              <c:f>'DFP répartition par taux'!$D$9</c:f>
              <c:numCache>
                <c:formatCode>General</c:formatCode>
                <c:ptCount val="1"/>
                <c:pt idx="0">
                  <c:v>237</c:v>
                </c:pt>
              </c:numCache>
            </c:numRef>
          </c:val>
          <c:extLst>
            <c:ext xmlns:c16="http://schemas.microsoft.com/office/drawing/2014/chart" uri="{C3380CC4-5D6E-409C-BE32-E72D297353CC}">
              <c16:uniqueId val="{00000001-DDA7-5045-AF26-3E9E70C3858E}"/>
            </c:ext>
          </c:extLst>
        </c:ser>
        <c:dLbls>
          <c:showLegendKey val="0"/>
          <c:showVal val="0"/>
          <c:showCatName val="0"/>
          <c:showSerName val="0"/>
          <c:showPercent val="0"/>
          <c:showBubbleSize val="0"/>
        </c:dLbls>
        <c:gapWidth val="219"/>
        <c:overlap val="-27"/>
        <c:axId val="792362672"/>
        <c:axId val="792395648"/>
      </c:barChart>
      <c:catAx>
        <c:axId val="792362672"/>
        <c:scaling>
          <c:orientation val="minMax"/>
        </c:scaling>
        <c:delete val="1"/>
        <c:axPos val="b"/>
        <c:majorTickMark val="none"/>
        <c:minorTickMark val="none"/>
        <c:tickLblPos val="nextTo"/>
        <c:crossAx val="792395648"/>
        <c:crosses val="autoZero"/>
        <c:auto val="1"/>
        <c:lblAlgn val="ctr"/>
        <c:lblOffset val="100"/>
        <c:noMultiLvlLbl val="0"/>
      </c:catAx>
      <c:valAx>
        <c:axId val="79239564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792362672"/>
        <c:crosses val="autoZero"/>
        <c:crossBetween val="between"/>
      </c:valAx>
      <c:spPr>
        <a:noFill/>
        <a:ln>
          <a:solidFill>
            <a:schemeClr val="accent5">
              <a:lumMod val="20000"/>
              <a:lumOff val="8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0.52585</cdr:x>
      <cdr:y>0.59564</cdr:y>
    </cdr:from>
    <cdr:to>
      <cdr:x>0.72698</cdr:x>
      <cdr:y>0.80941</cdr:y>
    </cdr:to>
    <cdr:sp macro="" textlink="">
      <cdr:nvSpPr>
        <cdr:cNvPr id="2" name="ZoneTexte 1">
          <a:extLst xmlns:a="http://schemas.openxmlformats.org/drawingml/2006/main">
            <a:ext uri="{FF2B5EF4-FFF2-40B4-BE49-F238E27FC236}">
              <a16:creationId xmlns:a16="http://schemas.microsoft.com/office/drawing/2014/main" id="{DCE6418B-A890-75D5-BDAF-6CB1735C8AAB}"/>
            </a:ext>
          </a:extLst>
        </cdr:cNvPr>
        <cdr:cNvSpPr txBox="1"/>
      </cdr:nvSpPr>
      <cdr:spPr>
        <a:xfrm xmlns:a="http://schemas.openxmlformats.org/drawingml/2006/main">
          <a:off x="2390660" y="254780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kern="1200" dirty="0"/>
        </a:p>
      </cdr:txBody>
    </cdr:sp>
  </cdr:relSizeAnchor>
  <cdr:relSizeAnchor xmlns:cdr="http://schemas.openxmlformats.org/drawingml/2006/chartDrawing">
    <cdr:from>
      <cdr:x>0.52343</cdr:x>
      <cdr:y>0.57761</cdr:y>
    </cdr:from>
    <cdr:to>
      <cdr:x>0.73425</cdr:x>
      <cdr:y>0.79138</cdr:y>
    </cdr:to>
    <cdr:sp macro="" textlink="">
      <cdr:nvSpPr>
        <cdr:cNvPr id="3" name="ZoneTexte 2">
          <a:extLst xmlns:a="http://schemas.openxmlformats.org/drawingml/2006/main">
            <a:ext uri="{FF2B5EF4-FFF2-40B4-BE49-F238E27FC236}">
              <a16:creationId xmlns:a16="http://schemas.microsoft.com/office/drawing/2014/main" id="{4449D8E8-B6DB-28BB-89A9-97C0F3F4905D}"/>
            </a:ext>
          </a:extLst>
        </cdr:cNvPr>
        <cdr:cNvSpPr txBox="1"/>
      </cdr:nvSpPr>
      <cdr:spPr>
        <a:xfrm xmlns:a="http://schemas.openxmlformats.org/drawingml/2006/main">
          <a:off x="2379644" y="2470687"/>
          <a:ext cx="95846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FR" sz="2000" b="1" kern="1200" dirty="0">
              <a:solidFill>
                <a:schemeClr val="bg1"/>
              </a:solidFill>
            </a:rPr>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41163-6C24-4CC0-BCCC-5D61B244F3C5}" type="datetimeFigureOut">
              <a:rPr lang="fr-FR" smtClean="0"/>
              <a:t>19/11/2025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523A-25F9-4C99-8774-62F4A68F5D34}" type="slidenum">
              <a:rPr lang="fr-FR" smtClean="0"/>
              <a:t>‹N°›</a:t>
            </a:fld>
            <a:endParaRPr lang="fr-FR"/>
          </a:p>
        </p:txBody>
      </p:sp>
    </p:spTree>
    <p:extLst>
      <p:ext uri="{BB962C8B-B14F-4D97-AF65-F5344CB8AC3E}">
        <p14:creationId xmlns:p14="http://schemas.microsoft.com/office/powerpoint/2010/main" val="114772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122363"/>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E2A4A518-DAE8-9CB5-9DB8-C3F32813749C}"/>
              </a:ext>
            </a:extLst>
          </p:cNvPr>
          <p:cNvSpPr>
            <a:spLocks noGrp="1"/>
          </p:cNvSpPr>
          <p:nvPr>
            <p:ph type="subTitle" idx="1"/>
          </p:nvPr>
        </p:nvSpPr>
        <p:spPr>
          <a:xfrm>
            <a:off x="756745" y="3602038"/>
            <a:ext cx="5339255" cy="1655762"/>
          </a:xfrm>
        </p:spPr>
        <p:txBody>
          <a:bodyPr l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7027475" y="513557"/>
            <a:ext cx="4787032" cy="5830886"/>
          </a:xfrm>
          <a:prstGeom prst="rect">
            <a:avLst/>
          </a:prstGeom>
        </p:spPr>
      </p:pic>
      <p:cxnSp>
        <p:nvCxnSpPr>
          <p:cNvPr id="16" name="Straight Connector 15">
            <a:extLst>
              <a:ext uri="{FF2B5EF4-FFF2-40B4-BE49-F238E27FC236}">
                <a16:creationId xmlns:a16="http://schemas.microsoft.com/office/drawing/2014/main" id="{017A60DB-83C2-D8FF-A045-A8905BD7A906}"/>
              </a:ext>
            </a:extLst>
          </p:cNvPr>
          <p:cNvCxnSpPr>
            <a:cxnSpLocks/>
          </p:cNvCxnSpPr>
          <p:nvPr userDrawn="1"/>
        </p:nvCxnSpPr>
        <p:spPr>
          <a:xfrm>
            <a:off x="4372924" y="513557"/>
            <a:ext cx="169333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6" name="Graphic 45">
            <a:extLst>
              <a:ext uri="{FF2B5EF4-FFF2-40B4-BE49-F238E27FC236}">
                <a16:creationId xmlns:a16="http://schemas.microsoft.com/office/drawing/2014/main" id="{14200E11-27AA-B558-D4FD-F99DD2BC14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5503" y="346694"/>
            <a:ext cx="3501697" cy="424963"/>
          </a:xfrm>
          <a:prstGeom prst="rect">
            <a:avLst/>
          </a:prstGeom>
        </p:spPr>
      </p:pic>
      <p:pic>
        <p:nvPicPr>
          <p:cNvPr id="50" name="Picture 49" descr="A black background with white text&#10;&#10;AI-generated content may be incorrect.">
            <a:extLst>
              <a:ext uri="{FF2B5EF4-FFF2-40B4-BE49-F238E27FC236}">
                <a16:creationId xmlns:a16="http://schemas.microsoft.com/office/drawing/2014/main" id="{B6465AA7-E92A-1BFC-9C76-7A8A28E1B8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35966" y="6168613"/>
            <a:ext cx="2006652" cy="526536"/>
          </a:xfrm>
          <a:prstGeom prst="rect">
            <a:avLst/>
          </a:prstGeom>
        </p:spPr>
      </p:pic>
    </p:spTree>
    <p:extLst>
      <p:ext uri="{BB962C8B-B14F-4D97-AF65-F5344CB8AC3E}">
        <p14:creationId xmlns:p14="http://schemas.microsoft.com/office/powerpoint/2010/main" val="3330073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chapitr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320519"/>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6952197" y="935421"/>
            <a:ext cx="4552652" cy="5545396"/>
          </a:xfrm>
          <a:prstGeom prst="rect">
            <a:avLst/>
          </a:prstGeom>
        </p:spPr>
      </p:pic>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8744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p:txBody>
          <a:bodyPr/>
          <a:lstStyle>
            <a:lvl1pPr marL="0" indent="0">
              <a:buNone/>
              <a:defRPr sz="1800"/>
            </a:lvl1pPr>
            <a:lvl2pPr marL="266700" indent="-266700">
              <a:buClr>
                <a:schemeClr val="bg2"/>
              </a:buClr>
              <a:buFont typeface="Wingdings" panose="05000000000000000000" pitchFamily="2" charset="2"/>
              <a:buChar char=""/>
              <a:defRPr/>
            </a:lvl2pPr>
            <a:lvl3pPr marL="538163" indent="-228600">
              <a:buClr>
                <a:schemeClr val="bg2"/>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99264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418547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ommair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a:xfrm>
            <a:off x="5055477" y="1845686"/>
            <a:ext cx="6450724" cy="3978275"/>
          </a:xfrm>
        </p:spPr>
        <p:txBody>
          <a:bodyPr/>
          <a:lstStyle>
            <a:lvl1pPr marL="0" indent="0">
              <a:spcBef>
                <a:spcPts val="1800"/>
              </a:spcBef>
              <a:buNone/>
              <a:tabLst>
                <a:tab pos="5024438" algn="r"/>
                <a:tab pos="6011863" algn="r"/>
              </a:tabLst>
              <a:defRPr sz="1800">
                <a:solidFill>
                  <a:schemeClr val="bg1"/>
                </a:solidFill>
              </a:defRPr>
            </a:lvl1pPr>
            <a:lvl2pPr marL="266700" indent="-266700">
              <a:buClr>
                <a:schemeClr val="bg2"/>
              </a:buClr>
              <a:buFont typeface="Wingdings" panose="05000000000000000000" pitchFamily="2" charset="2"/>
              <a:buChar char=""/>
              <a:defRPr>
                <a:solidFill>
                  <a:schemeClr val="bg1"/>
                </a:solidFill>
              </a:defRPr>
            </a:lvl2pPr>
            <a:lvl3pPr marL="538163" indent="-228600">
              <a:buClr>
                <a:schemeClr val="bg2"/>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‹N°›</a:t>
            </a:fld>
            <a:endParaRPr lang="fr-FR"/>
          </a:p>
        </p:txBody>
      </p:sp>
      <p:pic>
        <p:nvPicPr>
          <p:cNvPr id="4" name="Graphic 3">
            <a:extLst>
              <a:ext uri="{FF2B5EF4-FFF2-40B4-BE49-F238E27FC236}">
                <a16:creationId xmlns:a16="http://schemas.microsoft.com/office/drawing/2014/main" id="{9C465069-7274-E74A-BEEA-4FD2189E9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503" y="5823961"/>
            <a:ext cx="1459036" cy="753051"/>
          </a:xfrm>
          <a:prstGeom prst="rect">
            <a:avLst/>
          </a:prstGeom>
        </p:spPr>
      </p:pic>
      <p:cxnSp>
        <p:nvCxnSpPr>
          <p:cNvPr id="7" name="Straight Connector 6">
            <a:extLst>
              <a:ext uri="{FF2B5EF4-FFF2-40B4-BE49-F238E27FC236}">
                <a16:creationId xmlns:a16="http://schemas.microsoft.com/office/drawing/2014/main" id="{5638BB7D-92AD-A1F8-DBDE-456B130AB5F9}"/>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Graphic 9">
            <a:extLst>
              <a:ext uri="{FF2B5EF4-FFF2-40B4-BE49-F238E27FC236}">
                <a16:creationId xmlns:a16="http://schemas.microsoft.com/office/drawing/2014/main" id="{71FAA7C2-F91D-4C55-61F7-FCEB56D3C617}"/>
              </a:ext>
            </a:extLst>
          </p:cNvPr>
          <p:cNvSpPr/>
          <p:nvPr/>
        </p:nvSpPr>
        <p:spPr>
          <a:xfrm>
            <a:off x="1" y="-1240"/>
            <a:ext cx="3235915" cy="2802542"/>
          </a:xfrm>
          <a:custGeom>
            <a:avLst/>
            <a:gdLst>
              <a:gd name="connsiteX0" fmla="*/ 3235915 w 3235915"/>
              <a:gd name="connsiteY0" fmla="*/ 2802541 h 3736721"/>
              <a:gd name="connsiteX1" fmla="*/ 3235915 w 3235915"/>
              <a:gd name="connsiteY1" fmla="*/ 934180 h 3736721"/>
              <a:gd name="connsiteX2" fmla="*/ 1617958 w 3235915"/>
              <a:gd name="connsiteY2" fmla="*/ 0 h 3736721"/>
              <a:gd name="connsiteX3" fmla="*/ 0 w 3235915"/>
              <a:gd name="connsiteY3" fmla="*/ 934180 h 3736721"/>
              <a:gd name="connsiteX4" fmla="*/ 0 w 3235915"/>
              <a:gd name="connsiteY4" fmla="*/ 2802541 h 3736721"/>
              <a:gd name="connsiteX5" fmla="*/ 1617958 w 3235915"/>
              <a:gd name="connsiteY5" fmla="*/ 3736722 h 3736721"/>
              <a:gd name="connsiteX6" fmla="*/ 3235915 w 3235915"/>
              <a:gd name="connsiteY6" fmla="*/ 2802541 h 3736721"/>
              <a:gd name="connsiteX0" fmla="*/ 3235915 w 3235915"/>
              <a:gd name="connsiteY0" fmla="*/ 1868361 h 2802542"/>
              <a:gd name="connsiteX1" fmla="*/ 3235915 w 3235915"/>
              <a:gd name="connsiteY1" fmla="*/ 0 h 2802542"/>
              <a:gd name="connsiteX2" fmla="*/ 0 w 3235915"/>
              <a:gd name="connsiteY2" fmla="*/ 0 h 2802542"/>
              <a:gd name="connsiteX3" fmla="*/ 0 w 3235915"/>
              <a:gd name="connsiteY3" fmla="*/ 1868361 h 2802542"/>
              <a:gd name="connsiteX4" fmla="*/ 1617958 w 3235915"/>
              <a:gd name="connsiteY4" fmla="*/ 2802542 h 2802542"/>
              <a:gd name="connsiteX5" fmla="*/ 3235915 w 3235915"/>
              <a:gd name="connsiteY5" fmla="*/ 1868361 h 280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915" h="2802542">
                <a:moveTo>
                  <a:pt x="3235915" y="1868361"/>
                </a:moveTo>
                <a:lnTo>
                  <a:pt x="3235915" y="0"/>
                </a:lnTo>
                <a:lnTo>
                  <a:pt x="0" y="0"/>
                </a:lnTo>
                <a:lnTo>
                  <a:pt x="0" y="1868361"/>
                </a:lnTo>
                <a:lnTo>
                  <a:pt x="1617958" y="2802542"/>
                </a:lnTo>
                <a:lnTo>
                  <a:pt x="3235915" y="1868361"/>
                </a:lnTo>
                <a:close/>
              </a:path>
            </a:pathLst>
          </a:custGeom>
          <a:solidFill>
            <a:srgbClr val="DEB728"/>
          </a:solidFill>
          <a:ln w="44847" cap="flat">
            <a:noFill/>
            <a:prstDash val="solid"/>
            <a:miter/>
          </a:ln>
        </p:spPr>
        <p:txBody>
          <a:bodyPr rtlCol="0" anchor="ctr"/>
          <a:lstStyle/>
          <a:p>
            <a:endParaRPr lang="fr-FR"/>
          </a:p>
        </p:txBody>
      </p:sp>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a:xfrm>
            <a:off x="-31530" y="741524"/>
            <a:ext cx="3236815" cy="919221"/>
          </a:xfrm>
        </p:spPr>
        <p:txBody>
          <a:bodyPr/>
          <a:lstStyle>
            <a:lvl1pPr algn="ctr">
              <a:defRPr sz="4000">
                <a:solidFill>
                  <a:schemeClr val="bg1"/>
                </a:solidFill>
              </a:defRPr>
            </a:lvl1pPr>
          </a:lstStyle>
          <a:p>
            <a:r>
              <a:rPr lang="en-US" dirty="0"/>
              <a:t>Click to edit Master title style</a:t>
            </a:r>
            <a:endParaRPr lang="fr-FR" dirty="0"/>
          </a:p>
        </p:txBody>
      </p:sp>
    </p:spTree>
    <p:extLst>
      <p:ext uri="{BB962C8B-B14F-4D97-AF65-F5344CB8AC3E}">
        <p14:creationId xmlns:p14="http://schemas.microsoft.com/office/powerpoint/2010/main" val="30066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onnes de tex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FF04-27B5-99A4-54D7-391D641FD39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83342EC-4F72-A21B-5733-D7FBF778E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816EA55-D0A2-3A48-5823-DAA76F197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351D1E9-0E41-24DC-CF2F-D863ABC71ECF}"/>
              </a:ext>
            </a:extLst>
          </p:cNvPr>
          <p:cNvSpPr>
            <a:spLocks noGrp="1"/>
          </p:cNvSpPr>
          <p:nvPr>
            <p:ph type="dt" sz="half" idx="10"/>
          </p:nvPr>
        </p:nvSpPr>
        <p:spPr>
          <a:xfrm>
            <a:off x="838200" y="6356350"/>
            <a:ext cx="2743200" cy="365125"/>
          </a:xfrm>
          <a:prstGeom prst="rect">
            <a:avLst/>
          </a:prstGeom>
        </p:spPr>
        <p:txBody>
          <a:bodyPr/>
          <a:lstStyle/>
          <a:p>
            <a:fld id="{8F32EEE1-1820-4DAF-99C4-C248B13ED030}" type="datetimeFigureOut">
              <a:rPr lang="fr-FR" smtClean="0"/>
              <a:t>19/11/2025</a:t>
            </a:fld>
            <a:endParaRPr lang="fr-FR"/>
          </a:p>
        </p:txBody>
      </p:sp>
      <p:sp>
        <p:nvSpPr>
          <p:cNvPr id="6" name="Footer Placeholder 5">
            <a:extLst>
              <a:ext uri="{FF2B5EF4-FFF2-40B4-BE49-F238E27FC236}">
                <a16:creationId xmlns:a16="http://schemas.microsoft.com/office/drawing/2014/main" id="{B97D4DE2-6460-5E2A-8CDF-0A699300E8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A1DAF26-D2EC-2225-C07C-721BEBB27A9E}"/>
              </a:ext>
            </a:extLst>
          </p:cNvPr>
          <p:cNvSpPr>
            <a:spLocks noGrp="1"/>
          </p:cNvSpPr>
          <p:nvPr>
            <p:ph type="sldNum" sz="quarter" idx="12"/>
          </p:nvPr>
        </p:nvSpPr>
        <p:spPr/>
        <p:txBody>
          <a:bodyPr/>
          <a:lstStyle/>
          <a:p>
            <a:fld id="{8415421A-8635-4166-92D2-5F6D44CB9F91}" type="slidenum">
              <a:rPr lang="fr-FR" smtClean="0"/>
              <a:t>‹N°›</a:t>
            </a:fld>
            <a:endParaRPr lang="fr-FR"/>
          </a:p>
        </p:txBody>
      </p:sp>
    </p:spTree>
    <p:extLst>
      <p:ext uri="{BB962C8B-B14F-4D97-AF65-F5344CB8AC3E}">
        <p14:creationId xmlns:p14="http://schemas.microsoft.com/office/powerpoint/2010/main" val="185214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12FCA-B349-FEB3-5FA2-79F10495A1BC}"/>
              </a:ext>
            </a:extLst>
          </p:cNvPr>
          <p:cNvSpPr>
            <a:spLocks noGrp="1"/>
          </p:cNvSpPr>
          <p:nvPr>
            <p:ph type="title"/>
          </p:nvPr>
        </p:nvSpPr>
        <p:spPr>
          <a:xfrm>
            <a:off x="838200" y="365126"/>
            <a:ext cx="9321800" cy="919221"/>
          </a:xfrm>
          <a:prstGeom prst="rect">
            <a:avLst/>
          </a:prstGeom>
        </p:spPr>
        <p:txBody>
          <a:bodyPr vert="horz" lIns="91440" tIns="45720" rIns="91440" bIns="45720" rtlCol="0" anchor="t" anchorCtr="0">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494FC7A9-F72F-7765-71C5-5743C9DD751A}"/>
              </a:ext>
            </a:extLst>
          </p:cNvPr>
          <p:cNvSpPr>
            <a:spLocks noGrp="1"/>
          </p:cNvSpPr>
          <p:nvPr>
            <p:ph type="body" idx="1"/>
          </p:nvPr>
        </p:nvSpPr>
        <p:spPr>
          <a:xfrm>
            <a:off x="838200" y="1825625"/>
            <a:ext cx="10515600" cy="3978275"/>
          </a:xfrm>
          <a:prstGeom prst="rect">
            <a:avLst/>
          </a:prstGeom>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602C904-47A6-C127-8A54-344A347F27C4}"/>
              </a:ext>
            </a:extLst>
          </p:cNvPr>
          <p:cNvSpPr>
            <a:spLocks noGrp="1"/>
          </p:cNvSpPr>
          <p:nvPr>
            <p:ph type="ftr" sz="quarter" idx="3"/>
          </p:nvPr>
        </p:nvSpPr>
        <p:spPr>
          <a:xfrm>
            <a:off x="3774017" y="6247648"/>
            <a:ext cx="4643966"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fr-FR" dirty="0"/>
          </a:p>
        </p:txBody>
      </p:sp>
      <p:pic>
        <p:nvPicPr>
          <p:cNvPr id="8" name="Picture 7" descr="A black and yellow logo&#10;&#10;AI-generated content may be incorrect.">
            <a:extLst>
              <a:ext uri="{FF2B5EF4-FFF2-40B4-BE49-F238E27FC236}">
                <a16:creationId xmlns:a16="http://schemas.microsoft.com/office/drawing/2014/main" id="{1047615D-489A-9692-812C-459245A7F3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2364" y="6042064"/>
            <a:ext cx="1193800" cy="635950"/>
          </a:xfrm>
          <a:prstGeom prst="rect">
            <a:avLst/>
          </a:prstGeom>
        </p:spPr>
      </p:pic>
      <p:cxnSp>
        <p:nvCxnSpPr>
          <p:cNvPr id="7" name="Straight Connector 6">
            <a:extLst>
              <a:ext uri="{FF2B5EF4-FFF2-40B4-BE49-F238E27FC236}">
                <a16:creationId xmlns:a16="http://schemas.microsoft.com/office/drawing/2014/main" id="{38529661-8AC7-2D6E-5747-3F895E151846}"/>
              </a:ext>
            </a:extLst>
          </p:cNvPr>
          <p:cNvCxnSpPr>
            <a:cxnSpLocks/>
          </p:cNvCxnSpPr>
          <p:nvPr userDrawn="1"/>
        </p:nvCxnSpPr>
        <p:spPr>
          <a:xfrm>
            <a:off x="2259724" y="6605271"/>
            <a:ext cx="7811376" cy="0"/>
          </a:xfrm>
          <a:prstGeom prst="line">
            <a:avLst/>
          </a:prstGeom>
          <a:ln w="19050">
            <a:solidFill>
              <a:schemeClr val="accent5"/>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2C816230-6EAE-8FA2-A595-3044DEA48E80}"/>
              </a:ext>
            </a:extLst>
          </p:cNvPr>
          <p:cNvPicPr>
            <a:picLocks noChangeAspect="1"/>
          </p:cNvPicPr>
          <p:nvPr userDrawn="1"/>
        </p:nvPicPr>
        <p:blipFill>
          <a:blip r:embed="rId15">
            <a:extLst>
              <a:ext uri="{28A0092B-C50C-407E-A947-70E740481C1C}">
                <a14:useLocalDpi xmlns:a14="http://schemas.microsoft.com/office/drawing/2010/main" val="0"/>
              </a:ext>
            </a:extLst>
          </a:blip>
          <a:srcRect t="9205" b="9205"/>
          <a:stretch/>
        </p:blipFill>
        <p:spPr>
          <a:xfrm>
            <a:off x="10071100" y="6333935"/>
            <a:ext cx="1346501" cy="288267"/>
          </a:xfrm>
          <a:prstGeom prst="rect">
            <a:avLst/>
          </a:prstGeom>
        </p:spPr>
      </p:pic>
      <p:pic>
        <p:nvPicPr>
          <p:cNvPr id="24" name="Graphic 23">
            <a:extLst>
              <a:ext uri="{FF2B5EF4-FFF2-40B4-BE49-F238E27FC236}">
                <a16:creationId xmlns:a16="http://schemas.microsoft.com/office/drawing/2014/main" id="{729BB3FF-1D59-421A-31C3-247E943D60C8}"/>
              </a:ext>
            </a:extLst>
          </p:cNvPr>
          <p:cNvPicPr>
            <a:picLocks noChangeAspect="1"/>
          </p:cNvPicPr>
          <p:nvPr userDrawn="1"/>
        </p:nvPicPr>
        <p:blipFill>
          <a:blip r:embed="rId16">
            <a:extLst>
              <a:ext uri="{96DAC541-7B7A-43D3-8B79-37D633B846F1}">
                <asvg:svgBlip xmlns:asvg="http://schemas.microsoft.com/office/drawing/2016/SVG/main" r:embed="rId17"/>
              </a:ext>
            </a:extLst>
          </a:blip>
          <a:srcRect t="25051"/>
          <a:stretch>
            <a:fillRect/>
          </a:stretch>
        </p:blipFill>
        <p:spPr>
          <a:xfrm>
            <a:off x="11506200" y="0"/>
            <a:ext cx="685800" cy="592530"/>
          </a:xfrm>
          <a:prstGeom prst="rect">
            <a:avLst/>
          </a:prstGeom>
        </p:spPr>
      </p:pic>
      <p:sp>
        <p:nvSpPr>
          <p:cNvPr id="6" name="Slide Number Placeholder 5">
            <a:extLst>
              <a:ext uri="{FF2B5EF4-FFF2-40B4-BE49-F238E27FC236}">
                <a16:creationId xmlns:a16="http://schemas.microsoft.com/office/drawing/2014/main" id="{C9D93A06-9C26-C1CD-121A-F05C6EF3E3C2}"/>
              </a:ext>
            </a:extLst>
          </p:cNvPr>
          <p:cNvSpPr>
            <a:spLocks noGrp="1"/>
          </p:cNvSpPr>
          <p:nvPr>
            <p:ph type="sldNum" sz="quarter" idx="4"/>
          </p:nvPr>
        </p:nvSpPr>
        <p:spPr>
          <a:xfrm>
            <a:off x="11506200" y="85407"/>
            <a:ext cx="685800" cy="365125"/>
          </a:xfrm>
          <a:prstGeom prst="rect">
            <a:avLst/>
          </a:prstGeom>
        </p:spPr>
        <p:txBody>
          <a:bodyPr vert="horz" lIns="91440" tIns="45720" rIns="91440" bIns="45720" rtlCol="0" anchor="ctr"/>
          <a:lstStyle>
            <a:lvl1pPr algn="ctr">
              <a:defRPr sz="1800">
                <a:solidFill>
                  <a:schemeClr val="bg1"/>
                </a:solidFill>
              </a:defRPr>
            </a:lvl1pPr>
          </a:lstStyle>
          <a:p>
            <a:fld id="{8415421A-8635-4166-92D2-5F6D44CB9F91}" type="slidenum">
              <a:rPr lang="fr-FR" smtClean="0"/>
              <a:pPr/>
              <a:t>‹N°›</a:t>
            </a:fld>
            <a:endParaRPr lang="fr-FR" dirty="0"/>
          </a:p>
        </p:txBody>
      </p:sp>
      <p:grpSp>
        <p:nvGrpSpPr>
          <p:cNvPr id="18" name="Group 17">
            <a:extLst>
              <a:ext uri="{FF2B5EF4-FFF2-40B4-BE49-F238E27FC236}">
                <a16:creationId xmlns:a16="http://schemas.microsoft.com/office/drawing/2014/main" id="{275704D7-7566-39C1-D24F-EB9CFFD16300}"/>
              </a:ext>
            </a:extLst>
          </p:cNvPr>
          <p:cNvGrpSpPr/>
          <p:nvPr userDrawn="1"/>
        </p:nvGrpSpPr>
        <p:grpSpPr>
          <a:xfrm>
            <a:off x="10686819" y="-197107"/>
            <a:ext cx="1383377" cy="1392554"/>
            <a:chOff x="10913220" y="14163"/>
            <a:chExt cx="1029975" cy="1036808"/>
          </a:xfrm>
        </p:grpSpPr>
        <p:sp>
          <p:nvSpPr>
            <p:cNvPr id="10" name="Freeform: Shape 9">
              <a:extLst>
                <a:ext uri="{FF2B5EF4-FFF2-40B4-BE49-F238E27FC236}">
                  <a16:creationId xmlns:a16="http://schemas.microsoft.com/office/drawing/2014/main" id="{CE23C45B-EE83-A01C-406B-22541CE7E631}"/>
                </a:ext>
              </a:extLst>
            </p:cNvPr>
            <p:cNvSpPr/>
            <p:nvPr>
              <p:custDataLst>
                <p:tags r:id="rId8"/>
              </p:custDataLst>
            </p:nvPr>
          </p:nvSpPr>
          <p:spPr>
            <a:xfrm>
              <a:off x="11386233" y="775821"/>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036A6E"/>
            </a:solidFill>
            <a:ln w="8432"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5BE3502A-B37B-BC69-B612-99AC25D8BDEC}"/>
                </a:ext>
              </a:extLst>
            </p:cNvPr>
            <p:cNvSpPr/>
            <p:nvPr>
              <p:custDataLst>
                <p:tags r:id="rId9"/>
              </p:custDataLst>
            </p:nvPr>
          </p:nvSpPr>
          <p:spPr>
            <a:xfrm>
              <a:off x="11673709" y="821605"/>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036A6E"/>
            </a:solidFill>
            <a:ln w="8432"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364DDC48-26C8-5FA1-EB66-E130DADE73B2}"/>
                </a:ext>
              </a:extLst>
            </p:cNvPr>
            <p:cNvSpPr/>
            <p:nvPr>
              <p:custDataLst>
                <p:tags r:id="rId10"/>
              </p:custDataLst>
            </p:nvPr>
          </p:nvSpPr>
          <p:spPr>
            <a:xfrm>
              <a:off x="11083711" y="14163"/>
              <a:ext cx="279834" cy="261952"/>
            </a:xfrm>
            <a:custGeom>
              <a:avLst/>
              <a:gdLst>
                <a:gd name="connsiteX0" fmla="*/ 0 w 279834"/>
                <a:gd name="connsiteY0" fmla="*/ 0 h 261952"/>
                <a:gd name="connsiteX1" fmla="*/ 279024 w 279834"/>
                <a:gd name="connsiteY1" fmla="*/ 259667 h 261952"/>
                <a:gd name="connsiteX2" fmla="*/ 0 w 279834"/>
                <a:gd name="connsiteY2" fmla="*/ 0 h 261952"/>
              </a:gdLst>
              <a:ahLst/>
              <a:cxnLst>
                <a:cxn ang="0">
                  <a:pos x="connsiteX0" y="connsiteY0"/>
                </a:cxn>
                <a:cxn ang="0">
                  <a:pos x="connsiteX1" y="connsiteY1"/>
                </a:cxn>
                <a:cxn ang="0">
                  <a:pos x="connsiteX2" y="connsiteY2"/>
                </a:cxn>
              </a:cxnLst>
              <a:rect l="l" t="t" r="r" b="b"/>
              <a:pathLst>
                <a:path w="279834" h="261952">
                  <a:moveTo>
                    <a:pt x="0" y="0"/>
                  </a:moveTo>
                  <a:cubicBezTo>
                    <a:pt x="82160" y="304213"/>
                    <a:pt x="279024" y="259667"/>
                    <a:pt x="279024" y="259667"/>
                  </a:cubicBezTo>
                  <a:cubicBezTo>
                    <a:pt x="279024" y="259667"/>
                    <a:pt x="309284" y="60014"/>
                    <a:pt x="0" y="0"/>
                  </a:cubicBezTo>
                  <a:close/>
                </a:path>
              </a:pathLst>
            </a:custGeom>
            <a:solidFill>
              <a:srgbClr val="036A6E"/>
            </a:solidFill>
            <a:ln w="8432"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94B416F-C747-85D9-9A2B-428633EE0B07}"/>
                </a:ext>
              </a:extLst>
            </p:cNvPr>
            <p:cNvSpPr/>
            <p:nvPr>
              <p:custDataLst>
                <p:tags r:id="rId11"/>
              </p:custDataLst>
            </p:nvPr>
          </p:nvSpPr>
          <p:spPr>
            <a:xfrm>
              <a:off x="10913220" y="203284"/>
              <a:ext cx="250707" cy="164202"/>
            </a:xfrm>
            <a:custGeom>
              <a:avLst/>
              <a:gdLst>
                <a:gd name="connsiteX0" fmla="*/ 0 w 250707"/>
                <a:gd name="connsiteY0" fmla="*/ 12138 h 164202"/>
                <a:gd name="connsiteX1" fmla="*/ 250707 w 250707"/>
                <a:gd name="connsiteY1" fmla="*/ 138083 h 164202"/>
                <a:gd name="connsiteX2" fmla="*/ 0 w 250707"/>
                <a:gd name="connsiteY2" fmla="*/ 12138 h 164202"/>
              </a:gdLst>
              <a:ahLst/>
              <a:cxnLst>
                <a:cxn ang="0">
                  <a:pos x="connsiteX0" y="connsiteY0"/>
                </a:cxn>
                <a:cxn ang="0">
                  <a:pos x="connsiteX1" y="connsiteY1"/>
                </a:cxn>
                <a:cxn ang="0">
                  <a:pos x="connsiteX2" y="connsiteY2"/>
                </a:cxn>
              </a:cxnLst>
              <a:rect l="l" t="t" r="r" b="b"/>
              <a:pathLst>
                <a:path w="250707" h="164202">
                  <a:moveTo>
                    <a:pt x="0" y="12138"/>
                  </a:moveTo>
                  <a:cubicBezTo>
                    <a:pt x="101010" y="249490"/>
                    <a:pt x="250707" y="138083"/>
                    <a:pt x="250707" y="138083"/>
                  </a:cubicBezTo>
                  <a:cubicBezTo>
                    <a:pt x="250707" y="138083"/>
                    <a:pt x="250707" y="-48552"/>
                    <a:pt x="0" y="12138"/>
                  </a:cubicBezTo>
                  <a:close/>
                </a:path>
              </a:pathLst>
            </a:custGeom>
            <a:solidFill>
              <a:srgbClr val="036A6E"/>
            </a:solidFill>
            <a:ln w="8432"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A55A747A-722B-576A-144F-712286943AE6}"/>
                </a:ext>
              </a:extLst>
            </p:cNvPr>
            <p:cNvSpPr/>
            <p:nvPr>
              <p:custDataLst>
                <p:tags r:id="rId12"/>
              </p:custDataLst>
            </p:nvPr>
          </p:nvSpPr>
          <p:spPr>
            <a:xfrm>
              <a:off x="10950158" y="465607"/>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515D5F"/>
            </a:solidFill>
            <a:ln w="8432"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19B0A693-C090-E574-7F00-25CEA1765C86}"/>
                </a:ext>
              </a:extLst>
            </p:cNvPr>
            <p:cNvSpPr/>
            <p:nvPr>
              <p:custDataLst>
                <p:tags r:id="rId13"/>
              </p:custDataLst>
            </p:nvPr>
          </p:nvSpPr>
          <p:spPr>
            <a:xfrm>
              <a:off x="11237634" y="511307"/>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515D5F"/>
            </a:solidFill>
            <a:ln w="8432" cap="flat">
              <a:noFill/>
              <a:prstDash val="solid"/>
              <a:miter/>
            </a:ln>
          </p:spPr>
          <p:txBody>
            <a:bodyPr rtlCol="0" anchor="ctr"/>
            <a:lstStyle/>
            <a:p>
              <a:endParaRPr lang="fr-FR"/>
            </a:p>
          </p:txBody>
        </p:sp>
      </p:grpSp>
    </p:spTree>
    <p:extLst>
      <p:ext uri="{BB962C8B-B14F-4D97-AF65-F5344CB8AC3E}">
        <p14:creationId xmlns:p14="http://schemas.microsoft.com/office/powerpoint/2010/main" val="37900046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2" r:id="rId6"/>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p:txBody>
          <a:bodyPr/>
          <a:lstStyle/>
          <a:p>
            <a:pPr algn="l"/>
            <a:r>
              <a:rPr lang="fr-FR" dirty="0"/>
              <a:t>Déficit fonctionnel permanent et déficit fonctionnel temporaire</a:t>
            </a:r>
          </a:p>
        </p:txBody>
      </p:sp>
    </p:spTree>
    <p:extLst>
      <p:ext uri="{BB962C8B-B14F-4D97-AF65-F5344CB8AC3E}">
        <p14:creationId xmlns:p14="http://schemas.microsoft.com/office/powerpoint/2010/main" val="293540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BBBD-C703-EEFA-3BE4-9FAFC1F07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C8304-56FC-EC16-E8DB-F5080A3D8682}"/>
              </a:ext>
            </a:extLst>
          </p:cNvPr>
          <p:cNvSpPr>
            <a:spLocks noGrp="1"/>
          </p:cNvSpPr>
          <p:nvPr>
            <p:ph type="title"/>
          </p:nvPr>
        </p:nvSpPr>
        <p:spPr/>
        <p:txBody>
          <a:bodyPr/>
          <a:lstStyle/>
          <a:p>
            <a:r>
              <a:rPr lang="fr-FR" dirty="0"/>
              <a:t>2. Les limites de l’évolution</a:t>
            </a:r>
          </a:p>
        </p:txBody>
      </p:sp>
      <p:sp>
        <p:nvSpPr>
          <p:cNvPr id="8" name="Content Placeholder 43">
            <a:extLst>
              <a:ext uri="{FF2B5EF4-FFF2-40B4-BE49-F238E27FC236}">
                <a16:creationId xmlns:a16="http://schemas.microsoft.com/office/drawing/2014/main" id="{8A2FFB3D-131D-EE21-EC41-02BAF354A728}"/>
              </a:ext>
            </a:extLst>
          </p:cNvPr>
          <p:cNvSpPr txBox="1">
            <a:spLocks/>
          </p:cNvSpPr>
          <p:nvPr/>
        </p:nvSpPr>
        <p:spPr>
          <a:xfrm>
            <a:off x="578386" y="1590867"/>
            <a:ext cx="10927814" cy="23311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Ce poste peut être défini, selon la Commission européenne à la suite des travaux de Trèves de juin 2000, comme correspondant à “la réduction définitive du potentiel physique, psycho-sensoriel, ou intellectuel résultant de l’atteinte à l’intégrité anatomo-physiologique </a:t>
            </a:r>
            <a:r>
              <a:rPr lang="fr-FR" b="1" dirty="0"/>
              <a:t>médicalement constatable</a:t>
            </a:r>
            <a:r>
              <a:rPr lang="fr-FR" dirty="0"/>
              <a:t> donc appréciable par un </a:t>
            </a:r>
            <a:r>
              <a:rPr lang="fr-FR" b="1" dirty="0"/>
              <a:t>examen clinique approprié </a:t>
            </a:r>
            <a:r>
              <a:rPr lang="fr-FR" dirty="0"/>
              <a:t>complété par l’étude des examens complémentaires produits, à laquelle s’ajoutent les phénomènes douloureux et les répercussions psychologiques, </a:t>
            </a:r>
            <a:r>
              <a:rPr lang="fr-FR" b="1" i="1" dirty="0"/>
              <a:t>normalement liées</a:t>
            </a:r>
            <a:r>
              <a:rPr lang="fr-FR" b="1" dirty="0"/>
              <a:t> </a:t>
            </a:r>
            <a:r>
              <a:rPr lang="fr-FR" dirty="0"/>
              <a:t>à l’atteinte séquellaire décrite ainsi que les conséquences </a:t>
            </a:r>
            <a:r>
              <a:rPr lang="fr-FR" b="1" i="1" dirty="0"/>
              <a:t>habituellement</a:t>
            </a:r>
            <a:r>
              <a:rPr lang="fr-FR" dirty="0"/>
              <a:t> et </a:t>
            </a:r>
            <a:r>
              <a:rPr lang="fr-FR" b="1" i="1" dirty="0"/>
              <a:t>objectivement</a:t>
            </a:r>
            <a:r>
              <a:rPr lang="fr-FR" dirty="0"/>
              <a:t> </a:t>
            </a:r>
            <a:r>
              <a:rPr lang="fr-FR" b="1" dirty="0"/>
              <a:t>liées</a:t>
            </a:r>
            <a:r>
              <a:rPr lang="fr-FR" dirty="0"/>
              <a:t> à cette atteinte dans la vie de tous les jours”.</a:t>
            </a:r>
          </a:p>
          <a:p>
            <a:pPr algn="just"/>
            <a:endParaRPr lang="fr-FR" dirty="0"/>
          </a:p>
          <a:p>
            <a:pPr marL="342900" indent="-342900" algn="just">
              <a:buFont typeface="Wingdings" pitchFamily="2" charset="2"/>
              <a:buChar char="q"/>
            </a:pPr>
            <a:r>
              <a:rPr lang="fr-FR" dirty="0"/>
              <a:t>Adverbes de typicalité</a:t>
            </a:r>
          </a:p>
          <a:p>
            <a:pPr marL="342900" indent="-342900" algn="just">
              <a:buFont typeface="Wingdings" pitchFamily="2" charset="2"/>
              <a:buChar char="q"/>
            </a:pPr>
            <a:r>
              <a:rPr lang="fr-FR" dirty="0"/>
              <a:t>Normalisation</a:t>
            </a:r>
          </a:p>
          <a:p>
            <a:pPr marL="342900" indent="-342900" algn="just">
              <a:buFont typeface="Wingdings" pitchFamily="2" charset="2"/>
              <a:buChar char="q"/>
            </a:pPr>
            <a:r>
              <a:rPr lang="fr-FR" dirty="0"/>
              <a:t>Standardisation </a:t>
            </a:r>
          </a:p>
          <a:p>
            <a:pPr algn="just"/>
            <a:endParaRPr lang="fr-FR" dirty="0"/>
          </a:p>
          <a:p>
            <a:pPr algn="just"/>
            <a:endParaRPr lang="fr-FR" dirty="0"/>
          </a:p>
          <a:p>
            <a:endParaRPr lang="fr-FR" dirty="0"/>
          </a:p>
          <a:p>
            <a:endParaRPr lang="fr-FR" dirty="0"/>
          </a:p>
          <a:p>
            <a:endParaRPr lang="fr-FR" dirty="0"/>
          </a:p>
        </p:txBody>
      </p:sp>
    </p:spTree>
    <p:extLst>
      <p:ext uri="{BB962C8B-B14F-4D97-AF65-F5344CB8AC3E}">
        <p14:creationId xmlns:p14="http://schemas.microsoft.com/office/powerpoint/2010/main" val="201064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5037-5FD7-CCFA-8F84-C48984A17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2245E-CE0E-2F99-D786-BA6BDF75B9C3}"/>
              </a:ext>
            </a:extLst>
          </p:cNvPr>
          <p:cNvSpPr>
            <a:spLocks noGrp="1"/>
          </p:cNvSpPr>
          <p:nvPr>
            <p:ph type="title"/>
          </p:nvPr>
        </p:nvSpPr>
        <p:spPr/>
        <p:txBody>
          <a:bodyPr/>
          <a:lstStyle/>
          <a:p>
            <a:r>
              <a:rPr lang="fr-FR" dirty="0"/>
              <a:t>2. Les limites de l’évolution</a:t>
            </a:r>
          </a:p>
        </p:txBody>
      </p:sp>
      <p:graphicFrame>
        <p:nvGraphicFramePr>
          <p:cNvPr id="6" name="Graphique 5">
            <a:extLst>
              <a:ext uri="{FF2B5EF4-FFF2-40B4-BE49-F238E27FC236}">
                <a16:creationId xmlns:a16="http://schemas.microsoft.com/office/drawing/2014/main" id="{476D483E-F41F-B737-82DB-EF204297753A}"/>
              </a:ext>
            </a:extLst>
          </p:cNvPr>
          <p:cNvGraphicFramePr>
            <a:graphicFrameLocks/>
          </p:cNvGraphicFramePr>
          <p:nvPr>
            <p:extLst>
              <p:ext uri="{D42A27DB-BD31-4B8C-83A1-F6EECF244321}">
                <p14:modId xmlns:p14="http://schemas.microsoft.com/office/powerpoint/2010/main" val="4086517653"/>
              </p:ext>
            </p:extLst>
          </p:nvPr>
        </p:nvGraphicFramePr>
        <p:xfrm>
          <a:off x="264519" y="1308099"/>
          <a:ext cx="7271018" cy="4277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a:extLst>
              <a:ext uri="{FF2B5EF4-FFF2-40B4-BE49-F238E27FC236}">
                <a16:creationId xmlns:a16="http://schemas.microsoft.com/office/drawing/2014/main" id="{FCB78CC0-50BC-9486-930C-B7BFFB66DE87}"/>
              </a:ext>
            </a:extLst>
          </p:cNvPr>
          <p:cNvGraphicFramePr>
            <a:graphicFrameLocks/>
          </p:cNvGraphicFramePr>
          <p:nvPr>
            <p:extLst>
              <p:ext uri="{D42A27DB-BD31-4B8C-83A1-F6EECF244321}">
                <p14:modId xmlns:p14="http://schemas.microsoft.com/office/powerpoint/2010/main" val="22255511"/>
              </p:ext>
            </p:extLst>
          </p:nvPr>
        </p:nvGraphicFramePr>
        <p:xfrm>
          <a:off x="7645706" y="1308099"/>
          <a:ext cx="4546293" cy="4277453"/>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id="{5D1B0DC8-3610-C865-E084-F469DE93C748}"/>
              </a:ext>
            </a:extLst>
          </p:cNvPr>
          <p:cNvSpPr txBox="1"/>
          <p:nvPr/>
        </p:nvSpPr>
        <p:spPr>
          <a:xfrm>
            <a:off x="429658" y="5585552"/>
            <a:ext cx="6488935" cy="246221"/>
          </a:xfrm>
          <a:prstGeom prst="rect">
            <a:avLst/>
          </a:prstGeom>
          <a:noFill/>
        </p:spPr>
        <p:txBody>
          <a:bodyPr wrap="square" rtlCol="0">
            <a:spAutoFit/>
          </a:bodyPr>
          <a:lstStyle/>
          <a:p>
            <a:r>
              <a:rPr lang="fr-FR" sz="1000" dirty="0"/>
              <a:t>Analyses réalisées à partir de </a:t>
            </a:r>
            <a:r>
              <a:rPr lang="fr-FR" sz="1000" dirty="0" err="1"/>
              <a:t>Thémia</a:t>
            </a:r>
            <a:endParaRPr lang="fr-FR" sz="1000" dirty="0"/>
          </a:p>
        </p:txBody>
      </p:sp>
    </p:spTree>
    <p:extLst>
      <p:ext uri="{BB962C8B-B14F-4D97-AF65-F5344CB8AC3E}">
        <p14:creationId xmlns:p14="http://schemas.microsoft.com/office/powerpoint/2010/main" val="21221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5D7B-E6DB-C9E7-CC8A-0E7BAC78E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993BF-8513-365A-EDE5-C760083FFCD9}"/>
              </a:ext>
            </a:extLst>
          </p:cNvPr>
          <p:cNvSpPr>
            <a:spLocks noGrp="1"/>
          </p:cNvSpPr>
          <p:nvPr>
            <p:ph type="title"/>
          </p:nvPr>
        </p:nvSpPr>
        <p:spPr/>
        <p:txBody>
          <a:bodyPr/>
          <a:lstStyle/>
          <a:p>
            <a:r>
              <a:rPr lang="fr-FR" dirty="0"/>
              <a:t>Perspectives d’évolution ?</a:t>
            </a:r>
          </a:p>
        </p:txBody>
      </p:sp>
      <p:sp>
        <p:nvSpPr>
          <p:cNvPr id="8" name="Content Placeholder 43">
            <a:extLst>
              <a:ext uri="{FF2B5EF4-FFF2-40B4-BE49-F238E27FC236}">
                <a16:creationId xmlns:a16="http://schemas.microsoft.com/office/drawing/2014/main" id="{5003412A-A75D-3A17-FD8E-891326AB685A}"/>
              </a:ext>
            </a:extLst>
          </p:cNvPr>
          <p:cNvSpPr txBox="1">
            <a:spLocks/>
          </p:cNvSpPr>
          <p:nvPr/>
        </p:nvSpPr>
        <p:spPr>
          <a:xfrm>
            <a:off x="578386" y="1590866"/>
            <a:ext cx="10927814" cy="38955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Linguistiques : </a:t>
            </a:r>
          </a:p>
          <a:p>
            <a:pPr marL="342900" indent="-342900" algn="just">
              <a:buFont typeface="Wingdings" pitchFamily="2" charset="2"/>
              <a:buChar char="§"/>
            </a:pPr>
            <a:r>
              <a:rPr lang="fr-FR" dirty="0"/>
              <a:t>Supprimer les marqueurs de typicalité</a:t>
            </a:r>
          </a:p>
          <a:p>
            <a:pPr marL="342900" indent="-342900" algn="just">
              <a:buFont typeface="Wingdings" pitchFamily="2" charset="2"/>
              <a:buChar char="§"/>
            </a:pPr>
            <a:r>
              <a:rPr lang="fr-FR" dirty="0"/>
              <a:t>Placer les dimensions non objectivables au cœur de l’analyse et non en périphérie</a:t>
            </a:r>
          </a:p>
          <a:p>
            <a:pPr marL="342900" indent="-342900" algn="just">
              <a:buFont typeface="Wingdings" pitchFamily="2" charset="2"/>
              <a:buChar char="§"/>
            </a:pPr>
            <a:endParaRPr lang="fr-FR" dirty="0"/>
          </a:p>
          <a:p>
            <a:pPr algn="just"/>
            <a:r>
              <a:rPr lang="fr-FR" dirty="0"/>
              <a:t>Méthodologiques : </a:t>
            </a:r>
          </a:p>
          <a:p>
            <a:pPr marL="342900" indent="-342900" algn="just">
              <a:buFont typeface="Wingdings" pitchFamily="2" charset="2"/>
              <a:buChar char="§"/>
            </a:pPr>
            <a:r>
              <a:rPr lang="fr-FR" dirty="0"/>
              <a:t>Accentuer l’ouverture du dommage corporel à la psychologie, à la sociologie, à la phénoménologie</a:t>
            </a:r>
          </a:p>
          <a:p>
            <a:pPr marL="342900" indent="-342900" algn="just">
              <a:buFont typeface="Wingdings" pitchFamily="2" charset="2"/>
              <a:buChar char="§"/>
            </a:pPr>
            <a:r>
              <a:rPr lang="fr-FR" dirty="0"/>
              <a:t>Créer un guide méthodologique interdisciplinaire fixant un cadre commun et orientant l’analyse vers le vécu de la victime</a:t>
            </a:r>
          </a:p>
          <a:p>
            <a:pPr marL="342900" indent="-342900" algn="just">
              <a:buFont typeface="Wingdings" pitchFamily="2" charset="2"/>
              <a:buChar char="§"/>
            </a:pPr>
            <a:r>
              <a:rPr lang="fr-FR" dirty="0"/>
              <a:t>Formations croisées pour harmoniser les pratiques</a:t>
            </a:r>
          </a:p>
          <a:p>
            <a:pPr marL="342900" indent="-342900" algn="just">
              <a:buFont typeface="Wingdings" pitchFamily="2" charset="2"/>
              <a:buChar char="§"/>
            </a:pPr>
            <a:endParaRPr lang="fr-FR" dirty="0"/>
          </a:p>
          <a:p>
            <a:pPr algn="just"/>
            <a:endParaRPr lang="fr-FR" dirty="0"/>
          </a:p>
          <a:p>
            <a:pPr marL="342900" indent="-342900" algn="just">
              <a:buFont typeface="Wingdings" pitchFamily="2" charset="2"/>
              <a:buChar char="§"/>
            </a:pPr>
            <a:endParaRPr lang="fr-FR" dirty="0"/>
          </a:p>
          <a:p>
            <a:pPr algn="just"/>
            <a:endParaRPr lang="fr-FR" dirty="0"/>
          </a:p>
          <a:p>
            <a:pPr algn="just"/>
            <a:endParaRPr lang="fr-FR" dirty="0"/>
          </a:p>
          <a:p>
            <a:pPr algn="just"/>
            <a:endParaRPr lang="fr-FR" dirty="0"/>
          </a:p>
          <a:p>
            <a:endParaRPr lang="fr-FR" dirty="0"/>
          </a:p>
          <a:p>
            <a:endParaRPr lang="fr-FR" dirty="0"/>
          </a:p>
          <a:p>
            <a:endParaRPr lang="fr-FR" dirty="0"/>
          </a:p>
        </p:txBody>
      </p:sp>
    </p:spTree>
    <p:extLst>
      <p:ext uri="{BB962C8B-B14F-4D97-AF65-F5344CB8AC3E}">
        <p14:creationId xmlns:p14="http://schemas.microsoft.com/office/powerpoint/2010/main" val="424356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666089" cy="2387600"/>
          </a:xfrm>
        </p:spPr>
        <p:txBody>
          <a:bodyPr/>
          <a:lstStyle/>
          <a:p>
            <a:pPr algn="just"/>
            <a:r>
              <a:rPr lang="fr-FR" sz="3000" dirty="0"/>
              <a:t>Analyse critique d’un marqueur de l’évolution du droit en matière de réparation des dommages</a:t>
            </a:r>
          </a:p>
        </p:txBody>
      </p:sp>
    </p:spTree>
    <p:extLst>
      <p:ext uri="{BB962C8B-B14F-4D97-AF65-F5344CB8AC3E}">
        <p14:creationId xmlns:p14="http://schemas.microsoft.com/office/powerpoint/2010/main" val="77382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Déficit fonctionnel</a:t>
            </a:r>
            <a:br>
              <a:rPr lang="fr-FR" dirty="0"/>
            </a:br>
            <a:endParaRPr lang="fr-FR" dirty="0"/>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dirty="0"/>
              <a:t>« Il recommande une « nomenclature des chefs de préjudice », dont </a:t>
            </a:r>
            <a:r>
              <a:rPr lang="fr-FR" b="1" dirty="0"/>
              <a:t>l’originalité</a:t>
            </a:r>
            <a:r>
              <a:rPr lang="fr-FR" dirty="0"/>
              <a:t> provient notamment de la reconnaissance d’un préjudice fonctionnel temporaire et d’un préjudice fonctionnel définitif qu’il propose à dessein de classer dans la catégorie des préjudices </a:t>
            </a:r>
            <a:r>
              <a:rPr lang="fr-FR" b="1" dirty="0"/>
              <a:t>non économiques</a:t>
            </a:r>
            <a:r>
              <a:rPr lang="fr-FR" dirty="0"/>
              <a:t>, c’est à dire non soumis au recours subrogatoire exercé par les organismes tiers payeurs ».</a:t>
            </a:r>
          </a:p>
          <a:p>
            <a:r>
              <a:rPr lang="fr-FR" i="1" dirty="0"/>
              <a:t>Nomenclature Dintilhac, p. 9</a:t>
            </a:r>
          </a:p>
          <a:p>
            <a:endParaRPr lang="fr-FR" i="1" dirty="0"/>
          </a:p>
          <a:p>
            <a:pPr marL="285750" indent="-285750">
              <a:buFont typeface="Arial" panose="020B0604020202020204" pitchFamily="34" charset="0"/>
              <a:buChar char="•"/>
            </a:pPr>
            <a:r>
              <a:rPr lang="fr-FR" dirty="0"/>
              <a:t>Rupture avec le passé</a:t>
            </a:r>
          </a:p>
          <a:p>
            <a:pPr marL="285750" indent="-285750">
              <a:buFont typeface="Arial" panose="020B0604020202020204" pitchFamily="34" charset="0"/>
              <a:buChar char="•"/>
            </a:pPr>
            <a:r>
              <a:rPr lang="fr-FR" dirty="0"/>
              <a:t>Tension entre droit et médecine, normalisation, standardisation et individualisation</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6" y="6247648"/>
            <a:ext cx="5215747" cy="365125"/>
          </a:xfrm>
        </p:spPr>
        <p:txBody>
          <a:bodyPr/>
          <a:lstStyle/>
          <a:p>
            <a:pPr algn="just"/>
            <a:r>
              <a:rPr lang="fr-FR" dirty="0"/>
              <a:t>Analyse critique d’un marqueur de l’évolution du droit en matière de réparation des dommages</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a:t>
            </a:fld>
            <a:endParaRPr lang="fr-FR"/>
          </a:p>
        </p:txBody>
      </p:sp>
    </p:spTree>
    <p:extLst>
      <p:ext uri="{BB962C8B-B14F-4D97-AF65-F5344CB8AC3E}">
        <p14:creationId xmlns:p14="http://schemas.microsoft.com/office/powerpoint/2010/main" val="261282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69EA-FF3E-49FB-3BB7-25DD55A93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78F8E-3EDD-F23A-31E4-64353A400704}"/>
              </a:ext>
            </a:extLst>
          </p:cNvPr>
          <p:cNvSpPr>
            <a:spLocks noGrp="1"/>
          </p:cNvSpPr>
          <p:nvPr>
            <p:ph type="title"/>
          </p:nvPr>
        </p:nvSpPr>
        <p:spPr/>
        <p:txBody>
          <a:bodyPr/>
          <a:lstStyle/>
          <a:p>
            <a:r>
              <a:rPr lang="fr-FR" dirty="0">
                <a:solidFill>
                  <a:schemeClr val="bg2"/>
                </a:solidFill>
              </a:rPr>
              <a:t>1. Rupture avec le passé</a:t>
            </a:r>
          </a:p>
        </p:txBody>
      </p:sp>
      <p:sp>
        <p:nvSpPr>
          <p:cNvPr id="44" name="Content Placeholder 43">
            <a:extLst>
              <a:ext uri="{FF2B5EF4-FFF2-40B4-BE49-F238E27FC236}">
                <a16:creationId xmlns:a16="http://schemas.microsoft.com/office/drawing/2014/main" id="{6D71E745-3BF9-289E-98D6-323CE8FA9B73}"/>
              </a:ext>
            </a:extLst>
          </p:cNvPr>
          <p:cNvSpPr>
            <a:spLocks noGrp="1"/>
          </p:cNvSpPr>
          <p:nvPr>
            <p:ph sz="half" idx="1"/>
          </p:nvPr>
        </p:nvSpPr>
        <p:spPr>
          <a:xfrm>
            <a:off x="838200" y="2241909"/>
            <a:ext cx="8581222" cy="2682631"/>
          </a:xfrm>
        </p:spPr>
        <p:txBody>
          <a:bodyPr/>
          <a:lstStyle/>
          <a:p>
            <a:pPr algn="just"/>
            <a:r>
              <a:rPr lang="fr-FR" dirty="0"/>
              <a:t>Droit </a:t>
            </a:r>
            <a:r>
              <a:rPr lang="fr-FR" b="1" dirty="0"/>
              <a:t>patrimonial</a:t>
            </a:r>
            <a:r>
              <a:rPr lang="fr-FR" dirty="0"/>
              <a:t> de la responsabilité : Code civil de 1804</a:t>
            </a:r>
          </a:p>
          <a:p>
            <a:pPr algn="just"/>
            <a:endParaRPr lang="fr-FR" dirty="0"/>
          </a:p>
          <a:p>
            <a:pPr algn="just"/>
            <a:r>
              <a:rPr lang="fr-FR" dirty="0"/>
              <a:t>Protection du </a:t>
            </a:r>
            <a:r>
              <a:rPr lang="fr-FR" b="1" dirty="0"/>
              <a:t>corps-objet </a:t>
            </a:r>
            <a:r>
              <a:rPr lang="fr-FR" dirty="0"/>
              <a:t>: loi de 1898 sur les accidents du travail</a:t>
            </a:r>
            <a:endParaRPr lang="fr-FR" b="1" dirty="0"/>
          </a:p>
          <a:p>
            <a:pPr algn="just"/>
            <a:endParaRPr lang="fr-FR" dirty="0"/>
          </a:p>
          <a:p>
            <a:pPr algn="just"/>
            <a:r>
              <a:rPr lang="fr-FR" dirty="0"/>
              <a:t>Émergence du </a:t>
            </a:r>
            <a:r>
              <a:rPr lang="fr-FR" b="1" dirty="0"/>
              <a:t>corps-sujet : </a:t>
            </a:r>
            <a:r>
              <a:rPr lang="fr-FR" dirty="0"/>
              <a:t>nomenclature Dintilhac</a:t>
            </a:r>
          </a:p>
          <a:p>
            <a:pPr algn="just"/>
            <a:endParaRPr lang="fr-FR" dirty="0"/>
          </a:p>
          <a:p>
            <a:pPr algn="just"/>
            <a:endParaRPr lang="fr-FR" dirty="0"/>
          </a:p>
          <a:p>
            <a:pPr algn="just"/>
            <a:endParaRPr lang="fr-FR" dirty="0"/>
          </a:p>
          <a:p>
            <a:pPr algn="just"/>
            <a:endParaRPr lang="fr-FR" dirty="0"/>
          </a:p>
          <a:p>
            <a:endParaRPr lang="fr-FR" dirty="0"/>
          </a:p>
          <a:p>
            <a:endParaRPr lang="fr-FR" dirty="0"/>
          </a:p>
          <a:p>
            <a:endParaRPr lang="fr-FR" dirty="0"/>
          </a:p>
        </p:txBody>
      </p:sp>
      <p:sp>
        <p:nvSpPr>
          <p:cNvPr id="4" name="Footer Placeholder 3">
            <a:extLst>
              <a:ext uri="{FF2B5EF4-FFF2-40B4-BE49-F238E27FC236}">
                <a16:creationId xmlns:a16="http://schemas.microsoft.com/office/drawing/2014/main" id="{3BC396ED-3F20-EE74-DB55-24D78E292BC0}"/>
              </a:ext>
            </a:extLst>
          </p:cNvPr>
          <p:cNvSpPr>
            <a:spLocks noGrp="1"/>
          </p:cNvSpPr>
          <p:nvPr>
            <p:ph type="ftr" sz="quarter" idx="11"/>
          </p:nvPr>
        </p:nvSpPr>
        <p:spPr>
          <a:xfrm>
            <a:off x="3774016" y="6247648"/>
            <a:ext cx="5160663" cy="365125"/>
          </a:xfrm>
        </p:spPr>
        <p:txBody>
          <a:bodyPr/>
          <a:lstStyle/>
          <a:p>
            <a:pPr algn="just"/>
            <a:r>
              <a:rPr lang="fr-FR" dirty="0"/>
              <a:t>Analyse critique d’un marqueur de l’évolution du droit en matière de réparation des dommages</a:t>
            </a:r>
          </a:p>
        </p:txBody>
      </p:sp>
      <p:sp>
        <p:nvSpPr>
          <p:cNvPr id="5" name="Slide Number Placeholder 4">
            <a:extLst>
              <a:ext uri="{FF2B5EF4-FFF2-40B4-BE49-F238E27FC236}">
                <a16:creationId xmlns:a16="http://schemas.microsoft.com/office/drawing/2014/main" id="{592653B3-6D72-D7CC-962C-FF53138F5D9A}"/>
              </a:ext>
            </a:extLst>
          </p:cNvPr>
          <p:cNvSpPr>
            <a:spLocks noGrp="1"/>
          </p:cNvSpPr>
          <p:nvPr>
            <p:ph type="sldNum" sz="quarter" idx="12"/>
            <p:custDataLst>
              <p:tags r:id="rId1"/>
            </p:custDataLst>
          </p:nvPr>
        </p:nvSpPr>
        <p:spPr/>
        <p:txBody>
          <a:bodyPr/>
          <a:lstStyle/>
          <a:p>
            <a:fld id="{8415421A-8635-4166-92D2-5F6D44CB9F91}" type="slidenum">
              <a:rPr lang="fr-FR" smtClean="0"/>
              <a:pPr/>
              <a:t>4</a:t>
            </a:fld>
            <a:endParaRPr lang="fr-FR"/>
          </a:p>
        </p:txBody>
      </p:sp>
    </p:spTree>
    <p:extLst>
      <p:ext uri="{BB962C8B-B14F-4D97-AF65-F5344CB8AC3E}">
        <p14:creationId xmlns:p14="http://schemas.microsoft.com/office/powerpoint/2010/main" val="137096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F025-ACE6-A40D-54CA-5C9F627E48A1}"/>
              </a:ext>
            </a:extLst>
          </p:cNvPr>
          <p:cNvSpPr>
            <a:spLocks noGrp="1"/>
          </p:cNvSpPr>
          <p:nvPr>
            <p:ph type="title"/>
          </p:nvPr>
        </p:nvSpPr>
        <p:spPr/>
        <p:txBody>
          <a:bodyPr/>
          <a:lstStyle/>
          <a:p>
            <a:r>
              <a:rPr lang="fr-FR" dirty="0"/>
              <a:t>Un glissement sémantique</a:t>
            </a:r>
          </a:p>
        </p:txBody>
      </p:sp>
      <p:sp>
        <p:nvSpPr>
          <p:cNvPr id="5" name="TextBox 4">
            <a:extLst>
              <a:ext uri="{FF2B5EF4-FFF2-40B4-BE49-F238E27FC236}">
                <a16:creationId xmlns:a16="http://schemas.microsoft.com/office/drawing/2014/main" id="{C7F42839-22F0-55F6-9F4F-13D046A1B0C3}"/>
              </a:ext>
            </a:extLst>
          </p:cNvPr>
          <p:cNvSpPr txBox="1"/>
          <p:nvPr/>
        </p:nvSpPr>
        <p:spPr>
          <a:xfrm>
            <a:off x="1828800" y="2355613"/>
            <a:ext cx="3899338" cy="1877437"/>
          </a:xfrm>
          <a:prstGeom prst="rect">
            <a:avLst/>
          </a:prstGeom>
          <a:solidFill>
            <a:schemeClr val="bg2">
              <a:lumMod val="20000"/>
              <a:lumOff val="80000"/>
            </a:schemeClr>
          </a:solidFill>
          <a:ln>
            <a:noFill/>
          </a:ln>
          <a:effectLst/>
        </p:spPr>
        <p:txBody>
          <a:bodyPr wrap="square">
            <a:spAutoFit/>
          </a:bodyPr>
          <a:lstStyle/>
          <a:p>
            <a:pPr algn="ctr"/>
            <a:r>
              <a:rPr lang="fr-FR" sz="1800" b="1" i="0" u="none" strike="noStrike" baseline="0" dirty="0">
                <a:solidFill>
                  <a:schemeClr val="bg2"/>
                </a:solidFill>
                <a:latin typeface="+mj-lt"/>
              </a:rPr>
              <a:t>IPP</a:t>
            </a:r>
            <a:endParaRPr lang="fr-FR" sz="1800" b="0" i="0" u="none" strike="noStrike" baseline="0" dirty="0">
              <a:solidFill>
                <a:schemeClr val="bg2"/>
              </a:solidFill>
              <a:latin typeface="+mj-lt"/>
            </a:endParaRPr>
          </a:p>
          <a:p>
            <a:endParaRPr lang="fr-FR" sz="1400" dirty="0">
              <a:solidFill>
                <a:schemeClr val="bg2"/>
              </a:solidFill>
            </a:endParaRPr>
          </a:p>
          <a:p>
            <a:r>
              <a:rPr lang="fr-FR" sz="1400" dirty="0">
                <a:solidFill>
                  <a:schemeClr val="bg2"/>
                </a:solidFill>
                <a:sym typeface="Wingdings" pitchFamily="2" charset="2"/>
              </a:rPr>
              <a:t>   </a:t>
            </a:r>
            <a:r>
              <a:rPr lang="fr-FR" sz="1400" dirty="0">
                <a:solidFill>
                  <a:schemeClr val="bg2"/>
                </a:solidFill>
              </a:rPr>
              <a:t>Qualifiée d’ambigüe </a:t>
            </a:r>
          </a:p>
          <a:p>
            <a:pPr marL="285750" indent="-285750">
              <a:buFont typeface="Wingdings" pitchFamily="2" charset="2"/>
              <a:buChar char="à"/>
            </a:pPr>
            <a:r>
              <a:rPr lang="fr-FR" sz="1400" dirty="0">
                <a:solidFill>
                  <a:schemeClr val="bg2"/>
                </a:solidFill>
              </a:rPr>
              <a:t>État du corps</a:t>
            </a:r>
          </a:p>
          <a:p>
            <a:pPr marL="285750" indent="-285750">
              <a:buFont typeface="Wingdings" pitchFamily="2" charset="2"/>
              <a:buChar char="à"/>
            </a:pPr>
            <a:r>
              <a:rPr lang="fr-FR" sz="1400" dirty="0">
                <a:solidFill>
                  <a:schemeClr val="bg2"/>
                </a:solidFill>
              </a:rPr>
              <a:t>Appréciation standardisée</a:t>
            </a:r>
          </a:p>
          <a:p>
            <a:pPr marL="285750" indent="-285750">
              <a:buFont typeface="Wingdings" pitchFamily="2" charset="2"/>
              <a:buChar char="à"/>
            </a:pPr>
            <a:endParaRPr lang="fr-FR" sz="1400" dirty="0">
              <a:solidFill>
                <a:schemeClr val="bg2"/>
              </a:solidFill>
            </a:endParaRPr>
          </a:p>
          <a:p>
            <a:pPr marL="285750" indent="-285750">
              <a:buFont typeface="Wingdings" pitchFamily="2" charset="2"/>
              <a:buChar char="à"/>
            </a:pPr>
            <a:endParaRPr lang="fr-FR" sz="1400" dirty="0">
              <a:solidFill>
                <a:schemeClr val="bg2"/>
              </a:solidFill>
            </a:endParaRPr>
          </a:p>
          <a:p>
            <a:endParaRPr lang="fr-FR" sz="1400" dirty="0">
              <a:solidFill>
                <a:schemeClr val="bg2"/>
              </a:solidFill>
            </a:endParaRPr>
          </a:p>
        </p:txBody>
      </p:sp>
      <p:sp>
        <p:nvSpPr>
          <p:cNvPr id="3" name="TextBox 4">
            <a:extLst>
              <a:ext uri="{FF2B5EF4-FFF2-40B4-BE49-F238E27FC236}">
                <a16:creationId xmlns:a16="http://schemas.microsoft.com/office/drawing/2014/main" id="{9D1A6D9A-5151-99BC-878C-FE22230CCB08}"/>
              </a:ext>
            </a:extLst>
          </p:cNvPr>
          <p:cNvSpPr txBox="1"/>
          <p:nvPr/>
        </p:nvSpPr>
        <p:spPr>
          <a:xfrm>
            <a:off x="6260662" y="2340763"/>
            <a:ext cx="3899338" cy="1877437"/>
          </a:xfrm>
          <a:prstGeom prst="rect">
            <a:avLst/>
          </a:prstGeom>
          <a:solidFill>
            <a:schemeClr val="bg2">
              <a:lumMod val="20000"/>
              <a:lumOff val="80000"/>
            </a:schemeClr>
          </a:solidFill>
          <a:ln>
            <a:noFill/>
          </a:ln>
          <a:effectLst/>
        </p:spPr>
        <p:txBody>
          <a:bodyPr wrap="square">
            <a:spAutoFit/>
          </a:bodyPr>
          <a:lstStyle/>
          <a:p>
            <a:pPr algn="ctr"/>
            <a:r>
              <a:rPr lang="fr-FR" sz="1800" b="1" i="0" u="none" strike="noStrike" baseline="0" dirty="0">
                <a:solidFill>
                  <a:schemeClr val="bg2"/>
                </a:solidFill>
                <a:latin typeface="+mj-lt"/>
              </a:rPr>
              <a:t>Déficit fonctionnel</a:t>
            </a:r>
            <a:endParaRPr lang="fr-FR" sz="1800" b="0" i="0" u="none" strike="noStrike" baseline="0" dirty="0">
              <a:solidFill>
                <a:schemeClr val="bg2"/>
              </a:solidFill>
              <a:latin typeface="+mj-lt"/>
            </a:endParaRPr>
          </a:p>
          <a:p>
            <a:endParaRPr lang="fr-FR" sz="1400" b="0" i="0" u="none" strike="noStrike" baseline="0" dirty="0">
              <a:solidFill>
                <a:schemeClr val="bg2"/>
              </a:solidFill>
            </a:endParaRPr>
          </a:p>
          <a:p>
            <a:r>
              <a:rPr lang="fr-FR" sz="1400" b="0" i="0" u="none" strike="noStrike" baseline="0" dirty="0">
                <a:solidFill>
                  <a:schemeClr val="bg2"/>
                </a:solidFill>
              </a:rPr>
              <a:t>« Notion plus juridique »</a:t>
            </a:r>
          </a:p>
          <a:p>
            <a:r>
              <a:rPr lang="fr-FR" sz="1400" dirty="0">
                <a:solidFill>
                  <a:schemeClr val="bg2"/>
                </a:solidFill>
              </a:rPr>
              <a:t>Effet de cet état sur la vie de la victime</a:t>
            </a:r>
            <a:endParaRPr lang="fr-FR" sz="1400" b="0" i="0" u="none" strike="noStrike" baseline="0" dirty="0">
              <a:solidFill>
                <a:schemeClr val="bg2"/>
              </a:solidFill>
            </a:endParaRPr>
          </a:p>
          <a:p>
            <a:endParaRPr lang="fr-FR" sz="1400" dirty="0">
              <a:solidFill>
                <a:schemeClr val="bg2"/>
              </a:solidFill>
            </a:endParaRPr>
          </a:p>
          <a:p>
            <a:pPr marL="285750" indent="-285750">
              <a:buFont typeface="Wingdings" pitchFamily="2" charset="2"/>
              <a:buChar char="à"/>
            </a:pPr>
            <a:r>
              <a:rPr lang="fr-FR" sz="1400" dirty="0">
                <a:solidFill>
                  <a:schemeClr val="bg2"/>
                </a:solidFill>
                <a:sym typeface="Wingdings" pitchFamily="2" charset="2"/>
              </a:rPr>
              <a:t>Atteintes tangibles comme intangibles</a:t>
            </a:r>
          </a:p>
          <a:p>
            <a:pPr marL="285750" indent="-285750">
              <a:buFont typeface="Wingdings" pitchFamily="2" charset="2"/>
              <a:buChar char="à"/>
            </a:pPr>
            <a:r>
              <a:rPr lang="fr-FR" sz="1400" dirty="0">
                <a:solidFill>
                  <a:schemeClr val="bg2"/>
                </a:solidFill>
                <a:sym typeface="Wingdings" pitchFamily="2" charset="2"/>
              </a:rPr>
              <a:t>Médicales comme sociales</a:t>
            </a:r>
          </a:p>
          <a:p>
            <a:pPr marL="285750" indent="-285750">
              <a:buFont typeface="Wingdings" pitchFamily="2" charset="2"/>
              <a:buChar char="à"/>
            </a:pPr>
            <a:r>
              <a:rPr lang="fr-FR" sz="1400" dirty="0">
                <a:solidFill>
                  <a:schemeClr val="bg2"/>
                </a:solidFill>
                <a:sym typeface="Wingdings" pitchFamily="2" charset="2"/>
              </a:rPr>
              <a:t>Appréciation individualisée</a:t>
            </a:r>
            <a:endParaRPr lang="fr-FR" sz="1400" dirty="0">
              <a:solidFill>
                <a:schemeClr val="bg2"/>
              </a:solidFill>
            </a:endParaRPr>
          </a:p>
        </p:txBody>
      </p:sp>
      <p:sp>
        <p:nvSpPr>
          <p:cNvPr id="9" name="Footer Placeholder 3">
            <a:extLst>
              <a:ext uri="{FF2B5EF4-FFF2-40B4-BE49-F238E27FC236}">
                <a16:creationId xmlns:a16="http://schemas.microsoft.com/office/drawing/2014/main" id="{D82D2916-C733-D644-CB02-E85AF19492EE}"/>
              </a:ext>
            </a:extLst>
          </p:cNvPr>
          <p:cNvSpPr>
            <a:spLocks noGrp="1"/>
          </p:cNvSpPr>
          <p:nvPr>
            <p:ph type="ftr" sz="quarter" idx="11"/>
          </p:nvPr>
        </p:nvSpPr>
        <p:spPr>
          <a:xfrm>
            <a:off x="3774017" y="6247648"/>
            <a:ext cx="5226764" cy="365125"/>
          </a:xfrm>
        </p:spPr>
        <p:txBody>
          <a:bodyPr/>
          <a:lstStyle/>
          <a:p>
            <a:pPr algn="just"/>
            <a:r>
              <a:rPr lang="fr-FR" dirty="0"/>
              <a:t>Analyse critique d’un marqueur de l’évolution du droit en matière de réparation des dommages</a:t>
            </a:r>
          </a:p>
        </p:txBody>
      </p:sp>
    </p:spTree>
    <p:extLst>
      <p:ext uri="{BB962C8B-B14F-4D97-AF65-F5344CB8AC3E}">
        <p14:creationId xmlns:p14="http://schemas.microsoft.com/office/powerpoint/2010/main" val="113588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5EA8-6EDC-82DC-95E9-29418A5ED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6F82E-3540-64CB-6649-404A19DA7E70}"/>
              </a:ext>
            </a:extLst>
          </p:cNvPr>
          <p:cNvSpPr>
            <a:spLocks noGrp="1"/>
          </p:cNvSpPr>
          <p:nvPr>
            <p:ph type="title"/>
          </p:nvPr>
        </p:nvSpPr>
        <p:spPr/>
        <p:txBody>
          <a:bodyPr/>
          <a:lstStyle/>
          <a:p>
            <a:r>
              <a:rPr lang="fr-FR" dirty="0">
                <a:solidFill>
                  <a:schemeClr val="bg2"/>
                </a:solidFill>
              </a:rPr>
              <a:t>Déficit fonctionnel temporaire</a:t>
            </a:r>
            <a:br>
              <a:rPr lang="fr-FR" dirty="0">
                <a:solidFill>
                  <a:schemeClr val="bg2"/>
                </a:solidFill>
              </a:rPr>
            </a:br>
            <a:r>
              <a:rPr lang="fr-FR" sz="2600" dirty="0">
                <a:solidFill>
                  <a:schemeClr val="bg2"/>
                </a:solidFill>
              </a:rPr>
              <a:t>Objet et périmètre</a:t>
            </a:r>
          </a:p>
        </p:txBody>
      </p:sp>
      <p:sp>
        <p:nvSpPr>
          <p:cNvPr id="44" name="Content Placeholder 43">
            <a:extLst>
              <a:ext uri="{FF2B5EF4-FFF2-40B4-BE49-F238E27FC236}">
                <a16:creationId xmlns:a16="http://schemas.microsoft.com/office/drawing/2014/main" id="{38EEF5E9-BFE6-D13F-DB79-371A3B3E5B96}"/>
              </a:ext>
            </a:extLst>
          </p:cNvPr>
          <p:cNvSpPr>
            <a:spLocks noGrp="1"/>
          </p:cNvSpPr>
          <p:nvPr>
            <p:ph sz="half" idx="1"/>
          </p:nvPr>
        </p:nvSpPr>
        <p:spPr>
          <a:xfrm>
            <a:off x="578386" y="1590867"/>
            <a:ext cx="10927814" cy="2397239"/>
          </a:xfrm>
        </p:spPr>
        <p:txBody>
          <a:bodyPr/>
          <a:lstStyle/>
          <a:p>
            <a:pPr algn="just"/>
            <a:r>
              <a:rPr lang="fr-FR" dirty="0"/>
              <a:t>“Ce poste de préjudice cherche à indemniser l’invalidité subie par la victime dans sa sphère personnelle pendant la maladie traumatique, c’est à dire jusqu’à sa consolidation...</a:t>
            </a:r>
          </a:p>
          <a:p>
            <a:pPr algn="just"/>
            <a:r>
              <a:rPr lang="fr-FR" dirty="0"/>
              <a:t>Elle va traduire l’incapacité fonctionnelle totale ou partielle que va subir la victime jusqu’à sa consolidation. Elle correspond aux périodes d’hospitalisation de la victime, mais aussi à la “perte de qualité de vie et à celle des joies usuelles de la vie courante” que rencontre la victime pendant la maladie traumatique (séparation de la victime de son environnement familial et amical durant les hospitalisations, privation temporaire des activités privées ou des agréments auxquels se livre habituellement ou spécifiquement la victime, préjudice sexuel pendant la maladie traumatique, etc.)”</a:t>
            </a:r>
          </a:p>
          <a:p>
            <a:pPr algn="just"/>
            <a:endParaRPr lang="fr-FR" dirty="0"/>
          </a:p>
          <a:p>
            <a:pPr algn="just"/>
            <a:endParaRPr lang="fr-FR" dirty="0"/>
          </a:p>
          <a:p>
            <a:pPr algn="just"/>
            <a:endParaRPr lang="fr-FR" dirty="0"/>
          </a:p>
          <a:p>
            <a:pPr algn="just"/>
            <a:endParaRPr lang="fr-FR" dirty="0"/>
          </a:p>
          <a:p>
            <a:pPr algn="just"/>
            <a:endParaRPr lang="fr-FR" dirty="0"/>
          </a:p>
          <a:p>
            <a:endParaRPr lang="fr-FR" dirty="0"/>
          </a:p>
          <a:p>
            <a:endParaRPr lang="fr-FR" dirty="0"/>
          </a:p>
          <a:p>
            <a:endParaRPr lang="fr-FR" dirty="0"/>
          </a:p>
        </p:txBody>
      </p:sp>
      <p:sp>
        <p:nvSpPr>
          <p:cNvPr id="4" name="Footer Placeholder 3">
            <a:extLst>
              <a:ext uri="{FF2B5EF4-FFF2-40B4-BE49-F238E27FC236}">
                <a16:creationId xmlns:a16="http://schemas.microsoft.com/office/drawing/2014/main" id="{3B913A8E-D8F8-ACB1-9670-FFC3DBC965BC}"/>
              </a:ext>
            </a:extLst>
          </p:cNvPr>
          <p:cNvSpPr>
            <a:spLocks noGrp="1"/>
          </p:cNvSpPr>
          <p:nvPr>
            <p:ph type="ftr" sz="quarter" idx="11"/>
          </p:nvPr>
        </p:nvSpPr>
        <p:spPr>
          <a:xfrm>
            <a:off x="3774017" y="6247648"/>
            <a:ext cx="5226764" cy="365125"/>
          </a:xfrm>
        </p:spPr>
        <p:txBody>
          <a:bodyPr/>
          <a:lstStyle/>
          <a:p>
            <a:pPr algn="just"/>
            <a:r>
              <a:rPr lang="fr-FR" dirty="0"/>
              <a:t>Analyse critique d’un marqueur de l’évolution du droit en matière de réparation des dommages</a:t>
            </a:r>
          </a:p>
        </p:txBody>
      </p:sp>
      <p:sp>
        <p:nvSpPr>
          <p:cNvPr id="5" name="Slide Number Placeholder 4">
            <a:extLst>
              <a:ext uri="{FF2B5EF4-FFF2-40B4-BE49-F238E27FC236}">
                <a16:creationId xmlns:a16="http://schemas.microsoft.com/office/drawing/2014/main" id="{83D69F70-AB14-13ED-60D2-41C7ECC2206E}"/>
              </a:ext>
            </a:extLst>
          </p:cNvPr>
          <p:cNvSpPr>
            <a:spLocks noGrp="1"/>
          </p:cNvSpPr>
          <p:nvPr>
            <p:ph type="sldNum" sz="quarter" idx="12"/>
            <p:custDataLst>
              <p:tags r:id="rId1"/>
            </p:custDataLst>
          </p:nvPr>
        </p:nvSpPr>
        <p:spPr/>
        <p:txBody>
          <a:bodyPr/>
          <a:lstStyle/>
          <a:p>
            <a:fld id="{8415421A-8635-4166-92D2-5F6D44CB9F91}" type="slidenum">
              <a:rPr lang="fr-FR" smtClean="0"/>
              <a:pPr/>
              <a:t>6</a:t>
            </a:fld>
            <a:endParaRPr lang="fr-FR"/>
          </a:p>
        </p:txBody>
      </p:sp>
      <p:sp>
        <p:nvSpPr>
          <p:cNvPr id="3" name="TextBox 4">
            <a:extLst>
              <a:ext uri="{FF2B5EF4-FFF2-40B4-BE49-F238E27FC236}">
                <a16:creationId xmlns:a16="http://schemas.microsoft.com/office/drawing/2014/main" id="{2663BD09-06C9-7539-159E-E4DB009F4646}"/>
              </a:ext>
            </a:extLst>
          </p:cNvPr>
          <p:cNvSpPr txBox="1"/>
          <p:nvPr/>
        </p:nvSpPr>
        <p:spPr>
          <a:xfrm>
            <a:off x="2185362" y="3988106"/>
            <a:ext cx="3177310" cy="1661993"/>
          </a:xfrm>
          <a:prstGeom prst="rect">
            <a:avLst/>
          </a:prstGeom>
          <a:solidFill>
            <a:schemeClr val="bg2">
              <a:lumMod val="20000"/>
              <a:lumOff val="80000"/>
            </a:schemeClr>
          </a:solidFill>
          <a:ln>
            <a:noFill/>
          </a:ln>
          <a:effectLst/>
        </p:spPr>
        <p:txBody>
          <a:bodyPr wrap="square">
            <a:spAutoFit/>
          </a:bodyPr>
          <a:lstStyle/>
          <a:p>
            <a:pPr algn="ctr"/>
            <a:endParaRPr lang="fr-FR" sz="1800" b="0" i="0" u="none" strike="noStrike" baseline="0" dirty="0">
              <a:solidFill>
                <a:schemeClr val="bg2"/>
              </a:solidFill>
              <a:latin typeface="+mj-lt"/>
            </a:endParaRPr>
          </a:p>
          <a:p>
            <a:endParaRPr lang="fr-FR" sz="1400" dirty="0">
              <a:solidFill>
                <a:schemeClr val="bg2"/>
              </a:solidFill>
            </a:endParaRPr>
          </a:p>
          <a:p>
            <a:r>
              <a:rPr lang="fr-FR" sz="1400" dirty="0">
                <a:solidFill>
                  <a:schemeClr val="bg2"/>
                </a:solidFill>
                <a:sym typeface="Wingdings" pitchFamily="2" charset="2"/>
              </a:rPr>
              <a:t>   </a:t>
            </a:r>
            <a:r>
              <a:rPr lang="fr-FR" sz="1400" dirty="0">
                <a:solidFill>
                  <a:schemeClr val="bg2"/>
                </a:solidFill>
              </a:rPr>
              <a:t>ITT</a:t>
            </a:r>
          </a:p>
          <a:p>
            <a:pPr marL="285750" indent="-285750">
              <a:buFont typeface="Wingdings" pitchFamily="2" charset="2"/>
              <a:buChar char="à"/>
            </a:pPr>
            <a:r>
              <a:rPr lang="fr-FR" sz="1400" dirty="0">
                <a:solidFill>
                  <a:schemeClr val="bg2"/>
                </a:solidFill>
              </a:rPr>
              <a:t>Standardisé</a:t>
            </a:r>
          </a:p>
          <a:p>
            <a:pPr marL="285750" indent="-285750">
              <a:buFont typeface="Wingdings" pitchFamily="2" charset="2"/>
              <a:buChar char="à"/>
            </a:pPr>
            <a:r>
              <a:rPr lang="fr-FR" sz="1400" dirty="0">
                <a:solidFill>
                  <a:schemeClr val="bg2"/>
                </a:solidFill>
              </a:rPr>
              <a:t>Souffrances endurées</a:t>
            </a:r>
          </a:p>
          <a:p>
            <a:pPr marL="285750" indent="-285750">
              <a:buFont typeface="Wingdings" pitchFamily="2" charset="2"/>
              <a:buChar char="à"/>
            </a:pPr>
            <a:r>
              <a:rPr lang="fr-FR" sz="1400" dirty="0">
                <a:solidFill>
                  <a:schemeClr val="bg2"/>
                </a:solidFill>
              </a:rPr>
              <a:t>Préjudice esthétique</a:t>
            </a:r>
          </a:p>
          <a:p>
            <a:endParaRPr lang="fr-FR" sz="1400" dirty="0">
              <a:solidFill>
                <a:schemeClr val="bg2"/>
              </a:solidFill>
            </a:endParaRPr>
          </a:p>
        </p:txBody>
      </p:sp>
      <p:sp>
        <p:nvSpPr>
          <p:cNvPr id="6" name="TextBox 4">
            <a:extLst>
              <a:ext uri="{FF2B5EF4-FFF2-40B4-BE49-F238E27FC236}">
                <a16:creationId xmlns:a16="http://schemas.microsoft.com/office/drawing/2014/main" id="{4877A10F-969E-8909-8A3F-6DD3CBAA9D22}"/>
              </a:ext>
            </a:extLst>
          </p:cNvPr>
          <p:cNvSpPr txBox="1"/>
          <p:nvPr/>
        </p:nvSpPr>
        <p:spPr>
          <a:xfrm>
            <a:off x="6256210" y="3988106"/>
            <a:ext cx="3504735" cy="1661993"/>
          </a:xfrm>
          <a:prstGeom prst="rect">
            <a:avLst/>
          </a:prstGeom>
          <a:solidFill>
            <a:schemeClr val="bg2">
              <a:lumMod val="20000"/>
              <a:lumOff val="80000"/>
            </a:schemeClr>
          </a:solidFill>
          <a:ln>
            <a:noFill/>
          </a:ln>
          <a:effectLst/>
        </p:spPr>
        <p:txBody>
          <a:bodyPr wrap="square">
            <a:spAutoFit/>
          </a:bodyPr>
          <a:lstStyle/>
          <a:p>
            <a:pPr algn="ctr"/>
            <a:endParaRPr lang="fr-FR" sz="1800" b="0" i="0" u="none" strike="noStrike" baseline="0" dirty="0">
              <a:solidFill>
                <a:schemeClr val="bg2"/>
              </a:solidFill>
              <a:latin typeface="+mj-lt"/>
            </a:endParaRPr>
          </a:p>
          <a:p>
            <a:endParaRPr lang="fr-FR" sz="1400" b="0" i="0" u="none" strike="noStrike" baseline="0" dirty="0">
              <a:solidFill>
                <a:schemeClr val="bg2"/>
              </a:solidFill>
            </a:endParaRPr>
          </a:p>
          <a:p>
            <a:pPr marL="285750" indent="-285750">
              <a:buFont typeface="Wingdings" pitchFamily="2" charset="2"/>
              <a:buChar char="à"/>
            </a:pPr>
            <a:r>
              <a:rPr lang="fr-FR" sz="1400" dirty="0">
                <a:solidFill>
                  <a:schemeClr val="bg2"/>
                </a:solidFill>
                <a:sym typeface="Wingdings" pitchFamily="2" charset="2"/>
              </a:rPr>
              <a:t>Individualisé</a:t>
            </a:r>
            <a:endParaRPr lang="fr-FR" sz="1400" dirty="0">
              <a:solidFill>
                <a:schemeClr val="bg2"/>
              </a:solidFill>
            </a:endParaRPr>
          </a:p>
          <a:p>
            <a:pPr marL="285750" indent="-285750">
              <a:buFont typeface="Wingdings" pitchFamily="2" charset="2"/>
              <a:buChar char="à"/>
            </a:pPr>
            <a:r>
              <a:rPr lang="fr-FR" sz="1400" dirty="0">
                <a:solidFill>
                  <a:schemeClr val="bg2"/>
                </a:solidFill>
                <a:sym typeface="Wingdings" pitchFamily="2" charset="2"/>
              </a:rPr>
              <a:t>Préjudice sexuel</a:t>
            </a:r>
          </a:p>
          <a:p>
            <a:pPr marL="285750" indent="-285750">
              <a:buFont typeface="Wingdings" pitchFamily="2" charset="2"/>
              <a:buChar char="à"/>
            </a:pPr>
            <a:r>
              <a:rPr lang="fr-FR" sz="1400" dirty="0">
                <a:solidFill>
                  <a:schemeClr val="bg2"/>
                </a:solidFill>
                <a:sym typeface="Wingdings" pitchFamily="2" charset="2"/>
              </a:rPr>
              <a:t>Préjudice d’agrément</a:t>
            </a:r>
          </a:p>
          <a:p>
            <a:pPr marL="285750" indent="-285750">
              <a:buFont typeface="Wingdings" pitchFamily="2" charset="2"/>
              <a:buChar char="à"/>
            </a:pPr>
            <a:endParaRPr lang="fr-FR" sz="1400" dirty="0">
              <a:solidFill>
                <a:schemeClr val="bg2"/>
              </a:solidFill>
              <a:sym typeface="Wingdings" pitchFamily="2" charset="2"/>
            </a:endParaRPr>
          </a:p>
          <a:p>
            <a:endParaRPr lang="fr-FR" sz="1400" dirty="0">
              <a:solidFill>
                <a:schemeClr val="bg2"/>
              </a:solidFill>
            </a:endParaRPr>
          </a:p>
        </p:txBody>
      </p:sp>
      <p:sp>
        <p:nvSpPr>
          <p:cNvPr id="7" name="Freeform 6">
            <a:extLst>
              <a:ext uri="{FF2B5EF4-FFF2-40B4-BE49-F238E27FC236}">
                <a16:creationId xmlns:a16="http://schemas.microsoft.com/office/drawing/2014/main" id="{D3E53BD9-B2D4-BD62-189B-A17930BCCDD7}"/>
              </a:ext>
            </a:extLst>
          </p:cNvPr>
          <p:cNvSpPr/>
          <p:nvPr/>
        </p:nvSpPr>
        <p:spPr>
          <a:xfrm>
            <a:off x="3382178" y="4027984"/>
            <a:ext cx="550845" cy="557671"/>
          </a:xfrm>
          <a:custGeom>
            <a:avLst/>
            <a:gdLst/>
            <a:ahLst/>
            <a:cxnLst/>
            <a:rect l="l" t="t" r="r" b="b"/>
            <a:pathLst>
              <a:path w="752427" h="752427">
                <a:moveTo>
                  <a:pt x="0" y="0"/>
                </a:moveTo>
                <a:lnTo>
                  <a:pt x="752427" y="0"/>
                </a:lnTo>
                <a:lnTo>
                  <a:pt x="752427" y="752428"/>
                </a:lnTo>
                <a:lnTo>
                  <a:pt x="0" y="7524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14">
            <a:extLst>
              <a:ext uri="{FF2B5EF4-FFF2-40B4-BE49-F238E27FC236}">
                <a16:creationId xmlns:a16="http://schemas.microsoft.com/office/drawing/2014/main" id="{2407B976-5091-634F-A6A4-B029BE441EEB}"/>
              </a:ext>
            </a:extLst>
          </p:cNvPr>
          <p:cNvSpPr/>
          <p:nvPr/>
        </p:nvSpPr>
        <p:spPr>
          <a:xfrm>
            <a:off x="7830012" y="4027984"/>
            <a:ext cx="542808" cy="577372"/>
          </a:xfrm>
          <a:custGeom>
            <a:avLst/>
            <a:gdLst/>
            <a:ahLst/>
            <a:cxnLst/>
            <a:rect l="l" t="t" r="r" b="b"/>
            <a:pathLst>
              <a:path w="1773094" h="1764229">
                <a:moveTo>
                  <a:pt x="0" y="0"/>
                </a:moveTo>
                <a:lnTo>
                  <a:pt x="1773094" y="0"/>
                </a:lnTo>
                <a:lnTo>
                  <a:pt x="1773094" y="1764228"/>
                </a:lnTo>
                <a:lnTo>
                  <a:pt x="0" y="1764228"/>
                </a:lnTo>
                <a:lnTo>
                  <a:pt x="0" y="0"/>
                </a:lnTo>
                <a:close/>
              </a:path>
            </a:pathLst>
          </a:custGeom>
          <a:blipFill>
            <a:blip r:embed="rId5"/>
            <a:stretch>
              <a:fillRect/>
            </a:stretch>
          </a:blipFill>
        </p:spPr>
      </p:sp>
    </p:spTree>
    <p:extLst>
      <p:ext uri="{BB962C8B-B14F-4D97-AF65-F5344CB8AC3E}">
        <p14:creationId xmlns:p14="http://schemas.microsoft.com/office/powerpoint/2010/main" val="10394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CB71-9FFC-F7D3-B871-AF8709DBF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27A70-4789-7C21-F511-C8A9589ABE89}"/>
              </a:ext>
            </a:extLst>
          </p:cNvPr>
          <p:cNvSpPr>
            <a:spLocks noGrp="1"/>
          </p:cNvSpPr>
          <p:nvPr>
            <p:ph type="title"/>
          </p:nvPr>
        </p:nvSpPr>
        <p:spPr/>
        <p:txBody>
          <a:bodyPr/>
          <a:lstStyle/>
          <a:p>
            <a:r>
              <a:rPr lang="fr-FR" dirty="0">
                <a:solidFill>
                  <a:schemeClr val="bg2"/>
                </a:solidFill>
              </a:rPr>
              <a:t>Déficit fonctionnel permanent</a:t>
            </a:r>
            <a:br>
              <a:rPr lang="fr-FR" dirty="0">
                <a:solidFill>
                  <a:schemeClr val="bg2"/>
                </a:solidFill>
              </a:rPr>
            </a:br>
            <a:r>
              <a:rPr lang="fr-FR" sz="2600" dirty="0">
                <a:solidFill>
                  <a:schemeClr val="bg2"/>
                </a:solidFill>
              </a:rPr>
              <a:t>Objet et périmètre</a:t>
            </a:r>
          </a:p>
        </p:txBody>
      </p:sp>
      <p:sp>
        <p:nvSpPr>
          <p:cNvPr id="44" name="Content Placeholder 43">
            <a:extLst>
              <a:ext uri="{FF2B5EF4-FFF2-40B4-BE49-F238E27FC236}">
                <a16:creationId xmlns:a16="http://schemas.microsoft.com/office/drawing/2014/main" id="{6ABF39B1-3D4E-AA87-8C47-EC04E6A9617C}"/>
              </a:ext>
            </a:extLst>
          </p:cNvPr>
          <p:cNvSpPr>
            <a:spLocks noGrp="1"/>
          </p:cNvSpPr>
          <p:nvPr>
            <p:ph sz="half" idx="1"/>
          </p:nvPr>
        </p:nvSpPr>
        <p:spPr>
          <a:xfrm>
            <a:off x="578386" y="1590867"/>
            <a:ext cx="10927814" cy="2397239"/>
          </a:xfrm>
        </p:spPr>
        <p:txBody>
          <a:bodyPr/>
          <a:lstStyle/>
          <a:p>
            <a:pPr algn="just"/>
            <a:r>
              <a:rPr lang="fr-FR" dirty="0"/>
              <a:t>« Ce poste de préjudice cherche à indemniser un préjudice extrapatrimonial découlant d’une incapacité constatée médicalement qui établit que le dommage subi a une incidence sur les fonctions du corps humain de la victime. Il s’agit ici de réparer les incidences du dommage qui touchent exclusivement à la sphère personnelle de la victime. Il convient d’indemniser, à ce titre, non seulement les atteintes aux fonctions physiologiques de la victime, mais aussi la douleur permanente qu’elle ressent, la perte de la qualité de vie et les troubles dans les conditions d’existence qu’elle rencontre au quotidien après sa consolidation ».</a:t>
            </a:r>
          </a:p>
          <a:p>
            <a:pPr algn="just"/>
            <a:endParaRPr lang="fr-FR" dirty="0"/>
          </a:p>
          <a:p>
            <a:pPr algn="just"/>
            <a:endParaRPr lang="fr-FR" dirty="0"/>
          </a:p>
          <a:p>
            <a:pPr algn="just"/>
            <a:endParaRPr lang="fr-FR" dirty="0"/>
          </a:p>
          <a:p>
            <a:pPr algn="just"/>
            <a:endParaRPr lang="fr-FR" dirty="0"/>
          </a:p>
          <a:p>
            <a:pPr algn="just"/>
            <a:endParaRPr lang="fr-FR" dirty="0"/>
          </a:p>
          <a:p>
            <a:endParaRPr lang="fr-FR" dirty="0"/>
          </a:p>
          <a:p>
            <a:endParaRPr lang="fr-FR" dirty="0"/>
          </a:p>
          <a:p>
            <a:endParaRPr lang="fr-FR" dirty="0"/>
          </a:p>
        </p:txBody>
      </p:sp>
      <p:sp>
        <p:nvSpPr>
          <p:cNvPr id="4" name="Footer Placeholder 3">
            <a:extLst>
              <a:ext uri="{FF2B5EF4-FFF2-40B4-BE49-F238E27FC236}">
                <a16:creationId xmlns:a16="http://schemas.microsoft.com/office/drawing/2014/main" id="{79ED248E-D25E-4B96-0745-E2982069552C}"/>
              </a:ext>
            </a:extLst>
          </p:cNvPr>
          <p:cNvSpPr>
            <a:spLocks noGrp="1"/>
          </p:cNvSpPr>
          <p:nvPr>
            <p:ph type="ftr" sz="quarter" idx="11"/>
          </p:nvPr>
        </p:nvSpPr>
        <p:spPr>
          <a:xfrm>
            <a:off x="3774017" y="6247648"/>
            <a:ext cx="5127612" cy="365125"/>
          </a:xfrm>
        </p:spPr>
        <p:txBody>
          <a:bodyPr/>
          <a:lstStyle/>
          <a:p>
            <a:pPr algn="just"/>
            <a:r>
              <a:rPr lang="fr-FR" dirty="0"/>
              <a:t>Analyse critique d’un marqueur de l’évolution du droit en matière de réparation des dommages</a:t>
            </a:r>
          </a:p>
        </p:txBody>
      </p:sp>
      <p:sp>
        <p:nvSpPr>
          <p:cNvPr id="5" name="Slide Number Placeholder 4">
            <a:extLst>
              <a:ext uri="{FF2B5EF4-FFF2-40B4-BE49-F238E27FC236}">
                <a16:creationId xmlns:a16="http://schemas.microsoft.com/office/drawing/2014/main" id="{3EA2AD09-705D-56C5-4F17-1A39BFF55908}"/>
              </a:ext>
            </a:extLst>
          </p:cNvPr>
          <p:cNvSpPr>
            <a:spLocks noGrp="1"/>
          </p:cNvSpPr>
          <p:nvPr>
            <p:ph type="sldNum" sz="quarter" idx="12"/>
            <p:custDataLst>
              <p:tags r:id="rId1"/>
            </p:custDataLst>
          </p:nvPr>
        </p:nvSpPr>
        <p:spPr/>
        <p:txBody>
          <a:bodyPr/>
          <a:lstStyle/>
          <a:p>
            <a:fld id="{8415421A-8635-4166-92D2-5F6D44CB9F91}" type="slidenum">
              <a:rPr lang="fr-FR" smtClean="0"/>
              <a:pPr/>
              <a:t>7</a:t>
            </a:fld>
            <a:endParaRPr lang="fr-FR"/>
          </a:p>
        </p:txBody>
      </p:sp>
      <p:sp>
        <p:nvSpPr>
          <p:cNvPr id="3" name="TextBox 4">
            <a:extLst>
              <a:ext uri="{FF2B5EF4-FFF2-40B4-BE49-F238E27FC236}">
                <a16:creationId xmlns:a16="http://schemas.microsoft.com/office/drawing/2014/main" id="{D6F2AED6-971F-E37B-65CF-857BE2C79C32}"/>
              </a:ext>
            </a:extLst>
          </p:cNvPr>
          <p:cNvSpPr txBox="1"/>
          <p:nvPr/>
        </p:nvSpPr>
        <p:spPr>
          <a:xfrm>
            <a:off x="2185362" y="3988106"/>
            <a:ext cx="3177310" cy="1446550"/>
          </a:xfrm>
          <a:prstGeom prst="rect">
            <a:avLst/>
          </a:prstGeom>
          <a:solidFill>
            <a:schemeClr val="bg2">
              <a:lumMod val="20000"/>
              <a:lumOff val="80000"/>
            </a:schemeClr>
          </a:solidFill>
          <a:ln>
            <a:noFill/>
          </a:ln>
          <a:effectLst/>
        </p:spPr>
        <p:txBody>
          <a:bodyPr wrap="square">
            <a:spAutoFit/>
          </a:bodyPr>
          <a:lstStyle/>
          <a:p>
            <a:pPr algn="ctr"/>
            <a:endParaRPr lang="fr-FR" sz="1800" b="0" i="0" u="none" strike="noStrike" baseline="0" dirty="0">
              <a:solidFill>
                <a:schemeClr val="bg2"/>
              </a:solidFill>
              <a:latin typeface="+mj-lt"/>
            </a:endParaRPr>
          </a:p>
          <a:p>
            <a:endParaRPr lang="fr-FR" sz="1400" dirty="0">
              <a:solidFill>
                <a:schemeClr val="bg2"/>
              </a:solidFill>
            </a:endParaRPr>
          </a:p>
          <a:p>
            <a:pPr marL="285750" indent="-285750">
              <a:buFont typeface="Wingdings" pitchFamily="2" charset="2"/>
              <a:buChar char="à"/>
            </a:pPr>
            <a:r>
              <a:rPr lang="fr-FR" sz="1400" dirty="0">
                <a:solidFill>
                  <a:schemeClr val="bg2"/>
                </a:solidFill>
              </a:rPr>
              <a:t>Standardisé</a:t>
            </a:r>
          </a:p>
          <a:p>
            <a:pPr marL="285750" indent="-285750">
              <a:buFont typeface="Wingdings" pitchFamily="2" charset="2"/>
              <a:buChar char="à"/>
            </a:pPr>
            <a:r>
              <a:rPr lang="fr-FR" sz="1400" dirty="0">
                <a:solidFill>
                  <a:schemeClr val="bg2"/>
                </a:solidFill>
              </a:rPr>
              <a:t>Préjudice d’agrément</a:t>
            </a:r>
          </a:p>
          <a:p>
            <a:pPr marL="285750" indent="-285750">
              <a:buFont typeface="Wingdings" pitchFamily="2" charset="2"/>
              <a:buChar char="à"/>
            </a:pPr>
            <a:r>
              <a:rPr lang="fr-FR" sz="1400" dirty="0">
                <a:solidFill>
                  <a:schemeClr val="bg2"/>
                </a:solidFill>
              </a:rPr>
              <a:t>Préjudice sexuel</a:t>
            </a:r>
          </a:p>
          <a:p>
            <a:endParaRPr lang="fr-FR" sz="1400" dirty="0">
              <a:solidFill>
                <a:schemeClr val="bg2"/>
              </a:solidFill>
            </a:endParaRPr>
          </a:p>
        </p:txBody>
      </p:sp>
      <p:sp>
        <p:nvSpPr>
          <p:cNvPr id="6" name="TextBox 4">
            <a:extLst>
              <a:ext uri="{FF2B5EF4-FFF2-40B4-BE49-F238E27FC236}">
                <a16:creationId xmlns:a16="http://schemas.microsoft.com/office/drawing/2014/main" id="{7A1506E8-B9C4-5E72-82C8-4F58BD5FB996}"/>
              </a:ext>
            </a:extLst>
          </p:cNvPr>
          <p:cNvSpPr txBox="1"/>
          <p:nvPr/>
        </p:nvSpPr>
        <p:spPr>
          <a:xfrm>
            <a:off x="6256210" y="3988106"/>
            <a:ext cx="3504735" cy="1446550"/>
          </a:xfrm>
          <a:prstGeom prst="rect">
            <a:avLst/>
          </a:prstGeom>
          <a:solidFill>
            <a:schemeClr val="bg2">
              <a:lumMod val="20000"/>
              <a:lumOff val="80000"/>
            </a:schemeClr>
          </a:solidFill>
          <a:ln>
            <a:noFill/>
          </a:ln>
          <a:effectLst/>
        </p:spPr>
        <p:txBody>
          <a:bodyPr wrap="square">
            <a:spAutoFit/>
          </a:bodyPr>
          <a:lstStyle/>
          <a:p>
            <a:pPr algn="ctr"/>
            <a:endParaRPr lang="fr-FR" sz="1800" b="0" i="0" u="none" strike="noStrike" baseline="0" dirty="0">
              <a:solidFill>
                <a:schemeClr val="bg2"/>
              </a:solidFill>
              <a:latin typeface="+mj-lt"/>
            </a:endParaRPr>
          </a:p>
          <a:p>
            <a:endParaRPr lang="fr-FR" sz="1400" b="0" i="0" u="none" strike="noStrike" baseline="0" dirty="0">
              <a:solidFill>
                <a:schemeClr val="bg2"/>
              </a:solidFill>
            </a:endParaRPr>
          </a:p>
          <a:p>
            <a:pPr marL="285750" indent="-285750">
              <a:buFont typeface="Wingdings" pitchFamily="2" charset="2"/>
              <a:buChar char="à"/>
            </a:pPr>
            <a:r>
              <a:rPr lang="fr-FR" sz="1400" dirty="0">
                <a:solidFill>
                  <a:schemeClr val="bg2"/>
                </a:solidFill>
                <a:sym typeface="Wingdings" pitchFamily="2" charset="2"/>
              </a:rPr>
              <a:t>Individualisé</a:t>
            </a:r>
          </a:p>
          <a:p>
            <a:pPr marL="285750" indent="-285750">
              <a:buFont typeface="Wingdings" pitchFamily="2" charset="2"/>
              <a:buChar char="à"/>
            </a:pPr>
            <a:r>
              <a:rPr lang="fr-FR" sz="1400" dirty="0">
                <a:solidFill>
                  <a:schemeClr val="bg2"/>
                </a:solidFill>
                <a:sym typeface="Wingdings" pitchFamily="2" charset="2"/>
              </a:rPr>
              <a:t>Souffrances endurées</a:t>
            </a:r>
            <a:endParaRPr lang="fr-FR" sz="1400" dirty="0">
              <a:solidFill>
                <a:schemeClr val="bg2"/>
              </a:solidFill>
            </a:endParaRPr>
          </a:p>
          <a:p>
            <a:pPr marL="285750" indent="-285750">
              <a:buFont typeface="Wingdings" pitchFamily="2" charset="2"/>
              <a:buChar char="à"/>
            </a:pPr>
            <a:endParaRPr lang="fr-FR" sz="1400" dirty="0">
              <a:solidFill>
                <a:schemeClr val="bg2"/>
              </a:solidFill>
              <a:sym typeface="Wingdings" pitchFamily="2" charset="2"/>
            </a:endParaRPr>
          </a:p>
          <a:p>
            <a:endParaRPr lang="fr-FR" sz="1400" dirty="0">
              <a:solidFill>
                <a:schemeClr val="bg2"/>
              </a:solidFill>
            </a:endParaRPr>
          </a:p>
        </p:txBody>
      </p:sp>
      <p:sp>
        <p:nvSpPr>
          <p:cNvPr id="8" name="Freeform 14">
            <a:extLst>
              <a:ext uri="{FF2B5EF4-FFF2-40B4-BE49-F238E27FC236}">
                <a16:creationId xmlns:a16="http://schemas.microsoft.com/office/drawing/2014/main" id="{0A45611F-3279-95E1-E3C0-6321EA8EB59F}"/>
              </a:ext>
            </a:extLst>
          </p:cNvPr>
          <p:cNvSpPr/>
          <p:nvPr/>
        </p:nvSpPr>
        <p:spPr>
          <a:xfrm>
            <a:off x="7830012" y="4027984"/>
            <a:ext cx="542808" cy="577372"/>
          </a:xfrm>
          <a:custGeom>
            <a:avLst/>
            <a:gdLst/>
            <a:ahLst/>
            <a:cxnLst/>
            <a:rect l="l" t="t" r="r" b="b"/>
            <a:pathLst>
              <a:path w="1773094" h="1764229">
                <a:moveTo>
                  <a:pt x="0" y="0"/>
                </a:moveTo>
                <a:lnTo>
                  <a:pt x="1773094" y="0"/>
                </a:lnTo>
                <a:lnTo>
                  <a:pt x="1773094" y="1764228"/>
                </a:lnTo>
                <a:lnTo>
                  <a:pt x="0" y="1764228"/>
                </a:lnTo>
                <a:lnTo>
                  <a:pt x="0" y="0"/>
                </a:lnTo>
                <a:close/>
              </a:path>
            </a:pathLst>
          </a:custGeom>
          <a:blipFill>
            <a:blip r:embed="rId3"/>
            <a:stretch>
              <a:fillRect/>
            </a:stretch>
          </a:blipFill>
        </p:spPr>
      </p:sp>
      <p:sp>
        <p:nvSpPr>
          <p:cNvPr id="9" name="Freeform 6">
            <a:extLst>
              <a:ext uri="{FF2B5EF4-FFF2-40B4-BE49-F238E27FC236}">
                <a16:creationId xmlns:a16="http://schemas.microsoft.com/office/drawing/2014/main" id="{8070D461-AD2B-84D4-BA30-6110C180F79A}"/>
              </a:ext>
            </a:extLst>
          </p:cNvPr>
          <p:cNvSpPr/>
          <p:nvPr/>
        </p:nvSpPr>
        <p:spPr>
          <a:xfrm>
            <a:off x="3498594" y="4037834"/>
            <a:ext cx="550845" cy="557671"/>
          </a:xfrm>
          <a:custGeom>
            <a:avLst/>
            <a:gdLst/>
            <a:ahLst/>
            <a:cxnLst/>
            <a:rect l="l" t="t" r="r" b="b"/>
            <a:pathLst>
              <a:path w="752427" h="752427">
                <a:moveTo>
                  <a:pt x="0" y="0"/>
                </a:moveTo>
                <a:lnTo>
                  <a:pt x="752427" y="0"/>
                </a:lnTo>
                <a:lnTo>
                  <a:pt x="752427" y="752428"/>
                </a:lnTo>
                <a:lnTo>
                  <a:pt x="0" y="752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91898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FA6A-A544-B208-1B23-4035B6F0D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EEC39-8429-6565-B547-88C1F3A24D23}"/>
              </a:ext>
            </a:extLst>
          </p:cNvPr>
          <p:cNvSpPr>
            <a:spLocks noGrp="1"/>
          </p:cNvSpPr>
          <p:nvPr>
            <p:ph type="title"/>
          </p:nvPr>
        </p:nvSpPr>
        <p:spPr/>
        <p:txBody>
          <a:bodyPr/>
          <a:lstStyle/>
          <a:p>
            <a:r>
              <a:rPr lang="fr-FR" dirty="0"/>
              <a:t>2. Les limites de l’évolution</a:t>
            </a:r>
          </a:p>
        </p:txBody>
      </p:sp>
      <p:sp>
        <p:nvSpPr>
          <p:cNvPr id="8" name="Content Placeholder 43">
            <a:extLst>
              <a:ext uri="{FF2B5EF4-FFF2-40B4-BE49-F238E27FC236}">
                <a16:creationId xmlns:a16="http://schemas.microsoft.com/office/drawing/2014/main" id="{6CAC433A-F465-C70F-206C-642AE50C2746}"/>
              </a:ext>
            </a:extLst>
          </p:cNvPr>
          <p:cNvSpPr txBox="1">
            <a:spLocks/>
          </p:cNvSpPr>
          <p:nvPr/>
        </p:nvSpPr>
        <p:spPr>
          <a:xfrm>
            <a:off x="545335" y="2064592"/>
            <a:ext cx="10927814" cy="23972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Tension entre normalisation, standardisation et individualisation</a:t>
            </a:r>
          </a:p>
          <a:p>
            <a:pPr algn="just"/>
            <a:r>
              <a:rPr lang="fr-FR" dirty="0"/>
              <a:t>Tension entre droit et médecine</a:t>
            </a:r>
          </a:p>
          <a:p>
            <a:pPr algn="just"/>
            <a:r>
              <a:rPr lang="fr-FR" dirty="0"/>
              <a:t>Primauté donnée aux atteintes tangibles</a:t>
            </a:r>
          </a:p>
          <a:p>
            <a:pPr algn="just"/>
            <a:endParaRPr lang="fr-FR" dirty="0"/>
          </a:p>
          <a:p>
            <a:pPr algn="just"/>
            <a:endParaRPr lang="fr-FR" dirty="0"/>
          </a:p>
          <a:p>
            <a:pPr algn="just"/>
            <a:endParaRPr lang="fr-FR" dirty="0"/>
          </a:p>
          <a:p>
            <a:pPr algn="just"/>
            <a:endParaRPr lang="fr-FR" dirty="0"/>
          </a:p>
          <a:p>
            <a:pPr algn="just"/>
            <a:endParaRPr lang="fr-FR" dirty="0"/>
          </a:p>
          <a:p>
            <a:endParaRPr lang="fr-FR" dirty="0"/>
          </a:p>
          <a:p>
            <a:endParaRPr lang="fr-FR" dirty="0"/>
          </a:p>
          <a:p>
            <a:endParaRPr lang="fr-FR" dirty="0"/>
          </a:p>
        </p:txBody>
      </p:sp>
    </p:spTree>
    <p:extLst>
      <p:ext uri="{BB962C8B-B14F-4D97-AF65-F5344CB8AC3E}">
        <p14:creationId xmlns:p14="http://schemas.microsoft.com/office/powerpoint/2010/main" val="307083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5C0A-B4DA-C8B8-A6AC-3DAE50236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D993C-0DC1-7AF7-176C-5DCCA2E532CF}"/>
              </a:ext>
            </a:extLst>
          </p:cNvPr>
          <p:cNvSpPr>
            <a:spLocks noGrp="1"/>
          </p:cNvSpPr>
          <p:nvPr>
            <p:ph type="title"/>
          </p:nvPr>
        </p:nvSpPr>
        <p:spPr/>
        <p:txBody>
          <a:bodyPr/>
          <a:lstStyle/>
          <a:p>
            <a:r>
              <a:rPr lang="fr-FR" dirty="0"/>
              <a:t>2. Les limites de l’évolution</a:t>
            </a:r>
          </a:p>
        </p:txBody>
      </p:sp>
      <p:sp>
        <p:nvSpPr>
          <p:cNvPr id="8" name="Content Placeholder 43">
            <a:extLst>
              <a:ext uri="{FF2B5EF4-FFF2-40B4-BE49-F238E27FC236}">
                <a16:creationId xmlns:a16="http://schemas.microsoft.com/office/drawing/2014/main" id="{34EC4401-6D57-E613-8528-167F966C09EF}"/>
              </a:ext>
            </a:extLst>
          </p:cNvPr>
          <p:cNvSpPr txBox="1">
            <a:spLocks/>
          </p:cNvSpPr>
          <p:nvPr/>
        </p:nvSpPr>
        <p:spPr>
          <a:xfrm>
            <a:off x="569052" y="1073073"/>
            <a:ext cx="5126668" cy="52616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800" b="1" dirty="0"/>
              <a:t>Nomenclature Dintilhac</a:t>
            </a:r>
            <a:endParaRPr lang="fr-FR" sz="1800" dirty="0"/>
          </a:p>
          <a:p>
            <a:pPr algn="just"/>
            <a:r>
              <a:rPr lang="fr-FR" sz="1800" dirty="0"/>
              <a:t>« Ce poste de préjudice cherche à indemniser l’invalidité subie par la victime dans sa </a:t>
            </a:r>
            <a:r>
              <a:rPr lang="fr-FR" sz="1800" b="1" dirty="0"/>
              <a:t>sphère personnelle</a:t>
            </a:r>
            <a:r>
              <a:rPr lang="fr-FR" sz="1800" dirty="0"/>
              <a:t> pendant la maladie traumatique, c’est à dire jusqu’à sa consolidation...</a:t>
            </a:r>
          </a:p>
          <a:p>
            <a:pPr algn="just"/>
            <a:r>
              <a:rPr lang="fr-FR" sz="1800" dirty="0"/>
              <a:t>Elle va traduire l’incapacité fonctionnelle totale ou partielle que va subir la victime jusqu’à sa consolidation. Elle correspond aux </a:t>
            </a:r>
            <a:r>
              <a:rPr lang="fr-FR" sz="1800" b="1" u="sng" dirty="0"/>
              <a:t>périodes d’hospitalisation de la victime</a:t>
            </a:r>
            <a:r>
              <a:rPr lang="fr-FR" sz="1800" dirty="0"/>
              <a:t>, </a:t>
            </a:r>
            <a:r>
              <a:rPr lang="fr-FR" sz="1800" dirty="0">
                <a:highlight>
                  <a:srgbClr val="FFFF00"/>
                </a:highlight>
              </a:rPr>
              <a:t>mais aussi </a:t>
            </a:r>
            <a:r>
              <a:rPr lang="fr-FR" sz="1800" dirty="0"/>
              <a:t>à la “</a:t>
            </a:r>
            <a:r>
              <a:rPr lang="fr-FR" sz="1800" b="1" dirty="0"/>
              <a:t>perte de qualité de vie et à celle des joies usuelles de la vie courante</a:t>
            </a:r>
            <a:r>
              <a:rPr lang="fr-FR" sz="1800" dirty="0"/>
              <a:t>” que rencontre la victime pendant la maladie traumatique (séparation de la victime de son environnement familial et amical durant les hospitalisations, privation temporaire des activités privées ou des agréments auxquels se livre habituellement ou spécifiquement la victime, préjudice sexuel pendant la maladie traumatique, etc.) ». </a:t>
            </a:r>
          </a:p>
          <a:p>
            <a:pPr algn="just"/>
            <a:endParaRPr lang="fr-FR" dirty="0"/>
          </a:p>
          <a:p>
            <a:pPr algn="just"/>
            <a:endParaRPr lang="fr-FR" dirty="0"/>
          </a:p>
          <a:p>
            <a:endParaRPr lang="fr-FR" dirty="0"/>
          </a:p>
          <a:p>
            <a:endParaRPr lang="fr-FR" dirty="0"/>
          </a:p>
          <a:p>
            <a:endParaRPr lang="fr-FR" dirty="0"/>
          </a:p>
        </p:txBody>
      </p:sp>
      <p:sp>
        <p:nvSpPr>
          <p:cNvPr id="5" name="Content Placeholder 43">
            <a:extLst>
              <a:ext uri="{FF2B5EF4-FFF2-40B4-BE49-F238E27FC236}">
                <a16:creationId xmlns:a16="http://schemas.microsoft.com/office/drawing/2014/main" id="{36A602FF-128A-A0D1-2351-41D7D2D8A7A0}"/>
              </a:ext>
            </a:extLst>
          </p:cNvPr>
          <p:cNvSpPr txBox="1">
            <a:spLocks/>
          </p:cNvSpPr>
          <p:nvPr/>
        </p:nvSpPr>
        <p:spPr>
          <a:xfrm>
            <a:off x="6227132" y="1073073"/>
            <a:ext cx="5126668" cy="52616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800" b="1" dirty="0"/>
              <a:t>Rapport Lambert-Faivre</a:t>
            </a:r>
            <a:endParaRPr lang="fr-FR" sz="1800" dirty="0"/>
          </a:p>
          <a:p>
            <a:pPr algn="just"/>
            <a:r>
              <a:rPr lang="fr-FR" sz="1800" dirty="0"/>
              <a:t>« Si la durée de la maladie traumatique et le niveau d’incapacité fonctionnelle temporaire (en principe évolutif) sont des </a:t>
            </a:r>
            <a:r>
              <a:rPr lang="fr-FR" sz="1800" b="1" dirty="0"/>
              <a:t>éléments de l’évaluation</a:t>
            </a:r>
            <a:r>
              <a:rPr lang="fr-FR" sz="1800" dirty="0"/>
              <a:t>, celle-ci demeure essentiellement </a:t>
            </a:r>
            <a:r>
              <a:rPr lang="fr-FR" sz="1800" b="1" dirty="0"/>
              <a:t>personnalisée</a:t>
            </a:r>
            <a:r>
              <a:rPr lang="fr-FR" sz="1800" dirty="0"/>
              <a:t> ».</a:t>
            </a:r>
          </a:p>
          <a:p>
            <a:pPr algn="just"/>
            <a:r>
              <a:rPr lang="fr-FR" sz="1800" dirty="0"/>
              <a:t>Le préjudice fonctionnel temporaire </a:t>
            </a:r>
            <a:r>
              <a:rPr lang="fr-FR" sz="1800" b="1" dirty="0"/>
              <a:t>strictement personnel</a:t>
            </a:r>
            <a:r>
              <a:rPr lang="fr-FR" sz="1800" dirty="0"/>
              <a:t>, rend compte de la </a:t>
            </a:r>
            <a:r>
              <a:rPr lang="fr-FR" sz="1800" b="1" dirty="0"/>
              <a:t>perte de qualité de vie</a:t>
            </a:r>
            <a:r>
              <a:rPr lang="fr-FR" sz="1800" dirty="0"/>
              <a:t> et de la </a:t>
            </a:r>
            <a:r>
              <a:rPr lang="fr-FR" sz="1800" b="1" dirty="0"/>
              <a:t>perte des joies usuelles de la vie courante</a:t>
            </a:r>
            <a:r>
              <a:rPr lang="fr-FR" sz="1800" dirty="0"/>
              <a:t> sous tous ses aspects pendant la maladie traumatique, </a:t>
            </a:r>
            <a:r>
              <a:rPr lang="fr-FR" sz="1800" dirty="0">
                <a:highlight>
                  <a:srgbClr val="FFFF00"/>
                </a:highlight>
              </a:rPr>
              <a:t>notamment</a:t>
            </a:r>
            <a:r>
              <a:rPr lang="fr-FR" sz="1800" b="1" u="sng" dirty="0">
                <a:highlight>
                  <a:srgbClr val="FFFF00"/>
                </a:highlight>
              </a:rPr>
              <a:t> </a:t>
            </a:r>
            <a:r>
              <a:rPr lang="fr-FR" sz="1800" b="1" u="sng" dirty="0"/>
              <a:t>lors d’hospitalisations</a:t>
            </a:r>
            <a:r>
              <a:rPr lang="fr-FR" sz="1800" u="sng" dirty="0"/>
              <a:t> </a:t>
            </a:r>
            <a:r>
              <a:rPr lang="fr-FR" sz="1800" dirty="0"/>
              <a:t>qui sépare la victime du milieu familial ou lors des périodes alitées avec la suppression de toutes les activités familières ». </a:t>
            </a:r>
          </a:p>
          <a:p>
            <a:pPr algn="just"/>
            <a:endParaRPr lang="fr-FR" dirty="0"/>
          </a:p>
          <a:p>
            <a:pPr algn="just"/>
            <a:endParaRPr lang="fr-FR" dirty="0"/>
          </a:p>
          <a:p>
            <a:endParaRPr lang="fr-FR" dirty="0"/>
          </a:p>
          <a:p>
            <a:endParaRPr lang="fr-FR" dirty="0"/>
          </a:p>
          <a:p>
            <a:endParaRPr lang="fr-FR" dirty="0"/>
          </a:p>
        </p:txBody>
      </p:sp>
    </p:spTree>
    <p:extLst>
      <p:ext uri="{BB962C8B-B14F-4D97-AF65-F5344CB8AC3E}">
        <p14:creationId xmlns:p14="http://schemas.microsoft.com/office/powerpoint/2010/main" val="3161496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1u0TT1dsXNEiG7+CHEP/CwEAAAAAAADAAAAAAADAAAAAwADAAEA////////BQAAAAMAEAALFuiWoMrtVE2OM6L8jf8kMwQAAAABAAMAAAACAAMAAAAEAAQAAQD///////8FAAAABAAQAAsDljbii0uPRoLwAnlQ11E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W7RNPV2xc0SIbv4IcQ/8LANEYXRhABsAAAAETGlua2VkU2hhcGVEYXRhAAUAAAAAAAJOYW1lABkAAABMaW5rZWRTaGFwZXNEYXRhUHJvcGVydHkAEFZlcnNpb24AAAAAAAlMYXN0V3JpdGUAuT90E5kBAAAAAQD/////xgDGAAAABV9pZAAQAAAABBbolqDK7VRNjjOi/I3/JDMDRGF0YQBTAAAACFByZXNlbnRhdGlvblNjYW5uZWRGb3JMaW5rZWRTaGFwZXMAAAJOdW1iZXJGb3JtYXRTZXBhcmF0b3JNb2RlAAoAAABBdXRvbWF0aWMAAAJOYW1lACQAAABMaW5rZWRTaGFwZVByZXNlbnRhdGlvblNldHRpbmdzRGF0YQAQVmVyc2lvbgAAAAAACUxhc3RXcml0ZQDbP3QTmQEAAAACAP////+DAIMAAAAFX2lkABAAAAAEA5Y24otLj0aC8AJ5UNdROQNEYXRhABsAAAAETGlua2VkU2hhcGVEYXRhAAUAAAAAAAJOYW1lABkAAABMaW5rZWRTaGFwZXNEYXRhUHJvcGVydHkAEFZlcnNpb24AAQAAAAlMYXN0V3JpdGUA2z90E5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DAP///////////////////////////////////////////////////////////////////////////////////////////////////////////////////////////////////////////////////////////////////////////////////////////////////////////////////////////////////////////////////////////////////////////////////////////////////////////////////////////////////////////////////////////////////////////////////////////////////////////////////////////////////////////////////////////////////////////////////////////////////////////////wEAIAH///////////////8AAA7///////8FAAAABAD///////////////////////////////////////////////////////////////////////////////////////////////////////////////////////////////////////////////////////////////////////////////////////////////////////////////////////////////////////////////////////////////////////////////////////////////////////////////////////////////////////////////////////////////////////////////////////////////////////////////////////////////////////////////////////////////////////////////////////////////////////////////////////8CAAEBAwAAAAIA////////GgAGTGlua2VkU2hhcGVzRGF0YVByb3BlcnR5XzAEAAAAAAAFAAAAAwAFAAAABAADAAEBAwAAAAMA////////JQAGTGlua2VkU2hhcGVQcmVzZW50YXRpb25TZXR0aW5nc0RhdGFfMAQAAAABAAUAAAAAAAUAAAACAAQAAQEDAAAABAD///////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925648098279675"/>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UBAQEBAQEBAQEBAQEBAQMAAAAAAAAAAwAAAAMAAAAA/////wUA8gsAAAAAAAAAAAAAIAD///////////////8AAAD///////////////8DAAAABAD///////8DAAAABAD///////8DAAAABAD///////////////////////////////////////////////////////////////////////////////////////////////////////////////////////////////////////////////////////////////////////////////////////////////////////////////////////////////////////////////////////////////////////////////////////////////////////////////////////////////////////////////////////////////////////////////////////////////////////////////////////////////////////////////////////////////////////////////8BACAA////////////////AAAO////////AwAAAAMA////////////////////////////////////////////////////////////////////////////////////////////////////////////////////////////////////////////////////////////////////////////////////////////////////////////////////////////////////////////////////////////////////////////////////////////////////////////////////////////////////////////////////////////////////////////////////////////////////////////////////////////////////////////////////////////////////////////////////////////////////////////////////////AgACAP///////wUAAAACABAAC/vKZ9Y9M4NEnnUZw+H/lwkEAAAAAAADAAAABAADAAAAAwADAAAABAD///////8DAAEA////////BQAAAAMAEAALPSuA9ElMXEeLAh+RCsqVAgQAAAABAAMAAAACAAMAAAABAAQAAwD///////8FAAAABAAQAAvdUX4MP4FvSLZNgp1vdAhoBAAAAAIAAwAAAAAAAw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pn1j0zg0SedRnD4f+XCQREYXRhAAUAAAAAAk5hbWUADQAAAExpbmtEYXRhTGlzdAAQVmVyc2lvbgAAAAAACUxhc3RXcml0ZQAENUcZmQEAAAABAP////9hAGEAAAAFX2lkABAAAAAEPSuA9ElMXEeLAh+RCsqVAgREYXRhAAUAAAAAAk5hbWUADQAAAExpbmtEYXRhTGlzdAAQVmVyc2lvbgABAAAACUxhc3RXcml0ZQAcNUcZmQEAAAACAP////9wAHAAAAAFX2lkABAAAAAE3VF+DD+Bb0i2TYKdb3QIaANEYXRhABYAAAACUGVyc29uYWxJZAABAAAAAAACTmFtZQALAAAAUGVyc29uYWxJZAAQVmVyc2lvbgAAAAAACUxhc3RXcml0ZQBiNU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EAP///////wUAAAAEAP///////////////////////////////////////////////////////////////////////////////////////////////////////////////////////////////////////////////////////////////////////////////////////////////////////////////////////////////////////////////////////////////////////////////////////////////////////////////////////////////////////////////////////////////////////////////////////////////////////////////////////////////////////////////wEAIAH///////////////8AAA7///////8FAAAABAD///////////////////////////////////////////////////////////////////////////////////////////////////////////////////////////////////////////////////////////////////////////////////////////////////////////////////////////////////////////////////////////////////////////////////////////////////////////////////////////////////////////////////////////////////////////////////////////////////////////////////////////////////////////////////////////////////////////////////////////////////////////////////////8CAAEBAwAAAAIA////////DgAGTGlua0RhdGFMaXN0XzAEAAAAAAAFAAAAAAAFAAAAAwADAAMBAwAAAAMA////////DgAGTGlua0RhdGFMaXN0XzEEAAAAAQAFAAAAAgAFAAAABAAFAAAAAAAFAAAABAAFAAAAAAAFAAAABAAEAAUBAwAAAAQA////////DAAGUGVyc29uYWxJZF8wBAAAAAIABQAAAAMABQAAAAEABQAAAAM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2040508"/>
  <p:tag name="EMPOWERCHARTSPROPERTIES_B_LENGTH" val="24576"/>
  <p:tag name="DOWN_MIGRATION_INITIAL_LAYOUT_REQUIRED" val="9.2.99"/>
  <p:tag name="RUNTIME_ID" val="ff25f2b4-4df2-4ccf-8c23-170b76b3661a"/>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gD///////////////////////////////////////////////////////////////////////////////////////////////////////////////////////////////////////////////////////////////////////////////////////////////////////////////////////////////////////////////////////////////////////////////////////////////////////////////////////////////////////////////////////////////////////////////////////////////////////////////////////////////////////////////////////////////////////////////////////////////8BACAA////////////////AAAO////////AwAAAAQA////////////////////////////////////////////////////////////////////////////////////////////////////////////////////////////////////////////////////////////////////////////////////////////////////////////////////////////////////////////////////////////////////////////////////////////////////////////////////////////////////////////////////////////////////////////////////////////////////////////////////////////////////////////////////////////////////////////////////////////////////////////////////////AgACAP///////wUAAAACABAAC2Jkg1YZFM1PuDagT8ZnZ10EAAAAAAADAAAAAAADAAAAAwADAAAAAAD///////8DAAEA////////BQAAAAMAEAALfB49exrY60OJZ4bSg8mVOAQAAAABAAMAAAACAAMAAAAEAAQAAQD///////8FAAAABAAQAAtuCAahtpqHTrv4PAz/LCM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mSDVhkUzU+4NqBPxmdnXQREYXRhAAUAAAAAAk5hbWUADQAAAExpbmtEYXRhTGlzdAAQVmVyc2lvbgABAAAACUxhc3RXcml0ZQD4NUcZmQEAAAABAP////9hAGEAAAAFX2lkABAAAAAEfB49exrY60OJZ4bSg8mVOAREYXRhAAUAAAAAAk5hbWUADQAAAExpbmtEYXRhTGlzdAAQVmVyc2lvbgAAAAAACUxhc3RXcml0ZQD4NUcZmQEAAAACAP////9wAHAAAAAFX2lkABAAAAAEbggGobaah067+DwM/ywjIgNEYXRhABYAAAACUGVyc29uYWxJZAABAAAAAAACTmFtZQALAAAAUGVyc29uYWxJZAAQVmVyc2lvbgAAAAAACUxhc3RXcml0ZQAM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EAP///////////////////////////////////////////////////////////////////////////////////////////////////////////////////////////////////////////////////////////////////////////////////////////////////////////////////////////////////////////////////////////////////////////////////////////////////////////////////////////////////////////////////////////////////////////////////////////////////////////////////////////////////////////////////////////////////////////////wEAIAH///////////////8AAA7///////8FAAAABAD///////////////////////////////////////////////////////////////////////////////////////////////////////////////////////////////////////////////////////////////////////////////////////////////////////////////////////////////////////////////////////////////////////////////////////////////////////////////////////////////////////////////////////////////////////////////////////////////////////////////////////////////////////////////////////////////////////////////////////////////////////////////////////8CAAIBAwAAAAIA////////DgAGTGlua0RhdGFMaXN0XzEEAAAAAAAFAAAAAwAFAAAABAAFAAAAAAAFAAAABAADAAEBAwAAAAMA////////DgAGTGlua0RhdGFMaXN0XzAEAAAAAQ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3742052"/>
  <p:tag name="EMPOWERCHARTSPROPERTIES_B_LENGTH" val="24576"/>
  <p:tag name="DOWN_MIGRATION_INITIAL_LAYOUT_REQUIRED" val="9.2.99"/>
  <p:tag name="RUNTIME_ID" val="bae85acf-10bd-40aa-9dd3-2b72764d2dea"/>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0LAYAVqKBNOv7kYqGn+/FUEAAAAAAADAAAAAAADAAAAAwADAAIA////////BQAAAAMAEAAL8TCrNKsNtEGPqHDCjPLpVQQAAAABAAMAAAACAAMAAAAEAAMAAAAAAP///////wQAAQD///////8FAAAABAAQAAvovg6Rz2sDRIF/i1VfC2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sBgBWooE06/uRioaf78VQREYXRhAAUAAAAAAk5hbWUADQAAAExpbmtEYXRhTGlzdAAQVmVyc2lvbgAAAAAACUxhc3RXcml0ZQAoNkcZmQEAAAABAP////9hAGEAAAAFX2lkABAAAAAE8TCrNKsNtEGPqHDCjPLpVQREYXRhAAUAAAAAAk5hbWUADQAAAExpbmtEYXRhTGlzdAAQVmVyc2lvbgABAAAACUxhc3RXcml0ZQAoNkcZmQEAAAACAP////9wAHAAAAAFX2lkABAAAAAE6L4Okc9rA0SBf4tVXwti/gNEYXRhABYAAAACUGVyc29uYWxJZAABAAAAAAACTmFtZQALAAAAUGVyc29uYWxJZAAQVmVyc2lvbgAAAAAACUxhc3RXcml0ZQBA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246606"/>
  <p:tag name="EMPOWERCHARTSPROPERTIES_B_LENGTH" val="24576"/>
  <p:tag name="DOWN_MIGRATION_INITIAL_LAYOUT_REQUIRED" val="9.2.99"/>
  <p:tag name="RUNTIME_ID" val="5a1d816b-0d14-42da-b307-f3b615cc6979"/>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09ofgDlgOhItvaJ3K7Auu4EAAAAAAADAAAAAAADAAAABAADAAEA////////BQAAAAMAEAALXsxn1fJWUUya6fXj/+fr7wQAAAABAAMAAAAEAAMAAAABAAQAAQD///////8FAAAABAAQAAvFxz18R3wORZ6FEuhLtku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2h+AOWA6Ei29oncrsC67gREYXRhAAUAAAAAAk5hbWUADQAAAExpbmtEYXRhTGlzdAAQVmVyc2lvbgABAAAACUxhc3RXcml0ZQBaNkcZmQEAAAABAP////9hAGEAAAAFX2lkABAAAAAEXsxn1fJWUUya6fXj/+fr7wREYXRhAAUAAAAAAk5hbWUADQAAAExpbmtEYXRhTGlzdAAQVmVyc2lvbgAAAAAACUxhc3RXcml0ZQBaNkcZmQEAAAACAP////9wAHAAAAAFX2lkABAAAAAExcc9fEd8DkWehRLoS7ZLiANEYXRhABYAAAACUGVyc29uYWxJZAABAAAAAAACTmFtZQALAAAAUGVyc29uYWxJZAAQVmVyc2lvbgAAAAAACUxhc3RXcml0ZQBs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688988"/>
  <p:tag name="EMPOWERCHARTSPROPERTIES_B_LENGTH" val="24576"/>
  <p:tag name="DOWN_MIGRATION_INITIAL_LAYOUT_REQUIRED" val="9.2.99"/>
  <p:tag name="RUNTIME_ID" val="3fac9fe1-ea51-44a5-aec9-a30fd7d36ae7"/>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8/JtWaqnUtAi8HeBYYZvgoEAAAAAAADAAAABAADAAAAAwADAAAAAAADAAAAAwADAAQA////////BQAAAAMAEAALfonEoJDOs0yFy6Kw8ZYsNwQAAAABAAMAAAACAAMAAAABAAMAAAACAP///////wMAAAAAAP///////wMAAAAAAP///////wQAAQD///////8FAAAABAAQAAuv0ENQiyHuQqfSwypI7LFs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8m1ZqqdS0CLwd4Fhhm+CgREYXRhAAUAAAAAAk5hbWUADQAAAExpbmtEYXRhTGlzdAAQVmVyc2lvbgABAAAACUxhc3RXcml0ZQCKNkcZmQEAAAABAP////9hAGEAAAAFX2lkABAAAAAEfonEoJDOs0yFy6Kw8ZYsNwREYXRhAAUAAAAAAk5hbWUADQAAAExpbmtEYXRhTGlzdAAQVmVyc2lvbgAAAAAACUxhc3RXcml0ZQCKNkcZmQEAAAACAP////9wAHAAAAAFX2lkABAAAAAEr9BDUIsh7kKn0sMqSOyxbANEYXRhABYAAAACUGVyc29uYWxJZAABAAAAAAACTmFtZQALAAAAUGVyc29uYWxJZAAQVmVyc2lvbgAAAAAACUxhc3RXcml0ZQCb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141128"/>
  <p:tag name="EMPOWERCHARTSPROPERTIES_B_LENGTH" val="24576"/>
  <p:tag name="DOWN_MIGRATION_INITIAL_LAYOUT_REQUIRED" val="9.2.99"/>
  <p:tag name="RUNTIME_ID" val="27c9014f-00ed-44c1-a430-7490e416fe5d"/>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1iEYYwQWa5Nj6MI2MyvEn0EAAAAAAADAAAABAADAAAAAwADAAAAAAD///////8DAAAAAAD///////8DAAEA////////BQAAAAMAEAAL9P2Szs9m60yZATBILZ7GmwQAAAABAAMAAAACAAMAAAABAAQAAQD///////8FAAAABAAQAAv8bP8gBFS9Ro0a7sJsp9QJ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IRhjBBZrk2PowjYzK8SfQREYXRhAAUAAAAAAk5hbWUADQAAAExpbmtEYXRhTGlzdAAQVmVyc2lvbgABAAAACUxhc3RXcml0ZQCzNkcZmQEAAAABAP////9hAGEAAAAFX2lkABAAAAAE9P2Szs9m60yZATBILZ7GmwREYXRhAAUAAAAAAk5hbWUADQAAAExpbmtEYXRhTGlzdAAQVmVyc2lvbgAAAAAACUxhc3RXcml0ZQCzNkcZmQEAAAACAP////9wAHAAAAAFX2lkABAAAAAE/Gz/IARUvUaNGu7CbKfUCQNEYXRhABYAAAACUGVyc29uYWxJZAABAAAAAAACTmFtZQALAAAAUGVyc29uYWxJZAAQVmVyc2lvbgAAAAAACUxhc3RXcml0ZQDT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702387"/>
  <p:tag name="EMPOWERCHARTSPROPERTIES_B_LENGTH" val="24576"/>
  <p:tag name="DOWN_MIGRATION_INITIAL_LAYOUT_REQUIRED" val="9.2.99"/>
  <p:tag name="RUNTIME_ID" val="3640c03f-819d-44ec-a699-c0a443c508e5"/>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heme/theme1.xml><?xml version="1.0" encoding="utf-8"?>
<a:theme xmlns:a="http://schemas.openxmlformats.org/drawingml/2006/main" name="Office Theme">
  <a:themeElements>
    <a:clrScheme name="CNB Evenement 21/11">
      <a:dk1>
        <a:sysClr val="windowText" lastClr="000000"/>
      </a:dk1>
      <a:lt1>
        <a:sysClr val="window" lastClr="FFFFFF"/>
      </a:lt1>
      <a:dk2>
        <a:srgbClr val="000000"/>
      </a:dk2>
      <a:lt2>
        <a:srgbClr val="2D676D"/>
      </a:lt2>
      <a:accent1>
        <a:srgbClr val="D8B949"/>
      </a:accent1>
      <a:accent2>
        <a:srgbClr val="B39C65"/>
      </a:accent2>
      <a:accent3>
        <a:srgbClr val="535C5E"/>
      </a:accent3>
      <a:accent4>
        <a:srgbClr val="678693"/>
      </a:accent4>
      <a:accent5>
        <a:srgbClr val="5F8896"/>
      </a:accent5>
      <a:accent6>
        <a:srgbClr val="FFFFFF"/>
      </a:accent6>
      <a:hlink>
        <a:srgbClr val="B39C65"/>
      </a:hlink>
      <a:folHlink>
        <a:srgbClr val="678693"/>
      </a:folHlink>
    </a:clrScheme>
    <a:fontScheme name="CNB event">
      <a:majorFont>
        <a:latin typeface="Futura PT Book"/>
        <a:ea typeface=""/>
        <a:cs typeface=""/>
      </a:majorFont>
      <a:minorFont>
        <a:latin typeface="DIN 201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9B2B0B675944B804A582AC2A64061" ma:contentTypeVersion="3" ma:contentTypeDescription="Crée un document." ma:contentTypeScope="" ma:versionID="771b83c8c1eef6e180041f4be9a2678a">
  <xsd:schema xmlns:xsd="http://www.w3.org/2001/XMLSchema" xmlns:xs="http://www.w3.org/2001/XMLSchema" xmlns:p="http://schemas.microsoft.com/office/2006/metadata/properties" xmlns:ns2="059f11b1-9e85-4c06-8f8b-385557af14bd" targetNamespace="http://schemas.microsoft.com/office/2006/metadata/properties" ma:root="true" ma:fieldsID="3b9da10e3b456d04cd063b58ae88619b" ns2:_="">
    <xsd:import namespace="059f11b1-9e85-4c06-8f8b-385557af14b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f11b1-9e85-4c06-8f8b-385557af1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47B57D-8CDE-4AE9-850E-95D6B29EE126}"/>
</file>

<file path=customXml/itemProps2.xml><?xml version="1.0" encoding="utf-8"?>
<ds:datastoreItem xmlns:ds="http://schemas.openxmlformats.org/officeDocument/2006/customXml" ds:itemID="{B4062AC2-602A-4319-97B3-02908DA8A6D2}"/>
</file>

<file path=customXml/itemProps3.xml><?xml version="1.0" encoding="utf-8"?>
<ds:datastoreItem xmlns:ds="http://schemas.openxmlformats.org/officeDocument/2006/customXml" ds:itemID="{F6DA8EEB-DD58-49E5-B31D-0944EFD2098A}"/>
</file>

<file path=docProps/app.xml><?xml version="1.0" encoding="utf-8"?>
<Properties xmlns="http://schemas.openxmlformats.org/officeDocument/2006/extended-properties" xmlns:vt="http://schemas.openxmlformats.org/officeDocument/2006/docPropsVTypes">
  <TotalTime>254</TotalTime>
  <Words>957</Words>
  <Application>Microsoft Office PowerPoint</Application>
  <PresentationFormat>Grand écran</PresentationFormat>
  <Paragraphs>134</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Aptos</vt:lpstr>
      <vt:lpstr>Arial</vt:lpstr>
      <vt:lpstr>DIN 2014</vt:lpstr>
      <vt:lpstr>Futura PT Book</vt:lpstr>
      <vt:lpstr>Futura PT Heavy</vt:lpstr>
      <vt:lpstr>Garamond</vt:lpstr>
      <vt:lpstr>Wingdings</vt:lpstr>
      <vt:lpstr>Office Theme</vt:lpstr>
      <vt:lpstr>Déficit fonctionnel permanent et déficit fonctionnel temporaire</vt:lpstr>
      <vt:lpstr>Analyse critique d’un marqueur de l’évolution du droit en matière de réparation des dommages</vt:lpstr>
      <vt:lpstr>Déficit fonctionnel </vt:lpstr>
      <vt:lpstr>1. Rupture avec le passé</vt:lpstr>
      <vt:lpstr>Un glissement sémantique</vt:lpstr>
      <vt:lpstr>Déficit fonctionnel temporaire Objet et périmètre</vt:lpstr>
      <vt:lpstr>Déficit fonctionnel permanent Objet et périmètre</vt:lpstr>
      <vt:lpstr>2. Les limites de l’évolution</vt:lpstr>
      <vt:lpstr>2. Les limites de l’évolution</vt:lpstr>
      <vt:lpstr>2. Les limites de l’évolution</vt:lpstr>
      <vt:lpstr>2. Les limites de l’évolution</vt:lpstr>
      <vt:lpstr>Perspectives d’évolution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Déficit fonctionnel permanent et déficit fonctionnel temporaire</dc:title>
  <dc:creator>Arlette Simon</dc:creator>
  <cp:lastModifiedBy>Marion PRUDENT</cp:lastModifiedBy>
  <cp:revision>11</cp:revision>
  <dcterms:created xsi:type="dcterms:W3CDTF">2025-09-04T06:40:14Z</dcterms:created>
  <dcterms:modified xsi:type="dcterms:W3CDTF">2025-11-19T15:59:46Z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0x01010038D9B2B0B675944B804A582AC2A64061</vt:lpwstr>
  </property>
</Properties>
</file>