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9" r:id="rId3"/>
    <p:sldId id="257" r:id="rId4"/>
    <p:sldId id="276" r:id="rId5"/>
    <p:sldId id="304" r:id="rId6"/>
    <p:sldId id="275" r:id="rId7"/>
    <p:sldId id="264" r:id="rId8"/>
    <p:sldId id="277" r:id="rId9"/>
    <p:sldId id="278" r:id="rId10"/>
    <p:sldId id="283" r:id="rId11"/>
    <p:sldId id="265" r:id="rId12"/>
    <p:sldId id="285" r:id="rId13"/>
    <p:sldId id="284" r:id="rId14"/>
    <p:sldId id="287" r:id="rId15"/>
    <p:sldId id="288" r:id="rId16"/>
    <p:sldId id="289" r:id="rId17"/>
    <p:sldId id="290" r:id="rId18"/>
    <p:sldId id="266" r:id="rId19"/>
    <p:sldId id="292" r:id="rId20"/>
    <p:sldId id="282" r:id="rId21"/>
    <p:sldId id="293" r:id="rId22"/>
    <p:sldId id="294" r:id="rId23"/>
    <p:sldId id="267" r:id="rId24"/>
    <p:sldId id="295" r:id="rId25"/>
    <p:sldId id="296" r:id="rId26"/>
    <p:sldId id="297" r:id="rId27"/>
    <p:sldId id="298" r:id="rId28"/>
    <p:sldId id="299" r:id="rId29"/>
    <p:sldId id="300" r:id="rId30"/>
    <p:sldId id="268" r:id="rId31"/>
    <p:sldId id="280" r:id="rId32"/>
    <p:sldId id="301" r:id="rId33"/>
    <p:sldId id="302" r:id="rId34"/>
    <p:sldId id="286" r:id="rId35"/>
    <p:sldId id="303" r:id="rId36"/>
    <p:sldId id="269" r:id="rId37"/>
    <p:sldId id="272" r:id="rId38"/>
    <p:sldId id="273" r:id="rId39"/>
    <p:sldId id="305" r:id="rId40"/>
  </p:sldIdLst>
  <p:sldSz cx="12192000" cy="6858000"/>
  <p:notesSz cx="6858000" cy="9144000"/>
  <p:custDataLst>
    <p:tags r:id="rId4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500"/>
    <a:srgbClr val="5F88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70667B-B98F-448B-A762-77375999E598}" v="65" dt="2025-11-17T08:55:27.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0" autoAdjust="0"/>
    <p:restoredTop sz="93260" autoAdjust="0"/>
  </p:normalViewPr>
  <p:slideViewPr>
    <p:cSldViewPr snapToGrid="0" showGuides="1">
      <p:cViewPr varScale="1">
        <p:scale>
          <a:sx n="114" d="100"/>
          <a:sy n="114" d="100"/>
        </p:scale>
        <p:origin x="210" y="1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microsoft.com/office/2016/11/relationships/changesInfo" Target="changesInfos/changesInfo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lette Simon" userId="f8e6e685-e2ee-4044-a307-57648a3e1d7f" providerId="ADAL" clId="{E743E4AA-11AD-4765-83A7-99ECEACBDB7B}"/>
    <pc:docChg chg="undo custSel modSld">
      <pc:chgData name="Arlette Simon" userId="f8e6e685-e2ee-4044-a307-57648a3e1d7f" providerId="ADAL" clId="{E743E4AA-11AD-4765-83A7-99ECEACBDB7B}" dt="2025-11-17T08:51:44.498" v="440" actId="14734"/>
      <pc:docMkLst>
        <pc:docMk/>
      </pc:docMkLst>
      <pc:sldChg chg="addSp delSp modSp mod chgLayout">
        <pc:chgData name="Arlette Simon" userId="f8e6e685-e2ee-4044-a307-57648a3e1d7f" providerId="ADAL" clId="{E743E4AA-11AD-4765-83A7-99ECEACBDB7B}" dt="2025-11-14T15:07:47.939" v="11" actId="552"/>
        <pc:sldMkLst>
          <pc:docMk/>
          <pc:sldMk cId="2935408139" sldId="256"/>
        </pc:sldMkLst>
        <pc:spChg chg="mod ord">
          <ac:chgData name="Arlette Simon" userId="f8e6e685-e2ee-4044-a307-57648a3e1d7f" providerId="ADAL" clId="{E743E4AA-11AD-4765-83A7-99ECEACBDB7B}" dt="2025-11-14T15:07:47.939" v="11" actId="552"/>
          <ac:spMkLst>
            <pc:docMk/>
            <pc:sldMk cId="2935408139" sldId="256"/>
            <ac:spMk id="2" creationId="{D582FBE2-C18A-BE0E-F69F-3A8FC1522847}"/>
          </ac:spMkLst>
        </pc:spChg>
        <pc:spChg chg="mod">
          <ac:chgData name="Arlette Simon" userId="f8e6e685-e2ee-4044-a307-57648a3e1d7f" providerId="ADAL" clId="{E743E4AA-11AD-4765-83A7-99ECEACBDB7B}" dt="2025-11-14T15:07:47.939" v="11" actId="552"/>
          <ac:spMkLst>
            <pc:docMk/>
            <pc:sldMk cId="2935408139" sldId="256"/>
            <ac:spMk id="3" creationId="{60AC5FA1-53BF-557A-29F9-A4B2EF18227F}"/>
          </ac:spMkLst>
        </pc:spChg>
        <pc:spChg chg="mod">
          <ac:chgData name="Arlette Simon" userId="f8e6e685-e2ee-4044-a307-57648a3e1d7f" providerId="ADAL" clId="{E743E4AA-11AD-4765-83A7-99ECEACBDB7B}" dt="2025-11-14T15:07:12.506" v="2" actId="1076"/>
          <ac:spMkLst>
            <pc:docMk/>
            <pc:sldMk cId="2935408139" sldId="256"/>
            <ac:spMk id="5" creationId="{59C5BB44-3C42-EB6D-F13F-F6A8CF732033}"/>
          </ac:spMkLst>
        </pc:spChg>
      </pc:sldChg>
      <pc:sldChg chg="addSp delSp modSp mod chgLayout">
        <pc:chgData name="Arlette Simon" userId="f8e6e685-e2ee-4044-a307-57648a3e1d7f" providerId="ADAL" clId="{E743E4AA-11AD-4765-83A7-99ECEACBDB7B}" dt="2025-11-14T15:09:20.511" v="18" actId="14100"/>
        <pc:sldMkLst>
          <pc:docMk/>
          <pc:sldMk cId="773821029" sldId="257"/>
        </pc:sldMkLst>
        <pc:spChg chg="mod ord">
          <ac:chgData name="Arlette Simon" userId="f8e6e685-e2ee-4044-a307-57648a3e1d7f" providerId="ADAL" clId="{E743E4AA-11AD-4765-83A7-99ECEACBDB7B}" dt="2025-11-14T15:09:20.511" v="18" actId="14100"/>
          <ac:spMkLst>
            <pc:docMk/>
            <pc:sldMk cId="773821029" sldId="257"/>
            <ac:spMk id="5" creationId="{F71B29D6-A328-C669-0885-7DFB7AFAAA71}"/>
          </ac:spMkLst>
        </pc:spChg>
      </pc:sldChg>
      <pc:sldChg chg="modSp mod">
        <pc:chgData name="Arlette Simon" userId="f8e6e685-e2ee-4044-a307-57648a3e1d7f" providerId="ADAL" clId="{E743E4AA-11AD-4765-83A7-99ECEACBDB7B}" dt="2025-11-14T15:08:51.343" v="16" actId="179"/>
        <pc:sldMkLst>
          <pc:docMk/>
          <pc:sldMk cId="2015626088" sldId="259"/>
        </pc:sldMkLst>
        <pc:spChg chg="mod">
          <ac:chgData name="Arlette Simon" userId="f8e6e685-e2ee-4044-a307-57648a3e1d7f" providerId="ADAL" clId="{E743E4AA-11AD-4765-83A7-99ECEACBDB7B}" dt="2025-11-14T15:08:51.343" v="16" actId="179"/>
          <ac:spMkLst>
            <pc:docMk/>
            <pc:sldMk cId="2015626088" sldId="259"/>
            <ac:spMk id="3" creationId="{2287153D-F296-A46A-743E-C724C3B14A77}"/>
          </ac:spMkLst>
        </pc:spChg>
      </pc:sldChg>
      <pc:sldChg chg="modSp mod">
        <pc:chgData name="Arlette Simon" userId="f8e6e685-e2ee-4044-a307-57648a3e1d7f" providerId="ADAL" clId="{E743E4AA-11AD-4765-83A7-99ECEACBDB7B}" dt="2025-11-14T15:12:12.817" v="44" actId="14100"/>
        <pc:sldMkLst>
          <pc:docMk/>
          <pc:sldMk cId="371371456" sldId="275"/>
        </pc:sldMkLst>
        <pc:spChg chg="mod">
          <ac:chgData name="Arlette Simon" userId="f8e6e685-e2ee-4044-a307-57648a3e1d7f" providerId="ADAL" clId="{E743E4AA-11AD-4765-83A7-99ECEACBDB7B}" dt="2025-11-14T15:12:12.817" v="44" actId="14100"/>
          <ac:spMkLst>
            <pc:docMk/>
            <pc:sldMk cId="371371456" sldId="275"/>
            <ac:spMk id="44" creationId="{40266807-BBB4-9AF8-26EF-3E178D37F89D}"/>
          </ac:spMkLst>
        </pc:spChg>
      </pc:sldChg>
      <pc:sldChg chg="modSp mod">
        <pc:chgData name="Arlette Simon" userId="f8e6e685-e2ee-4044-a307-57648a3e1d7f" providerId="ADAL" clId="{E743E4AA-11AD-4765-83A7-99ECEACBDB7B}" dt="2025-11-17T08:45:28.994" v="221" actId="1076"/>
        <pc:sldMkLst>
          <pc:docMk/>
          <pc:sldMk cId="861153949" sldId="276"/>
        </pc:sldMkLst>
        <pc:spChg chg="mod">
          <ac:chgData name="Arlette Simon" userId="f8e6e685-e2ee-4044-a307-57648a3e1d7f" providerId="ADAL" clId="{E743E4AA-11AD-4765-83A7-99ECEACBDB7B}" dt="2025-11-17T08:45:24.270" v="220" actId="1076"/>
          <ac:spMkLst>
            <pc:docMk/>
            <pc:sldMk cId="861153949" sldId="276"/>
            <ac:spMk id="3" creationId="{0933AAF3-AED2-F291-859C-77BDA8743F4C}"/>
          </ac:spMkLst>
        </pc:spChg>
        <pc:spChg chg="mod">
          <ac:chgData name="Arlette Simon" userId="f8e6e685-e2ee-4044-a307-57648a3e1d7f" providerId="ADAL" clId="{E743E4AA-11AD-4765-83A7-99ECEACBDB7B}" dt="2025-11-14T15:10:56.104" v="34" actId="14100"/>
          <ac:spMkLst>
            <pc:docMk/>
            <pc:sldMk cId="861153949" sldId="276"/>
            <ac:spMk id="4" creationId="{C6E529A8-CB84-35DC-BE0C-156C495D1FD6}"/>
          </ac:spMkLst>
        </pc:spChg>
        <pc:spChg chg="mod">
          <ac:chgData name="Arlette Simon" userId="f8e6e685-e2ee-4044-a307-57648a3e1d7f" providerId="ADAL" clId="{E743E4AA-11AD-4765-83A7-99ECEACBDB7B}" dt="2025-11-17T08:45:28.994" v="221" actId="1076"/>
          <ac:spMkLst>
            <pc:docMk/>
            <pc:sldMk cId="861153949" sldId="276"/>
            <ac:spMk id="5" creationId="{BEAF6F77-4EFE-BE54-0528-13CDEEFF0969}"/>
          </ac:spMkLst>
        </pc:spChg>
      </pc:sldChg>
      <pc:sldChg chg="delSp modSp mod">
        <pc:chgData name="Arlette Simon" userId="f8e6e685-e2ee-4044-a307-57648a3e1d7f" providerId="ADAL" clId="{E743E4AA-11AD-4765-83A7-99ECEACBDB7B}" dt="2025-11-14T15:12:53.480" v="52" actId="1036"/>
        <pc:sldMkLst>
          <pc:docMk/>
          <pc:sldMk cId="3526711526" sldId="277"/>
        </pc:sldMkLst>
        <pc:spChg chg="mod">
          <ac:chgData name="Arlette Simon" userId="f8e6e685-e2ee-4044-a307-57648a3e1d7f" providerId="ADAL" clId="{E743E4AA-11AD-4765-83A7-99ECEACBDB7B}" dt="2025-11-14T15:12:53.480" v="52" actId="1036"/>
          <ac:spMkLst>
            <pc:docMk/>
            <pc:sldMk cId="3526711526" sldId="277"/>
            <ac:spMk id="17" creationId="{28319AC5-DC97-5D29-32E6-56D41AC5F5F4}"/>
          </ac:spMkLst>
        </pc:spChg>
      </pc:sldChg>
      <pc:sldChg chg="modSp mod">
        <pc:chgData name="Arlette Simon" userId="f8e6e685-e2ee-4044-a307-57648a3e1d7f" providerId="ADAL" clId="{E743E4AA-11AD-4765-83A7-99ECEACBDB7B}" dt="2025-11-14T15:36:59.834" v="188" actId="14100"/>
        <pc:sldMkLst>
          <pc:docMk/>
          <pc:sldMk cId="1351468091" sldId="280"/>
        </pc:sldMkLst>
        <pc:spChg chg="mod">
          <ac:chgData name="Arlette Simon" userId="f8e6e685-e2ee-4044-a307-57648a3e1d7f" providerId="ADAL" clId="{E743E4AA-11AD-4765-83A7-99ECEACBDB7B}" dt="2025-11-14T15:36:59.834" v="188" actId="14100"/>
          <ac:spMkLst>
            <pc:docMk/>
            <pc:sldMk cId="1351468091" sldId="280"/>
            <ac:spMk id="44" creationId="{EC79076B-99D2-FF38-2D74-D54F36F31428}"/>
          </ac:spMkLst>
        </pc:spChg>
      </pc:sldChg>
      <pc:sldChg chg="modSp mod">
        <pc:chgData name="Arlette Simon" userId="f8e6e685-e2ee-4044-a307-57648a3e1d7f" providerId="ADAL" clId="{E743E4AA-11AD-4765-83A7-99ECEACBDB7B}" dt="2025-11-14T15:13:18.054" v="53" actId="20577"/>
        <pc:sldMkLst>
          <pc:docMk/>
          <pc:sldMk cId="1031224583" sldId="283"/>
        </pc:sldMkLst>
        <pc:spChg chg="mod">
          <ac:chgData name="Arlette Simon" userId="f8e6e685-e2ee-4044-a307-57648a3e1d7f" providerId="ADAL" clId="{E743E4AA-11AD-4765-83A7-99ECEACBDB7B}" dt="2025-11-14T15:13:18.054" v="53" actId="20577"/>
          <ac:spMkLst>
            <pc:docMk/>
            <pc:sldMk cId="1031224583" sldId="283"/>
            <ac:spMk id="17" creationId="{7C72CB89-4249-1700-477D-9FD8681EBD61}"/>
          </ac:spMkLst>
        </pc:spChg>
      </pc:sldChg>
      <pc:sldChg chg="modSp mod">
        <pc:chgData name="Arlette Simon" userId="f8e6e685-e2ee-4044-a307-57648a3e1d7f" providerId="ADAL" clId="{E743E4AA-11AD-4765-83A7-99ECEACBDB7B}" dt="2025-11-14T15:14:47.666" v="65" actId="1076"/>
        <pc:sldMkLst>
          <pc:docMk/>
          <pc:sldMk cId="2625312031" sldId="284"/>
        </pc:sldMkLst>
        <pc:spChg chg="mod">
          <ac:chgData name="Arlette Simon" userId="f8e6e685-e2ee-4044-a307-57648a3e1d7f" providerId="ADAL" clId="{E743E4AA-11AD-4765-83A7-99ECEACBDB7B}" dt="2025-11-14T15:14:47.666" v="65" actId="1076"/>
          <ac:spMkLst>
            <pc:docMk/>
            <pc:sldMk cId="2625312031" sldId="284"/>
            <ac:spMk id="3" creationId="{0E2F957E-7050-DFF8-AEDA-667C47171139}"/>
          </ac:spMkLst>
        </pc:spChg>
        <pc:spChg chg="mod">
          <ac:chgData name="Arlette Simon" userId="f8e6e685-e2ee-4044-a307-57648a3e1d7f" providerId="ADAL" clId="{E743E4AA-11AD-4765-83A7-99ECEACBDB7B}" dt="2025-11-14T15:14:35.690" v="62" actId="20577"/>
          <ac:spMkLst>
            <pc:docMk/>
            <pc:sldMk cId="2625312031" sldId="284"/>
            <ac:spMk id="5" creationId="{A93B511F-8648-30F0-7D10-F51DFD64400C}"/>
          </ac:spMkLst>
        </pc:spChg>
        <pc:spChg chg="mod">
          <ac:chgData name="Arlette Simon" userId="f8e6e685-e2ee-4044-a307-57648a3e1d7f" providerId="ADAL" clId="{E743E4AA-11AD-4765-83A7-99ECEACBDB7B}" dt="2025-11-14T15:14:42.154" v="63" actId="179"/>
          <ac:spMkLst>
            <pc:docMk/>
            <pc:sldMk cId="2625312031" sldId="284"/>
            <ac:spMk id="6" creationId="{3EB05CE7-BEF4-663C-BCCE-B528F6014071}"/>
          </ac:spMkLst>
        </pc:spChg>
      </pc:sldChg>
      <pc:sldChg chg="modSp mod">
        <pc:chgData name="Arlette Simon" userId="f8e6e685-e2ee-4044-a307-57648a3e1d7f" providerId="ADAL" clId="{E743E4AA-11AD-4765-83A7-99ECEACBDB7B}" dt="2025-11-17T08:48:54.166" v="412" actId="1076"/>
        <pc:sldMkLst>
          <pc:docMk/>
          <pc:sldMk cId="3879697950" sldId="285"/>
        </pc:sldMkLst>
        <pc:spChg chg="mod">
          <ac:chgData name="Arlette Simon" userId="f8e6e685-e2ee-4044-a307-57648a3e1d7f" providerId="ADAL" clId="{E743E4AA-11AD-4765-83A7-99ECEACBDB7B}" dt="2025-11-14T15:13:43.537" v="57" actId="179"/>
          <ac:spMkLst>
            <pc:docMk/>
            <pc:sldMk cId="3879697950" sldId="285"/>
            <ac:spMk id="4" creationId="{97B960EF-4F82-660C-D091-DE1E21D5A6EF}"/>
          </ac:spMkLst>
        </pc:spChg>
        <pc:spChg chg="mod">
          <ac:chgData name="Arlette Simon" userId="f8e6e685-e2ee-4044-a307-57648a3e1d7f" providerId="ADAL" clId="{E743E4AA-11AD-4765-83A7-99ECEACBDB7B}" dt="2025-11-17T08:48:54.166" v="412" actId="1076"/>
          <ac:spMkLst>
            <pc:docMk/>
            <pc:sldMk cId="3879697950" sldId="285"/>
            <ac:spMk id="5" creationId="{17691813-AFC2-6CC6-B691-E896CD7B395F}"/>
          </ac:spMkLst>
        </pc:spChg>
        <pc:spChg chg="mod">
          <ac:chgData name="Arlette Simon" userId="f8e6e685-e2ee-4044-a307-57648a3e1d7f" providerId="ADAL" clId="{E743E4AA-11AD-4765-83A7-99ECEACBDB7B}" dt="2025-11-17T08:48:54.166" v="412" actId="1076"/>
          <ac:spMkLst>
            <pc:docMk/>
            <pc:sldMk cId="3879697950" sldId="285"/>
            <ac:spMk id="8" creationId="{8D549931-5051-147B-1FF6-00CFA77FA486}"/>
          </ac:spMkLst>
        </pc:spChg>
        <pc:spChg chg="mod">
          <ac:chgData name="Arlette Simon" userId="f8e6e685-e2ee-4044-a307-57648a3e1d7f" providerId="ADAL" clId="{E743E4AA-11AD-4765-83A7-99ECEACBDB7B}" dt="2025-11-17T08:48:54.166" v="412" actId="1076"/>
          <ac:spMkLst>
            <pc:docMk/>
            <pc:sldMk cId="3879697950" sldId="285"/>
            <ac:spMk id="10" creationId="{2A6AE508-DBF8-2B59-13F7-CFE0D99D3301}"/>
          </ac:spMkLst>
        </pc:spChg>
      </pc:sldChg>
      <pc:sldChg chg="modSp mod">
        <pc:chgData name="Arlette Simon" userId="f8e6e685-e2ee-4044-a307-57648a3e1d7f" providerId="ADAL" clId="{E743E4AA-11AD-4765-83A7-99ECEACBDB7B}" dt="2025-11-14T15:37:24.581" v="191" actId="1076"/>
        <pc:sldMkLst>
          <pc:docMk/>
          <pc:sldMk cId="4063420176" sldId="286"/>
        </pc:sldMkLst>
        <pc:picChg chg="mod">
          <ac:chgData name="Arlette Simon" userId="f8e6e685-e2ee-4044-a307-57648a3e1d7f" providerId="ADAL" clId="{E743E4AA-11AD-4765-83A7-99ECEACBDB7B}" dt="2025-11-14T15:37:24.581" v="191" actId="1076"/>
          <ac:picMkLst>
            <pc:docMk/>
            <pc:sldMk cId="4063420176" sldId="286"/>
            <ac:picMk id="9" creationId="{392D498B-ECC1-050D-DAAD-DC80CDF8920F}"/>
          </ac:picMkLst>
        </pc:picChg>
      </pc:sldChg>
      <pc:sldChg chg="modSp mod">
        <pc:chgData name="Arlette Simon" userId="f8e6e685-e2ee-4044-a307-57648a3e1d7f" providerId="ADAL" clId="{E743E4AA-11AD-4765-83A7-99ECEACBDB7B}" dt="2025-11-14T15:15:14.923" v="69" actId="179"/>
        <pc:sldMkLst>
          <pc:docMk/>
          <pc:sldMk cId="2139074952" sldId="287"/>
        </pc:sldMkLst>
        <pc:spChg chg="mod">
          <ac:chgData name="Arlette Simon" userId="f8e6e685-e2ee-4044-a307-57648a3e1d7f" providerId="ADAL" clId="{E743E4AA-11AD-4765-83A7-99ECEACBDB7B}" dt="2025-11-14T15:15:14.923" v="69" actId="179"/>
          <ac:spMkLst>
            <pc:docMk/>
            <pc:sldMk cId="2139074952" sldId="287"/>
            <ac:spMk id="3" creationId="{F8016670-A56B-A878-3C75-98B0D8884813}"/>
          </ac:spMkLst>
        </pc:spChg>
        <pc:spChg chg="mod">
          <ac:chgData name="Arlette Simon" userId="f8e6e685-e2ee-4044-a307-57648a3e1d7f" providerId="ADAL" clId="{E743E4AA-11AD-4765-83A7-99ECEACBDB7B}" dt="2025-11-14T15:15:10.992" v="68" actId="179"/>
          <ac:spMkLst>
            <pc:docMk/>
            <pc:sldMk cId="2139074952" sldId="287"/>
            <ac:spMk id="6" creationId="{47DC910E-D568-5D93-FDE9-EF29C6E5D4D0}"/>
          </ac:spMkLst>
        </pc:spChg>
      </pc:sldChg>
      <pc:sldChg chg="modSp mod">
        <pc:chgData name="Arlette Simon" userId="f8e6e685-e2ee-4044-a307-57648a3e1d7f" providerId="ADAL" clId="{E743E4AA-11AD-4765-83A7-99ECEACBDB7B}" dt="2025-11-14T15:16:26.382" v="74" actId="20577"/>
        <pc:sldMkLst>
          <pc:docMk/>
          <pc:sldMk cId="1671479954" sldId="288"/>
        </pc:sldMkLst>
        <pc:spChg chg="mod">
          <ac:chgData name="Arlette Simon" userId="f8e6e685-e2ee-4044-a307-57648a3e1d7f" providerId="ADAL" clId="{E743E4AA-11AD-4765-83A7-99ECEACBDB7B}" dt="2025-11-14T15:16:26.382" v="74" actId="20577"/>
          <ac:spMkLst>
            <pc:docMk/>
            <pc:sldMk cId="1671479954" sldId="288"/>
            <ac:spMk id="3" creationId="{B11E224C-2505-5483-0EBD-2564635FD77A}"/>
          </ac:spMkLst>
        </pc:spChg>
      </pc:sldChg>
      <pc:sldChg chg="addSp modSp mod">
        <pc:chgData name="Arlette Simon" userId="f8e6e685-e2ee-4044-a307-57648a3e1d7f" providerId="ADAL" clId="{E743E4AA-11AD-4765-83A7-99ECEACBDB7B}" dt="2025-11-17T08:49:45.288" v="423" actId="404"/>
        <pc:sldMkLst>
          <pc:docMk/>
          <pc:sldMk cId="1275272832" sldId="290"/>
        </pc:sldMkLst>
        <pc:spChg chg="mod">
          <ac:chgData name="Arlette Simon" userId="f8e6e685-e2ee-4044-a307-57648a3e1d7f" providerId="ADAL" clId="{E743E4AA-11AD-4765-83A7-99ECEACBDB7B}" dt="2025-11-17T08:49:45.288" v="423" actId="404"/>
          <ac:spMkLst>
            <pc:docMk/>
            <pc:sldMk cId="1275272832" sldId="290"/>
            <ac:spMk id="3" creationId="{69543E7A-12DA-8A84-BBBB-D228FA93277C}"/>
          </ac:spMkLst>
        </pc:spChg>
        <pc:spChg chg="add mod ord">
          <ac:chgData name="Arlette Simon" userId="f8e6e685-e2ee-4044-a307-57648a3e1d7f" providerId="ADAL" clId="{E743E4AA-11AD-4765-83A7-99ECEACBDB7B}" dt="2025-11-17T08:49:36.062" v="417" actId="167"/>
          <ac:spMkLst>
            <pc:docMk/>
            <pc:sldMk cId="1275272832" sldId="290"/>
            <ac:spMk id="6" creationId="{EF2E44B0-FE86-1C40-F2CD-035507626F09}"/>
          </ac:spMkLst>
        </pc:spChg>
      </pc:sldChg>
      <pc:sldChg chg="modSp mod">
        <pc:chgData name="Arlette Simon" userId="f8e6e685-e2ee-4044-a307-57648a3e1d7f" providerId="ADAL" clId="{E743E4AA-11AD-4765-83A7-99ECEACBDB7B}" dt="2025-11-17T08:50:03.681" v="425" actId="120"/>
        <pc:sldMkLst>
          <pc:docMk/>
          <pc:sldMk cId="586419667" sldId="292"/>
        </pc:sldMkLst>
        <pc:spChg chg="mod">
          <ac:chgData name="Arlette Simon" userId="f8e6e685-e2ee-4044-a307-57648a3e1d7f" providerId="ADAL" clId="{E743E4AA-11AD-4765-83A7-99ECEACBDB7B}" dt="2025-11-17T08:50:03.681" v="425" actId="120"/>
          <ac:spMkLst>
            <pc:docMk/>
            <pc:sldMk cId="586419667" sldId="292"/>
            <ac:spMk id="5" creationId="{71D03756-A427-5A42-8F41-F39ACACE1647}"/>
          </ac:spMkLst>
        </pc:spChg>
        <pc:spChg chg="mod">
          <ac:chgData name="Arlette Simon" userId="f8e6e685-e2ee-4044-a307-57648a3e1d7f" providerId="ADAL" clId="{E743E4AA-11AD-4765-83A7-99ECEACBDB7B}" dt="2025-11-14T15:17:22.727" v="77" actId="115"/>
          <ac:spMkLst>
            <pc:docMk/>
            <pc:sldMk cId="586419667" sldId="292"/>
            <ac:spMk id="7" creationId="{B6F9189B-4280-4B6E-001E-78E8E2660062}"/>
          </ac:spMkLst>
        </pc:spChg>
        <pc:spChg chg="mod">
          <ac:chgData name="Arlette Simon" userId="f8e6e685-e2ee-4044-a307-57648a3e1d7f" providerId="ADAL" clId="{E743E4AA-11AD-4765-83A7-99ECEACBDB7B}" dt="2025-11-14T15:17:52.360" v="83" actId="5793"/>
          <ac:spMkLst>
            <pc:docMk/>
            <pc:sldMk cId="586419667" sldId="292"/>
            <ac:spMk id="9" creationId="{C9B8AC6A-1F26-9227-D098-3424907418CC}"/>
          </ac:spMkLst>
        </pc:spChg>
        <pc:picChg chg="mod">
          <ac:chgData name="Arlette Simon" userId="f8e6e685-e2ee-4044-a307-57648a3e1d7f" providerId="ADAL" clId="{E743E4AA-11AD-4765-83A7-99ECEACBDB7B}" dt="2025-11-14T15:17:31.050" v="79" actId="1076"/>
          <ac:picMkLst>
            <pc:docMk/>
            <pc:sldMk cId="586419667" sldId="292"/>
            <ac:picMk id="4100" creationId="{3D6910CF-6A35-B6B2-EB3A-2934E1F7E9E3}"/>
          </ac:picMkLst>
        </pc:picChg>
      </pc:sldChg>
      <pc:sldChg chg="addSp delSp modSp mod chgLayout">
        <pc:chgData name="Arlette Simon" userId="f8e6e685-e2ee-4044-a307-57648a3e1d7f" providerId="ADAL" clId="{E743E4AA-11AD-4765-83A7-99ECEACBDB7B}" dt="2025-11-17T08:50:36.661" v="427" actId="20577"/>
        <pc:sldMkLst>
          <pc:docMk/>
          <pc:sldMk cId="258721858" sldId="295"/>
        </pc:sldMkLst>
        <pc:spChg chg="mod ord">
          <ac:chgData name="Arlette Simon" userId="f8e6e685-e2ee-4044-a307-57648a3e1d7f" providerId="ADAL" clId="{E743E4AA-11AD-4765-83A7-99ECEACBDB7B}" dt="2025-11-14T15:18:21.021" v="84" actId="6264"/>
          <ac:spMkLst>
            <pc:docMk/>
            <pc:sldMk cId="258721858" sldId="295"/>
            <ac:spMk id="2" creationId="{CF0732D9-26F3-553E-B331-17049538E9AE}"/>
          </ac:spMkLst>
        </pc:spChg>
        <pc:spChg chg="mod ord">
          <ac:chgData name="Arlette Simon" userId="f8e6e685-e2ee-4044-a307-57648a3e1d7f" providerId="ADAL" clId="{E743E4AA-11AD-4765-83A7-99ECEACBDB7B}" dt="2025-11-14T15:18:21.021" v="84" actId="6264"/>
          <ac:spMkLst>
            <pc:docMk/>
            <pc:sldMk cId="258721858" sldId="295"/>
            <ac:spMk id="3" creationId="{96CBEBB0-01D9-E7C9-FE3C-2E2085CFE54E}"/>
          </ac:spMkLst>
        </pc:spChg>
        <pc:spChg chg="mod ord">
          <ac:chgData name="Arlette Simon" userId="f8e6e685-e2ee-4044-a307-57648a3e1d7f" providerId="ADAL" clId="{E743E4AA-11AD-4765-83A7-99ECEACBDB7B}" dt="2025-11-14T15:18:21.021" v="84" actId="6264"/>
          <ac:spMkLst>
            <pc:docMk/>
            <pc:sldMk cId="258721858" sldId="295"/>
            <ac:spMk id="4" creationId="{2374210D-96C2-7D77-7F19-8DCE3CBF700C}"/>
          </ac:spMkLst>
        </pc:spChg>
        <pc:graphicFrameChg chg="mod modGraphic">
          <ac:chgData name="Arlette Simon" userId="f8e6e685-e2ee-4044-a307-57648a3e1d7f" providerId="ADAL" clId="{E743E4AA-11AD-4765-83A7-99ECEACBDB7B}" dt="2025-11-17T08:50:36.661" v="427" actId="20577"/>
          <ac:graphicFrameMkLst>
            <pc:docMk/>
            <pc:sldMk cId="258721858" sldId="295"/>
            <ac:graphicFrameMk id="6" creationId="{43B98E1B-15FA-57B9-E8B4-388092DC71CA}"/>
          </ac:graphicFrameMkLst>
        </pc:graphicFrameChg>
      </pc:sldChg>
      <pc:sldChg chg="modSp mod">
        <pc:chgData name="Arlette Simon" userId="f8e6e685-e2ee-4044-a307-57648a3e1d7f" providerId="ADAL" clId="{E743E4AA-11AD-4765-83A7-99ECEACBDB7B}" dt="2025-11-17T08:50:48.528" v="429" actId="20577"/>
        <pc:sldMkLst>
          <pc:docMk/>
          <pc:sldMk cId="1124870577" sldId="296"/>
        </pc:sldMkLst>
        <pc:spChg chg="mod">
          <ac:chgData name="Arlette Simon" userId="f8e6e685-e2ee-4044-a307-57648a3e1d7f" providerId="ADAL" clId="{E743E4AA-11AD-4765-83A7-99ECEACBDB7B}" dt="2025-11-17T08:50:48.528" v="429" actId="20577"/>
          <ac:spMkLst>
            <pc:docMk/>
            <pc:sldMk cId="1124870577" sldId="296"/>
            <ac:spMk id="8" creationId="{06C39FCE-905A-68FC-DB48-D3AA29CB39F6}"/>
          </ac:spMkLst>
        </pc:spChg>
        <pc:graphicFrameChg chg="mod modGraphic">
          <ac:chgData name="Arlette Simon" userId="f8e6e685-e2ee-4044-a307-57648a3e1d7f" providerId="ADAL" clId="{E743E4AA-11AD-4765-83A7-99ECEACBDB7B}" dt="2025-11-14T15:22:15.974" v="130" actId="404"/>
          <ac:graphicFrameMkLst>
            <pc:docMk/>
            <pc:sldMk cId="1124870577" sldId="296"/>
            <ac:graphicFrameMk id="7" creationId="{B276BF66-7A3D-4CB4-2309-8A02F12A4C15}"/>
          </ac:graphicFrameMkLst>
        </pc:graphicFrameChg>
      </pc:sldChg>
      <pc:sldChg chg="modSp mod">
        <pc:chgData name="Arlette Simon" userId="f8e6e685-e2ee-4044-a307-57648a3e1d7f" providerId="ADAL" clId="{E743E4AA-11AD-4765-83A7-99ECEACBDB7B}" dt="2025-11-17T08:51:08.536" v="434"/>
        <pc:sldMkLst>
          <pc:docMk/>
          <pc:sldMk cId="2326901697" sldId="297"/>
        </pc:sldMkLst>
        <pc:spChg chg="mod">
          <ac:chgData name="Arlette Simon" userId="f8e6e685-e2ee-4044-a307-57648a3e1d7f" providerId="ADAL" clId="{E743E4AA-11AD-4765-83A7-99ECEACBDB7B}" dt="2025-11-17T08:51:08.536" v="434"/>
          <ac:spMkLst>
            <pc:docMk/>
            <pc:sldMk cId="2326901697" sldId="297"/>
            <ac:spMk id="5" creationId="{EA1C2573-9989-FF1D-AA81-ABD5AF5711C1}"/>
          </ac:spMkLst>
        </pc:spChg>
        <pc:graphicFrameChg chg="mod modGraphic">
          <ac:chgData name="Arlette Simon" userId="f8e6e685-e2ee-4044-a307-57648a3e1d7f" providerId="ADAL" clId="{E743E4AA-11AD-4765-83A7-99ECEACBDB7B}" dt="2025-11-14T15:22:36.897" v="134"/>
          <ac:graphicFrameMkLst>
            <pc:docMk/>
            <pc:sldMk cId="2326901697" sldId="297"/>
            <ac:graphicFrameMk id="3" creationId="{FCB82E85-9E36-3607-A39A-E569F077F0A0}"/>
          </ac:graphicFrameMkLst>
        </pc:graphicFrameChg>
      </pc:sldChg>
      <pc:sldChg chg="modSp mod">
        <pc:chgData name="Arlette Simon" userId="f8e6e685-e2ee-4044-a307-57648a3e1d7f" providerId="ADAL" clId="{E743E4AA-11AD-4765-83A7-99ECEACBDB7B}" dt="2025-11-17T08:51:44.498" v="440" actId="14734"/>
        <pc:sldMkLst>
          <pc:docMk/>
          <pc:sldMk cId="4058856006" sldId="299"/>
        </pc:sldMkLst>
        <pc:graphicFrameChg chg="mod modGraphic">
          <ac:chgData name="Arlette Simon" userId="f8e6e685-e2ee-4044-a307-57648a3e1d7f" providerId="ADAL" clId="{E743E4AA-11AD-4765-83A7-99ECEACBDB7B}" dt="2025-11-17T08:51:44.498" v="440" actId="14734"/>
          <ac:graphicFrameMkLst>
            <pc:docMk/>
            <pc:sldMk cId="4058856006" sldId="299"/>
            <ac:graphicFrameMk id="6" creationId="{D14CEF19-53A1-D8B9-4662-AA068E720CA5}"/>
          </ac:graphicFrameMkLst>
        </pc:graphicFrameChg>
      </pc:sldChg>
      <pc:sldChg chg="modSp mod">
        <pc:chgData name="Arlette Simon" userId="f8e6e685-e2ee-4044-a307-57648a3e1d7f" providerId="ADAL" clId="{E743E4AA-11AD-4765-83A7-99ECEACBDB7B}" dt="2025-11-14T15:36:50.474" v="187" actId="20577"/>
        <pc:sldMkLst>
          <pc:docMk/>
          <pc:sldMk cId="304006350" sldId="300"/>
        </pc:sldMkLst>
        <pc:graphicFrameChg chg="mod modGraphic">
          <ac:chgData name="Arlette Simon" userId="f8e6e685-e2ee-4044-a307-57648a3e1d7f" providerId="ADAL" clId="{E743E4AA-11AD-4765-83A7-99ECEACBDB7B}" dt="2025-11-14T15:36:50.474" v="187" actId="20577"/>
          <ac:graphicFrameMkLst>
            <pc:docMk/>
            <pc:sldMk cId="304006350" sldId="300"/>
            <ac:graphicFrameMk id="7" creationId="{FC5C4B72-7C88-AEC9-0804-BAD9C39DA928}"/>
          </ac:graphicFrameMkLst>
        </pc:graphicFrameChg>
      </pc:sldChg>
      <pc:sldChg chg="modSp mod">
        <pc:chgData name="Arlette Simon" userId="f8e6e685-e2ee-4044-a307-57648a3e1d7f" providerId="ADAL" clId="{E743E4AA-11AD-4765-83A7-99ECEACBDB7B}" dt="2025-11-14T15:37:14.371" v="190" actId="14100"/>
        <pc:sldMkLst>
          <pc:docMk/>
          <pc:sldMk cId="2887754821" sldId="302"/>
        </pc:sldMkLst>
        <pc:spChg chg="mod">
          <ac:chgData name="Arlette Simon" userId="f8e6e685-e2ee-4044-a307-57648a3e1d7f" providerId="ADAL" clId="{E743E4AA-11AD-4765-83A7-99ECEACBDB7B}" dt="2025-11-14T15:37:10.845" v="189" actId="20577"/>
          <ac:spMkLst>
            <pc:docMk/>
            <pc:sldMk cId="2887754821" sldId="302"/>
            <ac:spMk id="2" creationId="{8AA9D38F-51F2-D817-4C50-1896B13E2A29}"/>
          </ac:spMkLst>
        </pc:spChg>
        <pc:spChg chg="mod">
          <ac:chgData name="Arlette Simon" userId="f8e6e685-e2ee-4044-a307-57648a3e1d7f" providerId="ADAL" clId="{E743E4AA-11AD-4765-83A7-99ECEACBDB7B}" dt="2025-11-14T15:37:14.371" v="190" actId="14100"/>
          <ac:spMkLst>
            <pc:docMk/>
            <pc:sldMk cId="2887754821" sldId="302"/>
            <ac:spMk id="44" creationId="{053CE80F-7D99-E9E4-843B-26D64F823F1C}"/>
          </ac:spMkLst>
        </pc:spChg>
      </pc:sldChg>
      <pc:sldChg chg="addSp delSp modSp mod modClrScheme chgLayout">
        <pc:chgData name="Arlette Simon" userId="f8e6e685-e2ee-4044-a307-57648a3e1d7f" providerId="ADAL" clId="{E743E4AA-11AD-4765-83A7-99ECEACBDB7B}" dt="2025-11-14T15:39:07.063" v="215" actId="1076"/>
        <pc:sldMkLst>
          <pc:docMk/>
          <pc:sldMk cId="1089128778" sldId="303"/>
        </pc:sldMkLst>
        <pc:spChg chg="mod ord">
          <ac:chgData name="Arlette Simon" userId="f8e6e685-e2ee-4044-a307-57648a3e1d7f" providerId="ADAL" clId="{E743E4AA-11AD-4765-83A7-99ECEACBDB7B}" dt="2025-11-14T15:38:15.236" v="200" actId="700"/>
          <ac:spMkLst>
            <pc:docMk/>
            <pc:sldMk cId="1089128778" sldId="303"/>
            <ac:spMk id="2" creationId="{16F0279D-5D33-35E5-8470-DB6897AAFAA7}"/>
          </ac:spMkLst>
        </pc:spChg>
        <pc:spChg chg="mod ord">
          <ac:chgData name="Arlette Simon" userId="f8e6e685-e2ee-4044-a307-57648a3e1d7f" providerId="ADAL" clId="{E743E4AA-11AD-4765-83A7-99ECEACBDB7B}" dt="2025-11-14T15:38:15.236" v="200" actId="700"/>
          <ac:spMkLst>
            <pc:docMk/>
            <pc:sldMk cId="1089128778" sldId="303"/>
            <ac:spMk id="4" creationId="{7142464A-2698-2906-8715-429E562D11BC}"/>
          </ac:spMkLst>
        </pc:spChg>
        <pc:spChg chg="mod ord">
          <ac:chgData name="Arlette Simon" userId="f8e6e685-e2ee-4044-a307-57648a3e1d7f" providerId="ADAL" clId="{E743E4AA-11AD-4765-83A7-99ECEACBDB7B}" dt="2025-11-14T15:38:15.236" v="200" actId="700"/>
          <ac:spMkLst>
            <pc:docMk/>
            <pc:sldMk cId="1089128778" sldId="303"/>
            <ac:spMk id="5" creationId="{2571DC8E-7B72-A9F1-D89D-6D35D66348D7}"/>
          </ac:spMkLst>
        </pc:spChg>
        <pc:graphicFrameChg chg="mod ord modGraphic">
          <ac:chgData name="Arlette Simon" userId="f8e6e685-e2ee-4044-a307-57648a3e1d7f" providerId="ADAL" clId="{E743E4AA-11AD-4765-83A7-99ECEACBDB7B}" dt="2025-11-14T15:39:07.063" v="215" actId="1076"/>
          <ac:graphicFrameMkLst>
            <pc:docMk/>
            <pc:sldMk cId="1089128778" sldId="303"/>
            <ac:graphicFrameMk id="9" creationId="{14945A0A-A5D3-8CD2-9DBA-3B4C6FBFAFFC}"/>
          </ac:graphicFrameMkLst>
        </pc:graphicFrameChg>
        <pc:picChg chg="mod">
          <ac:chgData name="Arlette Simon" userId="f8e6e685-e2ee-4044-a307-57648a3e1d7f" providerId="ADAL" clId="{E743E4AA-11AD-4765-83A7-99ECEACBDB7B}" dt="2025-11-14T15:39:00.926" v="214" actId="1076"/>
          <ac:picMkLst>
            <pc:docMk/>
            <pc:sldMk cId="1089128778" sldId="303"/>
            <ac:picMk id="8" creationId="{12B79B96-E619-0D48-BA59-F192153F56F5}"/>
          </ac:picMkLst>
        </pc:picChg>
      </pc:sldChg>
      <pc:sldChg chg="addSp delSp modSp mod">
        <pc:chgData name="Arlette Simon" userId="f8e6e685-e2ee-4044-a307-57648a3e1d7f" providerId="ADAL" clId="{E743E4AA-11AD-4765-83A7-99ECEACBDB7B}" dt="2025-11-17T08:48:16.784" v="411" actId="571"/>
        <pc:sldMkLst>
          <pc:docMk/>
          <pc:sldMk cId="2908846969" sldId="304"/>
        </pc:sldMkLst>
        <pc:spChg chg="add mod">
          <ac:chgData name="Arlette Simon" userId="f8e6e685-e2ee-4044-a307-57648a3e1d7f" providerId="ADAL" clId="{E743E4AA-11AD-4765-83A7-99ECEACBDB7B}" dt="2025-11-17T08:46:44.412" v="294" actId="14100"/>
          <ac:spMkLst>
            <pc:docMk/>
            <pc:sldMk cId="2908846969" sldId="304"/>
            <ac:spMk id="3" creationId="{4BA90613-9A39-DC39-724F-7BA1A7E947CC}"/>
          </ac:spMkLst>
        </pc:spChg>
        <pc:spChg chg="add mod">
          <ac:chgData name="Arlette Simon" userId="f8e6e685-e2ee-4044-a307-57648a3e1d7f" providerId="ADAL" clId="{E743E4AA-11AD-4765-83A7-99ECEACBDB7B}" dt="2025-11-17T08:48:11.150" v="409" actId="465"/>
          <ac:spMkLst>
            <pc:docMk/>
            <pc:sldMk cId="2908846969" sldId="304"/>
            <ac:spMk id="4" creationId="{4A7D7D46-7D13-4A4E-44DA-12E097D259D0}"/>
          </ac:spMkLst>
        </pc:spChg>
        <pc:spChg chg="mod">
          <ac:chgData name="Arlette Simon" userId="f8e6e685-e2ee-4044-a307-57648a3e1d7f" providerId="ADAL" clId="{E743E4AA-11AD-4765-83A7-99ECEACBDB7B}" dt="2025-11-14T15:11:29.423" v="37" actId="1076"/>
          <ac:spMkLst>
            <pc:docMk/>
            <pc:sldMk cId="2908846969" sldId="304"/>
            <ac:spMk id="5" creationId="{368CB74A-5357-E568-AB7C-08C46BA6CFE6}"/>
          </ac:spMkLst>
        </pc:spChg>
        <pc:spChg chg="add mod">
          <ac:chgData name="Arlette Simon" userId="f8e6e685-e2ee-4044-a307-57648a3e1d7f" providerId="ADAL" clId="{E743E4AA-11AD-4765-83A7-99ECEACBDB7B}" dt="2025-11-17T08:48:11.150" v="409" actId="465"/>
          <ac:spMkLst>
            <pc:docMk/>
            <pc:sldMk cId="2908846969" sldId="304"/>
            <ac:spMk id="7" creationId="{4C8BC622-472F-FA57-5D0B-2E6827E535B6}"/>
          </ac:spMkLst>
        </pc:spChg>
        <pc:spChg chg="add mod">
          <ac:chgData name="Arlette Simon" userId="f8e6e685-e2ee-4044-a307-57648a3e1d7f" providerId="ADAL" clId="{E743E4AA-11AD-4765-83A7-99ECEACBDB7B}" dt="2025-11-17T08:48:11.150" v="409" actId="465"/>
          <ac:spMkLst>
            <pc:docMk/>
            <pc:sldMk cId="2908846969" sldId="304"/>
            <ac:spMk id="10" creationId="{36A63448-9FBF-500E-A35B-3E152540A7A4}"/>
          </ac:spMkLst>
        </pc:spChg>
        <pc:spChg chg="add mod">
          <ac:chgData name="Arlette Simon" userId="f8e6e685-e2ee-4044-a307-57648a3e1d7f" providerId="ADAL" clId="{E743E4AA-11AD-4765-83A7-99ECEACBDB7B}" dt="2025-11-17T08:47:45.514" v="403" actId="1076"/>
          <ac:spMkLst>
            <pc:docMk/>
            <pc:sldMk cId="2908846969" sldId="304"/>
            <ac:spMk id="13" creationId="{E7F83327-2A74-CE30-3E74-22CF7AE1731E}"/>
          </ac:spMkLst>
        </pc:spChg>
        <pc:picChg chg="del mod">
          <ac:chgData name="Arlette Simon" userId="f8e6e685-e2ee-4044-a307-57648a3e1d7f" providerId="ADAL" clId="{E743E4AA-11AD-4765-83A7-99ECEACBDB7B}" dt="2025-11-17T08:47:48.514" v="404" actId="478"/>
          <ac:picMkLst>
            <pc:docMk/>
            <pc:sldMk cId="2908846969" sldId="304"/>
            <ac:picMk id="8" creationId="{245AA4F8-3ACB-F236-4265-2DEC4AC5BFD5}"/>
          </ac:picMkLst>
        </pc:picChg>
        <pc:cxnChg chg="add mod">
          <ac:chgData name="Arlette Simon" userId="f8e6e685-e2ee-4044-a307-57648a3e1d7f" providerId="ADAL" clId="{E743E4AA-11AD-4765-83A7-99ECEACBDB7B}" dt="2025-11-17T08:48:11.150" v="409" actId="465"/>
          <ac:cxnSpMkLst>
            <pc:docMk/>
            <pc:sldMk cId="2908846969" sldId="304"/>
            <ac:cxnSpMk id="15" creationId="{0BEA6AA0-9091-8EEB-0E33-1E0B70D6E53C}"/>
          </ac:cxnSpMkLst>
        </pc:cxnChg>
        <pc:cxnChg chg="add mod">
          <ac:chgData name="Arlette Simon" userId="f8e6e685-e2ee-4044-a307-57648a3e1d7f" providerId="ADAL" clId="{E743E4AA-11AD-4765-83A7-99ECEACBDB7B}" dt="2025-11-17T08:48:05.127" v="408" actId="571"/>
          <ac:cxnSpMkLst>
            <pc:docMk/>
            <pc:sldMk cId="2908846969" sldId="304"/>
            <ac:cxnSpMk id="16" creationId="{19F32D4A-C505-21CB-7848-3371EF83B311}"/>
          </ac:cxnSpMkLst>
        </pc:cxnChg>
        <pc:cxnChg chg="add mod">
          <ac:chgData name="Arlette Simon" userId="f8e6e685-e2ee-4044-a307-57648a3e1d7f" providerId="ADAL" clId="{E743E4AA-11AD-4765-83A7-99ECEACBDB7B}" dt="2025-11-17T08:48:14.048" v="410" actId="571"/>
          <ac:cxnSpMkLst>
            <pc:docMk/>
            <pc:sldMk cId="2908846969" sldId="304"/>
            <ac:cxnSpMk id="17" creationId="{2AA18B83-DA2B-26B2-77D9-FD45A32FD69A}"/>
          </ac:cxnSpMkLst>
        </pc:cxnChg>
        <pc:cxnChg chg="add mod">
          <ac:chgData name="Arlette Simon" userId="f8e6e685-e2ee-4044-a307-57648a3e1d7f" providerId="ADAL" clId="{E743E4AA-11AD-4765-83A7-99ECEACBDB7B}" dt="2025-11-17T08:48:16.784" v="411" actId="571"/>
          <ac:cxnSpMkLst>
            <pc:docMk/>
            <pc:sldMk cId="2908846969" sldId="304"/>
            <ac:cxnSpMk id="18" creationId="{2B3F58AD-375A-659E-9636-C19A8FA929F2}"/>
          </ac:cxnSpMkLst>
        </pc:cxnChg>
      </pc:sldChg>
      <pc:sldChg chg="modSp mod">
        <pc:chgData name="Arlette Simon" userId="f8e6e685-e2ee-4044-a307-57648a3e1d7f" providerId="ADAL" clId="{E743E4AA-11AD-4765-83A7-99ECEACBDB7B}" dt="2025-11-14T15:39:35.191" v="219" actId="12"/>
        <pc:sldMkLst>
          <pc:docMk/>
          <pc:sldMk cId="1429352313" sldId="305"/>
        </pc:sldMkLst>
        <pc:spChg chg="mod">
          <ac:chgData name="Arlette Simon" userId="f8e6e685-e2ee-4044-a307-57648a3e1d7f" providerId="ADAL" clId="{E743E4AA-11AD-4765-83A7-99ECEACBDB7B}" dt="2025-11-14T15:39:35.191" v="219" actId="12"/>
          <ac:spMkLst>
            <pc:docMk/>
            <pc:sldMk cId="1429352313" sldId="305"/>
            <ac:spMk id="44" creationId="{47C58F4E-549B-83E0-CE90-890ED6015A0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D24A24-6EBC-49C9-BA09-746B7FBD7D6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563CA34-797E-4526-8670-25F89D6E500F}">
      <dgm:prSet/>
      <dgm:spPr>
        <a:solidFill>
          <a:schemeClr val="bg2">
            <a:lumMod val="20000"/>
            <a:lumOff val="80000"/>
          </a:schemeClr>
        </a:solidFill>
      </dgm:spPr>
      <dgm:t>
        <a:bodyPr/>
        <a:lstStyle/>
        <a:p>
          <a:r>
            <a:rPr lang="fr-FR" dirty="0">
              <a:solidFill>
                <a:schemeClr val="bg2"/>
              </a:solidFill>
            </a:rPr>
            <a:t>Plaiderons-nous un jour face à un magistrat dont le rôle ne sera plus de rédiger une décision mais de vérifier et de superviser une IA affectée à cette tâche ?</a:t>
          </a:r>
          <a:endParaRPr lang="en-US" dirty="0">
            <a:solidFill>
              <a:schemeClr val="bg2"/>
            </a:solidFill>
          </a:endParaRPr>
        </a:p>
      </dgm:t>
    </dgm:pt>
    <dgm:pt modelId="{23EE3B75-86F4-4E09-9954-7B1FE6723CF8}" type="parTrans" cxnId="{9C56FAD0-EAED-41CD-8EB0-993651267273}">
      <dgm:prSet/>
      <dgm:spPr/>
      <dgm:t>
        <a:bodyPr/>
        <a:lstStyle/>
        <a:p>
          <a:endParaRPr lang="en-US"/>
        </a:p>
      </dgm:t>
    </dgm:pt>
    <dgm:pt modelId="{65EC0932-6CBC-4ED4-B570-5DDCEC5F5A39}" type="sibTrans" cxnId="{9C56FAD0-EAED-41CD-8EB0-993651267273}">
      <dgm:prSet/>
      <dgm:spPr/>
      <dgm:t>
        <a:bodyPr/>
        <a:lstStyle/>
        <a:p>
          <a:endParaRPr lang="en-US"/>
        </a:p>
      </dgm:t>
    </dgm:pt>
    <dgm:pt modelId="{7F7888E2-8116-4150-834C-1EE8CCE4DF50}">
      <dgm:prSet/>
      <dgm:spPr>
        <a:solidFill>
          <a:schemeClr val="bg2">
            <a:lumMod val="20000"/>
            <a:lumOff val="80000"/>
          </a:schemeClr>
        </a:solidFill>
      </dgm:spPr>
      <dgm:t>
        <a:bodyPr/>
        <a:lstStyle/>
        <a:p>
          <a:r>
            <a:rPr lang="fr-FR" dirty="0">
              <a:solidFill>
                <a:schemeClr val="bg2"/>
              </a:solidFill>
            </a:rPr>
            <a:t>Qu’en est-il de nos clients qui soumettront nos écritures et décisions rendues à une IA qui critiquera le travail que nous avons effectué, nous reprochant d’avoir omis de citer telle décision, ou d’avoir opté pour une mauvaise stratégie ?</a:t>
          </a:r>
          <a:endParaRPr lang="en-US" dirty="0">
            <a:solidFill>
              <a:schemeClr val="bg2"/>
            </a:solidFill>
          </a:endParaRPr>
        </a:p>
      </dgm:t>
    </dgm:pt>
    <dgm:pt modelId="{4EC2103E-9CA5-4CF1-B645-F89530E3A0F8}" type="parTrans" cxnId="{63658308-81FF-4D3B-80AB-28F869F6086A}">
      <dgm:prSet/>
      <dgm:spPr/>
      <dgm:t>
        <a:bodyPr/>
        <a:lstStyle/>
        <a:p>
          <a:endParaRPr lang="en-US"/>
        </a:p>
      </dgm:t>
    </dgm:pt>
    <dgm:pt modelId="{802179D3-CED3-4D13-A61B-D356119D9B55}" type="sibTrans" cxnId="{63658308-81FF-4D3B-80AB-28F869F6086A}">
      <dgm:prSet/>
      <dgm:spPr/>
      <dgm:t>
        <a:bodyPr/>
        <a:lstStyle/>
        <a:p>
          <a:endParaRPr lang="en-US"/>
        </a:p>
      </dgm:t>
    </dgm:pt>
    <dgm:pt modelId="{C62C9F41-1048-46CF-93C0-305D9D150B5B}">
      <dgm:prSet/>
      <dgm:spPr>
        <a:solidFill>
          <a:schemeClr val="bg2">
            <a:lumMod val="20000"/>
            <a:lumOff val="80000"/>
          </a:schemeClr>
        </a:solidFill>
      </dgm:spPr>
      <dgm:t>
        <a:bodyPr/>
        <a:lstStyle/>
        <a:p>
          <a:r>
            <a:rPr lang="fr-FR" dirty="0">
              <a:solidFill>
                <a:schemeClr val="bg2"/>
              </a:solidFill>
            </a:rPr>
            <a:t>Allons-nous subir une pression de nos clients sur notre facturation au prétexte d’un gain de temps généré par les IA ?</a:t>
          </a:r>
          <a:endParaRPr lang="en-US" dirty="0">
            <a:solidFill>
              <a:schemeClr val="bg2"/>
            </a:solidFill>
          </a:endParaRPr>
        </a:p>
      </dgm:t>
    </dgm:pt>
    <dgm:pt modelId="{C5C07B4D-36F2-4C10-83B6-5FCDA4FEB145}" type="parTrans" cxnId="{3E0BCE31-3E98-4C24-91B8-ED6D9A52C027}">
      <dgm:prSet/>
      <dgm:spPr/>
      <dgm:t>
        <a:bodyPr/>
        <a:lstStyle/>
        <a:p>
          <a:endParaRPr lang="en-US"/>
        </a:p>
      </dgm:t>
    </dgm:pt>
    <dgm:pt modelId="{F9213FE7-7301-43FB-91D1-567E2413E09D}" type="sibTrans" cxnId="{3E0BCE31-3E98-4C24-91B8-ED6D9A52C027}">
      <dgm:prSet/>
      <dgm:spPr/>
      <dgm:t>
        <a:bodyPr/>
        <a:lstStyle/>
        <a:p>
          <a:endParaRPr lang="en-US"/>
        </a:p>
      </dgm:t>
    </dgm:pt>
    <dgm:pt modelId="{0E302AB1-64F0-1B4D-9ED7-139291ABF7DE}" type="pres">
      <dgm:prSet presAssocID="{4ED24A24-6EBC-49C9-BA09-746B7FBD7D6B}" presName="linear" presStyleCnt="0">
        <dgm:presLayoutVars>
          <dgm:animLvl val="lvl"/>
          <dgm:resizeHandles val="exact"/>
        </dgm:presLayoutVars>
      </dgm:prSet>
      <dgm:spPr/>
    </dgm:pt>
    <dgm:pt modelId="{76273336-6DBB-7F47-9133-95E327288D52}" type="pres">
      <dgm:prSet presAssocID="{0563CA34-797E-4526-8670-25F89D6E500F}" presName="parentText" presStyleLbl="node1" presStyleIdx="0" presStyleCnt="3">
        <dgm:presLayoutVars>
          <dgm:chMax val="0"/>
          <dgm:bulletEnabled val="1"/>
        </dgm:presLayoutVars>
      </dgm:prSet>
      <dgm:spPr>
        <a:prstGeom prst="rect">
          <a:avLst/>
        </a:prstGeom>
      </dgm:spPr>
    </dgm:pt>
    <dgm:pt modelId="{3FED83F7-3578-F74B-BFC1-B2C9EDF68B78}" type="pres">
      <dgm:prSet presAssocID="{65EC0932-6CBC-4ED4-B570-5DDCEC5F5A39}" presName="spacer" presStyleCnt="0"/>
      <dgm:spPr/>
    </dgm:pt>
    <dgm:pt modelId="{1923E99D-B645-9C42-A2B7-0B98D6D46E9B}" type="pres">
      <dgm:prSet presAssocID="{7F7888E2-8116-4150-834C-1EE8CCE4DF50}" presName="parentText" presStyleLbl="node1" presStyleIdx="1" presStyleCnt="3">
        <dgm:presLayoutVars>
          <dgm:chMax val="0"/>
          <dgm:bulletEnabled val="1"/>
        </dgm:presLayoutVars>
      </dgm:prSet>
      <dgm:spPr>
        <a:prstGeom prst="rect">
          <a:avLst/>
        </a:prstGeom>
      </dgm:spPr>
    </dgm:pt>
    <dgm:pt modelId="{FC3C0013-7FCE-F94A-881B-E8F255D58532}" type="pres">
      <dgm:prSet presAssocID="{802179D3-CED3-4D13-A61B-D356119D9B55}" presName="spacer" presStyleCnt="0"/>
      <dgm:spPr/>
    </dgm:pt>
    <dgm:pt modelId="{44DB175D-F851-3D41-B3E7-68D6D3916533}" type="pres">
      <dgm:prSet presAssocID="{C62C9F41-1048-46CF-93C0-305D9D150B5B}" presName="parentText" presStyleLbl="node1" presStyleIdx="2" presStyleCnt="3">
        <dgm:presLayoutVars>
          <dgm:chMax val="0"/>
          <dgm:bulletEnabled val="1"/>
        </dgm:presLayoutVars>
      </dgm:prSet>
      <dgm:spPr>
        <a:prstGeom prst="rect">
          <a:avLst/>
        </a:prstGeom>
      </dgm:spPr>
    </dgm:pt>
  </dgm:ptLst>
  <dgm:cxnLst>
    <dgm:cxn modelId="{63658308-81FF-4D3B-80AB-28F869F6086A}" srcId="{4ED24A24-6EBC-49C9-BA09-746B7FBD7D6B}" destId="{7F7888E2-8116-4150-834C-1EE8CCE4DF50}" srcOrd="1" destOrd="0" parTransId="{4EC2103E-9CA5-4CF1-B645-F89530E3A0F8}" sibTransId="{802179D3-CED3-4D13-A61B-D356119D9B55}"/>
    <dgm:cxn modelId="{3E0BCE31-3E98-4C24-91B8-ED6D9A52C027}" srcId="{4ED24A24-6EBC-49C9-BA09-746B7FBD7D6B}" destId="{C62C9F41-1048-46CF-93C0-305D9D150B5B}" srcOrd="2" destOrd="0" parTransId="{C5C07B4D-36F2-4C10-83B6-5FCDA4FEB145}" sibTransId="{F9213FE7-7301-43FB-91D1-567E2413E09D}"/>
    <dgm:cxn modelId="{6062053D-AB50-FB46-8C11-AC81DB74CB14}" type="presOf" srcId="{C62C9F41-1048-46CF-93C0-305D9D150B5B}" destId="{44DB175D-F851-3D41-B3E7-68D6D3916533}" srcOrd="0" destOrd="0" presId="urn:microsoft.com/office/officeart/2005/8/layout/vList2"/>
    <dgm:cxn modelId="{657EEA4D-2278-F044-98CA-C405976DF927}" type="presOf" srcId="{0563CA34-797E-4526-8670-25F89D6E500F}" destId="{76273336-6DBB-7F47-9133-95E327288D52}" srcOrd="0" destOrd="0" presId="urn:microsoft.com/office/officeart/2005/8/layout/vList2"/>
    <dgm:cxn modelId="{F891BF76-D8F3-5040-8324-94F54C8EF1DD}" type="presOf" srcId="{4ED24A24-6EBC-49C9-BA09-746B7FBD7D6B}" destId="{0E302AB1-64F0-1B4D-9ED7-139291ABF7DE}" srcOrd="0" destOrd="0" presId="urn:microsoft.com/office/officeart/2005/8/layout/vList2"/>
    <dgm:cxn modelId="{F44B4388-F04E-5340-BAE4-E973A5A10D8D}" type="presOf" srcId="{7F7888E2-8116-4150-834C-1EE8CCE4DF50}" destId="{1923E99D-B645-9C42-A2B7-0B98D6D46E9B}" srcOrd="0" destOrd="0" presId="urn:microsoft.com/office/officeart/2005/8/layout/vList2"/>
    <dgm:cxn modelId="{9C56FAD0-EAED-41CD-8EB0-993651267273}" srcId="{4ED24A24-6EBC-49C9-BA09-746B7FBD7D6B}" destId="{0563CA34-797E-4526-8670-25F89D6E500F}" srcOrd="0" destOrd="0" parTransId="{23EE3B75-86F4-4E09-9954-7B1FE6723CF8}" sibTransId="{65EC0932-6CBC-4ED4-B570-5DDCEC5F5A39}"/>
    <dgm:cxn modelId="{9E4BC540-CD6F-714B-89A6-19F86E69EFD8}" type="presParOf" srcId="{0E302AB1-64F0-1B4D-9ED7-139291ABF7DE}" destId="{76273336-6DBB-7F47-9133-95E327288D52}" srcOrd="0" destOrd="0" presId="urn:microsoft.com/office/officeart/2005/8/layout/vList2"/>
    <dgm:cxn modelId="{C29F27E4-CE78-F449-A9BF-EA231B2892DF}" type="presParOf" srcId="{0E302AB1-64F0-1B4D-9ED7-139291ABF7DE}" destId="{3FED83F7-3578-F74B-BFC1-B2C9EDF68B78}" srcOrd="1" destOrd="0" presId="urn:microsoft.com/office/officeart/2005/8/layout/vList2"/>
    <dgm:cxn modelId="{B007AE75-D2F8-B74B-8681-C929C2711ACF}" type="presParOf" srcId="{0E302AB1-64F0-1B4D-9ED7-139291ABF7DE}" destId="{1923E99D-B645-9C42-A2B7-0B98D6D46E9B}" srcOrd="2" destOrd="0" presId="urn:microsoft.com/office/officeart/2005/8/layout/vList2"/>
    <dgm:cxn modelId="{E603AA77-A057-5148-BBD2-B0C83C7B15BF}" type="presParOf" srcId="{0E302AB1-64F0-1B4D-9ED7-139291ABF7DE}" destId="{FC3C0013-7FCE-F94A-881B-E8F255D58532}" srcOrd="3" destOrd="0" presId="urn:microsoft.com/office/officeart/2005/8/layout/vList2"/>
    <dgm:cxn modelId="{993C9872-B1CD-3046-AA52-361548EBEC64}" type="presParOf" srcId="{0E302AB1-64F0-1B4D-9ED7-139291ABF7DE}" destId="{44DB175D-F851-3D41-B3E7-68D6D391653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73336-6DBB-7F47-9133-95E327288D52}">
      <dsp:nvSpPr>
        <dsp:cNvPr id="0" name=""/>
        <dsp:cNvSpPr/>
      </dsp:nvSpPr>
      <dsp:spPr>
        <a:xfrm>
          <a:off x="0" y="399440"/>
          <a:ext cx="5181600" cy="1034353"/>
        </a:xfrm>
        <a:prstGeom prst="rect">
          <a:avLst/>
        </a:prstGeom>
        <a:solidFill>
          <a:schemeClr val="bg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solidFill>
                <a:schemeClr val="bg2"/>
              </a:solidFill>
            </a:rPr>
            <a:t>Plaiderons-nous un jour face à un magistrat dont le rôle ne sera plus de rédiger une décision mais de vérifier et de superviser une IA affectée à cette tâche ?</a:t>
          </a:r>
          <a:endParaRPr lang="en-US" sz="1500" kern="1200" dirty="0">
            <a:solidFill>
              <a:schemeClr val="bg2"/>
            </a:solidFill>
          </a:endParaRPr>
        </a:p>
      </dsp:txBody>
      <dsp:txXfrm>
        <a:off x="0" y="399440"/>
        <a:ext cx="5181600" cy="1034353"/>
      </dsp:txXfrm>
    </dsp:sp>
    <dsp:sp modelId="{1923E99D-B645-9C42-A2B7-0B98D6D46E9B}">
      <dsp:nvSpPr>
        <dsp:cNvPr id="0" name=""/>
        <dsp:cNvSpPr/>
      </dsp:nvSpPr>
      <dsp:spPr>
        <a:xfrm>
          <a:off x="0" y="1476993"/>
          <a:ext cx="5181600" cy="1034353"/>
        </a:xfrm>
        <a:prstGeom prst="rect">
          <a:avLst/>
        </a:prstGeom>
        <a:solidFill>
          <a:schemeClr val="bg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solidFill>
                <a:schemeClr val="bg2"/>
              </a:solidFill>
            </a:rPr>
            <a:t>Qu’en est-il de nos clients qui soumettront nos écritures et décisions rendues à une IA qui critiquera le travail que nous avons effectué, nous reprochant d’avoir omis de citer telle décision, ou d’avoir opté pour une mauvaise stratégie ?</a:t>
          </a:r>
          <a:endParaRPr lang="en-US" sz="1500" kern="1200" dirty="0">
            <a:solidFill>
              <a:schemeClr val="bg2"/>
            </a:solidFill>
          </a:endParaRPr>
        </a:p>
      </dsp:txBody>
      <dsp:txXfrm>
        <a:off x="0" y="1476993"/>
        <a:ext cx="5181600" cy="1034353"/>
      </dsp:txXfrm>
    </dsp:sp>
    <dsp:sp modelId="{44DB175D-F851-3D41-B3E7-68D6D3916533}">
      <dsp:nvSpPr>
        <dsp:cNvPr id="0" name=""/>
        <dsp:cNvSpPr/>
      </dsp:nvSpPr>
      <dsp:spPr>
        <a:xfrm>
          <a:off x="0" y="2554546"/>
          <a:ext cx="5181600" cy="1034353"/>
        </a:xfrm>
        <a:prstGeom prst="rect">
          <a:avLst/>
        </a:prstGeom>
        <a:solidFill>
          <a:schemeClr val="bg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solidFill>
                <a:schemeClr val="bg2"/>
              </a:solidFill>
            </a:rPr>
            <a:t>Allons-nous subir une pression de nos clients sur notre facturation au prétexte d’un gain de temps généré par les IA ?</a:t>
          </a:r>
          <a:endParaRPr lang="en-US" sz="1500" kern="1200" dirty="0">
            <a:solidFill>
              <a:schemeClr val="bg2"/>
            </a:solidFill>
          </a:endParaRPr>
        </a:p>
      </dsp:txBody>
      <dsp:txXfrm>
        <a:off x="0" y="2554546"/>
        <a:ext cx="5181600" cy="10343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41163-6C24-4CC0-BCCC-5D61B244F3C5}" type="datetimeFigureOut">
              <a:rPr lang="fr-FR" smtClean="0"/>
              <a:t>17/11/2025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5523A-25F9-4C99-8774-62F4A68F5D34}" type="slidenum">
              <a:rPr lang="fr-FR" smtClean="0"/>
              <a:t>‹#›</a:t>
            </a:fld>
            <a:endParaRPr lang="fr-FR"/>
          </a:p>
        </p:txBody>
      </p:sp>
    </p:spTree>
    <p:extLst>
      <p:ext uri="{BB962C8B-B14F-4D97-AF65-F5344CB8AC3E}">
        <p14:creationId xmlns:p14="http://schemas.microsoft.com/office/powerpoint/2010/main" val="1147722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85523A-25F9-4C99-8774-62F4A68F5D34}" type="slidenum">
              <a:rPr lang="fr-FR" smtClean="0"/>
              <a:t>14</a:t>
            </a:fld>
            <a:endParaRPr lang="fr-FR"/>
          </a:p>
        </p:txBody>
      </p:sp>
    </p:spTree>
    <p:extLst>
      <p:ext uri="{BB962C8B-B14F-4D97-AF65-F5344CB8AC3E}">
        <p14:creationId xmlns:p14="http://schemas.microsoft.com/office/powerpoint/2010/main" val="79368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85523A-25F9-4C99-8774-62F4A68F5D34}" type="slidenum">
              <a:rPr lang="fr-FR" smtClean="0"/>
              <a:t>19</a:t>
            </a:fld>
            <a:endParaRPr lang="fr-FR"/>
          </a:p>
        </p:txBody>
      </p:sp>
    </p:spTree>
    <p:extLst>
      <p:ext uri="{BB962C8B-B14F-4D97-AF65-F5344CB8AC3E}">
        <p14:creationId xmlns:p14="http://schemas.microsoft.com/office/powerpoint/2010/main" val="19203329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5F88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0C69-8499-4075-66A2-AFD3D0451387}"/>
              </a:ext>
            </a:extLst>
          </p:cNvPr>
          <p:cNvSpPr>
            <a:spLocks noGrp="1"/>
          </p:cNvSpPr>
          <p:nvPr>
            <p:ph type="ctrTitle"/>
          </p:nvPr>
        </p:nvSpPr>
        <p:spPr>
          <a:xfrm>
            <a:off x="756745" y="1122363"/>
            <a:ext cx="5339255" cy="2387600"/>
          </a:xfrm>
        </p:spPr>
        <p:txBody>
          <a:bodyPr lIns="0" anchor="b">
            <a:noAutofit/>
          </a:bodyPr>
          <a:lstStyle>
            <a:lvl1pPr algn="l">
              <a:defRPr sz="4000">
                <a:solidFill>
                  <a:schemeClr val="bg1"/>
                </a:solidFill>
                <a:latin typeface="Futura PT Heavy" panose="020B0802020204020303" pitchFamily="34" charset="0"/>
              </a:defRPr>
            </a:lvl1pPr>
          </a:lstStyle>
          <a:p>
            <a:r>
              <a:rPr lang="en-US" dirty="0"/>
              <a:t>Click to edit Master title style</a:t>
            </a:r>
            <a:endParaRPr lang="fr-FR" dirty="0"/>
          </a:p>
        </p:txBody>
      </p:sp>
      <p:sp>
        <p:nvSpPr>
          <p:cNvPr id="3" name="Subtitle 2">
            <a:extLst>
              <a:ext uri="{FF2B5EF4-FFF2-40B4-BE49-F238E27FC236}">
                <a16:creationId xmlns:a16="http://schemas.microsoft.com/office/drawing/2014/main" id="{E2A4A518-DAE8-9CB5-9DB8-C3F32813749C}"/>
              </a:ext>
            </a:extLst>
          </p:cNvPr>
          <p:cNvSpPr>
            <a:spLocks noGrp="1"/>
          </p:cNvSpPr>
          <p:nvPr>
            <p:ph type="subTitle" idx="1"/>
          </p:nvPr>
        </p:nvSpPr>
        <p:spPr>
          <a:xfrm>
            <a:off x="756745" y="3602038"/>
            <a:ext cx="5339255" cy="1655762"/>
          </a:xfrm>
        </p:spPr>
        <p:txBody>
          <a:bodyPr lIns="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r-FR" dirty="0"/>
          </a:p>
        </p:txBody>
      </p:sp>
      <p:pic>
        <p:nvPicPr>
          <p:cNvPr id="12" name="Graphic 11">
            <a:extLst>
              <a:ext uri="{FF2B5EF4-FFF2-40B4-BE49-F238E27FC236}">
                <a16:creationId xmlns:a16="http://schemas.microsoft.com/office/drawing/2014/main" id="{742977C6-6DF5-22F9-385D-B5D907F1C23C}"/>
              </a:ext>
            </a:extLst>
          </p:cNvPr>
          <p:cNvPicPr>
            <a:picLocks noChangeAspect="1"/>
          </p:cNvPicPr>
          <p:nvPr userDrawn="1"/>
        </p:nvPicPr>
        <p:blipFill>
          <a:blip r:embed="rId2">
            <a:extLst>
              <a:ext uri="{96DAC541-7B7A-43D3-8B79-37D633B846F1}">
                <asvg:svgBlip xmlns:asvg="http://schemas.microsoft.com/office/drawing/2016/SVG/main" r:embed="rId3"/>
              </a:ext>
            </a:extLst>
          </a:blip>
          <a:srcRect r="52564"/>
          <a:stretch>
            <a:fillRect/>
          </a:stretch>
        </p:blipFill>
        <p:spPr>
          <a:xfrm>
            <a:off x="7027475" y="513557"/>
            <a:ext cx="4787032" cy="5830886"/>
          </a:xfrm>
          <a:prstGeom prst="rect">
            <a:avLst/>
          </a:prstGeom>
        </p:spPr>
      </p:pic>
      <p:cxnSp>
        <p:nvCxnSpPr>
          <p:cNvPr id="16" name="Straight Connector 15">
            <a:extLst>
              <a:ext uri="{FF2B5EF4-FFF2-40B4-BE49-F238E27FC236}">
                <a16:creationId xmlns:a16="http://schemas.microsoft.com/office/drawing/2014/main" id="{017A60DB-83C2-D8FF-A045-A8905BD7A906}"/>
              </a:ext>
            </a:extLst>
          </p:cNvPr>
          <p:cNvCxnSpPr>
            <a:cxnSpLocks/>
          </p:cNvCxnSpPr>
          <p:nvPr userDrawn="1"/>
        </p:nvCxnSpPr>
        <p:spPr>
          <a:xfrm>
            <a:off x="4372924" y="513557"/>
            <a:ext cx="169333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9" name="Graphic 18">
            <a:extLst>
              <a:ext uri="{FF2B5EF4-FFF2-40B4-BE49-F238E27FC236}">
                <a16:creationId xmlns:a16="http://schemas.microsoft.com/office/drawing/2014/main" id="{3887FBF0-B39E-8476-1E2A-FDEDB177F0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503" y="5823961"/>
            <a:ext cx="1459036" cy="753051"/>
          </a:xfrm>
          <a:prstGeom prst="rect">
            <a:avLst/>
          </a:prstGeom>
        </p:spPr>
      </p:pic>
      <p:cxnSp>
        <p:nvCxnSpPr>
          <p:cNvPr id="20" name="Straight Connector 19">
            <a:extLst>
              <a:ext uri="{FF2B5EF4-FFF2-40B4-BE49-F238E27FC236}">
                <a16:creationId xmlns:a16="http://schemas.microsoft.com/office/drawing/2014/main" id="{17FDF8C6-142C-AD1B-6B97-540133A80D41}"/>
              </a:ext>
            </a:extLst>
          </p:cNvPr>
          <p:cNvCxnSpPr>
            <a:cxnSpLocks/>
          </p:cNvCxnSpPr>
          <p:nvPr userDrawn="1"/>
        </p:nvCxnSpPr>
        <p:spPr>
          <a:xfrm>
            <a:off x="2425737" y="6577012"/>
            <a:ext cx="279385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6" name="Graphic 45">
            <a:extLst>
              <a:ext uri="{FF2B5EF4-FFF2-40B4-BE49-F238E27FC236}">
                <a16:creationId xmlns:a16="http://schemas.microsoft.com/office/drawing/2014/main" id="{14200E11-27AA-B558-D4FD-F99DD2BC149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503" y="346694"/>
            <a:ext cx="3501697" cy="424963"/>
          </a:xfrm>
          <a:prstGeom prst="rect">
            <a:avLst/>
          </a:prstGeom>
        </p:spPr>
      </p:pic>
      <p:pic>
        <p:nvPicPr>
          <p:cNvPr id="50" name="Picture 49" descr="A black background with white text&#10;&#10;AI-generated content may be incorrect.">
            <a:extLst>
              <a:ext uri="{FF2B5EF4-FFF2-40B4-BE49-F238E27FC236}">
                <a16:creationId xmlns:a16="http://schemas.microsoft.com/office/drawing/2014/main" id="{B6465AA7-E92A-1BFC-9C76-7A8A28E1B82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35966" y="6168613"/>
            <a:ext cx="2006652" cy="526536"/>
          </a:xfrm>
          <a:prstGeom prst="rect">
            <a:avLst/>
          </a:prstGeom>
        </p:spPr>
      </p:pic>
    </p:spTree>
    <p:extLst>
      <p:ext uri="{BB962C8B-B14F-4D97-AF65-F5344CB8AC3E}">
        <p14:creationId xmlns:p14="http://schemas.microsoft.com/office/powerpoint/2010/main" val="3330073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ge de chapitre">
    <p:bg>
      <p:bgPr>
        <a:solidFill>
          <a:srgbClr val="5F88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0C69-8499-4075-66A2-AFD3D0451387}"/>
              </a:ext>
            </a:extLst>
          </p:cNvPr>
          <p:cNvSpPr>
            <a:spLocks noGrp="1"/>
          </p:cNvSpPr>
          <p:nvPr>
            <p:ph type="ctrTitle"/>
          </p:nvPr>
        </p:nvSpPr>
        <p:spPr>
          <a:xfrm>
            <a:off x="756745" y="1320519"/>
            <a:ext cx="5339255" cy="2387600"/>
          </a:xfrm>
        </p:spPr>
        <p:txBody>
          <a:bodyPr lIns="0" anchor="b">
            <a:noAutofit/>
          </a:bodyPr>
          <a:lstStyle>
            <a:lvl1pPr algn="l">
              <a:defRPr sz="4000">
                <a:solidFill>
                  <a:schemeClr val="bg1"/>
                </a:solidFill>
                <a:latin typeface="Futura PT Heavy" panose="020B0802020204020303" pitchFamily="34" charset="0"/>
              </a:defRPr>
            </a:lvl1pPr>
          </a:lstStyle>
          <a:p>
            <a:r>
              <a:rPr lang="en-US" dirty="0"/>
              <a:t>Click to edit Master title style</a:t>
            </a:r>
            <a:endParaRPr lang="fr-FR" dirty="0"/>
          </a:p>
        </p:txBody>
      </p:sp>
      <p:pic>
        <p:nvPicPr>
          <p:cNvPr id="12" name="Graphic 11">
            <a:extLst>
              <a:ext uri="{FF2B5EF4-FFF2-40B4-BE49-F238E27FC236}">
                <a16:creationId xmlns:a16="http://schemas.microsoft.com/office/drawing/2014/main" id="{742977C6-6DF5-22F9-385D-B5D907F1C23C}"/>
              </a:ext>
            </a:extLst>
          </p:cNvPr>
          <p:cNvPicPr>
            <a:picLocks noChangeAspect="1"/>
          </p:cNvPicPr>
          <p:nvPr userDrawn="1"/>
        </p:nvPicPr>
        <p:blipFill>
          <a:blip r:embed="rId2">
            <a:extLst>
              <a:ext uri="{96DAC541-7B7A-43D3-8B79-37D633B846F1}">
                <asvg:svgBlip xmlns:asvg="http://schemas.microsoft.com/office/drawing/2016/SVG/main" r:embed="rId3"/>
              </a:ext>
            </a:extLst>
          </a:blip>
          <a:srcRect r="52564"/>
          <a:stretch>
            <a:fillRect/>
          </a:stretch>
        </p:blipFill>
        <p:spPr>
          <a:xfrm>
            <a:off x="6952197" y="935421"/>
            <a:ext cx="4552652" cy="5545396"/>
          </a:xfrm>
          <a:prstGeom prst="rect">
            <a:avLst/>
          </a:prstGeom>
        </p:spPr>
      </p:pic>
      <p:pic>
        <p:nvPicPr>
          <p:cNvPr id="19" name="Graphic 18">
            <a:extLst>
              <a:ext uri="{FF2B5EF4-FFF2-40B4-BE49-F238E27FC236}">
                <a16:creationId xmlns:a16="http://schemas.microsoft.com/office/drawing/2014/main" id="{3887FBF0-B39E-8476-1E2A-FDEDB177F0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503" y="5823961"/>
            <a:ext cx="1459036" cy="753051"/>
          </a:xfrm>
          <a:prstGeom prst="rect">
            <a:avLst/>
          </a:prstGeom>
        </p:spPr>
      </p:pic>
      <p:cxnSp>
        <p:nvCxnSpPr>
          <p:cNvPr id="20" name="Straight Connector 19">
            <a:extLst>
              <a:ext uri="{FF2B5EF4-FFF2-40B4-BE49-F238E27FC236}">
                <a16:creationId xmlns:a16="http://schemas.microsoft.com/office/drawing/2014/main" id="{17FDF8C6-142C-AD1B-6B97-540133A80D41}"/>
              </a:ext>
            </a:extLst>
          </p:cNvPr>
          <p:cNvCxnSpPr>
            <a:cxnSpLocks/>
          </p:cNvCxnSpPr>
          <p:nvPr userDrawn="1"/>
        </p:nvCxnSpPr>
        <p:spPr>
          <a:xfrm>
            <a:off x="2425737" y="6577012"/>
            <a:ext cx="279385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0874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1689-4C99-7556-5AC1-5754AB02096D}"/>
              </a:ext>
            </a:extLst>
          </p:cNvPr>
          <p:cNvSpPr>
            <a:spLocks noGrp="1"/>
          </p:cNvSpPr>
          <p:nvPr>
            <p:ph type="title"/>
          </p:nvPr>
        </p:nvSpPr>
        <p:spPr/>
        <p:txBody>
          <a:bodyPr/>
          <a:lstStyle>
            <a:lvl1pPr>
              <a:defRPr sz="3200">
                <a:solidFill>
                  <a:schemeClr val="bg2"/>
                </a:solidFill>
              </a:defRPr>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C3D37DF4-8EF6-3539-E09C-633C85521048}"/>
              </a:ext>
            </a:extLst>
          </p:cNvPr>
          <p:cNvSpPr>
            <a:spLocks noGrp="1"/>
          </p:cNvSpPr>
          <p:nvPr>
            <p:ph idx="1"/>
          </p:nvPr>
        </p:nvSpPr>
        <p:spPr/>
        <p:txBody>
          <a:bodyPr/>
          <a:lstStyle>
            <a:lvl1pPr marL="0" indent="0">
              <a:buNone/>
              <a:defRPr sz="1800"/>
            </a:lvl1pPr>
            <a:lvl2pPr marL="266700" indent="-266700">
              <a:buClr>
                <a:schemeClr val="bg2"/>
              </a:buClr>
              <a:buFont typeface="Wingdings" panose="05000000000000000000" pitchFamily="2" charset="2"/>
              <a:buChar char=""/>
              <a:defRPr/>
            </a:lvl2pPr>
            <a:lvl3pPr marL="538163" indent="-228600">
              <a:buClr>
                <a:schemeClr val="bg2"/>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Footer Placeholder 4">
            <a:extLst>
              <a:ext uri="{FF2B5EF4-FFF2-40B4-BE49-F238E27FC236}">
                <a16:creationId xmlns:a16="http://schemas.microsoft.com/office/drawing/2014/main" id="{6C912008-BF12-06A8-00E7-31DA91ADE42B}"/>
              </a:ext>
            </a:extLst>
          </p:cNvPr>
          <p:cNvSpPr>
            <a:spLocks noGrp="1"/>
          </p:cNvSpPr>
          <p:nvPr>
            <p:ph type="ftr" sz="quarter" idx="11"/>
          </p:nvPr>
        </p:nvSpPr>
        <p:spPr/>
        <p:txBody>
          <a:bodyPr/>
          <a:lstStyle/>
          <a:p>
            <a:r>
              <a:rPr lang="fr-FR"/>
              <a:t>LES APPORTS PRATIQUES DE L’IA EN DOMMAGE CORPOREL</a:t>
            </a:r>
          </a:p>
        </p:txBody>
      </p:sp>
      <p:sp>
        <p:nvSpPr>
          <p:cNvPr id="6" name="Slide Number Placeholder 5">
            <a:extLst>
              <a:ext uri="{FF2B5EF4-FFF2-40B4-BE49-F238E27FC236}">
                <a16:creationId xmlns:a16="http://schemas.microsoft.com/office/drawing/2014/main" id="{C37576DE-4C87-E5A3-7177-146975F895A8}"/>
              </a:ext>
            </a:extLst>
          </p:cNvPr>
          <p:cNvSpPr>
            <a:spLocks noGrp="1"/>
          </p:cNvSpPr>
          <p:nvPr>
            <p:ph type="sldNum" sz="quarter" idx="12"/>
          </p:nvPr>
        </p:nvSpPr>
        <p:spPr/>
        <p:txBody>
          <a:bodyPr/>
          <a:lstStyle/>
          <a:p>
            <a:fld id="{8415421A-8635-4166-92D2-5F6D44CB9F91}" type="slidenum">
              <a:rPr lang="fr-FR" smtClean="0"/>
              <a:t>‹#›</a:t>
            </a:fld>
            <a:endParaRPr lang="fr-FR"/>
          </a:p>
        </p:txBody>
      </p:sp>
    </p:spTree>
    <p:extLst>
      <p:ext uri="{BB962C8B-B14F-4D97-AF65-F5344CB8AC3E}">
        <p14:creationId xmlns:p14="http://schemas.microsoft.com/office/powerpoint/2010/main" val="99264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1689-4C99-7556-5AC1-5754AB02096D}"/>
              </a:ext>
            </a:extLst>
          </p:cNvPr>
          <p:cNvSpPr>
            <a:spLocks noGrp="1"/>
          </p:cNvSpPr>
          <p:nvPr>
            <p:ph type="title"/>
          </p:nvPr>
        </p:nvSpPr>
        <p:spPr/>
        <p:txBody>
          <a:bodyPr/>
          <a:lstStyle>
            <a:lvl1pPr>
              <a:defRPr sz="3200">
                <a:solidFill>
                  <a:schemeClr val="bg2"/>
                </a:solidFill>
              </a:defRPr>
            </a:lvl1pPr>
          </a:lstStyle>
          <a:p>
            <a:r>
              <a:rPr lang="en-US"/>
              <a:t>Click to edit Master title style</a:t>
            </a:r>
            <a:endParaRPr lang="fr-FR"/>
          </a:p>
        </p:txBody>
      </p:sp>
      <p:sp>
        <p:nvSpPr>
          <p:cNvPr id="5" name="Footer Placeholder 4">
            <a:extLst>
              <a:ext uri="{FF2B5EF4-FFF2-40B4-BE49-F238E27FC236}">
                <a16:creationId xmlns:a16="http://schemas.microsoft.com/office/drawing/2014/main" id="{6C912008-BF12-06A8-00E7-31DA91ADE42B}"/>
              </a:ext>
            </a:extLst>
          </p:cNvPr>
          <p:cNvSpPr>
            <a:spLocks noGrp="1"/>
          </p:cNvSpPr>
          <p:nvPr>
            <p:ph type="ftr" sz="quarter" idx="11"/>
          </p:nvPr>
        </p:nvSpPr>
        <p:spPr/>
        <p:txBody>
          <a:bodyPr/>
          <a:lstStyle/>
          <a:p>
            <a:r>
              <a:rPr lang="fr-FR"/>
              <a:t>LES APPORTS PRATIQUES DE L’IA EN DOMMAGE CORPOREL</a:t>
            </a:r>
          </a:p>
        </p:txBody>
      </p:sp>
      <p:sp>
        <p:nvSpPr>
          <p:cNvPr id="6" name="Slide Number Placeholder 5">
            <a:extLst>
              <a:ext uri="{FF2B5EF4-FFF2-40B4-BE49-F238E27FC236}">
                <a16:creationId xmlns:a16="http://schemas.microsoft.com/office/drawing/2014/main" id="{C37576DE-4C87-E5A3-7177-146975F895A8}"/>
              </a:ext>
            </a:extLst>
          </p:cNvPr>
          <p:cNvSpPr>
            <a:spLocks noGrp="1"/>
          </p:cNvSpPr>
          <p:nvPr>
            <p:ph type="sldNum" sz="quarter" idx="12"/>
          </p:nvPr>
        </p:nvSpPr>
        <p:spPr/>
        <p:txBody>
          <a:bodyPr/>
          <a:lstStyle/>
          <a:p>
            <a:fld id="{8415421A-8635-4166-92D2-5F6D44CB9F91}" type="slidenum">
              <a:rPr lang="fr-FR" smtClean="0"/>
              <a:t>‹#›</a:t>
            </a:fld>
            <a:endParaRPr lang="fr-FR"/>
          </a:p>
        </p:txBody>
      </p:sp>
    </p:spTree>
    <p:extLst>
      <p:ext uri="{BB962C8B-B14F-4D97-AF65-F5344CB8AC3E}">
        <p14:creationId xmlns:p14="http://schemas.microsoft.com/office/powerpoint/2010/main" val="418547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Sommaire">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D37DF4-8EF6-3539-E09C-633C85521048}"/>
              </a:ext>
            </a:extLst>
          </p:cNvPr>
          <p:cNvSpPr>
            <a:spLocks noGrp="1"/>
          </p:cNvSpPr>
          <p:nvPr>
            <p:ph idx="1"/>
          </p:nvPr>
        </p:nvSpPr>
        <p:spPr>
          <a:xfrm>
            <a:off x="5055477" y="1845686"/>
            <a:ext cx="6450724" cy="3978275"/>
          </a:xfrm>
        </p:spPr>
        <p:txBody>
          <a:bodyPr/>
          <a:lstStyle>
            <a:lvl1pPr marL="0" indent="0">
              <a:spcBef>
                <a:spcPts val="1800"/>
              </a:spcBef>
              <a:buNone/>
              <a:tabLst>
                <a:tab pos="5024438" algn="r"/>
                <a:tab pos="6011863" algn="r"/>
              </a:tabLst>
              <a:defRPr sz="1800">
                <a:solidFill>
                  <a:schemeClr val="bg1"/>
                </a:solidFill>
              </a:defRPr>
            </a:lvl1pPr>
            <a:lvl2pPr marL="266700" indent="-266700">
              <a:buClr>
                <a:schemeClr val="bg2"/>
              </a:buClr>
              <a:buFont typeface="Wingdings" panose="05000000000000000000" pitchFamily="2" charset="2"/>
              <a:buChar char=""/>
              <a:defRPr>
                <a:solidFill>
                  <a:schemeClr val="bg1"/>
                </a:solidFill>
              </a:defRPr>
            </a:lvl2pPr>
            <a:lvl3pPr marL="538163" indent="-228600">
              <a:buClr>
                <a:schemeClr val="bg2"/>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Footer Placeholder 4">
            <a:extLst>
              <a:ext uri="{FF2B5EF4-FFF2-40B4-BE49-F238E27FC236}">
                <a16:creationId xmlns:a16="http://schemas.microsoft.com/office/drawing/2014/main" id="{6C912008-BF12-06A8-00E7-31DA91ADE42B}"/>
              </a:ext>
            </a:extLst>
          </p:cNvPr>
          <p:cNvSpPr>
            <a:spLocks noGrp="1"/>
          </p:cNvSpPr>
          <p:nvPr>
            <p:ph type="ftr" sz="quarter" idx="11"/>
          </p:nvPr>
        </p:nvSpPr>
        <p:spPr/>
        <p:txBody>
          <a:bodyPr/>
          <a:lstStyle>
            <a:lvl1pPr>
              <a:defRPr>
                <a:solidFill>
                  <a:schemeClr val="bg1"/>
                </a:solidFill>
              </a:defRPr>
            </a:lvl1pPr>
          </a:lstStyle>
          <a:p>
            <a:r>
              <a:rPr lang="fr-FR"/>
              <a:t>LES APPORTS PRATIQUES DE L’IA EN DOMMAGE CORPOREL</a:t>
            </a:r>
            <a:endParaRPr lang="fr-FR" dirty="0"/>
          </a:p>
        </p:txBody>
      </p:sp>
      <p:sp>
        <p:nvSpPr>
          <p:cNvPr id="6" name="Slide Number Placeholder 5">
            <a:extLst>
              <a:ext uri="{FF2B5EF4-FFF2-40B4-BE49-F238E27FC236}">
                <a16:creationId xmlns:a16="http://schemas.microsoft.com/office/drawing/2014/main" id="{C37576DE-4C87-E5A3-7177-146975F895A8}"/>
              </a:ext>
            </a:extLst>
          </p:cNvPr>
          <p:cNvSpPr>
            <a:spLocks noGrp="1"/>
          </p:cNvSpPr>
          <p:nvPr>
            <p:ph type="sldNum" sz="quarter" idx="12"/>
          </p:nvPr>
        </p:nvSpPr>
        <p:spPr/>
        <p:txBody>
          <a:bodyPr/>
          <a:lstStyle/>
          <a:p>
            <a:fld id="{8415421A-8635-4166-92D2-5F6D44CB9F91}" type="slidenum">
              <a:rPr lang="fr-FR" smtClean="0"/>
              <a:t>‹#›</a:t>
            </a:fld>
            <a:endParaRPr lang="fr-FR"/>
          </a:p>
        </p:txBody>
      </p:sp>
      <p:pic>
        <p:nvPicPr>
          <p:cNvPr id="4" name="Graphic 3">
            <a:extLst>
              <a:ext uri="{FF2B5EF4-FFF2-40B4-BE49-F238E27FC236}">
                <a16:creationId xmlns:a16="http://schemas.microsoft.com/office/drawing/2014/main" id="{9C465069-7274-E74A-BEEA-4FD2189E98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5503" y="5823961"/>
            <a:ext cx="1459036" cy="753051"/>
          </a:xfrm>
          <a:prstGeom prst="rect">
            <a:avLst/>
          </a:prstGeom>
        </p:spPr>
      </p:pic>
      <p:cxnSp>
        <p:nvCxnSpPr>
          <p:cNvPr id="7" name="Straight Connector 6">
            <a:extLst>
              <a:ext uri="{FF2B5EF4-FFF2-40B4-BE49-F238E27FC236}">
                <a16:creationId xmlns:a16="http://schemas.microsoft.com/office/drawing/2014/main" id="{5638BB7D-92AD-A1F8-DBDE-456B130AB5F9}"/>
              </a:ext>
            </a:extLst>
          </p:cNvPr>
          <p:cNvCxnSpPr>
            <a:cxnSpLocks/>
          </p:cNvCxnSpPr>
          <p:nvPr userDrawn="1"/>
        </p:nvCxnSpPr>
        <p:spPr>
          <a:xfrm>
            <a:off x="2425737" y="6577012"/>
            <a:ext cx="279385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Graphic 9">
            <a:extLst>
              <a:ext uri="{FF2B5EF4-FFF2-40B4-BE49-F238E27FC236}">
                <a16:creationId xmlns:a16="http://schemas.microsoft.com/office/drawing/2014/main" id="{71FAA7C2-F91D-4C55-61F7-FCEB56D3C617}"/>
              </a:ext>
            </a:extLst>
          </p:cNvPr>
          <p:cNvSpPr/>
          <p:nvPr/>
        </p:nvSpPr>
        <p:spPr>
          <a:xfrm>
            <a:off x="1" y="-1240"/>
            <a:ext cx="3235915" cy="2802542"/>
          </a:xfrm>
          <a:custGeom>
            <a:avLst/>
            <a:gdLst>
              <a:gd name="connsiteX0" fmla="*/ 3235915 w 3235915"/>
              <a:gd name="connsiteY0" fmla="*/ 2802541 h 3736721"/>
              <a:gd name="connsiteX1" fmla="*/ 3235915 w 3235915"/>
              <a:gd name="connsiteY1" fmla="*/ 934180 h 3736721"/>
              <a:gd name="connsiteX2" fmla="*/ 1617958 w 3235915"/>
              <a:gd name="connsiteY2" fmla="*/ 0 h 3736721"/>
              <a:gd name="connsiteX3" fmla="*/ 0 w 3235915"/>
              <a:gd name="connsiteY3" fmla="*/ 934180 h 3736721"/>
              <a:gd name="connsiteX4" fmla="*/ 0 w 3235915"/>
              <a:gd name="connsiteY4" fmla="*/ 2802541 h 3736721"/>
              <a:gd name="connsiteX5" fmla="*/ 1617958 w 3235915"/>
              <a:gd name="connsiteY5" fmla="*/ 3736722 h 3736721"/>
              <a:gd name="connsiteX6" fmla="*/ 3235915 w 3235915"/>
              <a:gd name="connsiteY6" fmla="*/ 2802541 h 3736721"/>
              <a:gd name="connsiteX0" fmla="*/ 3235915 w 3235915"/>
              <a:gd name="connsiteY0" fmla="*/ 1868361 h 2802542"/>
              <a:gd name="connsiteX1" fmla="*/ 3235915 w 3235915"/>
              <a:gd name="connsiteY1" fmla="*/ 0 h 2802542"/>
              <a:gd name="connsiteX2" fmla="*/ 0 w 3235915"/>
              <a:gd name="connsiteY2" fmla="*/ 0 h 2802542"/>
              <a:gd name="connsiteX3" fmla="*/ 0 w 3235915"/>
              <a:gd name="connsiteY3" fmla="*/ 1868361 h 2802542"/>
              <a:gd name="connsiteX4" fmla="*/ 1617958 w 3235915"/>
              <a:gd name="connsiteY4" fmla="*/ 2802542 h 2802542"/>
              <a:gd name="connsiteX5" fmla="*/ 3235915 w 3235915"/>
              <a:gd name="connsiteY5" fmla="*/ 1868361 h 280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5915" h="2802542">
                <a:moveTo>
                  <a:pt x="3235915" y="1868361"/>
                </a:moveTo>
                <a:lnTo>
                  <a:pt x="3235915" y="0"/>
                </a:lnTo>
                <a:lnTo>
                  <a:pt x="0" y="0"/>
                </a:lnTo>
                <a:lnTo>
                  <a:pt x="0" y="1868361"/>
                </a:lnTo>
                <a:lnTo>
                  <a:pt x="1617958" y="2802542"/>
                </a:lnTo>
                <a:lnTo>
                  <a:pt x="3235915" y="1868361"/>
                </a:lnTo>
                <a:close/>
              </a:path>
            </a:pathLst>
          </a:custGeom>
          <a:solidFill>
            <a:srgbClr val="DEB728"/>
          </a:solidFill>
          <a:ln w="44847" cap="flat">
            <a:noFill/>
            <a:prstDash val="solid"/>
            <a:miter/>
          </a:ln>
        </p:spPr>
        <p:txBody>
          <a:bodyPr rtlCol="0" anchor="ctr"/>
          <a:lstStyle/>
          <a:p>
            <a:endParaRPr lang="fr-FR"/>
          </a:p>
        </p:txBody>
      </p:sp>
      <p:sp>
        <p:nvSpPr>
          <p:cNvPr id="2" name="Title 1">
            <a:extLst>
              <a:ext uri="{FF2B5EF4-FFF2-40B4-BE49-F238E27FC236}">
                <a16:creationId xmlns:a16="http://schemas.microsoft.com/office/drawing/2014/main" id="{77FD1689-4C99-7556-5AC1-5754AB02096D}"/>
              </a:ext>
            </a:extLst>
          </p:cNvPr>
          <p:cNvSpPr>
            <a:spLocks noGrp="1"/>
          </p:cNvSpPr>
          <p:nvPr>
            <p:ph type="title"/>
          </p:nvPr>
        </p:nvSpPr>
        <p:spPr>
          <a:xfrm>
            <a:off x="-31530" y="741524"/>
            <a:ext cx="3236815" cy="919221"/>
          </a:xfrm>
        </p:spPr>
        <p:txBody>
          <a:bodyPr/>
          <a:lstStyle>
            <a:lvl1pPr algn="ctr">
              <a:defRPr sz="4000">
                <a:solidFill>
                  <a:schemeClr val="bg1"/>
                </a:solidFill>
              </a:defRPr>
            </a:lvl1pPr>
          </a:lstStyle>
          <a:p>
            <a:r>
              <a:rPr lang="en-US" dirty="0"/>
              <a:t>Click to edit Master title style</a:t>
            </a:r>
            <a:endParaRPr lang="fr-FR" dirty="0"/>
          </a:p>
        </p:txBody>
      </p:sp>
    </p:spTree>
    <p:extLst>
      <p:ext uri="{BB962C8B-B14F-4D97-AF65-F5344CB8AC3E}">
        <p14:creationId xmlns:p14="http://schemas.microsoft.com/office/powerpoint/2010/main" val="3006618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colonnes de tex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FF04-27B5-99A4-54D7-391D641FD39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83342EC-4F72-A21B-5733-D7FBF778E2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D816EA55-D0A2-3A48-5823-DAA76F197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351D1E9-0E41-24DC-CF2F-D863ABC71ECF}"/>
              </a:ext>
            </a:extLst>
          </p:cNvPr>
          <p:cNvSpPr>
            <a:spLocks noGrp="1"/>
          </p:cNvSpPr>
          <p:nvPr>
            <p:ph type="dt" sz="half" idx="10"/>
          </p:nvPr>
        </p:nvSpPr>
        <p:spPr>
          <a:xfrm>
            <a:off x="838200" y="6356350"/>
            <a:ext cx="2743200" cy="365125"/>
          </a:xfrm>
          <a:prstGeom prst="rect">
            <a:avLst/>
          </a:prstGeom>
        </p:spPr>
        <p:txBody>
          <a:bodyPr/>
          <a:lstStyle/>
          <a:p>
            <a:endParaRPr lang="fr-FR"/>
          </a:p>
        </p:txBody>
      </p:sp>
      <p:sp>
        <p:nvSpPr>
          <p:cNvPr id="6" name="Footer Placeholder 5">
            <a:extLst>
              <a:ext uri="{FF2B5EF4-FFF2-40B4-BE49-F238E27FC236}">
                <a16:creationId xmlns:a16="http://schemas.microsoft.com/office/drawing/2014/main" id="{B97D4DE2-6460-5E2A-8CDF-0A699300E84B}"/>
              </a:ext>
            </a:extLst>
          </p:cNvPr>
          <p:cNvSpPr>
            <a:spLocks noGrp="1"/>
          </p:cNvSpPr>
          <p:nvPr>
            <p:ph type="ftr" sz="quarter" idx="11"/>
          </p:nvPr>
        </p:nvSpPr>
        <p:spPr/>
        <p:txBody>
          <a:bodyPr/>
          <a:lstStyle/>
          <a:p>
            <a:r>
              <a:rPr lang="fr-FR"/>
              <a:t>LES APPORTS PRATIQUES DE L’IA EN DOMMAGE CORPOREL</a:t>
            </a:r>
          </a:p>
        </p:txBody>
      </p:sp>
      <p:sp>
        <p:nvSpPr>
          <p:cNvPr id="7" name="Slide Number Placeholder 6">
            <a:extLst>
              <a:ext uri="{FF2B5EF4-FFF2-40B4-BE49-F238E27FC236}">
                <a16:creationId xmlns:a16="http://schemas.microsoft.com/office/drawing/2014/main" id="{BA1DAF26-D2EC-2225-C07C-721BEBB27A9E}"/>
              </a:ext>
            </a:extLst>
          </p:cNvPr>
          <p:cNvSpPr>
            <a:spLocks noGrp="1"/>
          </p:cNvSpPr>
          <p:nvPr>
            <p:ph type="sldNum" sz="quarter" idx="12"/>
          </p:nvPr>
        </p:nvSpPr>
        <p:spPr/>
        <p:txBody>
          <a:bodyPr/>
          <a:lstStyle/>
          <a:p>
            <a:fld id="{8415421A-8635-4166-92D2-5F6D44CB9F91}" type="slidenum">
              <a:rPr lang="fr-FR" smtClean="0"/>
              <a:t>‹#›</a:t>
            </a:fld>
            <a:endParaRPr lang="fr-FR"/>
          </a:p>
        </p:txBody>
      </p:sp>
    </p:spTree>
    <p:extLst>
      <p:ext uri="{BB962C8B-B14F-4D97-AF65-F5344CB8AC3E}">
        <p14:creationId xmlns:p14="http://schemas.microsoft.com/office/powerpoint/2010/main" val="1852141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6.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412FCA-B349-FEB3-5FA2-79F10495A1BC}"/>
              </a:ext>
            </a:extLst>
          </p:cNvPr>
          <p:cNvSpPr>
            <a:spLocks noGrp="1"/>
          </p:cNvSpPr>
          <p:nvPr>
            <p:ph type="title"/>
          </p:nvPr>
        </p:nvSpPr>
        <p:spPr>
          <a:xfrm>
            <a:off x="838200" y="365126"/>
            <a:ext cx="9321800" cy="919221"/>
          </a:xfrm>
          <a:prstGeom prst="rect">
            <a:avLst/>
          </a:prstGeom>
        </p:spPr>
        <p:txBody>
          <a:bodyPr vert="horz" lIns="91440" tIns="45720" rIns="91440" bIns="45720" rtlCol="0" anchor="t" anchorCtr="0">
            <a:noAutofit/>
          </a:body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494FC7A9-F72F-7765-71C5-5743C9DD751A}"/>
              </a:ext>
            </a:extLst>
          </p:cNvPr>
          <p:cNvSpPr>
            <a:spLocks noGrp="1"/>
          </p:cNvSpPr>
          <p:nvPr>
            <p:ph type="body" idx="1"/>
          </p:nvPr>
        </p:nvSpPr>
        <p:spPr>
          <a:xfrm>
            <a:off x="838200" y="1825625"/>
            <a:ext cx="10515600" cy="3978275"/>
          </a:xfrm>
          <a:prstGeom prst="rect">
            <a:avLst/>
          </a:prstGeom>
        </p:spPr>
        <p:txBody>
          <a:bodyPr vert="horz" lIns="91440" tIns="45720" rIns="91440" bIns="4572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Footer Placeholder 4">
            <a:extLst>
              <a:ext uri="{FF2B5EF4-FFF2-40B4-BE49-F238E27FC236}">
                <a16:creationId xmlns:a16="http://schemas.microsoft.com/office/drawing/2014/main" id="{6602C904-47A6-C127-8A54-344A347F27C4}"/>
              </a:ext>
            </a:extLst>
          </p:cNvPr>
          <p:cNvSpPr>
            <a:spLocks noGrp="1"/>
          </p:cNvSpPr>
          <p:nvPr>
            <p:ph type="ftr" sz="quarter" idx="3"/>
          </p:nvPr>
        </p:nvSpPr>
        <p:spPr>
          <a:xfrm>
            <a:off x="3774017" y="6247648"/>
            <a:ext cx="4643966"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r>
              <a:rPr lang="fr-FR"/>
              <a:t>LES APPORTS PRATIQUES DE L’IA EN DOMMAGE CORPOREL</a:t>
            </a:r>
            <a:endParaRPr lang="fr-FR" dirty="0"/>
          </a:p>
        </p:txBody>
      </p:sp>
      <p:pic>
        <p:nvPicPr>
          <p:cNvPr id="8" name="Picture 7" descr="A black and yellow logo&#10;&#10;AI-generated content may be incorrect.">
            <a:extLst>
              <a:ext uri="{FF2B5EF4-FFF2-40B4-BE49-F238E27FC236}">
                <a16:creationId xmlns:a16="http://schemas.microsoft.com/office/drawing/2014/main" id="{1047615D-489A-9692-812C-459245A7F3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82364" y="6042064"/>
            <a:ext cx="1193800" cy="635950"/>
          </a:xfrm>
          <a:prstGeom prst="rect">
            <a:avLst/>
          </a:prstGeom>
        </p:spPr>
      </p:pic>
      <p:cxnSp>
        <p:nvCxnSpPr>
          <p:cNvPr id="7" name="Straight Connector 6">
            <a:extLst>
              <a:ext uri="{FF2B5EF4-FFF2-40B4-BE49-F238E27FC236}">
                <a16:creationId xmlns:a16="http://schemas.microsoft.com/office/drawing/2014/main" id="{38529661-8AC7-2D6E-5747-3F895E151846}"/>
              </a:ext>
            </a:extLst>
          </p:cNvPr>
          <p:cNvCxnSpPr>
            <a:cxnSpLocks/>
          </p:cNvCxnSpPr>
          <p:nvPr userDrawn="1"/>
        </p:nvCxnSpPr>
        <p:spPr>
          <a:xfrm>
            <a:off x="2259724" y="6605271"/>
            <a:ext cx="7811376" cy="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2C816230-6EAE-8FA2-A595-3044DEA48E80}"/>
              </a:ext>
            </a:extLst>
          </p:cNvPr>
          <p:cNvPicPr>
            <a:picLocks noChangeAspect="1"/>
          </p:cNvPicPr>
          <p:nvPr userDrawn="1"/>
        </p:nvPicPr>
        <p:blipFill>
          <a:blip r:embed="rId15">
            <a:extLst>
              <a:ext uri="{28A0092B-C50C-407E-A947-70E740481C1C}">
                <a14:useLocalDpi xmlns:a14="http://schemas.microsoft.com/office/drawing/2010/main" val="0"/>
              </a:ext>
            </a:extLst>
          </a:blip>
          <a:srcRect t="9205" b="9205"/>
          <a:stretch/>
        </p:blipFill>
        <p:spPr>
          <a:xfrm>
            <a:off x="10071100" y="6333935"/>
            <a:ext cx="1346501" cy="288267"/>
          </a:xfrm>
          <a:prstGeom prst="rect">
            <a:avLst/>
          </a:prstGeom>
        </p:spPr>
      </p:pic>
      <p:pic>
        <p:nvPicPr>
          <p:cNvPr id="24" name="Graphic 23">
            <a:extLst>
              <a:ext uri="{FF2B5EF4-FFF2-40B4-BE49-F238E27FC236}">
                <a16:creationId xmlns:a16="http://schemas.microsoft.com/office/drawing/2014/main" id="{729BB3FF-1D59-421A-31C3-247E943D60C8}"/>
              </a:ext>
            </a:extLst>
          </p:cNvPr>
          <p:cNvPicPr>
            <a:picLocks noChangeAspect="1"/>
          </p:cNvPicPr>
          <p:nvPr userDrawn="1"/>
        </p:nvPicPr>
        <p:blipFill>
          <a:blip r:embed="rId16">
            <a:extLst>
              <a:ext uri="{96DAC541-7B7A-43D3-8B79-37D633B846F1}">
                <asvg:svgBlip xmlns:asvg="http://schemas.microsoft.com/office/drawing/2016/SVG/main" r:embed="rId17"/>
              </a:ext>
            </a:extLst>
          </a:blip>
          <a:srcRect t="25051"/>
          <a:stretch>
            <a:fillRect/>
          </a:stretch>
        </p:blipFill>
        <p:spPr>
          <a:xfrm>
            <a:off x="11506200" y="0"/>
            <a:ext cx="685800" cy="592530"/>
          </a:xfrm>
          <a:prstGeom prst="rect">
            <a:avLst/>
          </a:prstGeom>
        </p:spPr>
      </p:pic>
      <p:sp>
        <p:nvSpPr>
          <p:cNvPr id="6" name="Slide Number Placeholder 5">
            <a:extLst>
              <a:ext uri="{FF2B5EF4-FFF2-40B4-BE49-F238E27FC236}">
                <a16:creationId xmlns:a16="http://schemas.microsoft.com/office/drawing/2014/main" id="{C9D93A06-9C26-C1CD-121A-F05C6EF3E3C2}"/>
              </a:ext>
            </a:extLst>
          </p:cNvPr>
          <p:cNvSpPr>
            <a:spLocks noGrp="1"/>
          </p:cNvSpPr>
          <p:nvPr>
            <p:ph type="sldNum" sz="quarter" idx="4"/>
          </p:nvPr>
        </p:nvSpPr>
        <p:spPr>
          <a:xfrm>
            <a:off x="11506200" y="85407"/>
            <a:ext cx="685800" cy="365125"/>
          </a:xfrm>
          <a:prstGeom prst="rect">
            <a:avLst/>
          </a:prstGeom>
        </p:spPr>
        <p:txBody>
          <a:bodyPr vert="horz" lIns="91440" tIns="45720" rIns="91440" bIns="45720" rtlCol="0" anchor="ctr"/>
          <a:lstStyle>
            <a:lvl1pPr algn="ctr">
              <a:defRPr sz="1800">
                <a:solidFill>
                  <a:schemeClr val="bg1"/>
                </a:solidFill>
              </a:defRPr>
            </a:lvl1pPr>
          </a:lstStyle>
          <a:p>
            <a:fld id="{8415421A-8635-4166-92D2-5F6D44CB9F91}" type="slidenum">
              <a:rPr lang="fr-FR" smtClean="0"/>
              <a:pPr/>
              <a:t>‹#›</a:t>
            </a:fld>
            <a:endParaRPr lang="fr-FR" dirty="0"/>
          </a:p>
        </p:txBody>
      </p:sp>
      <p:grpSp>
        <p:nvGrpSpPr>
          <p:cNvPr id="18" name="Group 17">
            <a:extLst>
              <a:ext uri="{FF2B5EF4-FFF2-40B4-BE49-F238E27FC236}">
                <a16:creationId xmlns:a16="http://schemas.microsoft.com/office/drawing/2014/main" id="{275704D7-7566-39C1-D24F-EB9CFFD16300}"/>
              </a:ext>
            </a:extLst>
          </p:cNvPr>
          <p:cNvGrpSpPr/>
          <p:nvPr userDrawn="1"/>
        </p:nvGrpSpPr>
        <p:grpSpPr>
          <a:xfrm>
            <a:off x="10686819" y="-197107"/>
            <a:ext cx="1383377" cy="1392554"/>
            <a:chOff x="10913220" y="14163"/>
            <a:chExt cx="1029975" cy="1036808"/>
          </a:xfrm>
        </p:grpSpPr>
        <p:sp>
          <p:nvSpPr>
            <p:cNvPr id="10" name="Freeform: Shape 9">
              <a:extLst>
                <a:ext uri="{FF2B5EF4-FFF2-40B4-BE49-F238E27FC236}">
                  <a16:creationId xmlns:a16="http://schemas.microsoft.com/office/drawing/2014/main" id="{CE23C45B-EE83-A01C-406B-22541CE7E631}"/>
                </a:ext>
              </a:extLst>
            </p:cNvPr>
            <p:cNvSpPr/>
            <p:nvPr>
              <p:custDataLst>
                <p:tags r:id="rId8"/>
              </p:custDataLst>
            </p:nvPr>
          </p:nvSpPr>
          <p:spPr>
            <a:xfrm>
              <a:off x="11386233" y="775821"/>
              <a:ext cx="299225" cy="116649"/>
            </a:xfrm>
            <a:custGeom>
              <a:avLst/>
              <a:gdLst>
                <a:gd name="connsiteX0" fmla="*/ 0 w 299225"/>
                <a:gd name="connsiteY0" fmla="*/ 64509 h 116649"/>
                <a:gd name="connsiteX1" fmla="*/ 299226 w 299225"/>
                <a:gd name="connsiteY1" fmla="*/ 53690 h 116649"/>
                <a:gd name="connsiteX2" fmla="*/ 0 w 299225"/>
                <a:gd name="connsiteY2" fmla="*/ 64509 h 116649"/>
              </a:gdLst>
              <a:ahLst/>
              <a:cxnLst>
                <a:cxn ang="0">
                  <a:pos x="connsiteX0" y="connsiteY0"/>
                </a:cxn>
                <a:cxn ang="0">
                  <a:pos x="connsiteX1" y="connsiteY1"/>
                </a:cxn>
                <a:cxn ang="0">
                  <a:pos x="connsiteX2" y="connsiteY2"/>
                </a:cxn>
              </a:cxnLst>
              <a:rect l="l" t="t" r="r" b="b"/>
              <a:pathLst>
                <a:path w="299225" h="116649">
                  <a:moveTo>
                    <a:pt x="0" y="64509"/>
                  </a:moveTo>
                  <a:cubicBezTo>
                    <a:pt x="214614" y="187834"/>
                    <a:pt x="299226" y="53690"/>
                    <a:pt x="299226" y="53690"/>
                  </a:cubicBezTo>
                  <a:cubicBezTo>
                    <a:pt x="299226" y="53690"/>
                    <a:pt x="205147" y="-74031"/>
                    <a:pt x="0" y="64509"/>
                  </a:cubicBezTo>
                  <a:close/>
                </a:path>
              </a:pathLst>
            </a:custGeom>
            <a:solidFill>
              <a:srgbClr val="036A6E"/>
            </a:solidFill>
            <a:ln w="8432"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5BE3502A-B37B-BC69-B612-99AC25D8BDEC}"/>
                </a:ext>
              </a:extLst>
            </p:cNvPr>
            <p:cNvSpPr/>
            <p:nvPr>
              <p:custDataLst>
                <p:tags r:id="rId9"/>
              </p:custDataLst>
            </p:nvPr>
          </p:nvSpPr>
          <p:spPr>
            <a:xfrm>
              <a:off x="11673709" y="821605"/>
              <a:ext cx="269486" cy="229366"/>
            </a:xfrm>
            <a:custGeom>
              <a:avLst/>
              <a:gdLst>
                <a:gd name="connsiteX0" fmla="*/ 0 w 269486"/>
                <a:gd name="connsiteY0" fmla="*/ 229367 h 229366"/>
                <a:gd name="connsiteX1" fmla="*/ 268881 w 269486"/>
                <a:gd name="connsiteY1" fmla="*/ 5539 h 229366"/>
                <a:gd name="connsiteX2" fmla="*/ 0 w 269486"/>
                <a:gd name="connsiteY2" fmla="*/ 229367 h 229366"/>
              </a:gdLst>
              <a:ahLst/>
              <a:cxnLst>
                <a:cxn ang="0">
                  <a:pos x="connsiteX0" y="connsiteY0"/>
                </a:cxn>
                <a:cxn ang="0">
                  <a:pos x="connsiteX1" y="connsiteY1"/>
                </a:cxn>
                <a:cxn ang="0">
                  <a:pos x="connsiteX2" y="connsiteY2"/>
                </a:cxn>
              </a:cxnLst>
              <a:rect l="l" t="t" r="r" b="b"/>
              <a:pathLst>
                <a:path w="269486" h="229366">
                  <a:moveTo>
                    <a:pt x="0" y="229367"/>
                  </a:moveTo>
                  <a:cubicBezTo>
                    <a:pt x="295253" y="200543"/>
                    <a:pt x="268881" y="5539"/>
                    <a:pt x="268881" y="5539"/>
                  </a:cubicBezTo>
                  <a:cubicBezTo>
                    <a:pt x="268881" y="5539"/>
                    <a:pt x="81907" y="-55743"/>
                    <a:pt x="0" y="229367"/>
                  </a:cubicBezTo>
                  <a:close/>
                </a:path>
              </a:pathLst>
            </a:custGeom>
            <a:solidFill>
              <a:srgbClr val="036A6E"/>
            </a:solidFill>
            <a:ln w="8432"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364DDC48-26C8-5FA1-EB66-E130DADE73B2}"/>
                </a:ext>
              </a:extLst>
            </p:cNvPr>
            <p:cNvSpPr/>
            <p:nvPr>
              <p:custDataLst>
                <p:tags r:id="rId10"/>
              </p:custDataLst>
            </p:nvPr>
          </p:nvSpPr>
          <p:spPr>
            <a:xfrm>
              <a:off x="11083711" y="14163"/>
              <a:ext cx="279834" cy="261952"/>
            </a:xfrm>
            <a:custGeom>
              <a:avLst/>
              <a:gdLst>
                <a:gd name="connsiteX0" fmla="*/ 0 w 279834"/>
                <a:gd name="connsiteY0" fmla="*/ 0 h 261952"/>
                <a:gd name="connsiteX1" fmla="*/ 279024 w 279834"/>
                <a:gd name="connsiteY1" fmla="*/ 259667 h 261952"/>
                <a:gd name="connsiteX2" fmla="*/ 0 w 279834"/>
                <a:gd name="connsiteY2" fmla="*/ 0 h 261952"/>
              </a:gdLst>
              <a:ahLst/>
              <a:cxnLst>
                <a:cxn ang="0">
                  <a:pos x="connsiteX0" y="connsiteY0"/>
                </a:cxn>
                <a:cxn ang="0">
                  <a:pos x="connsiteX1" y="connsiteY1"/>
                </a:cxn>
                <a:cxn ang="0">
                  <a:pos x="connsiteX2" y="connsiteY2"/>
                </a:cxn>
              </a:cxnLst>
              <a:rect l="l" t="t" r="r" b="b"/>
              <a:pathLst>
                <a:path w="279834" h="261952">
                  <a:moveTo>
                    <a:pt x="0" y="0"/>
                  </a:moveTo>
                  <a:cubicBezTo>
                    <a:pt x="82160" y="304213"/>
                    <a:pt x="279024" y="259667"/>
                    <a:pt x="279024" y="259667"/>
                  </a:cubicBezTo>
                  <a:cubicBezTo>
                    <a:pt x="279024" y="259667"/>
                    <a:pt x="309284" y="60014"/>
                    <a:pt x="0" y="0"/>
                  </a:cubicBezTo>
                  <a:close/>
                </a:path>
              </a:pathLst>
            </a:custGeom>
            <a:solidFill>
              <a:srgbClr val="036A6E"/>
            </a:solidFill>
            <a:ln w="8432" cap="flat">
              <a:noFill/>
              <a:prstDash val="solid"/>
              <a:miter/>
            </a:ln>
          </p:spPr>
          <p:txBody>
            <a:bodyPr rtlCol="0" anchor="ctr"/>
            <a:lstStyle/>
            <a:p>
              <a:endParaRPr lang="fr-FR"/>
            </a:p>
          </p:txBody>
        </p:sp>
        <p:sp>
          <p:nvSpPr>
            <p:cNvPr id="13" name="Freeform: Shape 12">
              <a:extLst>
                <a:ext uri="{FF2B5EF4-FFF2-40B4-BE49-F238E27FC236}">
                  <a16:creationId xmlns:a16="http://schemas.microsoft.com/office/drawing/2014/main" id="{C94B416F-C747-85D9-9A2B-428633EE0B07}"/>
                </a:ext>
              </a:extLst>
            </p:cNvPr>
            <p:cNvSpPr/>
            <p:nvPr>
              <p:custDataLst>
                <p:tags r:id="rId11"/>
              </p:custDataLst>
            </p:nvPr>
          </p:nvSpPr>
          <p:spPr>
            <a:xfrm>
              <a:off x="10913220" y="203284"/>
              <a:ext cx="250707" cy="164202"/>
            </a:xfrm>
            <a:custGeom>
              <a:avLst/>
              <a:gdLst>
                <a:gd name="connsiteX0" fmla="*/ 0 w 250707"/>
                <a:gd name="connsiteY0" fmla="*/ 12138 h 164202"/>
                <a:gd name="connsiteX1" fmla="*/ 250707 w 250707"/>
                <a:gd name="connsiteY1" fmla="*/ 138083 h 164202"/>
                <a:gd name="connsiteX2" fmla="*/ 0 w 250707"/>
                <a:gd name="connsiteY2" fmla="*/ 12138 h 164202"/>
              </a:gdLst>
              <a:ahLst/>
              <a:cxnLst>
                <a:cxn ang="0">
                  <a:pos x="connsiteX0" y="connsiteY0"/>
                </a:cxn>
                <a:cxn ang="0">
                  <a:pos x="connsiteX1" y="connsiteY1"/>
                </a:cxn>
                <a:cxn ang="0">
                  <a:pos x="connsiteX2" y="connsiteY2"/>
                </a:cxn>
              </a:cxnLst>
              <a:rect l="l" t="t" r="r" b="b"/>
              <a:pathLst>
                <a:path w="250707" h="164202">
                  <a:moveTo>
                    <a:pt x="0" y="12138"/>
                  </a:moveTo>
                  <a:cubicBezTo>
                    <a:pt x="101010" y="249490"/>
                    <a:pt x="250707" y="138083"/>
                    <a:pt x="250707" y="138083"/>
                  </a:cubicBezTo>
                  <a:cubicBezTo>
                    <a:pt x="250707" y="138083"/>
                    <a:pt x="250707" y="-48552"/>
                    <a:pt x="0" y="12138"/>
                  </a:cubicBezTo>
                  <a:close/>
                </a:path>
              </a:pathLst>
            </a:custGeom>
            <a:solidFill>
              <a:srgbClr val="036A6E"/>
            </a:solidFill>
            <a:ln w="8432" cap="flat">
              <a:noFill/>
              <a:prstDash val="solid"/>
              <a:miter/>
            </a:ln>
          </p:spPr>
          <p:txBody>
            <a:bodyPr rtlCol="0" anchor="ctr"/>
            <a:lstStyle/>
            <a:p>
              <a:endParaRPr lang="fr-FR"/>
            </a:p>
          </p:txBody>
        </p:sp>
        <p:sp>
          <p:nvSpPr>
            <p:cNvPr id="14" name="Freeform: Shape 13">
              <a:extLst>
                <a:ext uri="{FF2B5EF4-FFF2-40B4-BE49-F238E27FC236}">
                  <a16:creationId xmlns:a16="http://schemas.microsoft.com/office/drawing/2014/main" id="{A55A747A-722B-576A-144F-712286943AE6}"/>
                </a:ext>
              </a:extLst>
            </p:cNvPr>
            <p:cNvSpPr/>
            <p:nvPr>
              <p:custDataLst>
                <p:tags r:id="rId12"/>
              </p:custDataLst>
            </p:nvPr>
          </p:nvSpPr>
          <p:spPr>
            <a:xfrm>
              <a:off x="10950158" y="465607"/>
              <a:ext cx="299225" cy="116649"/>
            </a:xfrm>
            <a:custGeom>
              <a:avLst/>
              <a:gdLst>
                <a:gd name="connsiteX0" fmla="*/ 0 w 299225"/>
                <a:gd name="connsiteY0" fmla="*/ 64509 h 116649"/>
                <a:gd name="connsiteX1" fmla="*/ 299226 w 299225"/>
                <a:gd name="connsiteY1" fmla="*/ 53690 h 116649"/>
                <a:gd name="connsiteX2" fmla="*/ 0 w 299225"/>
                <a:gd name="connsiteY2" fmla="*/ 64509 h 116649"/>
              </a:gdLst>
              <a:ahLst/>
              <a:cxnLst>
                <a:cxn ang="0">
                  <a:pos x="connsiteX0" y="connsiteY0"/>
                </a:cxn>
                <a:cxn ang="0">
                  <a:pos x="connsiteX1" y="connsiteY1"/>
                </a:cxn>
                <a:cxn ang="0">
                  <a:pos x="connsiteX2" y="connsiteY2"/>
                </a:cxn>
              </a:cxnLst>
              <a:rect l="l" t="t" r="r" b="b"/>
              <a:pathLst>
                <a:path w="299225" h="116649">
                  <a:moveTo>
                    <a:pt x="0" y="64509"/>
                  </a:moveTo>
                  <a:cubicBezTo>
                    <a:pt x="214614" y="187834"/>
                    <a:pt x="299226" y="53690"/>
                    <a:pt x="299226" y="53690"/>
                  </a:cubicBezTo>
                  <a:cubicBezTo>
                    <a:pt x="299226" y="53690"/>
                    <a:pt x="205147" y="-74031"/>
                    <a:pt x="0" y="64509"/>
                  </a:cubicBezTo>
                  <a:close/>
                </a:path>
              </a:pathLst>
            </a:custGeom>
            <a:solidFill>
              <a:srgbClr val="515D5F"/>
            </a:solidFill>
            <a:ln w="8432" cap="flat">
              <a:noFill/>
              <a:prstDash val="solid"/>
              <a:miter/>
            </a:ln>
          </p:spPr>
          <p:txBody>
            <a:bodyPr rtlCol="0" anchor="ctr"/>
            <a:lstStyle/>
            <a:p>
              <a:endParaRPr lang="fr-FR"/>
            </a:p>
          </p:txBody>
        </p:sp>
        <p:sp>
          <p:nvSpPr>
            <p:cNvPr id="15" name="Freeform: Shape 14">
              <a:extLst>
                <a:ext uri="{FF2B5EF4-FFF2-40B4-BE49-F238E27FC236}">
                  <a16:creationId xmlns:a16="http://schemas.microsoft.com/office/drawing/2014/main" id="{19B0A693-C090-E574-7F00-25CEA1765C86}"/>
                </a:ext>
              </a:extLst>
            </p:cNvPr>
            <p:cNvSpPr/>
            <p:nvPr>
              <p:custDataLst>
                <p:tags r:id="rId13"/>
              </p:custDataLst>
            </p:nvPr>
          </p:nvSpPr>
          <p:spPr>
            <a:xfrm>
              <a:off x="11237634" y="511307"/>
              <a:ext cx="269486" cy="229366"/>
            </a:xfrm>
            <a:custGeom>
              <a:avLst/>
              <a:gdLst>
                <a:gd name="connsiteX0" fmla="*/ 0 w 269486"/>
                <a:gd name="connsiteY0" fmla="*/ 229367 h 229366"/>
                <a:gd name="connsiteX1" fmla="*/ 268881 w 269486"/>
                <a:gd name="connsiteY1" fmla="*/ 5539 h 229366"/>
                <a:gd name="connsiteX2" fmla="*/ 0 w 269486"/>
                <a:gd name="connsiteY2" fmla="*/ 229367 h 229366"/>
              </a:gdLst>
              <a:ahLst/>
              <a:cxnLst>
                <a:cxn ang="0">
                  <a:pos x="connsiteX0" y="connsiteY0"/>
                </a:cxn>
                <a:cxn ang="0">
                  <a:pos x="connsiteX1" y="connsiteY1"/>
                </a:cxn>
                <a:cxn ang="0">
                  <a:pos x="connsiteX2" y="connsiteY2"/>
                </a:cxn>
              </a:cxnLst>
              <a:rect l="l" t="t" r="r" b="b"/>
              <a:pathLst>
                <a:path w="269486" h="229366">
                  <a:moveTo>
                    <a:pt x="0" y="229367"/>
                  </a:moveTo>
                  <a:cubicBezTo>
                    <a:pt x="295253" y="200543"/>
                    <a:pt x="268881" y="5539"/>
                    <a:pt x="268881" y="5539"/>
                  </a:cubicBezTo>
                  <a:cubicBezTo>
                    <a:pt x="268881" y="5539"/>
                    <a:pt x="81907" y="-55743"/>
                    <a:pt x="0" y="229367"/>
                  </a:cubicBezTo>
                  <a:close/>
                </a:path>
              </a:pathLst>
            </a:custGeom>
            <a:solidFill>
              <a:srgbClr val="515D5F"/>
            </a:solidFill>
            <a:ln w="8432" cap="flat">
              <a:noFill/>
              <a:prstDash val="solid"/>
              <a:miter/>
            </a:ln>
          </p:spPr>
          <p:txBody>
            <a:bodyPr rtlCol="0" anchor="ctr"/>
            <a:lstStyle/>
            <a:p>
              <a:endParaRPr lang="fr-FR"/>
            </a:p>
          </p:txBody>
        </p:sp>
      </p:grpSp>
    </p:spTree>
    <p:extLst>
      <p:ext uri="{BB962C8B-B14F-4D97-AF65-F5344CB8AC3E}">
        <p14:creationId xmlns:p14="http://schemas.microsoft.com/office/powerpoint/2010/main" val="37900046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61" r:id="rId5"/>
    <p:sldLayoutId id="2147483652" r:id="rId6"/>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66700" indent="-2667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1"/>
          </a:solidFill>
          <a:latin typeface="+mn-lt"/>
          <a:ea typeface="+mn-ea"/>
          <a:cs typeface="+mn-cs"/>
        </a:defRPr>
      </a:lvl2pPr>
      <a:lvl3pPr marL="538163" indent="-228600" algn="l" defTabSz="914400" rtl="0" eaLnBrk="1" latinLnBrk="0" hangingPunct="1">
        <a:lnSpc>
          <a:spcPct val="90000"/>
        </a:lnSpc>
        <a:spcBef>
          <a:spcPts val="500"/>
        </a:spcBef>
        <a:buClr>
          <a:schemeClr val="bg2"/>
        </a:buClr>
        <a:buFont typeface="Arial" panose="020B0604020202020204" pitchFamily="34" charset="0"/>
        <a:buChar char="–"/>
        <a:tabLst>
          <a:tab pos="538163" algn="l"/>
        </a:tabLst>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10" Type="http://schemas.openxmlformats.org/officeDocument/2006/relationships/image" Target="../media/image18.jpeg"/><Relationship Id="rId4" Type="http://schemas.openxmlformats.org/officeDocument/2006/relationships/tags" Target="../tags/tag29.xml"/><Relationship Id="rId9"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nb.avocat.fr/fr/reglement-interieur-national-de-la-profession-davocat-rin" TargetMode="External"/><Relationship Id="rId2" Type="http://schemas.openxmlformats.org/officeDocument/2006/relationships/hyperlink" Target="https://gdprexplorer.com/fr/fr-article-22#:~:text=La%20personne%20concern%C3%A9e%20a%20le%20droit%20de%20ne,ou%20l%E2%80%99affectant%20de%20mani%C3%A8re%20significative%20de%20fa%C3%A7on%20similaire." TargetMode="External"/><Relationship Id="rId1" Type="http://schemas.openxmlformats.org/officeDocument/2006/relationships/slideLayout" Target="../slideLayouts/slideLayout4.xml"/><Relationship Id="rId6" Type="http://schemas.openxmlformats.org/officeDocument/2006/relationships/hyperlink" Target="https://www.damiencharlotin.com/hallucinations/"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6.xml"/><Relationship Id="rId7" Type="http://schemas.openxmlformats.org/officeDocument/2006/relationships/slideLayout" Target="../slideLayouts/slideLayout4.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22.png"/><Relationship Id="rId5" Type="http://schemas.openxmlformats.org/officeDocument/2006/relationships/tags" Target="../tags/tag38.xml"/><Relationship Id="rId10" Type="http://schemas.openxmlformats.org/officeDocument/2006/relationships/hyperlink" Target="https://juri-solutions.fr/quantum/" TargetMode="External"/><Relationship Id="rId4" Type="http://schemas.openxmlformats.org/officeDocument/2006/relationships/tags" Target="../tags/tag37.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shorts/8qKy9W0Pcak" TargetMode="Externa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hyperlink" Target="https://www.linkedin.com/posts/benoitraphael_une-m%C3%A9thode-imparable-pour-%C3%A9viter-les-hallucinations-activity-7339162124742443009-tpfk/?originalSubdomain=f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0.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avocatparis.org/sites/bdp/files/2025-11/Livre%20Blanc%20de%20l%27IA.pdf" TargetMode="External"/><Relationship Id="rId3" Type="http://schemas.openxmlformats.org/officeDocument/2006/relationships/tags" Target="../tags/tag46.xml"/><Relationship Id="rId7" Type="http://schemas.openxmlformats.org/officeDocument/2006/relationships/slideLayout" Target="../slideLayouts/slideLayout4.xml"/><Relationship Id="rId12" Type="http://schemas.openxmlformats.org/officeDocument/2006/relationships/hyperlink" Target="https://encyclopedie.avocat.fr/GEIDEFile/%5bcorrection%5d_Grille_auto_V4_.pdf?Archive=132160295034&amp;File=Telechargez%5Fle%5FGuide%5Fia%5Fici%5F%5F%5FGrille%5Fauto%5Fevaluation&amp;verif=480312480317473153469037470031450537476306469016488829477370" TargetMode="Externa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hyperlink" Target="https://encyclopedie.avocat.fr/" TargetMode="External"/><Relationship Id="rId5" Type="http://schemas.openxmlformats.org/officeDocument/2006/relationships/tags" Target="../tags/tag48.xml"/><Relationship Id="rId10" Type="http://schemas.openxmlformats.org/officeDocument/2006/relationships/hyperlink" Target="https://encyclopedie.avocat.fr/GEIDEFile/CNB_GT_IntelligenceArtificielle_2024.pdf?Archive=132021395020&amp;File=Telecharger%5Fle%5Fguide%5Fici&amp;verif=480312480317473153469037470031450537476306469031488826480274" TargetMode="External"/><Relationship Id="rId4" Type="http://schemas.openxmlformats.org/officeDocument/2006/relationships/tags" Target="../tags/tag47.xml"/><Relationship Id="rId9" Type="http://schemas.openxmlformats.org/officeDocument/2006/relationships/hyperlink" Target="https://www.avocatparis.org/" TargetMode="External"/></Relationships>
</file>

<file path=ppt/slides/_rels/slide38.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hyperlink" Target="https://www.senat.fr/rap/r24-216/r24-216.html" TargetMode="External"/><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hyperlink" Target="https://www.vie-publique.fr/files/rapport/pdf/184000159.pdf" TargetMode="External"/><Relationship Id="rId2" Type="http://schemas.openxmlformats.org/officeDocument/2006/relationships/tags" Target="../tags/tag51.xml"/><Relationship Id="rId16" Type="http://schemas.openxmlformats.org/officeDocument/2006/relationships/hyperlink" Target="https://www.conseil-etat.fr/publications-colloques/etudes/etudes-a-la-demande-du-gouvernement/intelligence-artificielle-et-action-publique-construire-la-confiance-servir-la-performance" TargetMode="Externa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hyperlink" Target="https://rm.coe.int/charte-ethique-fr-pour-publication-4-decembre-2018/16808f699b" TargetMode="External"/><Relationship Id="rId5" Type="http://schemas.openxmlformats.org/officeDocument/2006/relationships/tags" Target="../tags/tag54.xml"/><Relationship Id="rId15" Type="http://schemas.openxmlformats.org/officeDocument/2006/relationships/hyperlink" Target="https://www.courdecassation.fr/files/files/Publications/IA%20-%20Rapport%202025/Rapport_IA_2025_Web.pdf" TargetMode="External"/><Relationship Id="rId10" Type="http://schemas.openxmlformats.org/officeDocument/2006/relationships/hyperlink" Target="https://eur-lex.europa.eu/legal-content/FR/TXT/?uri=CELEX:32024R1689" TargetMode="External"/><Relationship Id="rId4" Type="http://schemas.openxmlformats.org/officeDocument/2006/relationships/tags" Target="../tags/tag53.xml"/><Relationship Id="rId9" Type="http://schemas.openxmlformats.org/officeDocument/2006/relationships/slideLayout" Target="../slideLayouts/slideLayout4.xml"/><Relationship Id="rId14" Type="http://schemas.openxmlformats.org/officeDocument/2006/relationships/hyperlink" Target="https://www.justice.gouv.fr/sites/default/files/2025-06/rapport_ia_au_service_de_la_justice.pdf"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lexisnexis.com/supportandtraining/fr/lexis-plus-ai/b/lexis-plus-ai/posts/5-conseils-pour-rediger-un-prompt-efficace-avec-lexis-ai" TargetMode="External"/><Relationship Id="rId3" Type="http://schemas.openxmlformats.org/officeDocument/2006/relationships/hyperlink" Target="https://www.francenum.gouv.fr/guides-et-conseils/intelligence-artificielle/generation-de-contenus-texte-image-son-video/comment-0" TargetMode="External"/><Relationship Id="rId7" Type="http://schemas.openxmlformats.org/officeDocument/2006/relationships/hyperlink" Target="https://www.lexisnexis.com/supportandtraining/fr/lexis-plus-ai/b/lexis-plus-ai/posts/manuel-d-utilisation-lexis-ai" TargetMode="External"/><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hyperlink" Target="https://www.village-justice.com/articles/chatgpt-monde-juridique-duo-gagnant,49116.html" TargetMode="External"/><Relationship Id="rId5" Type="http://schemas.openxmlformats.org/officeDocument/2006/relationships/hyperlink" Target="https://www.village-justice.com/articles/chatgpt-comment-diminuer-les-hallucinations-pour-les-juristes,50029.html" TargetMode="External"/><Relationship Id="rId4" Type="http://schemas.openxmlformats.org/officeDocument/2006/relationships/hyperlink" Target="https://jurimetrie.link/skil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ur-lex.europa.eu/legal-content/FR/TXT/?uri=CELEX:32024R1689" TargetMode="Externa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image" Target="../media/image16.png"/><Relationship Id="rId4" Type="http://schemas.openxmlformats.org/officeDocument/2006/relationships/tags" Target="../tags/tag13.xml"/><Relationship Id="rId9"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10" Type="http://schemas.openxmlformats.org/officeDocument/2006/relationships/image" Target="../media/image17.png"/><Relationship Id="rId4" Type="http://schemas.openxmlformats.org/officeDocument/2006/relationships/tags" Target="../tags/tag21.xml"/><Relationship Id="rId9"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FBE2-C18A-BE0E-F69F-3A8FC1522847}"/>
              </a:ext>
            </a:extLst>
          </p:cNvPr>
          <p:cNvSpPr>
            <a:spLocks noGrp="1"/>
          </p:cNvSpPr>
          <p:nvPr>
            <p:ph type="ctrTitle"/>
            <p:custDataLst>
              <p:tags r:id="rId1"/>
            </p:custDataLst>
          </p:nvPr>
        </p:nvSpPr>
        <p:spPr>
          <a:xfrm>
            <a:off x="757238" y="767967"/>
            <a:ext cx="6267506" cy="2387600"/>
          </a:xfrm>
        </p:spPr>
        <p:txBody>
          <a:bodyPr/>
          <a:lstStyle/>
          <a:p>
            <a:r>
              <a:rPr lang="fr-FR" dirty="0"/>
              <a:t>LES APPORTS PRATIQUES DE L’IA EN DOMMAGE CORPOREL</a:t>
            </a:r>
          </a:p>
        </p:txBody>
      </p:sp>
      <p:sp>
        <p:nvSpPr>
          <p:cNvPr id="5" name="ZoneTexte 4">
            <a:extLst>
              <a:ext uri="{FF2B5EF4-FFF2-40B4-BE49-F238E27FC236}">
                <a16:creationId xmlns:a16="http://schemas.microsoft.com/office/drawing/2014/main" id="{59C5BB44-3C42-EB6D-F13F-F6A8CF732033}"/>
              </a:ext>
            </a:extLst>
          </p:cNvPr>
          <p:cNvSpPr txBox="1"/>
          <p:nvPr/>
        </p:nvSpPr>
        <p:spPr>
          <a:xfrm>
            <a:off x="703413" y="4237006"/>
            <a:ext cx="7652022" cy="1200329"/>
          </a:xfrm>
          <a:prstGeom prst="rect">
            <a:avLst/>
          </a:prstGeom>
          <a:noFill/>
        </p:spPr>
        <p:txBody>
          <a:bodyPr wrap="square">
            <a:spAutoFit/>
          </a:bodyPr>
          <a:lstStyle/>
          <a:p>
            <a:pPr algn="l"/>
            <a:r>
              <a:rPr lang="fr-FR" sz="1800" dirty="0">
                <a:solidFill>
                  <a:schemeClr val="bg1"/>
                </a:solidFill>
              </a:rPr>
              <a:t>Modérateur:  Me Marie MESCAM</a:t>
            </a:r>
          </a:p>
          <a:p>
            <a:pPr algn="l">
              <a:lnSpc>
                <a:spcPct val="100000"/>
              </a:lnSpc>
            </a:pPr>
            <a:r>
              <a:rPr lang="fr-FR" sz="1800" dirty="0">
                <a:solidFill>
                  <a:schemeClr val="bg1"/>
                </a:solidFill>
              </a:rPr>
              <a:t>Intervenants: Mme Claire STRUGALA, Me Sara FRANZINI</a:t>
            </a:r>
          </a:p>
          <a:p>
            <a:pPr algn="l">
              <a:lnSpc>
                <a:spcPct val="100000"/>
              </a:lnSpc>
            </a:pPr>
            <a:r>
              <a:rPr lang="fr-FR" sz="1800" dirty="0">
                <a:solidFill>
                  <a:schemeClr val="bg1"/>
                </a:solidFill>
              </a:rPr>
              <a:t>                        Me Jérôme CHARPENTIER</a:t>
            </a:r>
          </a:p>
          <a:p>
            <a:pPr algn="l">
              <a:lnSpc>
                <a:spcPct val="100000"/>
              </a:lnSpc>
            </a:pPr>
            <a:r>
              <a:rPr lang="fr-FR" dirty="0">
                <a:solidFill>
                  <a:schemeClr val="bg1"/>
                </a:solidFill>
              </a:rPr>
              <a:t>Avec l’aimable participation de: </a:t>
            </a:r>
            <a:r>
              <a:rPr lang="fr-FR" dirty="0" err="1">
                <a:solidFill>
                  <a:schemeClr val="bg1"/>
                </a:solidFill>
              </a:rPr>
              <a:t>Firefly</a:t>
            </a:r>
            <a:r>
              <a:rPr lang="fr-FR" dirty="0">
                <a:solidFill>
                  <a:schemeClr val="bg1"/>
                </a:solidFill>
              </a:rPr>
              <a:t> Gemini, le Chat Mistral AI &amp; Chat-GPT</a:t>
            </a:r>
            <a:endParaRPr lang="fr-FR" sz="1800" dirty="0">
              <a:solidFill>
                <a:schemeClr val="bg1"/>
              </a:solidFill>
            </a:endParaRPr>
          </a:p>
        </p:txBody>
      </p:sp>
      <p:sp>
        <p:nvSpPr>
          <p:cNvPr id="3" name="ZoneTexte 2">
            <a:extLst>
              <a:ext uri="{FF2B5EF4-FFF2-40B4-BE49-F238E27FC236}">
                <a16:creationId xmlns:a16="http://schemas.microsoft.com/office/drawing/2014/main" id="{60AC5FA1-53BF-557A-29F9-A4B2EF18227F}"/>
              </a:ext>
            </a:extLst>
          </p:cNvPr>
          <p:cNvSpPr txBox="1"/>
          <p:nvPr/>
        </p:nvSpPr>
        <p:spPr>
          <a:xfrm>
            <a:off x="757238" y="3155567"/>
            <a:ext cx="6136299" cy="707886"/>
          </a:xfrm>
          <a:prstGeom prst="rect">
            <a:avLst/>
          </a:prstGeom>
          <a:noFill/>
        </p:spPr>
        <p:txBody>
          <a:bodyPr wrap="square" rtlCol="0">
            <a:spAutoFit/>
          </a:bodyPr>
          <a:lstStyle/>
          <a:p>
            <a:r>
              <a:rPr lang="fr-FR" sz="2000" b="1" i="1" dirty="0">
                <a:solidFill>
                  <a:srgbClr val="FFC000"/>
                </a:solidFill>
              </a:rPr>
              <a:t>Un avenir prometteur </a:t>
            </a:r>
            <a:br>
              <a:rPr lang="fr-FR" sz="2000" b="1" i="1" dirty="0">
                <a:solidFill>
                  <a:srgbClr val="FFC000"/>
                </a:solidFill>
              </a:rPr>
            </a:br>
            <a:r>
              <a:rPr lang="fr-FR" sz="2000" b="1" i="1" dirty="0">
                <a:solidFill>
                  <a:srgbClr val="FFC000"/>
                </a:solidFill>
              </a:rPr>
              <a:t>pour un utilisateur responsable</a:t>
            </a:r>
          </a:p>
        </p:txBody>
      </p:sp>
    </p:spTree>
    <p:extLst>
      <p:ext uri="{BB962C8B-B14F-4D97-AF65-F5344CB8AC3E}">
        <p14:creationId xmlns:p14="http://schemas.microsoft.com/office/powerpoint/2010/main" val="293540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B1344-242C-54C8-5F9F-D2F5BE393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08A3D-D2F7-A8E2-D9A3-69B4B8A5F683}"/>
              </a:ext>
            </a:extLst>
          </p:cNvPr>
          <p:cNvSpPr>
            <a:spLocks noGrp="1"/>
          </p:cNvSpPr>
          <p:nvPr>
            <p:ph type="title"/>
          </p:nvPr>
        </p:nvSpPr>
        <p:spPr/>
        <p:txBody>
          <a:bodyPr/>
          <a:lstStyle/>
          <a:p>
            <a:r>
              <a:rPr lang="fr-FR" dirty="0"/>
              <a:t>C. PREVISION ET EVALUATION DES RISQUES</a:t>
            </a:r>
          </a:p>
        </p:txBody>
      </p:sp>
      <p:sp>
        <p:nvSpPr>
          <p:cNvPr id="3" name="Hexagon 2">
            <a:extLst>
              <a:ext uri="{FF2B5EF4-FFF2-40B4-BE49-F238E27FC236}">
                <a16:creationId xmlns:a16="http://schemas.microsoft.com/office/drawing/2014/main" id="{B66FADCC-EFC5-1416-FE70-2DAE77CAFB88}"/>
              </a:ext>
            </a:extLst>
          </p:cNvPr>
          <p:cNvSpPr/>
          <p:nvPr>
            <p:custDataLst>
              <p:tags r:id="rId1"/>
            </p:custDataLst>
          </p:nvPr>
        </p:nvSpPr>
        <p:spPr>
          <a:xfrm rot="5400000">
            <a:off x="711252" y="1522303"/>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6" name="Hexagon 5">
            <a:extLst>
              <a:ext uri="{FF2B5EF4-FFF2-40B4-BE49-F238E27FC236}">
                <a16:creationId xmlns:a16="http://schemas.microsoft.com/office/drawing/2014/main" id="{2CA72997-2796-A90F-DE10-27946F70442E}"/>
              </a:ext>
            </a:extLst>
          </p:cNvPr>
          <p:cNvSpPr/>
          <p:nvPr>
            <p:custDataLst>
              <p:tags r:id="rId2"/>
            </p:custDataLst>
          </p:nvPr>
        </p:nvSpPr>
        <p:spPr>
          <a:xfrm rot="5400000">
            <a:off x="711252" y="3030976"/>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7" name="TextBox 6">
            <a:extLst>
              <a:ext uri="{FF2B5EF4-FFF2-40B4-BE49-F238E27FC236}">
                <a16:creationId xmlns:a16="http://schemas.microsoft.com/office/drawing/2014/main" id="{35E8B7FB-583F-EE59-6D36-80944C5D2AE4}"/>
              </a:ext>
            </a:extLst>
          </p:cNvPr>
          <p:cNvSpPr txBox="1"/>
          <p:nvPr>
            <p:custDataLst>
              <p:tags r:id="rId3"/>
            </p:custDataLst>
          </p:nvPr>
        </p:nvSpPr>
        <p:spPr>
          <a:xfrm>
            <a:off x="2151072" y="1635449"/>
            <a:ext cx="4338549" cy="861774"/>
          </a:xfrm>
          <a:prstGeom prst="rect">
            <a:avLst/>
          </a:prstGeom>
          <a:noFill/>
        </p:spPr>
        <p:txBody>
          <a:bodyPr wrap="square">
            <a:spAutoFit/>
          </a:bodyPr>
          <a:lstStyle/>
          <a:p>
            <a:r>
              <a:rPr lang="fr-FR" b="1" i="0" u="none" strike="noStrike" baseline="0" dirty="0"/>
              <a:t>Analyser des scénarios juridiques probables</a:t>
            </a:r>
            <a:r>
              <a:rPr lang="fr-FR" sz="1600" b="1" dirty="0"/>
              <a:t> </a:t>
            </a:r>
            <a:r>
              <a:rPr lang="fr-FR" sz="1600" dirty="0"/>
              <a:t>au regard de décisions antérieures, </a:t>
            </a:r>
            <a:r>
              <a:rPr lang="fr-FR" sz="1600" u="sng" dirty="0"/>
              <a:t>dans une logique statistique et d’analyse de précédents</a:t>
            </a:r>
            <a:r>
              <a:rPr lang="fr-FR" sz="1600" dirty="0"/>
              <a:t>,</a:t>
            </a:r>
          </a:p>
        </p:txBody>
      </p:sp>
      <p:sp>
        <p:nvSpPr>
          <p:cNvPr id="8" name="Hexagon 7">
            <a:extLst>
              <a:ext uri="{FF2B5EF4-FFF2-40B4-BE49-F238E27FC236}">
                <a16:creationId xmlns:a16="http://schemas.microsoft.com/office/drawing/2014/main" id="{CC846212-221A-EF5D-6E55-271AFB6DD7D2}"/>
              </a:ext>
            </a:extLst>
          </p:cNvPr>
          <p:cNvSpPr/>
          <p:nvPr>
            <p:custDataLst>
              <p:tags r:id="rId4"/>
            </p:custDataLst>
          </p:nvPr>
        </p:nvSpPr>
        <p:spPr>
          <a:xfrm rot="5400000">
            <a:off x="711252" y="4539649"/>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9" name="TextBox 8">
            <a:extLst>
              <a:ext uri="{FF2B5EF4-FFF2-40B4-BE49-F238E27FC236}">
                <a16:creationId xmlns:a16="http://schemas.microsoft.com/office/drawing/2014/main" id="{CB1A8B9E-C850-79FA-BD7D-CC9018B5C4F3}"/>
              </a:ext>
            </a:extLst>
          </p:cNvPr>
          <p:cNvSpPr txBox="1"/>
          <p:nvPr>
            <p:custDataLst>
              <p:tags r:id="rId5"/>
            </p:custDataLst>
          </p:nvPr>
        </p:nvSpPr>
        <p:spPr>
          <a:xfrm>
            <a:off x="5767589" y="2799555"/>
            <a:ext cx="3160197" cy="369332"/>
          </a:xfrm>
          <a:prstGeom prst="rect">
            <a:avLst/>
          </a:prstGeom>
          <a:noFill/>
        </p:spPr>
        <p:txBody>
          <a:bodyPr wrap="square">
            <a:spAutoFit/>
          </a:bodyPr>
          <a:lstStyle/>
          <a:p>
            <a:r>
              <a:rPr lang="fr-FR" b="1" dirty="0"/>
              <a:t> </a:t>
            </a:r>
            <a:endParaRPr lang="fr-FR" sz="1400" dirty="0"/>
          </a:p>
        </p:txBody>
      </p:sp>
      <p:sp>
        <p:nvSpPr>
          <p:cNvPr id="11" name="TextBox 10">
            <a:extLst>
              <a:ext uri="{FF2B5EF4-FFF2-40B4-BE49-F238E27FC236}">
                <a16:creationId xmlns:a16="http://schemas.microsoft.com/office/drawing/2014/main" id="{2C41DA61-6CDB-CAE4-AAF0-E881501D7578}"/>
              </a:ext>
            </a:extLst>
          </p:cNvPr>
          <p:cNvSpPr txBox="1"/>
          <p:nvPr>
            <p:custDataLst>
              <p:tags r:id="rId6"/>
            </p:custDataLst>
          </p:nvPr>
        </p:nvSpPr>
        <p:spPr>
          <a:xfrm>
            <a:off x="9072168" y="2799555"/>
            <a:ext cx="2886470" cy="1692771"/>
          </a:xfrm>
          <a:prstGeom prst="rect">
            <a:avLst/>
          </a:prstGeom>
          <a:noFill/>
        </p:spPr>
        <p:txBody>
          <a:bodyPr wrap="square">
            <a:spAutoFit/>
          </a:bodyPr>
          <a:lstStyle/>
          <a:p>
            <a:r>
              <a:rPr lang="fr-FR" sz="1800" b="1" i="0" u="none" strike="noStrike" baseline="0" dirty="0"/>
              <a:t> </a:t>
            </a:r>
            <a:endParaRPr lang="fr-FR" sz="1400" dirty="0"/>
          </a:p>
          <a:p>
            <a:pPr algn="ctr"/>
            <a:endParaRPr lang="fr-FR" sz="1400" b="1" i="0" u="none" strike="noStrike" baseline="0" dirty="0"/>
          </a:p>
          <a:p>
            <a:pPr algn="ctr"/>
            <a:endParaRPr lang="fr-FR" b="1" dirty="0"/>
          </a:p>
          <a:p>
            <a:pPr algn="ctr"/>
            <a:endParaRPr lang="fr-FR" b="1" dirty="0"/>
          </a:p>
          <a:p>
            <a:pPr algn="ctr"/>
            <a:endParaRPr lang="fr-FR" b="1" dirty="0"/>
          </a:p>
          <a:p>
            <a:pPr algn="ctr"/>
            <a:endParaRPr lang="fr-FR" dirty="0"/>
          </a:p>
        </p:txBody>
      </p:sp>
      <p:sp>
        <p:nvSpPr>
          <p:cNvPr id="4" name="Footer Placeholder 3">
            <a:extLst>
              <a:ext uri="{FF2B5EF4-FFF2-40B4-BE49-F238E27FC236}">
                <a16:creationId xmlns:a16="http://schemas.microsoft.com/office/drawing/2014/main" id="{B12F2521-9FE5-3C2C-DE06-A14FBC02E0F9}"/>
              </a:ext>
            </a:extLst>
          </p:cNvPr>
          <p:cNvSpPr>
            <a:spLocks noGrp="1"/>
          </p:cNvSpPr>
          <p:nvPr>
            <p:ph type="ftr" sz="quarter" idx="11"/>
          </p:nvPr>
        </p:nvSpPr>
        <p:spPr>
          <a:xfrm>
            <a:off x="3774017" y="6127749"/>
            <a:ext cx="4643966" cy="365125"/>
          </a:xfrm>
        </p:spPr>
        <p:txBody>
          <a:bodyPr/>
          <a:lstStyle/>
          <a:p>
            <a:r>
              <a:rPr lang="fr-FR" dirty="0"/>
              <a:t>LES APPORTS PRATIQUES DE L’IA EN DOMMAGE CORPOREL</a:t>
            </a:r>
          </a:p>
        </p:txBody>
      </p:sp>
      <p:sp>
        <p:nvSpPr>
          <p:cNvPr id="16" name="TextBox 6">
            <a:extLst>
              <a:ext uri="{FF2B5EF4-FFF2-40B4-BE49-F238E27FC236}">
                <a16:creationId xmlns:a16="http://schemas.microsoft.com/office/drawing/2014/main" id="{9DA64955-EF37-8500-8243-85557338277F}"/>
              </a:ext>
            </a:extLst>
          </p:cNvPr>
          <p:cNvSpPr txBox="1"/>
          <p:nvPr>
            <p:custDataLst>
              <p:tags r:id="rId7"/>
            </p:custDataLst>
          </p:nvPr>
        </p:nvSpPr>
        <p:spPr>
          <a:xfrm>
            <a:off x="2151073" y="3221534"/>
            <a:ext cx="3792528" cy="615553"/>
          </a:xfrm>
          <a:prstGeom prst="rect">
            <a:avLst/>
          </a:prstGeom>
          <a:noFill/>
        </p:spPr>
        <p:txBody>
          <a:bodyPr wrap="square">
            <a:spAutoFit/>
          </a:bodyPr>
          <a:lstStyle/>
          <a:p>
            <a:r>
              <a:rPr lang="fr-FR" b="1" i="0" u="none" strike="noStrike" baseline="0" dirty="0"/>
              <a:t>Aide à la réflexion et à la stratégie</a:t>
            </a:r>
            <a:r>
              <a:rPr lang="fr-FR" sz="1600" i="0" u="none" strike="noStrike" baseline="0" dirty="0"/>
              <a:t> pour </a:t>
            </a:r>
            <a:r>
              <a:rPr lang="fr-FR" sz="1600" i="0" u="sng" strike="noStrike" baseline="0" dirty="0"/>
              <a:t>trouver de nouvelles idées</a:t>
            </a:r>
            <a:r>
              <a:rPr lang="fr-FR" sz="1600" i="0" u="none" strike="noStrike" baseline="0" dirty="0"/>
              <a:t>, </a:t>
            </a:r>
            <a:endParaRPr lang="fr-FR" sz="1600" dirty="0"/>
          </a:p>
        </p:txBody>
      </p:sp>
      <p:sp>
        <p:nvSpPr>
          <p:cNvPr id="17" name="TextBox 6">
            <a:extLst>
              <a:ext uri="{FF2B5EF4-FFF2-40B4-BE49-F238E27FC236}">
                <a16:creationId xmlns:a16="http://schemas.microsoft.com/office/drawing/2014/main" id="{7C72CB89-4249-1700-477D-9FD8681EBD61}"/>
              </a:ext>
            </a:extLst>
          </p:cNvPr>
          <p:cNvSpPr txBox="1"/>
          <p:nvPr>
            <p:custDataLst>
              <p:tags r:id="rId8"/>
            </p:custDataLst>
          </p:nvPr>
        </p:nvSpPr>
        <p:spPr>
          <a:xfrm>
            <a:off x="2008048" y="4730207"/>
            <a:ext cx="4390271" cy="615553"/>
          </a:xfrm>
          <a:prstGeom prst="rect">
            <a:avLst/>
          </a:prstGeom>
          <a:noFill/>
        </p:spPr>
        <p:txBody>
          <a:bodyPr wrap="square">
            <a:spAutoFit/>
          </a:bodyPr>
          <a:lstStyle/>
          <a:p>
            <a:r>
              <a:rPr lang="fr-FR" b="1" i="0" u="none" strike="noStrike" baseline="0" dirty="0"/>
              <a:t>Suivi des échéances : </a:t>
            </a:r>
            <a:r>
              <a:rPr lang="fr-FR" sz="1600" i="0" u="sng" strike="noStrike" baseline="0" dirty="0"/>
              <a:t>Alerter sur les délais </a:t>
            </a:r>
            <a:r>
              <a:rPr lang="fr-FR" sz="1600" i="0" u="none" strike="noStrike" baseline="0" dirty="0"/>
              <a:t>de procédures et les recours possibles,</a:t>
            </a:r>
            <a:endParaRPr lang="fr-FR" sz="1600" dirty="0"/>
          </a:p>
        </p:txBody>
      </p:sp>
      <p:pic>
        <p:nvPicPr>
          <p:cNvPr id="5" name="Image 4" descr="Une image contenant Visage humain, verres, habits, illustration&#10;&#10;Le contenu généré par l’IA peut être incorrect.">
            <a:extLst>
              <a:ext uri="{FF2B5EF4-FFF2-40B4-BE49-F238E27FC236}">
                <a16:creationId xmlns:a16="http://schemas.microsoft.com/office/drawing/2014/main" id="{6A4054F9-FCBE-424B-98D7-327D6C4E3DC0}"/>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flipH="1">
            <a:off x="6853037" y="1838093"/>
            <a:ext cx="4723875" cy="3149250"/>
          </a:xfrm>
          <a:prstGeom prst="rect">
            <a:avLst/>
          </a:prstGeom>
          <a:noFill/>
          <a:ln>
            <a:noFill/>
          </a:ln>
        </p:spPr>
      </p:pic>
      <p:sp>
        <p:nvSpPr>
          <p:cNvPr id="10" name="Espace réservé du numéro de diapositive 9">
            <a:extLst>
              <a:ext uri="{FF2B5EF4-FFF2-40B4-BE49-F238E27FC236}">
                <a16:creationId xmlns:a16="http://schemas.microsoft.com/office/drawing/2014/main" id="{7FF4435E-4920-09AB-721A-5E8F22F228D4}"/>
              </a:ext>
            </a:extLst>
          </p:cNvPr>
          <p:cNvSpPr>
            <a:spLocks noGrp="1"/>
          </p:cNvSpPr>
          <p:nvPr>
            <p:ph type="sldNum" sz="quarter" idx="12"/>
          </p:nvPr>
        </p:nvSpPr>
        <p:spPr/>
        <p:txBody>
          <a:bodyPr/>
          <a:lstStyle/>
          <a:p>
            <a:fld id="{8415421A-8635-4166-92D2-5F6D44CB9F91}" type="slidenum">
              <a:rPr lang="fr-FR" smtClean="0"/>
              <a:t>10</a:t>
            </a:fld>
            <a:endParaRPr lang="fr-FR"/>
          </a:p>
        </p:txBody>
      </p:sp>
    </p:spTree>
    <p:extLst>
      <p:ext uri="{BB962C8B-B14F-4D97-AF65-F5344CB8AC3E}">
        <p14:creationId xmlns:p14="http://schemas.microsoft.com/office/powerpoint/2010/main" val="1031224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82F44-BCAF-8E13-4985-C30D23E728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C695DC-EE76-C01E-6DF1-0097D51F54FD}"/>
              </a:ext>
            </a:extLst>
          </p:cNvPr>
          <p:cNvSpPr>
            <a:spLocks noGrp="1"/>
          </p:cNvSpPr>
          <p:nvPr>
            <p:ph type="ctrTitle"/>
          </p:nvPr>
        </p:nvSpPr>
        <p:spPr>
          <a:xfrm>
            <a:off x="785318" y="2743200"/>
            <a:ext cx="5186857" cy="1371600"/>
          </a:xfrm>
        </p:spPr>
        <p:txBody>
          <a:bodyPr/>
          <a:lstStyle/>
          <a:p>
            <a:r>
              <a:rPr lang="fr-FR" dirty="0"/>
              <a:t>III. LES CONTRAINTES ET LIMITES  </a:t>
            </a:r>
          </a:p>
        </p:txBody>
      </p:sp>
    </p:spTree>
    <p:extLst>
      <p:ext uri="{BB962C8B-B14F-4D97-AF65-F5344CB8AC3E}">
        <p14:creationId xmlns:p14="http://schemas.microsoft.com/office/powerpoint/2010/main" val="182566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B8C82-0005-8110-E188-1EA6F7BCFF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C2FB8-9E59-03EF-62CA-23335900CF7C}"/>
              </a:ext>
            </a:extLst>
          </p:cNvPr>
          <p:cNvSpPr>
            <a:spLocks noGrp="1"/>
          </p:cNvSpPr>
          <p:nvPr>
            <p:ph type="title"/>
          </p:nvPr>
        </p:nvSpPr>
        <p:spPr>
          <a:xfrm>
            <a:off x="838199" y="365126"/>
            <a:ext cx="10106025" cy="919221"/>
          </a:xfrm>
        </p:spPr>
        <p:txBody>
          <a:bodyPr/>
          <a:lstStyle/>
          <a:p>
            <a:r>
              <a:rPr lang="fr-FR" dirty="0"/>
              <a:t>A. PROTECTION DES DONNEES ET RESPONSABILITE</a:t>
            </a:r>
          </a:p>
        </p:txBody>
      </p:sp>
      <p:sp>
        <p:nvSpPr>
          <p:cNvPr id="4" name="TextBox 3">
            <a:extLst>
              <a:ext uri="{FF2B5EF4-FFF2-40B4-BE49-F238E27FC236}">
                <a16:creationId xmlns:a16="http://schemas.microsoft.com/office/drawing/2014/main" id="{97B960EF-4F82-660C-D091-DE1E21D5A6EF}"/>
              </a:ext>
            </a:extLst>
          </p:cNvPr>
          <p:cNvSpPr txBox="1"/>
          <p:nvPr/>
        </p:nvSpPr>
        <p:spPr>
          <a:xfrm>
            <a:off x="6920441" y="2067579"/>
            <a:ext cx="4732843" cy="4247317"/>
          </a:xfrm>
          <a:prstGeom prst="rect">
            <a:avLst/>
          </a:prstGeom>
          <a:solidFill>
            <a:schemeClr val="bg1"/>
          </a:solidFill>
          <a:ln>
            <a:noFill/>
          </a:ln>
          <a:effectLst>
            <a:outerShdw dist="38100" dir="16200000" rotWithShape="0">
              <a:schemeClr val="accent2"/>
            </a:outerShdw>
          </a:effectLst>
        </p:spPr>
        <p:txBody>
          <a:bodyPr wrap="square">
            <a:spAutoFit/>
          </a:bodyPr>
          <a:lstStyle/>
          <a:p>
            <a:pPr marL="87313" lvl="1" algn="just"/>
            <a:r>
              <a:rPr lang="fr-FR" b="1" i="1" dirty="0"/>
              <a:t>Article 22 RGPD</a:t>
            </a:r>
            <a:r>
              <a:rPr lang="fr-FR" b="1" dirty="0"/>
              <a:t>: </a:t>
            </a:r>
            <a:r>
              <a:rPr lang="fr-FR" sz="1600" b="1" i="1" dirty="0"/>
              <a:t>« </a:t>
            </a:r>
            <a:r>
              <a:rPr lang="fr-FR" sz="1600" i="1" dirty="0"/>
              <a:t>La personne concernée a le droit </a:t>
            </a:r>
            <a:r>
              <a:rPr lang="fr-FR" sz="1600" i="1" u="sng" dirty="0"/>
              <a:t>de ne pas faire l'objet d'une décision fondée exclusivement sur un traitement automatisé</a:t>
            </a:r>
            <a:r>
              <a:rPr lang="fr-FR" sz="1600" i="1" dirty="0"/>
              <a:t>, y compris le profilage, produisant des effets juridiques la concernant ou l'affectant de manière significative de façon similaire. »</a:t>
            </a:r>
          </a:p>
          <a:p>
            <a:pPr marL="87313" lvl="1" algn="just"/>
            <a:r>
              <a:rPr lang="fr-FR" sz="1400" dirty="0">
                <a:solidFill>
                  <a:schemeClr val="accent1">
                    <a:lumMod val="75000"/>
                  </a:schemeClr>
                </a:solidFill>
                <a:hlinkClick r:id="rId2">
                  <a:extLst>
                    <a:ext uri="{A12FA001-AC4F-418D-AE19-62706E023703}">
                      <ahyp:hlinkClr xmlns:ahyp="http://schemas.microsoft.com/office/drawing/2018/hyperlinkcolor" val="tx"/>
                    </a:ext>
                  </a:extLst>
                </a:hlinkClick>
              </a:rPr>
              <a:t>Article 22 – Décision individuelle automatisée, y compris le profilage</a:t>
            </a:r>
            <a:endParaRPr lang="fr-FR" sz="1400" dirty="0">
              <a:solidFill>
                <a:schemeClr val="accent1">
                  <a:lumMod val="75000"/>
                </a:schemeClr>
              </a:solidFill>
            </a:endParaRPr>
          </a:p>
          <a:p>
            <a:pPr marL="87313" lvl="1" algn="just"/>
            <a:endParaRPr lang="fr-FR" sz="1400" b="1" dirty="0"/>
          </a:p>
          <a:p>
            <a:pPr marL="87313" lvl="1" algn="just"/>
            <a:r>
              <a:rPr lang="fr-FR" b="1" dirty="0"/>
              <a:t> Art. 1.3 du RIN</a:t>
            </a:r>
            <a:r>
              <a:rPr lang="fr-FR" dirty="0"/>
              <a:t>: </a:t>
            </a:r>
            <a:r>
              <a:rPr lang="fr-FR" sz="1600" i="1" dirty="0"/>
              <a:t>« L’avocat exerce ses fonctions avec dignité, </a:t>
            </a:r>
            <a:r>
              <a:rPr lang="fr-FR" sz="1600" i="1" u="sng" dirty="0"/>
              <a:t>conscience</a:t>
            </a:r>
            <a:r>
              <a:rPr lang="fr-FR" sz="1600" i="1" dirty="0"/>
              <a:t>, indépendance, probité et humanité, dans le respect des termes de son serment. (…) Il fait preuve, à l’égard de ses clients, </a:t>
            </a:r>
            <a:r>
              <a:rPr lang="fr-FR" sz="1600" i="1" u="sng" dirty="0"/>
              <a:t>de compétence</a:t>
            </a:r>
            <a:r>
              <a:rPr lang="fr-FR" sz="1600" i="1" dirty="0"/>
              <a:t>, de dévouement, de diligence et </a:t>
            </a:r>
            <a:r>
              <a:rPr lang="fr-FR" sz="1600" i="1" u="sng" dirty="0"/>
              <a:t>de prudence</a:t>
            </a:r>
            <a:r>
              <a:rPr lang="fr-FR" sz="1600" i="1" dirty="0"/>
              <a:t>. » </a:t>
            </a:r>
          </a:p>
          <a:p>
            <a:pPr marL="87313" lvl="1" algn="just"/>
            <a:r>
              <a:rPr lang="fr-FR" sz="1400" dirty="0">
                <a:solidFill>
                  <a:schemeClr val="accent1">
                    <a:lumMod val="75000"/>
                  </a:schemeClr>
                </a:solidFill>
                <a:hlinkClick r:id="rId3">
                  <a:extLst>
                    <a:ext uri="{A12FA001-AC4F-418D-AE19-62706E023703}">
                      <ahyp:hlinkClr xmlns:ahyp="http://schemas.microsoft.com/office/drawing/2018/hyperlinkcolor" val="tx"/>
                    </a:ext>
                  </a:extLst>
                </a:hlinkClick>
              </a:rPr>
              <a:t>Règlement Intérieur National de la profession d'avocat - RIN | Conseil national des barreaux</a:t>
            </a:r>
            <a:endParaRPr lang="fr-FR" sz="1400" i="1" dirty="0">
              <a:solidFill>
                <a:schemeClr val="accent1">
                  <a:lumMod val="75000"/>
                </a:schemeClr>
              </a:solidFill>
            </a:endParaRPr>
          </a:p>
        </p:txBody>
      </p:sp>
      <p:sp>
        <p:nvSpPr>
          <p:cNvPr id="5" name="TextBox 4">
            <a:extLst>
              <a:ext uri="{FF2B5EF4-FFF2-40B4-BE49-F238E27FC236}">
                <a16:creationId xmlns:a16="http://schemas.microsoft.com/office/drawing/2014/main" id="{17691813-AFC2-6CC6-B691-E896CD7B395F}"/>
              </a:ext>
            </a:extLst>
          </p:cNvPr>
          <p:cNvSpPr txBox="1"/>
          <p:nvPr/>
        </p:nvSpPr>
        <p:spPr>
          <a:xfrm>
            <a:off x="838199" y="1686661"/>
            <a:ext cx="5676901" cy="1384995"/>
          </a:xfrm>
          <a:prstGeom prst="rect">
            <a:avLst/>
          </a:prstGeom>
          <a:solidFill>
            <a:schemeClr val="bg2">
              <a:lumMod val="20000"/>
              <a:lumOff val="80000"/>
            </a:schemeClr>
          </a:solidFill>
          <a:ln>
            <a:noFill/>
          </a:ln>
          <a:effectLst/>
        </p:spPr>
        <p:txBody>
          <a:bodyPr wrap="square">
            <a:spAutoFit/>
          </a:bodyPr>
          <a:lstStyle/>
          <a:p>
            <a:pPr marL="174625" lvl="1" algn="just"/>
            <a:r>
              <a:rPr lang="fr-FR" b="1" dirty="0"/>
              <a:t>Obligation d’anonymiser toutes les données soumises à l’IA: </a:t>
            </a:r>
            <a:r>
              <a:rPr lang="fr-FR" sz="1600" dirty="0"/>
              <a:t>A défaut, </a:t>
            </a:r>
            <a:r>
              <a:rPr lang="fr-FR" sz="1600" u="sng" dirty="0"/>
              <a:t>perte de confidentialité </a:t>
            </a:r>
            <a:r>
              <a:rPr lang="fr-FR" sz="1600" dirty="0"/>
              <a:t>car le propriétaire de l’IA pourra s’en resservir pour entrainer son modèle et donc être retransmis à d’autres utilisateurs postérieurement,</a:t>
            </a:r>
          </a:p>
        </p:txBody>
      </p:sp>
      <p:pic>
        <p:nvPicPr>
          <p:cNvPr id="7" name="Graphic 6" descr="Gavel outline">
            <a:extLst>
              <a:ext uri="{FF2B5EF4-FFF2-40B4-BE49-F238E27FC236}">
                <a16:creationId xmlns:a16="http://schemas.microsoft.com/office/drawing/2014/main" id="{90309572-33D9-ECE0-E660-9AE443CFD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5162" y="969784"/>
            <a:ext cx="914400" cy="914400"/>
          </a:xfrm>
          <a:prstGeom prst="rect">
            <a:avLst/>
          </a:prstGeom>
        </p:spPr>
      </p:pic>
      <p:sp>
        <p:nvSpPr>
          <p:cNvPr id="9" name="Footer Placeholder 3">
            <a:extLst>
              <a:ext uri="{FF2B5EF4-FFF2-40B4-BE49-F238E27FC236}">
                <a16:creationId xmlns:a16="http://schemas.microsoft.com/office/drawing/2014/main" id="{D7A40C6B-CBCC-D5F5-591E-5235297A0C72}"/>
              </a:ext>
            </a:extLst>
          </p:cNvPr>
          <p:cNvSpPr>
            <a:spLocks noGrp="1"/>
          </p:cNvSpPr>
          <p:nvPr>
            <p:ph type="ftr" sz="quarter" idx="11"/>
          </p:nvPr>
        </p:nvSpPr>
        <p:spPr>
          <a:xfrm>
            <a:off x="3774017" y="6165991"/>
            <a:ext cx="4643966" cy="365125"/>
          </a:xfrm>
        </p:spPr>
        <p:txBody>
          <a:bodyPr/>
          <a:lstStyle/>
          <a:p>
            <a:r>
              <a:rPr lang="fr-FR" dirty="0"/>
              <a:t>LES APPORTS PRATIQUES DE L’IA EN DOMMAGE CORPOREL</a:t>
            </a:r>
          </a:p>
        </p:txBody>
      </p:sp>
      <p:sp>
        <p:nvSpPr>
          <p:cNvPr id="8" name="TextBox 4">
            <a:extLst>
              <a:ext uri="{FF2B5EF4-FFF2-40B4-BE49-F238E27FC236}">
                <a16:creationId xmlns:a16="http://schemas.microsoft.com/office/drawing/2014/main" id="{8D549931-5051-147B-1FF6-00CFA77FA486}"/>
              </a:ext>
            </a:extLst>
          </p:cNvPr>
          <p:cNvSpPr txBox="1"/>
          <p:nvPr/>
        </p:nvSpPr>
        <p:spPr>
          <a:xfrm>
            <a:off x="838198" y="3403905"/>
            <a:ext cx="5676901" cy="1107996"/>
          </a:xfrm>
          <a:prstGeom prst="rect">
            <a:avLst/>
          </a:prstGeom>
          <a:solidFill>
            <a:schemeClr val="bg2">
              <a:lumMod val="20000"/>
              <a:lumOff val="80000"/>
            </a:schemeClr>
          </a:solidFill>
          <a:ln>
            <a:noFill/>
          </a:ln>
          <a:effectLst/>
        </p:spPr>
        <p:txBody>
          <a:bodyPr wrap="square">
            <a:spAutoFit/>
          </a:bodyPr>
          <a:lstStyle/>
          <a:p>
            <a:pPr marL="174625" lvl="1" algn="just"/>
            <a:r>
              <a:rPr lang="fr-FR" b="1" dirty="0"/>
              <a:t>Responsabilité de l’avocat: </a:t>
            </a:r>
            <a:r>
              <a:rPr lang="fr-FR" sz="1600" dirty="0"/>
              <a:t>En cas de reprise d’informations / de décisions de justice erronées dans ses consultations, conclusions et plaidoiries ou de fuite de données du client,</a:t>
            </a:r>
          </a:p>
        </p:txBody>
      </p:sp>
      <p:sp>
        <p:nvSpPr>
          <p:cNvPr id="10" name="TextBox 4">
            <a:extLst>
              <a:ext uri="{FF2B5EF4-FFF2-40B4-BE49-F238E27FC236}">
                <a16:creationId xmlns:a16="http://schemas.microsoft.com/office/drawing/2014/main" id="{2A6AE508-DBF8-2B59-13F7-CFE0D99D3301}"/>
              </a:ext>
            </a:extLst>
          </p:cNvPr>
          <p:cNvSpPr txBox="1"/>
          <p:nvPr/>
        </p:nvSpPr>
        <p:spPr>
          <a:xfrm>
            <a:off x="838199" y="4844150"/>
            <a:ext cx="5676900" cy="1077218"/>
          </a:xfrm>
          <a:prstGeom prst="rect">
            <a:avLst/>
          </a:prstGeom>
          <a:solidFill>
            <a:schemeClr val="bg2">
              <a:lumMod val="20000"/>
              <a:lumOff val="80000"/>
            </a:schemeClr>
          </a:solidFill>
          <a:ln>
            <a:noFill/>
          </a:ln>
          <a:effectLst/>
        </p:spPr>
        <p:txBody>
          <a:bodyPr wrap="square">
            <a:spAutoFit/>
          </a:bodyPr>
          <a:lstStyle/>
          <a:p>
            <a:pPr marL="174625" lvl="1" algn="just"/>
            <a:r>
              <a:rPr lang="fr-FR" b="1" dirty="0"/>
              <a:t>Site de Damien CHARLOTIN: </a:t>
            </a:r>
            <a:r>
              <a:rPr lang="fr-FR" sz="1600" dirty="0"/>
              <a:t>Base de données recensant des affaires où des avocats ont utilisé des données erronées (surtout aux Etats-Unis), </a:t>
            </a:r>
          </a:p>
          <a:p>
            <a:pPr marL="174625" lvl="1" algn="just"/>
            <a:r>
              <a:rPr lang="fr-FR" sz="1400" dirty="0">
                <a:solidFill>
                  <a:srgbClr val="B39C65"/>
                </a:solidFill>
                <a:hlinkClick r:id="rId6">
                  <a:extLst>
                    <a:ext uri="{A12FA001-AC4F-418D-AE19-62706E023703}">
                      <ahyp:hlinkClr xmlns:ahyp="http://schemas.microsoft.com/office/drawing/2018/hyperlinkcolor" val="tx"/>
                    </a:ext>
                  </a:extLst>
                </a:hlinkClick>
              </a:rPr>
              <a:t>AI Hallucination Cases </a:t>
            </a:r>
            <a:r>
              <a:rPr lang="fr-FR" sz="1400" dirty="0" err="1">
                <a:solidFill>
                  <a:srgbClr val="B39C65"/>
                </a:solidFill>
                <a:hlinkClick r:id="rId6">
                  <a:extLst>
                    <a:ext uri="{A12FA001-AC4F-418D-AE19-62706E023703}">
                      <ahyp:hlinkClr xmlns:ahyp="http://schemas.microsoft.com/office/drawing/2018/hyperlinkcolor" val="tx"/>
                    </a:ext>
                  </a:extLst>
                </a:hlinkClick>
              </a:rPr>
              <a:t>Database</a:t>
            </a:r>
            <a:r>
              <a:rPr lang="fr-FR" sz="1400" dirty="0">
                <a:solidFill>
                  <a:srgbClr val="B39C65"/>
                </a:solidFill>
                <a:hlinkClick r:id="rId6">
                  <a:extLst>
                    <a:ext uri="{A12FA001-AC4F-418D-AE19-62706E023703}">
                      <ahyp:hlinkClr xmlns:ahyp="http://schemas.microsoft.com/office/drawing/2018/hyperlinkcolor" val="tx"/>
                    </a:ext>
                  </a:extLst>
                </a:hlinkClick>
              </a:rPr>
              <a:t> – Damien </a:t>
            </a:r>
            <a:r>
              <a:rPr lang="fr-FR" sz="1400" dirty="0" err="1">
                <a:solidFill>
                  <a:schemeClr val="accent1">
                    <a:lumMod val="75000"/>
                  </a:schemeClr>
                </a:solidFill>
                <a:hlinkClick r:id="rId6">
                  <a:extLst>
                    <a:ext uri="{A12FA001-AC4F-418D-AE19-62706E023703}">
                      <ahyp:hlinkClr xmlns:ahyp="http://schemas.microsoft.com/office/drawing/2018/hyperlinkcolor" val="tx"/>
                    </a:ext>
                  </a:extLst>
                </a:hlinkClick>
              </a:rPr>
              <a:t>Charlotin</a:t>
            </a:r>
            <a:r>
              <a:rPr lang="fr-FR" sz="1400" dirty="0">
                <a:solidFill>
                  <a:schemeClr val="accent1">
                    <a:lumMod val="75000"/>
                  </a:schemeClr>
                </a:solidFill>
              </a:rPr>
              <a:t> </a:t>
            </a:r>
          </a:p>
        </p:txBody>
      </p:sp>
      <p:sp>
        <p:nvSpPr>
          <p:cNvPr id="3" name="Espace réservé du numéro de diapositive 2">
            <a:extLst>
              <a:ext uri="{FF2B5EF4-FFF2-40B4-BE49-F238E27FC236}">
                <a16:creationId xmlns:a16="http://schemas.microsoft.com/office/drawing/2014/main" id="{9C13579A-E1F5-D529-90CA-D6DB304EC6F3}"/>
              </a:ext>
            </a:extLst>
          </p:cNvPr>
          <p:cNvSpPr>
            <a:spLocks noGrp="1"/>
          </p:cNvSpPr>
          <p:nvPr>
            <p:ph type="sldNum" sz="quarter" idx="12"/>
          </p:nvPr>
        </p:nvSpPr>
        <p:spPr/>
        <p:txBody>
          <a:bodyPr/>
          <a:lstStyle/>
          <a:p>
            <a:fld id="{8415421A-8635-4166-92D2-5F6D44CB9F91}" type="slidenum">
              <a:rPr lang="fr-FR" smtClean="0"/>
              <a:t>12</a:t>
            </a:fld>
            <a:endParaRPr lang="fr-FR"/>
          </a:p>
        </p:txBody>
      </p:sp>
    </p:spTree>
    <p:extLst>
      <p:ext uri="{BB962C8B-B14F-4D97-AF65-F5344CB8AC3E}">
        <p14:creationId xmlns:p14="http://schemas.microsoft.com/office/powerpoint/2010/main" val="387969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6C1B0-263B-D941-E4B5-43DFB421C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FD6EC-19E7-3E2F-44FE-6C3D6A63EB2A}"/>
              </a:ext>
            </a:extLst>
          </p:cNvPr>
          <p:cNvSpPr>
            <a:spLocks noGrp="1"/>
          </p:cNvSpPr>
          <p:nvPr>
            <p:ph type="title"/>
          </p:nvPr>
        </p:nvSpPr>
        <p:spPr/>
        <p:txBody>
          <a:bodyPr/>
          <a:lstStyle/>
          <a:p>
            <a:r>
              <a:rPr lang="fr-FR" dirty="0"/>
              <a:t>B. ERREURS ET BIAIS ALGORITHMIQUES</a:t>
            </a:r>
          </a:p>
        </p:txBody>
      </p:sp>
      <p:sp>
        <p:nvSpPr>
          <p:cNvPr id="5" name="TextBox 4">
            <a:extLst>
              <a:ext uri="{FF2B5EF4-FFF2-40B4-BE49-F238E27FC236}">
                <a16:creationId xmlns:a16="http://schemas.microsoft.com/office/drawing/2014/main" id="{A93B511F-8648-30F0-7D10-F51DFD64400C}"/>
              </a:ext>
            </a:extLst>
          </p:cNvPr>
          <p:cNvSpPr txBox="1"/>
          <p:nvPr/>
        </p:nvSpPr>
        <p:spPr>
          <a:xfrm>
            <a:off x="1521618" y="1353297"/>
            <a:ext cx="9148763" cy="1107996"/>
          </a:xfrm>
          <a:prstGeom prst="rect">
            <a:avLst/>
          </a:prstGeom>
          <a:solidFill>
            <a:schemeClr val="bg2">
              <a:lumMod val="20000"/>
              <a:lumOff val="80000"/>
            </a:schemeClr>
          </a:solidFill>
          <a:ln>
            <a:noFill/>
          </a:ln>
          <a:effectLst/>
        </p:spPr>
        <p:txBody>
          <a:bodyPr wrap="square">
            <a:spAutoFit/>
          </a:bodyPr>
          <a:lstStyle/>
          <a:p>
            <a:pPr lvl="1" algn="just"/>
            <a:r>
              <a:rPr lang="fr-FR" b="1" dirty="0"/>
              <a:t>Problème de fiabilité des résultats : </a:t>
            </a:r>
            <a:r>
              <a:rPr lang="fr-FR" sz="1600" dirty="0"/>
              <a:t>L’IA est programmée pour répondre, elle ne peut générer une réponse </a:t>
            </a:r>
            <a:r>
              <a:rPr lang="fr-FR" sz="1600" u="sng" dirty="0"/>
              <a:t>qu’au moyen des données en sa possession, qui peuvent être erronées</a:t>
            </a:r>
            <a:r>
              <a:rPr lang="fr-FR" sz="1600" dirty="0"/>
              <a:t>.  Les IA non spécialisées ont tendance à </a:t>
            </a:r>
            <a:r>
              <a:rPr lang="fr-FR" sz="1600" u="sng" dirty="0"/>
              <a:t>générer des « hallucinations » telles que des fausses décisions de justice. </a:t>
            </a:r>
            <a:r>
              <a:rPr lang="fr-FR" sz="1600" dirty="0"/>
              <a:t>L’IA a du mal à reconnaître son incompétence sur une question posée</a:t>
            </a:r>
          </a:p>
        </p:txBody>
      </p:sp>
      <p:sp>
        <p:nvSpPr>
          <p:cNvPr id="3" name="TextBox 4">
            <a:extLst>
              <a:ext uri="{FF2B5EF4-FFF2-40B4-BE49-F238E27FC236}">
                <a16:creationId xmlns:a16="http://schemas.microsoft.com/office/drawing/2014/main" id="{0E2F957E-7050-DFF8-AEDA-667C47171139}"/>
              </a:ext>
            </a:extLst>
          </p:cNvPr>
          <p:cNvSpPr txBox="1"/>
          <p:nvPr/>
        </p:nvSpPr>
        <p:spPr>
          <a:xfrm>
            <a:off x="5251466" y="4296547"/>
            <a:ext cx="5961555" cy="1384995"/>
          </a:xfrm>
          <a:prstGeom prst="rect">
            <a:avLst/>
          </a:prstGeom>
          <a:solidFill>
            <a:schemeClr val="bg2">
              <a:lumMod val="20000"/>
              <a:lumOff val="80000"/>
            </a:schemeClr>
          </a:solidFill>
          <a:ln>
            <a:noFill/>
          </a:ln>
          <a:effectLst/>
        </p:spPr>
        <p:txBody>
          <a:bodyPr wrap="square">
            <a:spAutoFit/>
          </a:bodyPr>
          <a:lstStyle/>
          <a:p>
            <a:pPr marL="174625" lvl="1" algn="just"/>
            <a:r>
              <a:rPr lang="fr-FR" b="1" dirty="0"/>
              <a:t>Interférence des biais: </a:t>
            </a:r>
            <a:r>
              <a:rPr lang="fr-FR" sz="1600" dirty="0"/>
              <a:t>Les résultats de l’IA dépendent de </a:t>
            </a:r>
            <a:r>
              <a:rPr lang="fr-FR" sz="1600" u="sng" dirty="0"/>
              <a:t>la façon dont elle a été élaborée</a:t>
            </a:r>
            <a:r>
              <a:rPr lang="fr-FR" sz="1600" dirty="0"/>
              <a:t>, de </a:t>
            </a:r>
            <a:r>
              <a:rPr lang="fr-FR" sz="1600" u="sng" dirty="0"/>
              <a:t>la façon dont la requête de l’utilisateur a été posée</a:t>
            </a:r>
            <a:r>
              <a:rPr lang="fr-FR" sz="1600" dirty="0"/>
              <a:t>, mais aussi au regard </a:t>
            </a:r>
            <a:r>
              <a:rPr lang="fr-FR" sz="1600" u="sng" dirty="0"/>
              <a:t>d’anciennes recherches</a:t>
            </a:r>
            <a:r>
              <a:rPr lang="fr-FR" sz="1600" dirty="0"/>
              <a:t>. La réponse générée peut donc être biaisée consciemment ou inconsciemment. </a:t>
            </a:r>
          </a:p>
        </p:txBody>
      </p:sp>
      <p:sp>
        <p:nvSpPr>
          <p:cNvPr id="9" name="Footer Placeholder 3">
            <a:extLst>
              <a:ext uri="{FF2B5EF4-FFF2-40B4-BE49-F238E27FC236}">
                <a16:creationId xmlns:a16="http://schemas.microsoft.com/office/drawing/2014/main" id="{01DC89A8-B548-49AB-F281-3F5BA0836E91}"/>
              </a:ext>
            </a:extLst>
          </p:cNvPr>
          <p:cNvSpPr>
            <a:spLocks noGrp="1"/>
          </p:cNvSpPr>
          <p:nvPr>
            <p:ph type="ftr" sz="quarter" idx="11"/>
          </p:nvPr>
        </p:nvSpPr>
        <p:spPr>
          <a:xfrm>
            <a:off x="3774017" y="6165991"/>
            <a:ext cx="4643966" cy="365125"/>
          </a:xfrm>
        </p:spPr>
        <p:txBody>
          <a:bodyPr/>
          <a:lstStyle/>
          <a:p>
            <a:r>
              <a:rPr lang="fr-FR" dirty="0"/>
              <a:t>LES APPORTS PRATIQUES DE L’IA EN DOMMAGE CORPOREL</a:t>
            </a:r>
          </a:p>
        </p:txBody>
      </p:sp>
      <p:sp>
        <p:nvSpPr>
          <p:cNvPr id="6" name="TextBox 4">
            <a:extLst>
              <a:ext uri="{FF2B5EF4-FFF2-40B4-BE49-F238E27FC236}">
                <a16:creationId xmlns:a16="http://schemas.microsoft.com/office/drawing/2014/main" id="{3EB05CE7-BEF4-663C-BCCE-B528F6014071}"/>
              </a:ext>
            </a:extLst>
          </p:cNvPr>
          <p:cNvSpPr txBox="1"/>
          <p:nvPr/>
        </p:nvSpPr>
        <p:spPr>
          <a:xfrm>
            <a:off x="5251466" y="2875002"/>
            <a:ext cx="5961555" cy="1238636"/>
          </a:xfrm>
          <a:prstGeom prst="rect">
            <a:avLst/>
          </a:prstGeom>
          <a:solidFill>
            <a:schemeClr val="bg2">
              <a:lumMod val="20000"/>
              <a:lumOff val="80000"/>
            </a:schemeClr>
          </a:solidFill>
          <a:ln>
            <a:noFill/>
          </a:ln>
          <a:effectLst/>
        </p:spPr>
        <p:txBody>
          <a:bodyPr wrap="square">
            <a:noAutofit/>
          </a:bodyPr>
          <a:lstStyle/>
          <a:p>
            <a:pPr marL="174625" lvl="1" algn="just"/>
            <a:r>
              <a:rPr lang="fr-FR" b="1" dirty="0"/>
              <a:t>Mauvaises interprétations : </a:t>
            </a:r>
            <a:r>
              <a:rPr lang="fr-FR" sz="1600" dirty="0"/>
              <a:t>L’IA peut proposer des réponses avec </a:t>
            </a:r>
            <a:r>
              <a:rPr lang="fr-FR" sz="1600" u="sng" dirty="0"/>
              <a:t>une analyse erronée </a:t>
            </a:r>
            <a:r>
              <a:rPr lang="fr-FR" sz="1600" dirty="0"/>
              <a:t>des données et des décisions de justice… Son analyse peut être </a:t>
            </a:r>
            <a:r>
              <a:rPr lang="fr-FR" sz="1600" u="sng" dirty="0"/>
              <a:t>approximative</a:t>
            </a:r>
            <a:r>
              <a:rPr lang="fr-FR" sz="1600" dirty="0"/>
              <a:t> en fonction des sources mises à sa disposition et de ses algorithmes prédéfinis.</a:t>
            </a:r>
          </a:p>
        </p:txBody>
      </p:sp>
      <p:pic>
        <p:nvPicPr>
          <p:cNvPr id="10" name="Image 9">
            <a:extLst>
              <a:ext uri="{FF2B5EF4-FFF2-40B4-BE49-F238E27FC236}">
                <a16:creationId xmlns:a16="http://schemas.microsoft.com/office/drawing/2014/main" id="{03583CFB-181D-19EC-25EB-431EAA7789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681" y="2699093"/>
            <a:ext cx="4297112" cy="2864741"/>
          </a:xfrm>
          <a:prstGeom prst="rect">
            <a:avLst/>
          </a:prstGeom>
        </p:spPr>
      </p:pic>
      <p:sp>
        <p:nvSpPr>
          <p:cNvPr id="4" name="Espace réservé du numéro de diapositive 3">
            <a:extLst>
              <a:ext uri="{FF2B5EF4-FFF2-40B4-BE49-F238E27FC236}">
                <a16:creationId xmlns:a16="http://schemas.microsoft.com/office/drawing/2014/main" id="{AD265C06-ACA1-DBCE-B71A-64540CD82CE2}"/>
              </a:ext>
            </a:extLst>
          </p:cNvPr>
          <p:cNvSpPr>
            <a:spLocks noGrp="1"/>
          </p:cNvSpPr>
          <p:nvPr>
            <p:ph type="sldNum" sz="quarter" idx="12"/>
          </p:nvPr>
        </p:nvSpPr>
        <p:spPr/>
        <p:txBody>
          <a:bodyPr/>
          <a:lstStyle/>
          <a:p>
            <a:fld id="{8415421A-8635-4166-92D2-5F6D44CB9F91}" type="slidenum">
              <a:rPr lang="fr-FR" smtClean="0"/>
              <a:t>13</a:t>
            </a:fld>
            <a:endParaRPr lang="fr-FR"/>
          </a:p>
        </p:txBody>
      </p:sp>
    </p:spTree>
    <p:extLst>
      <p:ext uri="{BB962C8B-B14F-4D97-AF65-F5344CB8AC3E}">
        <p14:creationId xmlns:p14="http://schemas.microsoft.com/office/powerpoint/2010/main" val="2625312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AC211-5FFE-81AB-6977-F808EDDAD6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64C23-38B4-4BF9-2768-C6C2FD3FD5E2}"/>
              </a:ext>
            </a:extLst>
          </p:cNvPr>
          <p:cNvSpPr>
            <a:spLocks noGrp="1"/>
          </p:cNvSpPr>
          <p:nvPr>
            <p:ph type="title"/>
          </p:nvPr>
        </p:nvSpPr>
        <p:spPr/>
        <p:txBody>
          <a:bodyPr/>
          <a:lstStyle/>
          <a:p>
            <a:r>
              <a:rPr lang="fr-FR" dirty="0"/>
              <a:t>C. IMPORTANCE DE LA QUESTION POSEE</a:t>
            </a:r>
            <a:endParaRPr lang="fr-FR" dirty="0">
              <a:solidFill>
                <a:srgbClr val="5F8896"/>
              </a:solidFill>
            </a:endParaRPr>
          </a:p>
        </p:txBody>
      </p:sp>
      <p:sp>
        <p:nvSpPr>
          <p:cNvPr id="5" name="TextBox 4">
            <a:extLst>
              <a:ext uri="{FF2B5EF4-FFF2-40B4-BE49-F238E27FC236}">
                <a16:creationId xmlns:a16="http://schemas.microsoft.com/office/drawing/2014/main" id="{5DCD8C50-039B-2440-D1CC-8797A1A6B727}"/>
              </a:ext>
            </a:extLst>
          </p:cNvPr>
          <p:cNvSpPr txBox="1"/>
          <p:nvPr/>
        </p:nvSpPr>
        <p:spPr>
          <a:xfrm>
            <a:off x="1521618" y="1353297"/>
            <a:ext cx="9148763" cy="646331"/>
          </a:xfrm>
          <a:prstGeom prst="rect">
            <a:avLst/>
          </a:prstGeom>
          <a:solidFill>
            <a:schemeClr val="bg2">
              <a:lumMod val="20000"/>
              <a:lumOff val="80000"/>
            </a:schemeClr>
          </a:solidFill>
          <a:ln>
            <a:noFill/>
          </a:ln>
          <a:effectLst/>
        </p:spPr>
        <p:txBody>
          <a:bodyPr wrap="square">
            <a:spAutoFit/>
          </a:bodyPr>
          <a:lstStyle/>
          <a:p>
            <a:pPr lvl="1" algn="just"/>
            <a:r>
              <a:rPr lang="fr-FR" b="1" u="sng" dirty="0"/>
              <a:t>Le </a:t>
            </a:r>
            <a:r>
              <a:rPr lang="fr-FR" b="1" u="sng" dirty="0" err="1"/>
              <a:t>Prompting</a:t>
            </a:r>
            <a:r>
              <a:rPr lang="fr-FR" b="1" u="sng" dirty="0"/>
              <a:t> </a:t>
            </a:r>
            <a:r>
              <a:rPr lang="fr-FR" b="1" dirty="0"/>
              <a:t>est une instruction structurée pour interagir efficacement visant à obtenir d’une IA des réponse précises et exploitables.</a:t>
            </a:r>
            <a:endParaRPr lang="fr-FR" sz="1600" dirty="0"/>
          </a:p>
        </p:txBody>
      </p:sp>
      <p:sp>
        <p:nvSpPr>
          <p:cNvPr id="3" name="TextBox 4">
            <a:extLst>
              <a:ext uri="{FF2B5EF4-FFF2-40B4-BE49-F238E27FC236}">
                <a16:creationId xmlns:a16="http://schemas.microsoft.com/office/drawing/2014/main" id="{F8016670-A56B-A878-3C75-98B0D8884813}"/>
              </a:ext>
            </a:extLst>
          </p:cNvPr>
          <p:cNvSpPr txBox="1"/>
          <p:nvPr/>
        </p:nvSpPr>
        <p:spPr>
          <a:xfrm>
            <a:off x="5610775" y="4150486"/>
            <a:ext cx="5614416" cy="1354217"/>
          </a:xfrm>
          <a:prstGeom prst="rect">
            <a:avLst/>
          </a:prstGeom>
          <a:solidFill>
            <a:schemeClr val="bg2">
              <a:lumMod val="20000"/>
              <a:lumOff val="80000"/>
            </a:schemeClr>
          </a:solidFill>
          <a:ln>
            <a:noFill/>
          </a:ln>
          <a:effectLst/>
        </p:spPr>
        <p:txBody>
          <a:bodyPr wrap="square">
            <a:spAutoFit/>
          </a:bodyPr>
          <a:lstStyle/>
          <a:p>
            <a:pPr marL="174625" lvl="1" algn="just"/>
            <a:r>
              <a:rPr lang="fr-FR" b="1" u="sng" dirty="0"/>
              <a:t>Processus itératif </a:t>
            </a:r>
            <a:r>
              <a:rPr lang="fr-FR" b="1" dirty="0"/>
              <a:t>: </a:t>
            </a:r>
            <a:r>
              <a:rPr lang="fr-FR" sz="1600" dirty="0"/>
              <a:t>Il faut ajuster et affiner ses prompts selon les réponses obtenues (trouve-moi plus de jurisprudence…). Chaque question doit être améliorée pour une réponse précise et juridiquement exploitable (de telle cour d’appel par ex.) : interaction entre l’utilisateur et l’IA. </a:t>
            </a:r>
          </a:p>
        </p:txBody>
      </p:sp>
      <p:sp>
        <p:nvSpPr>
          <p:cNvPr id="9" name="Footer Placeholder 3">
            <a:extLst>
              <a:ext uri="{FF2B5EF4-FFF2-40B4-BE49-F238E27FC236}">
                <a16:creationId xmlns:a16="http://schemas.microsoft.com/office/drawing/2014/main" id="{FCE77F7F-7F2D-3769-0AA6-FAA6466019FD}"/>
              </a:ext>
            </a:extLst>
          </p:cNvPr>
          <p:cNvSpPr>
            <a:spLocks noGrp="1"/>
          </p:cNvSpPr>
          <p:nvPr>
            <p:ph type="ftr" sz="quarter" idx="11"/>
          </p:nvPr>
        </p:nvSpPr>
        <p:spPr>
          <a:xfrm>
            <a:off x="3774017" y="6165991"/>
            <a:ext cx="4643966" cy="365125"/>
          </a:xfrm>
        </p:spPr>
        <p:txBody>
          <a:bodyPr/>
          <a:lstStyle/>
          <a:p>
            <a:r>
              <a:rPr lang="fr-FR" dirty="0"/>
              <a:t>LES APPORTS PRATIQUES DE L’IA EN DOMMAGE CORPOREL</a:t>
            </a:r>
          </a:p>
        </p:txBody>
      </p:sp>
      <p:sp>
        <p:nvSpPr>
          <p:cNvPr id="6" name="TextBox 4">
            <a:extLst>
              <a:ext uri="{FF2B5EF4-FFF2-40B4-BE49-F238E27FC236}">
                <a16:creationId xmlns:a16="http://schemas.microsoft.com/office/drawing/2014/main" id="{47DC910E-D568-5D93-FDE9-EF29C6E5D4D0}"/>
              </a:ext>
            </a:extLst>
          </p:cNvPr>
          <p:cNvSpPr txBox="1"/>
          <p:nvPr/>
        </p:nvSpPr>
        <p:spPr>
          <a:xfrm>
            <a:off x="5610775" y="2446654"/>
            <a:ext cx="5614415" cy="1354217"/>
          </a:xfrm>
          <a:prstGeom prst="rect">
            <a:avLst/>
          </a:prstGeom>
          <a:solidFill>
            <a:schemeClr val="bg2">
              <a:lumMod val="20000"/>
              <a:lumOff val="80000"/>
            </a:schemeClr>
          </a:solidFill>
          <a:ln>
            <a:noFill/>
          </a:ln>
          <a:effectLst/>
        </p:spPr>
        <p:txBody>
          <a:bodyPr wrap="square">
            <a:spAutoFit/>
          </a:bodyPr>
          <a:lstStyle/>
          <a:p>
            <a:pPr marL="174625" lvl="1" algn="just"/>
            <a:r>
              <a:rPr lang="fr-FR" b="1" u="sng" dirty="0" err="1"/>
              <a:t>Eléments</a:t>
            </a:r>
            <a:r>
              <a:rPr lang="fr-FR" b="1" u="sng" dirty="0"/>
              <a:t> clés </a:t>
            </a:r>
            <a:r>
              <a:rPr lang="fr-FR" b="1" dirty="0"/>
              <a:t>: </a:t>
            </a:r>
            <a:r>
              <a:rPr lang="fr-FR" sz="1600" dirty="0"/>
              <a:t>Attribuer à l’IA un </a:t>
            </a:r>
            <a:r>
              <a:rPr lang="fr-FR" sz="1600" b="1" dirty="0"/>
              <a:t>rôle</a:t>
            </a:r>
            <a:r>
              <a:rPr lang="fr-FR" sz="1600" dirty="0"/>
              <a:t> spécifique (avocat), préciser le </a:t>
            </a:r>
            <a:r>
              <a:rPr lang="fr-FR" sz="1600" b="1" dirty="0"/>
              <a:t>contexte</a:t>
            </a:r>
            <a:r>
              <a:rPr lang="fr-FR" sz="1600" dirty="0"/>
              <a:t> (dommage corporel), donner des exemples, </a:t>
            </a:r>
            <a:r>
              <a:rPr lang="fr-FR" sz="1600" b="1" dirty="0"/>
              <a:t>expliciter</a:t>
            </a:r>
            <a:r>
              <a:rPr lang="fr-FR" sz="1600" dirty="0"/>
              <a:t> clairement ce qui est attendu (jurisprudence, textes de loi) et définir le format de </a:t>
            </a:r>
            <a:r>
              <a:rPr lang="fr-FR" sz="1600" b="1" dirty="0"/>
              <a:t>réponse</a:t>
            </a:r>
            <a:r>
              <a:rPr lang="fr-FR" sz="1600" dirty="0"/>
              <a:t> (résumé, note, tableur…)</a:t>
            </a:r>
          </a:p>
        </p:txBody>
      </p:sp>
      <p:pic>
        <p:nvPicPr>
          <p:cNvPr id="8" name="Image 7" descr="Une image contenant texte, dessin, croquis, clipart&#10;&#10;Le contenu généré par l’IA peut être incorrect.">
            <a:extLst>
              <a:ext uri="{FF2B5EF4-FFF2-40B4-BE49-F238E27FC236}">
                <a16:creationId xmlns:a16="http://schemas.microsoft.com/office/drawing/2014/main" id="{A8313D4C-61C1-7A28-AD2D-80C209447F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081" y="2319830"/>
            <a:ext cx="4337304" cy="3282284"/>
          </a:xfrm>
          <a:prstGeom prst="rect">
            <a:avLst/>
          </a:prstGeom>
        </p:spPr>
      </p:pic>
      <p:sp>
        <p:nvSpPr>
          <p:cNvPr id="4" name="Espace réservé du numéro de diapositive 3">
            <a:extLst>
              <a:ext uri="{FF2B5EF4-FFF2-40B4-BE49-F238E27FC236}">
                <a16:creationId xmlns:a16="http://schemas.microsoft.com/office/drawing/2014/main" id="{74461A62-4308-6428-88C3-295EF6BDE161}"/>
              </a:ext>
            </a:extLst>
          </p:cNvPr>
          <p:cNvSpPr>
            <a:spLocks noGrp="1"/>
          </p:cNvSpPr>
          <p:nvPr>
            <p:ph type="sldNum" sz="quarter" idx="12"/>
          </p:nvPr>
        </p:nvSpPr>
        <p:spPr/>
        <p:txBody>
          <a:bodyPr/>
          <a:lstStyle/>
          <a:p>
            <a:fld id="{8415421A-8635-4166-92D2-5F6D44CB9F91}" type="slidenum">
              <a:rPr lang="fr-FR" smtClean="0"/>
              <a:t>14</a:t>
            </a:fld>
            <a:endParaRPr lang="fr-FR"/>
          </a:p>
        </p:txBody>
      </p:sp>
    </p:spTree>
    <p:extLst>
      <p:ext uri="{BB962C8B-B14F-4D97-AF65-F5344CB8AC3E}">
        <p14:creationId xmlns:p14="http://schemas.microsoft.com/office/powerpoint/2010/main" val="2139074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6EEDD9-D636-5816-F9EA-420275B6CE99}"/>
              </a:ext>
            </a:extLst>
          </p:cNvPr>
          <p:cNvSpPr>
            <a:spLocks noGrp="1"/>
          </p:cNvSpPr>
          <p:nvPr>
            <p:ph type="title"/>
          </p:nvPr>
        </p:nvSpPr>
        <p:spPr>
          <a:xfrm>
            <a:off x="838200" y="365126"/>
            <a:ext cx="10088880" cy="919221"/>
          </a:xfrm>
        </p:spPr>
        <p:txBody>
          <a:bodyPr/>
          <a:lstStyle/>
          <a:p>
            <a:r>
              <a:rPr lang="fr-FR" dirty="0"/>
              <a:t>D. Exemple d’une hallucination par </a:t>
            </a:r>
            <a:r>
              <a:rPr lang="fr-FR" dirty="0" err="1"/>
              <a:t>ChatGPT</a:t>
            </a:r>
            <a:r>
              <a:rPr lang="fr-FR" dirty="0"/>
              <a:t> (1/3)</a:t>
            </a:r>
          </a:p>
        </p:txBody>
      </p:sp>
      <p:sp>
        <p:nvSpPr>
          <p:cNvPr id="3" name="ZoneTexte 2">
            <a:extLst>
              <a:ext uri="{FF2B5EF4-FFF2-40B4-BE49-F238E27FC236}">
                <a16:creationId xmlns:a16="http://schemas.microsoft.com/office/drawing/2014/main" id="{B11E224C-2505-5483-0EBD-2564635FD77A}"/>
              </a:ext>
            </a:extLst>
          </p:cNvPr>
          <p:cNvSpPr txBox="1"/>
          <p:nvPr/>
        </p:nvSpPr>
        <p:spPr>
          <a:xfrm>
            <a:off x="838200" y="1407064"/>
            <a:ext cx="10668000" cy="4124206"/>
          </a:xfrm>
          <a:prstGeom prst="rect">
            <a:avLst/>
          </a:prstGeom>
          <a:noFill/>
        </p:spPr>
        <p:txBody>
          <a:bodyPr wrap="square" rtlCol="0">
            <a:spAutoFit/>
          </a:bodyPr>
          <a:lstStyle/>
          <a:p>
            <a:pPr marL="285750" indent="-285750">
              <a:buClr>
                <a:srgbClr val="5F8896"/>
              </a:buClr>
              <a:buFont typeface="Arial" panose="020B0604020202020204" pitchFamily="34" charset="0"/>
              <a:buChar char="•"/>
            </a:pPr>
            <a:r>
              <a:rPr lang="fr-FR" b="1" dirty="0"/>
              <a:t>Prompt : </a:t>
            </a:r>
          </a:p>
          <a:p>
            <a:r>
              <a:rPr lang="fr-FR" sz="1600" b="1" dirty="0">
                <a:solidFill>
                  <a:schemeClr val="bg2"/>
                </a:solidFill>
              </a:rPr>
              <a:t>Un assureur qui a résilié le contrat d'assurance automobile doit-il présenter des offres à une victime d'accident de la circulation selon l'article L211-20 du Code des Assurances, si le Fonds de Garantie conteste la validité de la résiliation du contrat ?</a:t>
            </a:r>
          </a:p>
          <a:p>
            <a:endParaRPr lang="fr-FR" dirty="0"/>
          </a:p>
          <a:p>
            <a:pPr marL="285750" indent="-285750">
              <a:buClr>
                <a:srgbClr val="5F8896"/>
              </a:buClr>
              <a:buFont typeface="Arial" panose="020B0604020202020204" pitchFamily="34" charset="0"/>
              <a:buChar char="•"/>
            </a:pPr>
            <a:r>
              <a:rPr lang="fr-FR" b="1" dirty="0"/>
              <a:t>Réponse de l’IA :</a:t>
            </a:r>
          </a:p>
          <a:p>
            <a:r>
              <a:rPr lang="fr-FR" sz="1600" dirty="0"/>
              <a:t>Très bonne question — elle touche à la responsabilité de l’assureur dans le cadre du régime d’indemnisation des victimes d’accidents de la circulation (loi du 5 juillet 1985, dite </a:t>
            </a:r>
            <a:r>
              <a:rPr lang="fr-FR" sz="1600" b="1" dirty="0"/>
              <a:t>loi Badinter</a:t>
            </a:r>
            <a:r>
              <a:rPr lang="fr-FR" sz="1600" dirty="0"/>
              <a:t>) et à l’application de </a:t>
            </a:r>
            <a:r>
              <a:rPr lang="fr-FR" sz="1600" b="1" dirty="0"/>
              <a:t>l’article L211-20 du Code des assurances</a:t>
            </a:r>
            <a:r>
              <a:rPr lang="fr-FR" sz="1600" dirty="0"/>
              <a:t>.</a:t>
            </a:r>
          </a:p>
          <a:p>
            <a:endParaRPr lang="fr-FR" sz="1600" dirty="0"/>
          </a:p>
          <a:p>
            <a:r>
              <a:rPr lang="fr-FR" sz="1600" dirty="0"/>
              <a:t>Voyons cela en détail 👇</a:t>
            </a:r>
          </a:p>
          <a:p>
            <a:r>
              <a:rPr lang="fr-FR" sz="1600" b="1" dirty="0"/>
              <a:t>🔹 Texte de référence : Article L211-20 du Code des assurances</a:t>
            </a:r>
            <a:endParaRPr lang="fr-FR" sz="1600" dirty="0"/>
          </a:p>
          <a:p>
            <a:r>
              <a:rPr lang="fr-FR" sz="1600" i="1" dirty="0"/>
              <a:t>« L’assureur tenu à garantie en vertu du présent chapitre est tenu de présenter à la victime une offre d’indemnité dans les délais prévus à l’article L. 211-9 (…). »</a:t>
            </a:r>
          </a:p>
          <a:p>
            <a:r>
              <a:rPr lang="fr-FR" sz="1600" dirty="0"/>
              <a:t>Autrement dit, </a:t>
            </a:r>
            <a:r>
              <a:rPr lang="fr-FR" sz="1600" b="1" dirty="0"/>
              <a:t>seul l’assureur “tenu à garantie”</a:t>
            </a:r>
            <a:r>
              <a:rPr lang="fr-FR" sz="1600" dirty="0"/>
              <a:t> (c’est-à-dire l’assureur dont la garantie est acquise au jour de l’accident) doit faire une offre à la victime dans les délais légaux.</a:t>
            </a:r>
          </a:p>
        </p:txBody>
      </p:sp>
      <p:sp>
        <p:nvSpPr>
          <p:cNvPr id="4" name="Footer Placeholder 3">
            <a:extLst>
              <a:ext uri="{FF2B5EF4-FFF2-40B4-BE49-F238E27FC236}">
                <a16:creationId xmlns:a16="http://schemas.microsoft.com/office/drawing/2014/main" id="{F6AAD35D-DEFD-0290-5FB0-955FD0DCD1F4}"/>
              </a:ext>
            </a:extLst>
          </p:cNvPr>
          <p:cNvSpPr>
            <a:spLocks noGrp="1"/>
          </p:cNvSpPr>
          <p:nvPr>
            <p:ph type="ftr" sz="quarter" idx="11"/>
          </p:nvPr>
        </p:nvSpPr>
        <p:spPr>
          <a:xfrm>
            <a:off x="3774017" y="6146430"/>
            <a:ext cx="4643966" cy="365125"/>
          </a:xfrm>
        </p:spPr>
        <p:txBody>
          <a:bodyPr/>
          <a:lstStyle/>
          <a:p>
            <a:r>
              <a:rPr lang="fr-FR" dirty="0"/>
              <a:t>LES APPORTS PRATIQUES DE L’IA EN DOMMAGE CORPOREL</a:t>
            </a:r>
          </a:p>
        </p:txBody>
      </p:sp>
      <p:sp>
        <p:nvSpPr>
          <p:cNvPr id="5" name="Espace réservé du numéro de diapositive 4">
            <a:extLst>
              <a:ext uri="{FF2B5EF4-FFF2-40B4-BE49-F238E27FC236}">
                <a16:creationId xmlns:a16="http://schemas.microsoft.com/office/drawing/2014/main" id="{8473278E-FC73-4146-7E2C-D90202C43676}"/>
              </a:ext>
            </a:extLst>
          </p:cNvPr>
          <p:cNvSpPr>
            <a:spLocks noGrp="1"/>
          </p:cNvSpPr>
          <p:nvPr>
            <p:ph type="sldNum" sz="quarter" idx="12"/>
          </p:nvPr>
        </p:nvSpPr>
        <p:spPr/>
        <p:txBody>
          <a:bodyPr/>
          <a:lstStyle/>
          <a:p>
            <a:fld id="{8415421A-8635-4166-92D2-5F6D44CB9F91}" type="slidenum">
              <a:rPr lang="fr-FR" smtClean="0"/>
              <a:t>15</a:t>
            </a:fld>
            <a:endParaRPr lang="fr-FR"/>
          </a:p>
        </p:txBody>
      </p:sp>
    </p:spTree>
    <p:extLst>
      <p:ext uri="{BB962C8B-B14F-4D97-AF65-F5344CB8AC3E}">
        <p14:creationId xmlns:p14="http://schemas.microsoft.com/office/powerpoint/2010/main" val="167147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161C9-B3DB-21B1-18FD-1C25E9698B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0C9EE5-B34C-6825-8D41-71F2A8B843B8}"/>
              </a:ext>
            </a:extLst>
          </p:cNvPr>
          <p:cNvSpPr>
            <a:spLocks noGrp="1"/>
          </p:cNvSpPr>
          <p:nvPr>
            <p:ph type="title"/>
          </p:nvPr>
        </p:nvSpPr>
        <p:spPr>
          <a:xfrm>
            <a:off x="838200" y="365126"/>
            <a:ext cx="10125456" cy="919221"/>
          </a:xfrm>
        </p:spPr>
        <p:txBody>
          <a:bodyPr/>
          <a:lstStyle/>
          <a:p>
            <a:r>
              <a:rPr lang="fr-FR" dirty="0"/>
              <a:t>D. Exemple d’une hallucination par </a:t>
            </a:r>
            <a:r>
              <a:rPr lang="fr-FR" dirty="0" err="1"/>
              <a:t>ChatGPT</a:t>
            </a:r>
            <a:r>
              <a:rPr lang="fr-FR" dirty="0"/>
              <a:t> (2/3)</a:t>
            </a:r>
          </a:p>
        </p:txBody>
      </p:sp>
      <p:sp>
        <p:nvSpPr>
          <p:cNvPr id="3" name="ZoneTexte 2">
            <a:extLst>
              <a:ext uri="{FF2B5EF4-FFF2-40B4-BE49-F238E27FC236}">
                <a16:creationId xmlns:a16="http://schemas.microsoft.com/office/drawing/2014/main" id="{9B00C76B-2FA4-C872-00EE-981FB958D3DB}"/>
              </a:ext>
            </a:extLst>
          </p:cNvPr>
          <p:cNvSpPr txBox="1"/>
          <p:nvPr/>
        </p:nvSpPr>
        <p:spPr>
          <a:xfrm>
            <a:off x="704088" y="1700755"/>
            <a:ext cx="10802112" cy="3293209"/>
          </a:xfrm>
          <a:prstGeom prst="rect">
            <a:avLst/>
          </a:prstGeom>
          <a:noFill/>
        </p:spPr>
        <p:txBody>
          <a:bodyPr wrap="square" rtlCol="0">
            <a:spAutoFit/>
          </a:bodyPr>
          <a:lstStyle/>
          <a:p>
            <a:r>
              <a:rPr lang="fr-FR" b="1" dirty="0"/>
              <a:t>🔹 Problème posé</a:t>
            </a:r>
            <a:endParaRPr lang="fr-FR" dirty="0"/>
          </a:p>
          <a:p>
            <a:r>
              <a:rPr lang="fr-FR" sz="1600" dirty="0"/>
              <a:t>Si l’assureur a </a:t>
            </a:r>
            <a:r>
              <a:rPr lang="fr-FR" sz="1600" b="1" dirty="0"/>
              <a:t>résilié le contrat avant l’accident</a:t>
            </a:r>
            <a:r>
              <a:rPr lang="fr-FR" sz="1600" dirty="0"/>
              <a:t>, il estime ne plus être “tenu à garantie”.</a:t>
            </a:r>
          </a:p>
          <a:p>
            <a:r>
              <a:rPr lang="fr-FR" sz="1600" dirty="0"/>
              <a:t>Mais le </a:t>
            </a:r>
            <a:r>
              <a:rPr lang="fr-FR" sz="1600" b="1" dirty="0"/>
              <a:t>Fonds de garantie des assurances obligatoires de dommages (FGAO)</a:t>
            </a:r>
            <a:r>
              <a:rPr lang="fr-FR" sz="1600" dirty="0"/>
              <a:t> peut contester la validité de cette résiliation (par exemple, en soutenant qu’elle n’a pas été régulièrement notifiée ou qu’elle est intervenue après l’accident).</a:t>
            </a:r>
          </a:p>
          <a:p>
            <a:r>
              <a:rPr lang="fr-FR" sz="1600" dirty="0"/>
              <a:t>👉 Dès lors, la question est : tant que le désaccord subsiste, </a:t>
            </a:r>
            <a:r>
              <a:rPr lang="fr-FR" sz="1600" b="1" dirty="0"/>
              <a:t>l’assureur doit-il quand même présenter une offre à la victime ?</a:t>
            </a:r>
          </a:p>
          <a:p>
            <a:endParaRPr lang="fr-FR" dirty="0"/>
          </a:p>
          <a:p>
            <a:r>
              <a:rPr lang="fr-FR" b="1" dirty="0"/>
              <a:t>🔹 Jurisprudence constante : </a:t>
            </a:r>
            <a:endParaRPr lang="fr-FR" dirty="0"/>
          </a:p>
          <a:p>
            <a:r>
              <a:rPr lang="fr-FR" sz="1600" b="1" dirty="0"/>
              <a:t>Oui, l’assureur doit présenter l’offre tant que la résiliation est contestée</a:t>
            </a:r>
            <a:endParaRPr lang="fr-FR" sz="1600" dirty="0"/>
          </a:p>
          <a:p>
            <a:r>
              <a:rPr lang="fr-FR" sz="1600" dirty="0"/>
              <a:t>La Cour de cassation a jugé à plusieurs reprises que :</a:t>
            </a:r>
          </a:p>
          <a:p>
            <a:endParaRPr lang="fr-FR" sz="800" dirty="0"/>
          </a:p>
          <a:p>
            <a:r>
              <a:rPr lang="fr-FR" sz="1600" dirty="0"/>
              <a:t>Lorsque la validité de la résiliation du contrat est </a:t>
            </a:r>
            <a:r>
              <a:rPr lang="fr-FR" sz="1600" b="1" dirty="0"/>
              <a:t>contestée</a:t>
            </a:r>
            <a:r>
              <a:rPr lang="fr-FR" sz="1600" dirty="0"/>
              <a:t> — notamment par le FGAO —, </a:t>
            </a:r>
            <a:r>
              <a:rPr lang="fr-FR" sz="1600" b="1" dirty="0"/>
              <a:t>l’assureur demeure tenu aux obligations prévues par l’article L. 211-9 et suivants</a:t>
            </a:r>
            <a:r>
              <a:rPr lang="fr-FR" sz="1600" dirty="0"/>
              <a:t>, </a:t>
            </a:r>
            <a:r>
              <a:rPr lang="fr-FR" sz="1600" b="1" dirty="0"/>
              <a:t>jusqu’à ce que la validité de la résiliation soit définitivement reconnue</a:t>
            </a:r>
            <a:r>
              <a:rPr lang="fr-FR" sz="1600" dirty="0"/>
              <a:t>.</a:t>
            </a:r>
          </a:p>
          <a:p>
            <a:endParaRPr lang="fr-FR" dirty="0"/>
          </a:p>
        </p:txBody>
      </p:sp>
      <p:sp>
        <p:nvSpPr>
          <p:cNvPr id="4" name="Footer Placeholder 3">
            <a:extLst>
              <a:ext uri="{FF2B5EF4-FFF2-40B4-BE49-F238E27FC236}">
                <a16:creationId xmlns:a16="http://schemas.microsoft.com/office/drawing/2014/main" id="{E028AAAB-D508-960F-3668-B34D40844B07}"/>
              </a:ext>
            </a:extLst>
          </p:cNvPr>
          <p:cNvSpPr>
            <a:spLocks noGrp="1"/>
          </p:cNvSpPr>
          <p:nvPr>
            <p:ph type="ftr" sz="quarter" idx="11"/>
          </p:nvPr>
        </p:nvSpPr>
        <p:spPr>
          <a:xfrm>
            <a:off x="3774017" y="6165991"/>
            <a:ext cx="4643966" cy="365125"/>
          </a:xfrm>
        </p:spPr>
        <p:txBody>
          <a:bodyPr/>
          <a:lstStyle/>
          <a:p>
            <a:r>
              <a:rPr lang="fr-FR" dirty="0"/>
              <a:t>LES APPORTS PRATIQUES DE L’IA EN DOMMAGE CORPOREL</a:t>
            </a:r>
          </a:p>
        </p:txBody>
      </p:sp>
      <p:sp>
        <p:nvSpPr>
          <p:cNvPr id="5" name="Espace réservé du numéro de diapositive 4">
            <a:extLst>
              <a:ext uri="{FF2B5EF4-FFF2-40B4-BE49-F238E27FC236}">
                <a16:creationId xmlns:a16="http://schemas.microsoft.com/office/drawing/2014/main" id="{8965F3C2-4AD4-64EA-692D-D30376D4FD99}"/>
              </a:ext>
            </a:extLst>
          </p:cNvPr>
          <p:cNvSpPr>
            <a:spLocks noGrp="1"/>
          </p:cNvSpPr>
          <p:nvPr>
            <p:ph type="sldNum" sz="quarter" idx="12"/>
          </p:nvPr>
        </p:nvSpPr>
        <p:spPr/>
        <p:txBody>
          <a:bodyPr/>
          <a:lstStyle/>
          <a:p>
            <a:fld id="{8415421A-8635-4166-92D2-5F6D44CB9F91}" type="slidenum">
              <a:rPr lang="fr-FR" smtClean="0"/>
              <a:t>16</a:t>
            </a:fld>
            <a:endParaRPr lang="fr-FR"/>
          </a:p>
        </p:txBody>
      </p:sp>
    </p:spTree>
    <p:extLst>
      <p:ext uri="{BB962C8B-B14F-4D97-AF65-F5344CB8AC3E}">
        <p14:creationId xmlns:p14="http://schemas.microsoft.com/office/powerpoint/2010/main" val="1110201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EE492-8FEF-7FE1-1015-9E3415ADE1C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F2E44B0-FE86-1C40-F2CD-035507626F09}"/>
              </a:ext>
            </a:extLst>
          </p:cNvPr>
          <p:cNvSpPr/>
          <p:nvPr/>
        </p:nvSpPr>
        <p:spPr>
          <a:xfrm>
            <a:off x="838200" y="3647872"/>
            <a:ext cx="10515600" cy="1712068"/>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B2BB817-03AF-AC45-140F-500E09C51D0A}"/>
              </a:ext>
            </a:extLst>
          </p:cNvPr>
          <p:cNvSpPr>
            <a:spLocks noGrp="1"/>
          </p:cNvSpPr>
          <p:nvPr>
            <p:ph type="title"/>
          </p:nvPr>
        </p:nvSpPr>
        <p:spPr>
          <a:xfrm>
            <a:off x="838200" y="365126"/>
            <a:ext cx="10079736" cy="919221"/>
          </a:xfrm>
        </p:spPr>
        <p:txBody>
          <a:bodyPr/>
          <a:lstStyle/>
          <a:p>
            <a:r>
              <a:rPr lang="fr-FR" dirty="0"/>
              <a:t>D. Exemple d’une hallucination par </a:t>
            </a:r>
            <a:r>
              <a:rPr lang="fr-FR" dirty="0" err="1"/>
              <a:t>ChatGPT</a:t>
            </a:r>
            <a:r>
              <a:rPr lang="fr-FR" dirty="0"/>
              <a:t> (3/3)</a:t>
            </a:r>
          </a:p>
        </p:txBody>
      </p:sp>
      <p:sp>
        <p:nvSpPr>
          <p:cNvPr id="3" name="ZoneTexte 2">
            <a:extLst>
              <a:ext uri="{FF2B5EF4-FFF2-40B4-BE49-F238E27FC236}">
                <a16:creationId xmlns:a16="http://schemas.microsoft.com/office/drawing/2014/main" id="{69543E7A-12DA-8A84-BBBB-D228FA93277C}"/>
              </a:ext>
            </a:extLst>
          </p:cNvPr>
          <p:cNvSpPr txBox="1"/>
          <p:nvPr/>
        </p:nvSpPr>
        <p:spPr>
          <a:xfrm>
            <a:off x="838200" y="1383792"/>
            <a:ext cx="10582656" cy="4708981"/>
          </a:xfrm>
          <a:prstGeom prst="rect">
            <a:avLst/>
          </a:prstGeom>
          <a:noFill/>
        </p:spPr>
        <p:txBody>
          <a:bodyPr wrap="square" rtlCol="0">
            <a:spAutoFit/>
          </a:bodyPr>
          <a:lstStyle/>
          <a:p>
            <a:r>
              <a:rPr lang="fr-FR" dirty="0"/>
              <a:t>📚 </a:t>
            </a:r>
            <a:r>
              <a:rPr lang="fr-FR" b="1" dirty="0"/>
              <a:t>Références jurisprudentielles :</a:t>
            </a:r>
            <a:endParaRPr lang="fr-FR" dirty="0"/>
          </a:p>
          <a:p>
            <a:pPr lvl="0"/>
            <a:r>
              <a:rPr lang="fr-FR" sz="1600" b="1" dirty="0"/>
              <a:t>Cass. 2e civ., 11 avril 2002, n° 00-13.804</a:t>
            </a:r>
            <a:endParaRPr lang="fr-FR" sz="1600" dirty="0"/>
          </a:p>
          <a:p>
            <a:r>
              <a:rPr lang="fr-FR" sz="1600" dirty="0"/>
              <a:t>→ L’assureur qui se prétend délié par une résiliation contestée doit néanmoins présenter une offre à la victime.</a:t>
            </a:r>
          </a:p>
          <a:p>
            <a:pPr lvl="0"/>
            <a:r>
              <a:rPr lang="fr-FR" sz="1600" b="1" dirty="0"/>
              <a:t>Cass. 2e civ., 3 mai 2006, n° 05-13.625</a:t>
            </a:r>
            <a:endParaRPr lang="fr-FR" sz="1600" dirty="0"/>
          </a:p>
          <a:p>
            <a:r>
              <a:rPr lang="fr-FR" sz="1600" dirty="0"/>
              <a:t>→ Tant que la résiliation n’a pas été reconnue valable, l’assureur reste tenu de faire une offre d’indemnisation.</a:t>
            </a:r>
          </a:p>
          <a:p>
            <a:pPr lvl="0"/>
            <a:r>
              <a:rPr lang="fr-FR" sz="1600" b="1" dirty="0"/>
              <a:t>Cass. 2e civ., 28 juin 2012, n° 11-19.307</a:t>
            </a:r>
            <a:endParaRPr lang="fr-FR" sz="1600" dirty="0"/>
          </a:p>
          <a:p>
            <a:r>
              <a:rPr lang="fr-FR" sz="1600" dirty="0"/>
              <a:t>→ Même raisonnement : l’assureur reste débiteur de l’obligation d’offre tant que la question de la résiliation n’est pas définitivement tranchée.		</a:t>
            </a:r>
            <a:r>
              <a:rPr lang="fr-FR" dirty="0"/>
              <a:t>			</a:t>
            </a:r>
          </a:p>
          <a:p>
            <a:endParaRPr lang="fr-FR" dirty="0"/>
          </a:p>
          <a:p>
            <a:r>
              <a:rPr lang="fr-FR" b="1" dirty="0"/>
              <a:t>Conclusion :</a:t>
            </a:r>
            <a:endParaRPr lang="fr-FR" dirty="0"/>
          </a:p>
          <a:p>
            <a:r>
              <a:rPr lang="fr-FR" sz="1600" b="1" dirty="0"/>
              <a:t>Oui</a:t>
            </a:r>
            <a:r>
              <a:rPr lang="fr-FR" sz="1600" dirty="0"/>
              <a:t>, l’assureur doit présenter une offre d’indemnité à la victime </a:t>
            </a:r>
            <a:r>
              <a:rPr lang="fr-FR" sz="1600" b="1" dirty="0"/>
              <a:t>tant que la validité de la résiliation du contrat est contestée</a:t>
            </a:r>
            <a:r>
              <a:rPr lang="fr-FR" sz="1600" dirty="0"/>
              <a:t> par le FGAO ou par la victime.</a:t>
            </a:r>
          </a:p>
          <a:p>
            <a:r>
              <a:rPr lang="fr-FR" sz="1600" dirty="0"/>
              <a:t> </a:t>
            </a:r>
          </a:p>
          <a:p>
            <a:r>
              <a:rPr lang="fr-FR" sz="1600" dirty="0"/>
              <a:t>Ce n’est que si la résiliation est </a:t>
            </a:r>
            <a:r>
              <a:rPr lang="fr-FR" sz="1600" b="1" dirty="0"/>
              <a:t>définitivement reconnue valable</a:t>
            </a:r>
            <a:r>
              <a:rPr lang="fr-FR" sz="1600" dirty="0"/>
              <a:t> qu’il sera dégagé de cette obligation prévue à l’article </a:t>
            </a:r>
            <a:r>
              <a:rPr lang="fr-FR" sz="1600" b="1" dirty="0"/>
              <a:t>L211-20 du Code des assurances</a:t>
            </a:r>
            <a:r>
              <a:rPr lang="fr-FR" sz="1600" dirty="0"/>
              <a:t>.</a:t>
            </a:r>
          </a:p>
          <a:p>
            <a:endParaRPr lang="fr-FR" sz="1200" dirty="0"/>
          </a:p>
          <a:p>
            <a:pPr algn="ctr"/>
            <a:br>
              <a:rPr lang="fr-FR" sz="1100" b="1" i="1" dirty="0">
                <a:solidFill>
                  <a:srgbClr val="FF0000"/>
                </a:solidFill>
              </a:rPr>
            </a:br>
            <a:r>
              <a:rPr lang="fr-FR" sz="2000" b="1" i="1" dirty="0">
                <a:solidFill>
                  <a:srgbClr val="FF0000"/>
                </a:solidFill>
              </a:rPr>
              <a:t>Mais ces jurisprudences n’existent pas !</a:t>
            </a:r>
          </a:p>
        </p:txBody>
      </p:sp>
      <p:sp>
        <p:nvSpPr>
          <p:cNvPr id="4" name="Footer Placeholder 3">
            <a:extLst>
              <a:ext uri="{FF2B5EF4-FFF2-40B4-BE49-F238E27FC236}">
                <a16:creationId xmlns:a16="http://schemas.microsoft.com/office/drawing/2014/main" id="{C4322203-B060-5E41-20F5-85367FE73B49}"/>
              </a:ext>
            </a:extLst>
          </p:cNvPr>
          <p:cNvSpPr>
            <a:spLocks noGrp="1"/>
          </p:cNvSpPr>
          <p:nvPr>
            <p:ph type="ftr" sz="quarter" idx="11"/>
          </p:nvPr>
        </p:nvSpPr>
        <p:spPr>
          <a:xfrm>
            <a:off x="3774017" y="6165991"/>
            <a:ext cx="4643966" cy="365125"/>
          </a:xfrm>
        </p:spPr>
        <p:txBody>
          <a:bodyPr/>
          <a:lstStyle/>
          <a:p>
            <a:r>
              <a:rPr lang="fr-FR" dirty="0"/>
              <a:t>LES APPORTS PRATIQUES DE L’IA EN DOMMAGE CORPOREL</a:t>
            </a:r>
          </a:p>
        </p:txBody>
      </p:sp>
      <p:sp>
        <p:nvSpPr>
          <p:cNvPr id="5" name="Espace réservé du numéro de diapositive 4">
            <a:extLst>
              <a:ext uri="{FF2B5EF4-FFF2-40B4-BE49-F238E27FC236}">
                <a16:creationId xmlns:a16="http://schemas.microsoft.com/office/drawing/2014/main" id="{75965970-63C6-7580-6324-F3D689379DE3}"/>
              </a:ext>
            </a:extLst>
          </p:cNvPr>
          <p:cNvSpPr>
            <a:spLocks noGrp="1"/>
          </p:cNvSpPr>
          <p:nvPr>
            <p:ph type="sldNum" sz="quarter" idx="12"/>
          </p:nvPr>
        </p:nvSpPr>
        <p:spPr/>
        <p:txBody>
          <a:bodyPr/>
          <a:lstStyle/>
          <a:p>
            <a:fld id="{8415421A-8635-4166-92D2-5F6D44CB9F91}" type="slidenum">
              <a:rPr lang="fr-FR" smtClean="0"/>
              <a:t>17</a:t>
            </a:fld>
            <a:endParaRPr lang="fr-FR"/>
          </a:p>
        </p:txBody>
      </p:sp>
    </p:spTree>
    <p:extLst>
      <p:ext uri="{BB962C8B-B14F-4D97-AF65-F5344CB8AC3E}">
        <p14:creationId xmlns:p14="http://schemas.microsoft.com/office/powerpoint/2010/main" val="1275272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4877F-9B76-E284-89E7-FCBFA0D3535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8C52916-4FCB-1D87-F739-DD66B2C1CF3B}"/>
              </a:ext>
            </a:extLst>
          </p:cNvPr>
          <p:cNvSpPr>
            <a:spLocks noGrp="1"/>
          </p:cNvSpPr>
          <p:nvPr>
            <p:ph type="ctrTitle"/>
          </p:nvPr>
        </p:nvSpPr>
        <p:spPr>
          <a:xfrm>
            <a:off x="756745" y="2746515"/>
            <a:ext cx="5339255" cy="1364969"/>
          </a:xfrm>
        </p:spPr>
        <p:txBody>
          <a:bodyPr/>
          <a:lstStyle/>
          <a:p>
            <a:r>
              <a:rPr lang="fr-FR" dirty="0"/>
              <a:t>IV. QUELS LOGICIELS UTILISER ?</a:t>
            </a:r>
          </a:p>
        </p:txBody>
      </p:sp>
    </p:spTree>
    <p:extLst>
      <p:ext uri="{BB962C8B-B14F-4D97-AF65-F5344CB8AC3E}">
        <p14:creationId xmlns:p14="http://schemas.microsoft.com/office/powerpoint/2010/main" val="705560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2B21-ED6B-28E6-74DF-700893F9FA1F}"/>
              </a:ext>
            </a:extLst>
          </p:cNvPr>
          <p:cNvSpPr>
            <a:spLocks noGrp="1"/>
          </p:cNvSpPr>
          <p:nvPr>
            <p:ph type="title"/>
          </p:nvPr>
        </p:nvSpPr>
        <p:spPr/>
        <p:txBody>
          <a:bodyPr/>
          <a:lstStyle/>
          <a:p>
            <a:r>
              <a:rPr lang="fr-FR" dirty="0"/>
              <a:t>A. LES DIFFÉRENTES CATÉGORIES D’IA</a:t>
            </a:r>
          </a:p>
        </p:txBody>
      </p:sp>
      <p:sp>
        <p:nvSpPr>
          <p:cNvPr id="3" name="Hexagon 2">
            <a:extLst>
              <a:ext uri="{FF2B5EF4-FFF2-40B4-BE49-F238E27FC236}">
                <a16:creationId xmlns:a16="http://schemas.microsoft.com/office/drawing/2014/main" id="{94D73BDE-8D10-AD46-2B93-93D3403F9988}"/>
              </a:ext>
            </a:extLst>
          </p:cNvPr>
          <p:cNvSpPr/>
          <p:nvPr>
            <p:custDataLst>
              <p:tags r:id="rId1"/>
            </p:custDataLst>
          </p:nvPr>
        </p:nvSpPr>
        <p:spPr>
          <a:xfrm rot="5400000">
            <a:off x="955596" y="1364081"/>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5" name="TextBox 4">
            <a:extLst>
              <a:ext uri="{FF2B5EF4-FFF2-40B4-BE49-F238E27FC236}">
                <a16:creationId xmlns:a16="http://schemas.microsoft.com/office/drawing/2014/main" id="{71D03756-A427-5A42-8F41-F39ACACE1647}"/>
              </a:ext>
            </a:extLst>
          </p:cNvPr>
          <p:cNvSpPr txBox="1"/>
          <p:nvPr>
            <p:custDataLst>
              <p:tags r:id="rId2"/>
            </p:custDataLst>
          </p:nvPr>
        </p:nvSpPr>
        <p:spPr>
          <a:xfrm>
            <a:off x="288557" y="2681483"/>
            <a:ext cx="2490216" cy="2215991"/>
          </a:xfrm>
          <a:prstGeom prst="rect">
            <a:avLst/>
          </a:prstGeom>
          <a:noFill/>
        </p:spPr>
        <p:txBody>
          <a:bodyPr wrap="square">
            <a:spAutoFit/>
          </a:bodyPr>
          <a:lstStyle/>
          <a:p>
            <a:pPr algn="ctr"/>
            <a:r>
              <a:rPr lang="fr-FR" sz="1800" b="1" i="0" strike="noStrike" baseline="0" dirty="0"/>
              <a:t>Les super tableurs</a:t>
            </a:r>
          </a:p>
          <a:p>
            <a:pPr algn="ctr"/>
            <a:endParaRPr lang="fr-FR" sz="1400" dirty="0"/>
          </a:p>
          <a:p>
            <a:pPr algn="ctr"/>
            <a:r>
              <a:rPr lang="fr-FR" sz="1600" dirty="0"/>
              <a:t>Ce ne sont pas des IA, mais des aides au calculs et structuration des écritures </a:t>
            </a:r>
          </a:p>
          <a:p>
            <a:pPr algn="ctr"/>
            <a:r>
              <a:rPr lang="fr-FR" sz="1600" dirty="0"/>
              <a:t>type </a:t>
            </a:r>
          </a:p>
          <a:p>
            <a:pPr algn="ctr"/>
            <a:endParaRPr lang="fr-FR" sz="800" dirty="0"/>
          </a:p>
          <a:p>
            <a:pPr algn="ctr"/>
            <a:endParaRPr lang="fr-FR" dirty="0"/>
          </a:p>
        </p:txBody>
      </p:sp>
      <p:sp>
        <p:nvSpPr>
          <p:cNvPr id="6" name="Hexagon 5">
            <a:extLst>
              <a:ext uri="{FF2B5EF4-FFF2-40B4-BE49-F238E27FC236}">
                <a16:creationId xmlns:a16="http://schemas.microsoft.com/office/drawing/2014/main" id="{D42F8D0D-C523-2706-1122-441BB197AA16}"/>
              </a:ext>
            </a:extLst>
          </p:cNvPr>
          <p:cNvSpPr/>
          <p:nvPr>
            <p:custDataLst>
              <p:tags r:id="rId3"/>
            </p:custDataLst>
          </p:nvPr>
        </p:nvSpPr>
        <p:spPr>
          <a:xfrm rot="5400000">
            <a:off x="4597435" y="1430860"/>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7" name="TextBox 6">
            <a:extLst>
              <a:ext uri="{FF2B5EF4-FFF2-40B4-BE49-F238E27FC236}">
                <a16:creationId xmlns:a16="http://schemas.microsoft.com/office/drawing/2014/main" id="{B6F9189B-4280-4B6E-001E-78E8E2660062}"/>
              </a:ext>
            </a:extLst>
          </p:cNvPr>
          <p:cNvSpPr txBox="1"/>
          <p:nvPr>
            <p:custDataLst>
              <p:tags r:id="rId4"/>
            </p:custDataLst>
          </p:nvPr>
        </p:nvSpPr>
        <p:spPr>
          <a:xfrm>
            <a:off x="3129547" y="2681483"/>
            <a:ext cx="4096512" cy="2739211"/>
          </a:xfrm>
          <a:prstGeom prst="rect">
            <a:avLst/>
          </a:prstGeom>
          <a:noFill/>
        </p:spPr>
        <p:txBody>
          <a:bodyPr wrap="square">
            <a:spAutoFit/>
          </a:bodyPr>
          <a:lstStyle/>
          <a:p>
            <a:pPr algn="ctr"/>
            <a:r>
              <a:rPr lang="fr-FR" sz="1800" b="1" i="0" strike="noStrike" baseline="0" dirty="0"/>
              <a:t>La </a:t>
            </a:r>
            <a:r>
              <a:rPr lang="fr-FR" b="1" dirty="0" err="1"/>
              <a:t>J</a:t>
            </a:r>
            <a:r>
              <a:rPr lang="fr-FR" sz="1800" b="1" i="0" strike="noStrike" baseline="0" dirty="0" err="1"/>
              <a:t>urimétrie</a:t>
            </a:r>
            <a:endParaRPr lang="fr-FR" sz="1800" b="1" i="0" strike="noStrike" baseline="0" dirty="0"/>
          </a:p>
          <a:p>
            <a:pPr algn="ctr"/>
            <a:endParaRPr lang="fr-FR" sz="1400" i="1" dirty="0"/>
          </a:p>
          <a:p>
            <a:pPr algn="ctr"/>
            <a:r>
              <a:rPr lang="fr-FR" sz="1600" i="1" dirty="0"/>
              <a:t>« Ensemble des méthodes de l'étude du droit qui traitent par les mathématiques les données statistiques relatives aux phénomènes juridiques afin d'en améliorer l'analyse ou d'en dégager des lois ou des relations constantes. »</a:t>
            </a:r>
          </a:p>
          <a:p>
            <a:pPr algn="ctr"/>
            <a:r>
              <a:rPr lang="fr-FR" i="1" dirty="0"/>
              <a:t>Christophe </a:t>
            </a:r>
            <a:r>
              <a:rPr lang="fr-FR" i="1" dirty="0" err="1"/>
              <a:t>Quézel-Ambrunaz</a:t>
            </a:r>
            <a:endParaRPr lang="fr-FR" i="1" dirty="0"/>
          </a:p>
          <a:p>
            <a:pPr algn="ctr"/>
            <a:endParaRPr lang="fr-FR" sz="800" i="1" dirty="0"/>
          </a:p>
          <a:p>
            <a:pPr algn="ctr"/>
            <a:r>
              <a:rPr lang="fr-FR" dirty="0" err="1"/>
              <a:t>Thémia</a:t>
            </a:r>
            <a:r>
              <a:rPr lang="fr-FR" dirty="0"/>
              <a:t> </a:t>
            </a:r>
          </a:p>
        </p:txBody>
      </p:sp>
      <p:sp>
        <p:nvSpPr>
          <p:cNvPr id="8" name="Hexagon 7">
            <a:extLst>
              <a:ext uri="{FF2B5EF4-FFF2-40B4-BE49-F238E27FC236}">
                <a16:creationId xmlns:a16="http://schemas.microsoft.com/office/drawing/2014/main" id="{D7088E76-5B12-C851-AC0A-B203BCBFFB5D}"/>
              </a:ext>
            </a:extLst>
          </p:cNvPr>
          <p:cNvSpPr/>
          <p:nvPr>
            <p:custDataLst>
              <p:tags r:id="rId5"/>
            </p:custDataLst>
          </p:nvPr>
        </p:nvSpPr>
        <p:spPr>
          <a:xfrm rot="5400000">
            <a:off x="9083596" y="1430860"/>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9" name="TextBox 8">
            <a:extLst>
              <a:ext uri="{FF2B5EF4-FFF2-40B4-BE49-F238E27FC236}">
                <a16:creationId xmlns:a16="http://schemas.microsoft.com/office/drawing/2014/main" id="{C9B8AC6A-1F26-9227-D098-3424907418CC}"/>
              </a:ext>
            </a:extLst>
          </p:cNvPr>
          <p:cNvSpPr txBox="1"/>
          <p:nvPr>
            <p:custDataLst>
              <p:tags r:id="rId6"/>
            </p:custDataLst>
          </p:nvPr>
        </p:nvSpPr>
        <p:spPr>
          <a:xfrm>
            <a:off x="7576833" y="2681483"/>
            <a:ext cx="4169664" cy="3816429"/>
          </a:xfrm>
          <a:prstGeom prst="rect">
            <a:avLst/>
          </a:prstGeom>
          <a:noFill/>
        </p:spPr>
        <p:txBody>
          <a:bodyPr wrap="square">
            <a:spAutoFit/>
          </a:bodyPr>
          <a:lstStyle/>
          <a:p>
            <a:pPr algn="ctr"/>
            <a:r>
              <a:rPr lang="fr-FR" sz="1800" b="1" i="0" strike="noStrike" baseline="0" dirty="0"/>
              <a:t>Intelligence Artificielle Générative</a:t>
            </a:r>
          </a:p>
          <a:p>
            <a:pPr algn="ctr"/>
            <a:endParaRPr lang="fr-FR" sz="1400" b="1" i="0" strike="noStrike" baseline="0" dirty="0"/>
          </a:p>
          <a:p>
            <a:pPr lvl="0" eaLnBrk="0" fontAlgn="base" hangingPunct="0">
              <a:spcBef>
                <a:spcPct val="0"/>
              </a:spcBef>
              <a:spcAft>
                <a:spcPct val="0"/>
              </a:spcAft>
            </a:pPr>
            <a:r>
              <a:rPr lang="fr-FR" altLang="fr-FR" sz="1400" b="1" dirty="0">
                <a:solidFill>
                  <a:srgbClr val="000000"/>
                </a:solidFill>
                <a:latin typeface="Arial" panose="020B0604020202020204" pitchFamily="34" charset="0"/>
              </a:rPr>
              <a:t>Rédaction juridique</a:t>
            </a:r>
            <a:r>
              <a:rPr lang="fr-FR" altLang="fr-FR" sz="1400" dirty="0">
                <a:solidFill>
                  <a:srgbClr val="000000"/>
                </a:solidFill>
                <a:latin typeface="Arial" panose="020B0604020202020204" pitchFamily="34" charset="0"/>
              </a:rPr>
              <a:t> : Génération de contrats, de mémoires, ou de projets d’actes à partir de modèles ou de consignes.</a:t>
            </a:r>
          </a:p>
          <a:p>
            <a:pPr lvl="0" eaLnBrk="0" fontAlgn="base" hangingPunct="0">
              <a:spcBef>
                <a:spcPct val="0"/>
              </a:spcBef>
              <a:spcAft>
                <a:spcPct val="0"/>
              </a:spcAft>
            </a:pPr>
            <a:endParaRPr lang="fr-FR" altLang="fr-FR" sz="800" dirty="0">
              <a:solidFill>
                <a:srgbClr val="000000"/>
              </a:solidFill>
              <a:latin typeface="Arial" panose="020B0604020202020204" pitchFamily="34" charset="0"/>
            </a:endParaRPr>
          </a:p>
          <a:p>
            <a:pPr lvl="0" eaLnBrk="0" fontAlgn="base" hangingPunct="0">
              <a:spcBef>
                <a:spcPct val="0"/>
              </a:spcBef>
              <a:spcAft>
                <a:spcPct val="0"/>
              </a:spcAft>
            </a:pPr>
            <a:r>
              <a:rPr lang="fr-FR" altLang="fr-FR" sz="1400" b="1" dirty="0">
                <a:solidFill>
                  <a:srgbClr val="000000"/>
                </a:solidFill>
                <a:latin typeface="Arial" panose="020B0604020202020204" pitchFamily="34" charset="0"/>
              </a:rPr>
              <a:t>Recherche documentaire</a:t>
            </a:r>
            <a:r>
              <a:rPr lang="fr-FR" altLang="fr-FR" sz="1400" dirty="0">
                <a:solidFill>
                  <a:srgbClr val="000000"/>
                </a:solidFill>
                <a:latin typeface="Arial" panose="020B0604020202020204" pitchFamily="34" charset="0"/>
              </a:rPr>
              <a:t> : Synthèse de jurisprudence ou de doctrine, avec identification des arguments pertinents.</a:t>
            </a:r>
          </a:p>
          <a:p>
            <a:pPr lvl="0" eaLnBrk="0" fontAlgn="base" hangingPunct="0">
              <a:spcBef>
                <a:spcPct val="0"/>
              </a:spcBef>
              <a:spcAft>
                <a:spcPct val="0"/>
              </a:spcAft>
            </a:pPr>
            <a:endParaRPr lang="fr-FR" altLang="fr-FR" sz="800" dirty="0">
              <a:solidFill>
                <a:srgbClr val="000000"/>
              </a:solidFill>
              <a:latin typeface="Arial" panose="020B0604020202020204" pitchFamily="34" charset="0"/>
            </a:endParaRPr>
          </a:p>
          <a:p>
            <a:pPr lvl="0" eaLnBrk="0" fontAlgn="base" hangingPunct="0">
              <a:spcBef>
                <a:spcPct val="0"/>
              </a:spcBef>
              <a:spcAft>
                <a:spcPct val="0"/>
              </a:spcAft>
            </a:pPr>
            <a:r>
              <a:rPr lang="fr-FR" altLang="fr-FR" sz="1400" b="1" dirty="0">
                <a:solidFill>
                  <a:srgbClr val="000000"/>
                </a:solidFill>
                <a:latin typeface="Arial" panose="020B0604020202020204" pitchFamily="34" charset="0"/>
              </a:rPr>
              <a:t>Simulation de scénarios</a:t>
            </a:r>
            <a:r>
              <a:rPr lang="fr-FR" altLang="fr-FR" sz="1400" dirty="0">
                <a:solidFill>
                  <a:srgbClr val="000000"/>
                </a:solidFill>
                <a:latin typeface="Arial" panose="020B0604020202020204" pitchFamily="34" charset="0"/>
              </a:rPr>
              <a:t> : Prévision des issues possibles d’un litige ou optimisation de stratégies contentieuses.</a:t>
            </a:r>
          </a:p>
          <a:p>
            <a:pPr lvl="0" eaLnBrk="0" fontAlgn="base" hangingPunct="0">
              <a:spcBef>
                <a:spcPct val="0"/>
              </a:spcBef>
              <a:spcAft>
                <a:spcPct val="0"/>
              </a:spcAft>
            </a:pPr>
            <a:endParaRPr lang="fr-FR" altLang="fr-FR" sz="800" dirty="0">
              <a:solidFill>
                <a:srgbClr val="000000"/>
              </a:solidFill>
              <a:latin typeface="Arial" panose="020B0604020202020204" pitchFamily="34" charset="0"/>
            </a:endParaRPr>
          </a:p>
          <a:p>
            <a:pPr lvl="0" eaLnBrk="0" fontAlgn="base" hangingPunct="0">
              <a:spcBef>
                <a:spcPct val="0"/>
              </a:spcBef>
              <a:spcAft>
                <a:spcPct val="0"/>
              </a:spcAft>
            </a:pPr>
            <a:r>
              <a:rPr lang="fr-FR" altLang="fr-FR" sz="1400" b="1" dirty="0">
                <a:solidFill>
                  <a:srgbClr val="000000"/>
                </a:solidFill>
                <a:latin typeface="Arial" panose="020B0604020202020204" pitchFamily="34" charset="0"/>
              </a:rPr>
              <a:t>Automatisation de tâches</a:t>
            </a:r>
            <a:r>
              <a:rPr lang="fr-FR" altLang="fr-FR" sz="1400" dirty="0">
                <a:solidFill>
                  <a:srgbClr val="000000"/>
                </a:solidFill>
                <a:latin typeface="Arial" panose="020B0604020202020204" pitchFamily="34" charset="0"/>
              </a:rPr>
              <a:t> : Réponses aux questions fréquentes, analyse rapide de dossiers volumineux.</a:t>
            </a:r>
          </a:p>
          <a:p>
            <a:pPr algn="ctr"/>
            <a:endParaRPr lang="fr-FR" dirty="0"/>
          </a:p>
        </p:txBody>
      </p:sp>
      <p:pic>
        <p:nvPicPr>
          <p:cNvPr id="4098" name="Picture 2" descr="Logo">
            <a:extLst>
              <a:ext uri="{FF2B5EF4-FFF2-40B4-BE49-F238E27FC236}">
                <a16:creationId xmlns:a16="http://schemas.microsoft.com/office/drawing/2014/main" id="{76D94835-FCD3-1D21-6129-0307BA99AD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1276" y="5312646"/>
            <a:ext cx="388455" cy="3884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hlinkClick r:id="rId10"/>
            <a:extLst>
              <a:ext uri="{FF2B5EF4-FFF2-40B4-BE49-F238E27FC236}">
                <a16:creationId xmlns:a16="http://schemas.microsoft.com/office/drawing/2014/main" id="{3D6910CF-6A35-B6B2-EB3A-2934E1F7E9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396" y="4640402"/>
            <a:ext cx="1149605" cy="25707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7">
            <a:extLst>
              <a:ext uri="{FF2B5EF4-FFF2-40B4-BE49-F238E27FC236}">
                <a16:creationId xmlns:a16="http://schemas.microsoft.com/office/drawing/2014/main" id="{198A19D8-BBB4-09DC-0C66-53EAE28ABA96}"/>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4" name="Footer Placeholder 3">
            <a:extLst>
              <a:ext uri="{FF2B5EF4-FFF2-40B4-BE49-F238E27FC236}">
                <a16:creationId xmlns:a16="http://schemas.microsoft.com/office/drawing/2014/main" id="{30FC04E0-ADF9-F37C-BF26-06918CDC71ED}"/>
              </a:ext>
            </a:extLst>
          </p:cNvPr>
          <p:cNvSpPr>
            <a:spLocks noGrp="1"/>
          </p:cNvSpPr>
          <p:nvPr>
            <p:ph type="ftr" sz="quarter" idx="11"/>
          </p:nvPr>
        </p:nvSpPr>
        <p:spPr>
          <a:xfrm>
            <a:off x="3774017" y="6165991"/>
            <a:ext cx="4643966" cy="365125"/>
          </a:xfrm>
        </p:spPr>
        <p:txBody>
          <a:bodyPr/>
          <a:lstStyle/>
          <a:p>
            <a:r>
              <a:rPr lang="fr-FR" dirty="0"/>
              <a:t>LES APPORTS PRATIQUES DE L’IA EN DOMMAGE CORPOREL</a:t>
            </a:r>
          </a:p>
        </p:txBody>
      </p:sp>
      <p:sp>
        <p:nvSpPr>
          <p:cNvPr id="10" name="Espace réservé du numéro de diapositive 9">
            <a:extLst>
              <a:ext uri="{FF2B5EF4-FFF2-40B4-BE49-F238E27FC236}">
                <a16:creationId xmlns:a16="http://schemas.microsoft.com/office/drawing/2014/main" id="{315EE0A5-D438-6F5E-69BE-A7269046EA30}"/>
              </a:ext>
            </a:extLst>
          </p:cNvPr>
          <p:cNvSpPr>
            <a:spLocks noGrp="1"/>
          </p:cNvSpPr>
          <p:nvPr>
            <p:ph type="sldNum" sz="quarter" idx="12"/>
          </p:nvPr>
        </p:nvSpPr>
        <p:spPr/>
        <p:txBody>
          <a:bodyPr/>
          <a:lstStyle/>
          <a:p>
            <a:fld id="{8415421A-8635-4166-92D2-5F6D44CB9F91}" type="slidenum">
              <a:rPr lang="fr-FR" smtClean="0"/>
              <a:t>19</a:t>
            </a:fld>
            <a:endParaRPr lang="fr-FR"/>
          </a:p>
        </p:txBody>
      </p:sp>
    </p:spTree>
    <p:extLst>
      <p:ext uri="{BB962C8B-B14F-4D97-AF65-F5344CB8AC3E}">
        <p14:creationId xmlns:p14="http://schemas.microsoft.com/office/powerpoint/2010/main" val="586419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87153D-F296-A46A-743E-C724C3B14A77}"/>
              </a:ext>
            </a:extLst>
          </p:cNvPr>
          <p:cNvSpPr>
            <a:spLocks noGrp="1"/>
          </p:cNvSpPr>
          <p:nvPr>
            <p:ph idx="1"/>
          </p:nvPr>
        </p:nvSpPr>
        <p:spPr>
          <a:xfrm>
            <a:off x="5055476" y="1845686"/>
            <a:ext cx="6848501" cy="3978275"/>
          </a:xfrm>
        </p:spPr>
        <p:txBody>
          <a:bodyPr/>
          <a:lstStyle/>
          <a:p>
            <a:pPr>
              <a:tabLst>
                <a:tab pos="5024438" algn="r"/>
                <a:tab pos="6543675" algn="r"/>
              </a:tabLst>
            </a:pPr>
            <a:r>
              <a:rPr lang="fr-FR" dirty="0"/>
              <a:t>I. QU’EST-CE QUE L’IA ?		p. 03</a:t>
            </a:r>
          </a:p>
          <a:p>
            <a:pPr>
              <a:tabLst>
                <a:tab pos="5024438" algn="r"/>
                <a:tab pos="6543675" algn="r"/>
              </a:tabLst>
            </a:pPr>
            <a:r>
              <a:rPr lang="fr-FR" dirty="0"/>
              <a:t>II. QUELLE UTILITE POUR LES PROFESSIONNELS DU DROIT ? 	p. 07</a:t>
            </a:r>
          </a:p>
          <a:p>
            <a:pPr>
              <a:tabLst>
                <a:tab pos="5024438" algn="r"/>
                <a:tab pos="6543675" algn="r"/>
              </a:tabLst>
            </a:pPr>
            <a:r>
              <a:rPr lang="fr-FR" dirty="0"/>
              <a:t>III. LES LIMITES ET CONTRAINTES PREALABLES		p. 11</a:t>
            </a:r>
          </a:p>
          <a:p>
            <a:pPr>
              <a:tabLst>
                <a:tab pos="5024438" algn="r"/>
                <a:tab pos="6543675" algn="r"/>
              </a:tabLst>
            </a:pPr>
            <a:r>
              <a:rPr lang="fr-FR" dirty="0"/>
              <a:t>IV. QUELS LOGICIELS UTILISER ?		p. 18</a:t>
            </a:r>
          </a:p>
          <a:p>
            <a:pPr>
              <a:tabLst>
                <a:tab pos="5024438" algn="r"/>
                <a:tab pos="6543675" algn="r"/>
              </a:tabLst>
            </a:pPr>
            <a:r>
              <a:rPr lang="fr-FR" dirty="0"/>
              <a:t>V. QUELQUES TESTS EN MATIERE DE DOMMAGE CORPOREL	p. 23</a:t>
            </a:r>
          </a:p>
          <a:p>
            <a:pPr>
              <a:tabLst>
                <a:tab pos="5024438" algn="r"/>
                <a:tab pos="6543675" algn="r"/>
              </a:tabLst>
            </a:pPr>
            <a:r>
              <a:rPr lang="fr-FR" dirty="0"/>
              <a:t>VI. CONSEILS PRATIQUES		p. 30</a:t>
            </a:r>
          </a:p>
          <a:p>
            <a:pPr>
              <a:tabLst>
                <a:tab pos="5024438" algn="r"/>
                <a:tab pos="6543675" algn="r"/>
              </a:tabLst>
            </a:pPr>
            <a:r>
              <a:rPr lang="fr-FR" dirty="0"/>
              <a:t>VII. POUR ALLER PLUS LOIN		p. 36</a:t>
            </a:r>
          </a:p>
          <a:p>
            <a:endParaRPr lang="fr-FR" dirty="0"/>
          </a:p>
        </p:txBody>
      </p:sp>
      <p:sp>
        <p:nvSpPr>
          <p:cNvPr id="2" name="Title 1">
            <a:extLst>
              <a:ext uri="{FF2B5EF4-FFF2-40B4-BE49-F238E27FC236}">
                <a16:creationId xmlns:a16="http://schemas.microsoft.com/office/drawing/2014/main" id="{79EBAA6F-1560-8E2F-949F-1499E00F147C}"/>
              </a:ext>
            </a:extLst>
          </p:cNvPr>
          <p:cNvSpPr>
            <a:spLocks noGrp="1"/>
          </p:cNvSpPr>
          <p:nvPr>
            <p:ph type="title"/>
          </p:nvPr>
        </p:nvSpPr>
        <p:spPr>
          <a:xfrm>
            <a:off x="-31530" y="741524"/>
            <a:ext cx="3236815" cy="919221"/>
          </a:xfrm>
        </p:spPr>
        <p:txBody>
          <a:bodyPr/>
          <a:lstStyle/>
          <a:p>
            <a:r>
              <a:rPr lang="fr-FR" dirty="0"/>
              <a:t>Sommaire</a:t>
            </a:r>
          </a:p>
        </p:txBody>
      </p:sp>
    </p:spTree>
    <p:extLst>
      <p:ext uri="{BB962C8B-B14F-4D97-AF65-F5344CB8AC3E}">
        <p14:creationId xmlns:p14="http://schemas.microsoft.com/office/powerpoint/2010/main" val="2015626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B55E1-5E9B-C0A0-3A2C-BBA2DA7BC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88179-AA50-D63C-A741-C1381955B5BB}"/>
              </a:ext>
            </a:extLst>
          </p:cNvPr>
          <p:cNvSpPr>
            <a:spLocks noGrp="1"/>
          </p:cNvSpPr>
          <p:nvPr>
            <p:ph type="title"/>
          </p:nvPr>
        </p:nvSpPr>
        <p:spPr>
          <a:xfrm>
            <a:off x="838200" y="365126"/>
            <a:ext cx="9744456" cy="919221"/>
          </a:xfrm>
        </p:spPr>
        <p:txBody>
          <a:bodyPr/>
          <a:lstStyle/>
          <a:p>
            <a:r>
              <a:rPr lang="fr-FR" dirty="0"/>
              <a:t>B. LES IA GÉNÉRALES</a:t>
            </a:r>
          </a:p>
        </p:txBody>
      </p:sp>
      <p:sp>
        <p:nvSpPr>
          <p:cNvPr id="4" name="Footer Placeholder 3">
            <a:extLst>
              <a:ext uri="{FF2B5EF4-FFF2-40B4-BE49-F238E27FC236}">
                <a16:creationId xmlns:a16="http://schemas.microsoft.com/office/drawing/2014/main" id="{EA258C4F-D24C-99CB-7C56-5EF87C5275D6}"/>
              </a:ext>
            </a:extLst>
          </p:cNvPr>
          <p:cNvSpPr>
            <a:spLocks noGrp="1"/>
          </p:cNvSpPr>
          <p:nvPr>
            <p:ph type="ftr" sz="quarter" idx="11"/>
          </p:nvPr>
        </p:nvSpPr>
        <p:spPr>
          <a:xfrm>
            <a:off x="3774016" y="6127749"/>
            <a:ext cx="4643966" cy="365125"/>
          </a:xfrm>
        </p:spPr>
        <p:txBody>
          <a:bodyPr/>
          <a:lstStyle/>
          <a:p>
            <a:r>
              <a:rPr lang="fr-FR" dirty="0"/>
              <a:t>LES APPORTS PRATIQUES DE L’IA EN DOMMAGE CORPOREL</a:t>
            </a:r>
          </a:p>
        </p:txBody>
      </p:sp>
      <p:graphicFrame>
        <p:nvGraphicFramePr>
          <p:cNvPr id="5" name="Table 2">
            <a:extLst>
              <a:ext uri="{FF2B5EF4-FFF2-40B4-BE49-F238E27FC236}">
                <a16:creationId xmlns:a16="http://schemas.microsoft.com/office/drawing/2014/main" id="{9EF0C700-4CD0-1791-C141-B78B40132D72}"/>
              </a:ext>
            </a:extLst>
          </p:cNvPr>
          <p:cNvGraphicFramePr>
            <a:graphicFrameLocks noGrp="1"/>
          </p:cNvGraphicFramePr>
          <p:nvPr>
            <p:extLst>
              <p:ext uri="{D42A27DB-BD31-4B8C-83A1-F6EECF244321}">
                <p14:modId xmlns:p14="http://schemas.microsoft.com/office/powerpoint/2010/main" val="2569275908"/>
              </p:ext>
            </p:extLst>
          </p:nvPr>
        </p:nvGraphicFramePr>
        <p:xfrm>
          <a:off x="1609344" y="1284347"/>
          <a:ext cx="8290560" cy="4495785"/>
        </p:xfrm>
        <a:graphic>
          <a:graphicData uri="http://schemas.openxmlformats.org/drawingml/2006/table">
            <a:tbl>
              <a:tblPr firstRow="1" bandRow="1">
                <a:tableStyleId>{5C22544A-7EE6-4342-B048-85BDC9FD1C3A}</a:tableStyleId>
              </a:tblPr>
              <a:tblGrid>
                <a:gridCol w="2763520">
                  <a:extLst>
                    <a:ext uri="{9D8B030D-6E8A-4147-A177-3AD203B41FA5}">
                      <a16:colId xmlns:a16="http://schemas.microsoft.com/office/drawing/2014/main" val="2359616430"/>
                    </a:ext>
                  </a:extLst>
                </a:gridCol>
                <a:gridCol w="2763520">
                  <a:extLst>
                    <a:ext uri="{9D8B030D-6E8A-4147-A177-3AD203B41FA5}">
                      <a16:colId xmlns:a16="http://schemas.microsoft.com/office/drawing/2014/main" val="3241837296"/>
                    </a:ext>
                  </a:extLst>
                </a:gridCol>
                <a:gridCol w="2763520">
                  <a:extLst>
                    <a:ext uri="{9D8B030D-6E8A-4147-A177-3AD203B41FA5}">
                      <a16:colId xmlns:a16="http://schemas.microsoft.com/office/drawing/2014/main" val="3404402619"/>
                    </a:ext>
                  </a:extLst>
                </a:gridCol>
              </a:tblGrid>
              <a:tr h="528501">
                <a:tc>
                  <a:txBody>
                    <a:bodyPr/>
                    <a:lstStyle/>
                    <a:p>
                      <a:pPr algn="ctr"/>
                      <a:r>
                        <a:rPr lang="fr-FR" dirty="0"/>
                        <a:t>IA généralistes</a:t>
                      </a:r>
                    </a:p>
                  </a:txBody>
                  <a:tcPr anchor="ctr">
                    <a:solidFill>
                      <a:schemeClr val="bg2"/>
                    </a:solidFill>
                  </a:tcPr>
                </a:tc>
                <a:tc>
                  <a:txBody>
                    <a:bodyPr/>
                    <a:lstStyle/>
                    <a:p>
                      <a:pPr algn="ctr"/>
                      <a:r>
                        <a:rPr lang="fr-FR" dirty="0"/>
                        <a:t>Avantages</a:t>
                      </a:r>
                    </a:p>
                  </a:txBody>
                  <a:tcPr anchor="ctr">
                    <a:solidFill>
                      <a:schemeClr val="bg2"/>
                    </a:solidFill>
                  </a:tcPr>
                </a:tc>
                <a:tc>
                  <a:txBody>
                    <a:bodyPr/>
                    <a:lstStyle/>
                    <a:p>
                      <a:pPr algn="ctr"/>
                      <a:r>
                        <a:rPr lang="fr-FR" dirty="0"/>
                        <a:t>Inconvénients</a:t>
                      </a:r>
                    </a:p>
                  </a:txBody>
                  <a:tcPr anchor="ctr">
                    <a:solidFill>
                      <a:schemeClr val="bg2"/>
                    </a:solidFill>
                  </a:tcPr>
                </a:tc>
                <a:extLst>
                  <a:ext uri="{0D108BD9-81ED-4DB2-BD59-A6C34878D82A}">
                    <a16:rowId xmlns:a16="http://schemas.microsoft.com/office/drawing/2014/main" val="2460489199"/>
                  </a:ext>
                </a:extLst>
              </a:tr>
              <a:tr h="535842">
                <a:tc>
                  <a:txBody>
                    <a:bodyPr/>
                    <a:lstStyle/>
                    <a:p>
                      <a:pPr algn="ctr"/>
                      <a:r>
                        <a:rPr lang="fr-FR" sz="1600" dirty="0" err="1"/>
                        <a:t>ChatGPT</a:t>
                      </a:r>
                      <a:endParaRPr lang="fr-FR" sz="1600" dirty="0"/>
                    </a:p>
                  </a:txBody>
                  <a:tcPr anchor="ctr">
                    <a:lnB w="6350" cap="flat" cmpd="sng" algn="ctr">
                      <a:solidFill>
                        <a:schemeClr val="bg2">
                          <a:lumMod val="40000"/>
                          <a:lumOff val="60000"/>
                        </a:schemeClr>
                      </a:solidFill>
                      <a:prstDash val="solid"/>
                      <a:round/>
                      <a:headEnd type="none" w="med" len="med"/>
                      <a:tailEnd type="none" w="med" len="med"/>
                    </a:lnB>
                    <a:noFill/>
                  </a:tcPr>
                </a:tc>
                <a:tc>
                  <a:txBody>
                    <a:bodyPr/>
                    <a:lstStyle/>
                    <a:p>
                      <a:pPr algn="ctr"/>
                      <a:r>
                        <a:rPr lang="fr-FR" sz="1600" dirty="0"/>
                        <a:t>prix</a:t>
                      </a:r>
                    </a:p>
                  </a:txBody>
                  <a:tcPr anchor="ctr">
                    <a:lnB w="6350" cap="flat" cmpd="sng" algn="ctr">
                      <a:solidFill>
                        <a:schemeClr val="bg2">
                          <a:lumMod val="40000"/>
                          <a:lumOff val="60000"/>
                        </a:schemeClr>
                      </a:solidFill>
                      <a:prstDash val="solid"/>
                      <a:round/>
                      <a:headEnd type="none" w="med" len="med"/>
                      <a:tailEnd type="none" w="med" len="med"/>
                    </a:lnB>
                    <a:noFill/>
                  </a:tcPr>
                </a:tc>
                <a:tc>
                  <a:txBody>
                    <a:bodyPr/>
                    <a:lstStyle/>
                    <a:p>
                      <a:pPr algn="ctr"/>
                      <a:r>
                        <a:rPr lang="fr-FR" sz="1600" dirty="0"/>
                        <a:t>Confidentialité</a:t>
                      </a:r>
                    </a:p>
                  </a:txBody>
                  <a:tcPr anchor="ctr">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782880196"/>
                  </a:ext>
                </a:extLst>
              </a:tr>
              <a:tr h="535842">
                <a:tc>
                  <a:txBody>
                    <a:bodyPr/>
                    <a:lstStyle/>
                    <a:p>
                      <a:pPr algn="ctr"/>
                      <a:r>
                        <a:rPr lang="fr-FR" sz="1600" dirty="0"/>
                        <a:t>Mistral AI</a:t>
                      </a:r>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ctr"/>
                      <a:r>
                        <a:rPr lang="fr-FR" sz="1600" dirty="0"/>
                        <a:t>rapidité</a:t>
                      </a:r>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ctr"/>
                      <a:r>
                        <a:rPr lang="fr-FR" sz="1600" dirty="0"/>
                        <a:t>Quels modèles d’entrainement</a:t>
                      </a:r>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910729428"/>
                  </a:ext>
                </a:extLst>
              </a:tr>
              <a:tr h="535842">
                <a:tc>
                  <a:txBody>
                    <a:bodyPr/>
                    <a:lstStyle/>
                    <a:p>
                      <a:pPr algn="ctr"/>
                      <a:r>
                        <a:rPr lang="fr-FR" sz="1600" dirty="0"/>
                        <a:t>Claude (</a:t>
                      </a:r>
                      <a:r>
                        <a:rPr lang="fr-FR" sz="1600" dirty="0" err="1"/>
                        <a:t>Anthropic</a:t>
                      </a:r>
                      <a:r>
                        <a:rPr lang="fr-FR" sz="1600" dirty="0"/>
                        <a:t>)</a:t>
                      </a:r>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ctr"/>
                      <a:r>
                        <a:rPr lang="fr-FR" sz="1600" dirty="0"/>
                        <a:t>Versions améliorées peu onéreuses</a:t>
                      </a:r>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ctr"/>
                      <a:r>
                        <a:rPr lang="fr-FR" sz="1600" dirty="0"/>
                        <a:t>Historique des recherches</a:t>
                      </a:r>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790856463"/>
                  </a:ext>
                </a:extLst>
              </a:tr>
              <a:tr h="5358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err="1"/>
                        <a:t>Gémini</a:t>
                      </a:r>
                      <a:r>
                        <a:rPr lang="fr-FR" sz="1600" dirty="0"/>
                        <a:t> (Google)</a:t>
                      </a:r>
                    </a:p>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Réutilisation des données</a:t>
                      </a:r>
                    </a:p>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56394377"/>
                  </a:ext>
                </a:extLst>
              </a:tr>
              <a:tr h="535842">
                <a:tc>
                  <a:txBody>
                    <a:bodyPr/>
                    <a:lstStyle/>
                    <a:p>
                      <a:pPr algn="ctr"/>
                      <a:r>
                        <a:rPr lang="fr-FR" sz="1600" dirty="0" err="1"/>
                        <a:t>Copilot</a:t>
                      </a:r>
                      <a:r>
                        <a:rPr lang="fr-FR" sz="1600" dirty="0"/>
                        <a:t> (Microsoft)</a:t>
                      </a:r>
                    </a:p>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Transfert USA ou Chine</a:t>
                      </a:r>
                    </a:p>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741719721"/>
                  </a:ext>
                </a:extLst>
              </a:tr>
              <a:tr h="5358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err="1"/>
                        <a:t>DeepSeek</a:t>
                      </a: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algn="ctr"/>
                      <a:r>
                        <a:rPr lang="fr-FR" sz="1600" dirty="0"/>
                        <a:t>Données figées ?</a:t>
                      </a:r>
                    </a:p>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075057244"/>
                  </a:ext>
                </a:extLst>
              </a:tr>
              <a:tr h="535842">
                <a:tc>
                  <a:txBody>
                    <a:bodyPr/>
                    <a:lstStyle/>
                    <a:p>
                      <a:pPr algn="ctr"/>
                      <a:r>
                        <a:rPr lang="fr-FR" sz="1600" dirty="0"/>
                        <a:t>Et autres…</a:t>
                      </a:r>
                    </a:p>
                  </a:txBody>
                  <a:tcPr anchor="ctr">
                    <a:lnT w="6350" cap="flat" cmpd="sng" algn="ctr">
                      <a:solidFill>
                        <a:schemeClr val="bg2">
                          <a:lumMod val="40000"/>
                          <a:lumOff val="6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endParaRPr lang="fr-FR" sz="1600" dirty="0"/>
                    </a:p>
                    <a:p>
                      <a:pPr algn="ctr"/>
                      <a:endParaRPr lang="fr-FR" sz="1600" dirty="0"/>
                    </a:p>
                  </a:txBody>
                  <a:tcPr anchor="ctr">
                    <a:lnT w="6350" cap="flat" cmpd="sng" algn="ctr">
                      <a:solidFill>
                        <a:schemeClr val="bg2">
                          <a:lumMod val="40000"/>
                          <a:lumOff val="6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335314480"/>
                  </a:ext>
                </a:extLst>
              </a:tr>
            </a:tbl>
          </a:graphicData>
        </a:graphic>
      </p:graphicFrame>
      <p:sp>
        <p:nvSpPr>
          <p:cNvPr id="3" name="Espace réservé du numéro de diapositive 2">
            <a:extLst>
              <a:ext uri="{FF2B5EF4-FFF2-40B4-BE49-F238E27FC236}">
                <a16:creationId xmlns:a16="http://schemas.microsoft.com/office/drawing/2014/main" id="{EA048E6D-F747-AF20-37FA-2DAF4FC0FE05}"/>
              </a:ext>
            </a:extLst>
          </p:cNvPr>
          <p:cNvSpPr>
            <a:spLocks noGrp="1"/>
          </p:cNvSpPr>
          <p:nvPr>
            <p:ph type="sldNum" sz="quarter" idx="12"/>
          </p:nvPr>
        </p:nvSpPr>
        <p:spPr/>
        <p:txBody>
          <a:bodyPr/>
          <a:lstStyle/>
          <a:p>
            <a:fld id="{8415421A-8635-4166-92D2-5F6D44CB9F91}" type="slidenum">
              <a:rPr lang="fr-FR" smtClean="0"/>
              <a:t>20</a:t>
            </a:fld>
            <a:endParaRPr lang="fr-FR"/>
          </a:p>
        </p:txBody>
      </p:sp>
    </p:spTree>
    <p:extLst>
      <p:ext uri="{BB962C8B-B14F-4D97-AF65-F5344CB8AC3E}">
        <p14:creationId xmlns:p14="http://schemas.microsoft.com/office/powerpoint/2010/main" val="3122139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2CB559-A790-1FFE-6BAE-36E42F5DE600}"/>
              </a:ext>
            </a:extLst>
          </p:cNvPr>
          <p:cNvSpPr>
            <a:spLocks noGrp="1"/>
          </p:cNvSpPr>
          <p:nvPr>
            <p:ph type="title"/>
          </p:nvPr>
        </p:nvSpPr>
        <p:spPr/>
        <p:txBody>
          <a:bodyPr/>
          <a:lstStyle/>
          <a:p>
            <a:r>
              <a:rPr lang="fr-FR" dirty="0"/>
              <a:t>C. LES IA JURIDIQUES (1/2)</a:t>
            </a:r>
          </a:p>
        </p:txBody>
      </p:sp>
      <p:pic>
        <p:nvPicPr>
          <p:cNvPr id="5122" name="Picture 2" descr="GESTE | doctrine-logo">
            <a:extLst>
              <a:ext uri="{FF2B5EF4-FFF2-40B4-BE49-F238E27FC236}">
                <a16:creationId xmlns:a16="http://schemas.microsoft.com/office/drawing/2014/main" id="{3B3C071F-C5BE-4FAD-6724-A126EC4DA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390162"/>
            <a:ext cx="1841500" cy="10482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efebvre Dalloz lance GenIA-L &lt; Particuliers - Éditions ...">
            <a:extLst>
              <a:ext uri="{FF2B5EF4-FFF2-40B4-BE49-F238E27FC236}">
                <a16:creationId xmlns:a16="http://schemas.microsoft.com/office/drawing/2014/main" id="{047F59D9-5109-3489-1A9A-4CF72B90C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2" y="2814579"/>
            <a:ext cx="1676956" cy="91922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imini AI : photos, vidéos, recrutement">
            <a:extLst>
              <a:ext uri="{FF2B5EF4-FFF2-40B4-BE49-F238E27FC236}">
                <a16:creationId xmlns:a16="http://schemas.microsoft.com/office/drawing/2014/main" id="{87C7E117-C8C7-8636-52E1-4D7EEA1A7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6360" y="1492502"/>
            <a:ext cx="1155700" cy="11557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egaltechs - Avotech">
            <a:extLst>
              <a:ext uri="{FF2B5EF4-FFF2-40B4-BE49-F238E27FC236}">
                <a16:creationId xmlns:a16="http://schemas.microsoft.com/office/drawing/2014/main" id="{DD642AFF-0E66-F9BD-8D8C-E4DA35DE7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001" y="4063223"/>
            <a:ext cx="1866299" cy="131414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Jus Mundi Lance Jus AI et Lève 20 Millions D'Euros en Série ...">
            <a:extLst>
              <a:ext uri="{FF2B5EF4-FFF2-40B4-BE49-F238E27FC236}">
                <a16:creationId xmlns:a16="http://schemas.microsoft.com/office/drawing/2014/main" id="{B16E9B88-5FA3-09DC-057C-B86C0ED951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5950" y="2800350"/>
            <a:ext cx="1866299" cy="11557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LAMY LIAISONS (SAINT-OUEN-SUR-SEINE, 480081306 ...">
            <a:extLst>
              <a:ext uri="{FF2B5EF4-FFF2-40B4-BE49-F238E27FC236}">
                <a16:creationId xmlns:a16="http://schemas.microsoft.com/office/drawing/2014/main" id="{B2E9226F-2198-E9F2-FE33-7537BEC9D3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7584" y="1142394"/>
            <a:ext cx="2122616" cy="1365856"/>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ustomers | Legora">
            <a:extLst>
              <a:ext uri="{FF2B5EF4-FFF2-40B4-BE49-F238E27FC236}">
                <a16:creationId xmlns:a16="http://schemas.microsoft.com/office/drawing/2014/main" id="{DB8B81B5-FBFB-CED2-8879-D00C8AF447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349750"/>
            <a:ext cx="1862970" cy="1072839"/>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Lexbase, une nouvelle base de données juridiques - Service ...">
            <a:extLst>
              <a:ext uri="{FF2B5EF4-FFF2-40B4-BE49-F238E27FC236}">
                <a16:creationId xmlns:a16="http://schemas.microsoft.com/office/drawing/2014/main" id="{C10177B6-6F80-A9FC-75E1-93E354D061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6451" y="3064546"/>
            <a:ext cx="1923749" cy="1138859"/>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Guide d'utilisateurs - Lexis+ | Support &amp; Formation ...">
            <a:extLst>
              <a:ext uri="{FF2B5EF4-FFF2-40B4-BE49-F238E27FC236}">
                <a16:creationId xmlns:a16="http://schemas.microsoft.com/office/drawing/2014/main" id="{CFD6731A-6CB4-DC61-690B-B669036ADA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3300" y="1857927"/>
            <a:ext cx="1451222" cy="1365856"/>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Logo Notae.ai">
            <a:extLst>
              <a:ext uri="{FF2B5EF4-FFF2-40B4-BE49-F238E27FC236}">
                <a16:creationId xmlns:a16="http://schemas.microsoft.com/office/drawing/2014/main" id="{2A489518-EAE0-13BA-5C88-F660429BF7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93375" y="4286250"/>
            <a:ext cx="1733249" cy="393920"/>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Ordalie - La 1ère IA juridique française">
            <a:extLst>
              <a:ext uri="{FF2B5EF4-FFF2-40B4-BE49-F238E27FC236}">
                <a16:creationId xmlns:a16="http://schemas.microsoft.com/office/drawing/2014/main" id="{352099BC-98D9-DECD-325F-73176B4C5D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9943" y="4432301"/>
            <a:ext cx="1957208" cy="1072840"/>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À propos de Predictice">
            <a:extLst>
              <a:ext uri="{FF2B5EF4-FFF2-40B4-BE49-F238E27FC236}">
                <a16:creationId xmlns:a16="http://schemas.microsoft.com/office/drawing/2014/main" id="{782EDED6-A07E-A13E-9DD0-BD2081AC12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7395" y="1081793"/>
            <a:ext cx="1406289" cy="1072839"/>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ia #iajuridique #legaltech #avocats #juristes | Haiku">
            <a:extLst>
              <a:ext uri="{FF2B5EF4-FFF2-40B4-BE49-F238E27FC236}">
                <a16:creationId xmlns:a16="http://schemas.microsoft.com/office/drawing/2014/main" id="{FC5326A7-0422-799B-B1C4-684E855BE2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7584" y="2140501"/>
            <a:ext cx="1918677" cy="114501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032F8F7-D902-8B96-72BA-E5A05F02D730}"/>
              </a:ext>
            </a:extLst>
          </p:cNvPr>
          <p:cNvSpPr txBox="1"/>
          <p:nvPr/>
        </p:nvSpPr>
        <p:spPr>
          <a:xfrm>
            <a:off x="9131300" y="5505141"/>
            <a:ext cx="1785874" cy="369332"/>
          </a:xfrm>
          <a:prstGeom prst="rect">
            <a:avLst/>
          </a:prstGeom>
          <a:noFill/>
        </p:spPr>
        <p:txBody>
          <a:bodyPr wrap="none" rtlCol="0">
            <a:spAutoFit/>
          </a:bodyPr>
          <a:lstStyle/>
          <a:p>
            <a:r>
              <a:rPr lang="fr-FR" dirty="0"/>
              <a:t>Et tant d’autres…</a:t>
            </a:r>
          </a:p>
        </p:txBody>
      </p:sp>
      <p:sp>
        <p:nvSpPr>
          <p:cNvPr id="4" name="Espace réservé du pied de page 3">
            <a:extLst>
              <a:ext uri="{FF2B5EF4-FFF2-40B4-BE49-F238E27FC236}">
                <a16:creationId xmlns:a16="http://schemas.microsoft.com/office/drawing/2014/main" id="{C864FD42-F0A0-68FC-4CA1-548AE6CD62F1}"/>
              </a:ext>
            </a:extLst>
          </p:cNvPr>
          <p:cNvSpPr>
            <a:spLocks noGrp="1"/>
          </p:cNvSpPr>
          <p:nvPr>
            <p:ph type="ftr" sz="quarter" idx="11"/>
          </p:nvPr>
        </p:nvSpPr>
        <p:spPr/>
        <p:txBody>
          <a:bodyPr/>
          <a:lstStyle/>
          <a:p>
            <a:r>
              <a:rPr lang="fr-FR"/>
              <a:t>LES APPORTS PRATIQUES DE L’IA EN DOMMAGE CORPOREL</a:t>
            </a:r>
          </a:p>
        </p:txBody>
      </p:sp>
      <p:sp>
        <p:nvSpPr>
          <p:cNvPr id="5" name="Espace réservé du numéro de diapositive 4">
            <a:extLst>
              <a:ext uri="{FF2B5EF4-FFF2-40B4-BE49-F238E27FC236}">
                <a16:creationId xmlns:a16="http://schemas.microsoft.com/office/drawing/2014/main" id="{7D768377-306F-AD7A-ACA9-E8421E97DC3E}"/>
              </a:ext>
            </a:extLst>
          </p:cNvPr>
          <p:cNvSpPr>
            <a:spLocks noGrp="1"/>
          </p:cNvSpPr>
          <p:nvPr>
            <p:ph type="sldNum" sz="quarter" idx="12"/>
          </p:nvPr>
        </p:nvSpPr>
        <p:spPr/>
        <p:txBody>
          <a:bodyPr/>
          <a:lstStyle/>
          <a:p>
            <a:fld id="{8415421A-8635-4166-92D2-5F6D44CB9F91}" type="slidenum">
              <a:rPr lang="fr-FR" smtClean="0"/>
              <a:t>21</a:t>
            </a:fld>
            <a:endParaRPr lang="fr-FR"/>
          </a:p>
        </p:txBody>
      </p:sp>
    </p:spTree>
    <p:extLst>
      <p:ext uri="{BB962C8B-B14F-4D97-AF65-F5344CB8AC3E}">
        <p14:creationId xmlns:p14="http://schemas.microsoft.com/office/powerpoint/2010/main" val="527470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5F6E5-AA23-59A9-7A56-0E9D710F9B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5FA0AE-7201-CE52-BBDB-CE79084CA616}"/>
              </a:ext>
            </a:extLst>
          </p:cNvPr>
          <p:cNvSpPr>
            <a:spLocks noGrp="1"/>
          </p:cNvSpPr>
          <p:nvPr>
            <p:ph type="title"/>
          </p:nvPr>
        </p:nvSpPr>
        <p:spPr>
          <a:xfrm>
            <a:off x="838200" y="365126"/>
            <a:ext cx="9744456" cy="919221"/>
          </a:xfrm>
        </p:spPr>
        <p:txBody>
          <a:bodyPr/>
          <a:lstStyle/>
          <a:p>
            <a:r>
              <a:rPr lang="fr-FR" dirty="0"/>
              <a:t>C. LES IA JURIDIQUES (2/2)</a:t>
            </a:r>
          </a:p>
        </p:txBody>
      </p:sp>
      <p:sp>
        <p:nvSpPr>
          <p:cNvPr id="4" name="Footer Placeholder 3">
            <a:extLst>
              <a:ext uri="{FF2B5EF4-FFF2-40B4-BE49-F238E27FC236}">
                <a16:creationId xmlns:a16="http://schemas.microsoft.com/office/drawing/2014/main" id="{CDB1022D-C10A-E7FA-FBB8-BCB1BC88AB06}"/>
              </a:ext>
            </a:extLst>
          </p:cNvPr>
          <p:cNvSpPr>
            <a:spLocks noGrp="1"/>
          </p:cNvSpPr>
          <p:nvPr>
            <p:ph type="ftr" sz="quarter" idx="11"/>
          </p:nvPr>
        </p:nvSpPr>
        <p:spPr>
          <a:xfrm>
            <a:off x="3774016" y="6127749"/>
            <a:ext cx="4643966" cy="365125"/>
          </a:xfrm>
        </p:spPr>
        <p:txBody>
          <a:bodyPr/>
          <a:lstStyle/>
          <a:p>
            <a:r>
              <a:rPr lang="fr-FR" dirty="0"/>
              <a:t>LES APPORTS PRATIQUES DE L’IA EN DOMMAGE CORPOREL</a:t>
            </a:r>
          </a:p>
        </p:txBody>
      </p:sp>
      <p:sp>
        <p:nvSpPr>
          <p:cNvPr id="3" name="Content Placeholder 43">
            <a:extLst>
              <a:ext uri="{FF2B5EF4-FFF2-40B4-BE49-F238E27FC236}">
                <a16:creationId xmlns:a16="http://schemas.microsoft.com/office/drawing/2014/main" id="{CA86D8BC-CB75-705D-9B2C-AE81BAD10DB5}"/>
              </a:ext>
            </a:extLst>
          </p:cNvPr>
          <p:cNvSpPr txBox="1">
            <a:spLocks/>
          </p:cNvSpPr>
          <p:nvPr/>
        </p:nvSpPr>
        <p:spPr>
          <a:xfrm>
            <a:off x="838200" y="1825625"/>
            <a:ext cx="5181600" cy="43513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66700" indent="-2667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1"/>
                </a:solidFill>
                <a:latin typeface="+mn-lt"/>
                <a:ea typeface="+mn-ea"/>
                <a:cs typeface="+mn-cs"/>
              </a:defRPr>
            </a:lvl2pPr>
            <a:lvl3pPr marL="538163" indent="-228600" algn="l" defTabSz="914400" rtl="0" eaLnBrk="1" latinLnBrk="0" hangingPunct="1">
              <a:lnSpc>
                <a:spcPct val="90000"/>
              </a:lnSpc>
              <a:spcBef>
                <a:spcPts val="500"/>
              </a:spcBef>
              <a:buClr>
                <a:schemeClr val="bg2"/>
              </a:buClr>
              <a:buFont typeface="Arial" panose="020B0604020202020204" pitchFamily="34" charset="0"/>
              <a:buChar char="–"/>
              <a:tabLst>
                <a:tab pos="538163" algn="l"/>
              </a:tabLst>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Avantages</a:t>
            </a:r>
          </a:p>
          <a:p>
            <a:pPr lvl="1"/>
            <a:r>
              <a:rPr lang="fr-FR" dirty="0"/>
              <a:t>Entrainement sur des bases de données fiables</a:t>
            </a:r>
          </a:p>
          <a:p>
            <a:pPr lvl="1"/>
            <a:r>
              <a:rPr lang="fr-FR" dirty="0"/>
              <a:t>Liens vérifiables des sourcées citées</a:t>
            </a:r>
          </a:p>
          <a:p>
            <a:pPr lvl="1"/>
            <a:r>
              <a:rPr lang="fr-FR" dirty="0" err="1"/>
              <a:t>Pseudonymisation</a:t>
            </a:r>
            <a:r>
              <a:rPr lang="fr-FR" dirty="0"/>
              <a:t> des prompts</a:t>
            </a:r>
          </a:p>
          <a:p>
            <a:pPr lvl="1"/>
            <a:r>
              <a:rPr lang="fr-FR" dirty="0"/>
              <a:t>Anonymisation des données</a:t>
            </a:r>
          </a:p>
          <a:p>
            <a:pPr lvl="1"/>
            <a:r>
              <a:rPr lang="fr-FR" dirty="0"/>
              <a:t>Non </a:t>
            </a:r>
            <a:r>
              <a:rPr lang="fr-FR" dirty="0" err="1"/>
              <a:t>ré-entrainement</a:t>
            </a:r>
            <a:r>
              <a:rPr lang="fr-FR" dirty="0"/>
              <a:t> sur les données utilisées</a:t>
            </a:r>
          </a:p>
          <a:p>
            <a:pPr lvl="1"/>
            <a:r>
              <a:rPr lang="fr-FR" dirty="0"/>
              <a:t>Sécurisation des données</a:t>
            </a:r>
          </a:p>
          <a:p>
            <a:pPr lvl="1"/>
            <a:r>
              <a:rPr lang="fr-FR" dirty="0"/>
              <a:t>Secret professionnel préservé</a:t>
            </a:r>
          </a:p>
          <a:p>
            <a:pPr lvl="1"/>
            <a:r>
              <a:rPr lang="fr-FR" dirty="0"/>
              <a:t>Certification</a:t>
            </a:r>
          </a:p>
          <a:p>
            <a:pPr lvl="1"/>
            <a:r>
              <a:rPr lang="fr-FR" dirty="0"/>
              <a:t>Formation, Tutoriels</a:t>
            </a:r>
          </a:p>
          <a:p>
            <a:pPr lvl="1"/>
            <a:endParaRPr lang="fr-FR" dirty="0"/>
          </a:p>
        </p:txBody>
      </p:sp>
      <p:sp>
        <p:nvSpPr>
          <p:cNvPr id="6" name="Content Placeholder 43">
            <a:extLst>
              <a:ext uri="{FF2B5EF4-FFF2-40B4-BE49-F238E27FC236}">
                <a16:creationId xmlns:a16="http://schemas.microsoft.com/office/drawing/2014/main" id="{3F7BA74E-DB96-52A0-B8A9-ED9FED66E34F}"/>
              </a:ext>
            </a:extLst>
          </p:cNvPr>
          <p:cNvSpPr txBox="1">
            <a:spLocks/>
          </p:cNvSpPr>
          <p:nvPr/>
        </p:nvSpPr>
        <p:spPr>
          <a:xfrm>
            <a:off x="6426200" y="1978025"/>
            <a:ext cx="5181600" cy="43513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66700" indent="-2667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1"/>
                </a:solidFill>
                <a:latin typeface="+mn-lt"/>
                <a:ea typeface="+mn-ea"/>
                <a:cs typeface="+mn-cs"/>
              </a:defRPr>
            </a:lvl2pPr>
            <a:lvl3pPr marL="538163" indent="-228600" algn="l" defTabSz="914400" rtl="0" eaLnBrk="1" latinLnBrk="0" hangingPunct="1">
              <a:lnSpc>
                <a:spcPct val="90000"/>
              </a:lnSpc>
              <a:spcBef>
                <a:spcPts val="500"/>
              </a:spcBef>
              <a:buClr>
                <a:schemeClr val="bg2"/>
              </a:buClr>
              <a:buFont typeface="Arial" panose="020B0604020202020204" pitchFamily="34" charset="0"/>
              <a:buChar char="–"/>
              <a:tabLst>
                <a:tab pos="538163" algn="l"/>
              </a:tabLst>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Inconvénients</a:t>
            </a:r>
          </a:p>
          <a:p>
            <a:pPr lvl="1"/>
            <a:r>
              <a:rPr lang="fr-FR" dirty="0"/>
              <a:t>Prix</a:t>
            </a:r>
          </a:p>
          <a:p>
            <a:pPr lvl="1"/>
            <a:r>
              <a:rPr lang="fr-FR" dirty="0"/>
              <a:t>Durée de l’engagement</a:t>
            </a:r>
          </a:p>
        </p:txBody>
      </p:sp>
      <p:sp>
        <p:nvSpPr>
          <p:cNvPr id="5" name="Espace réservé du numéro de diapositive 4">
            <a:extLst>
              <a:ext uri="{FF2B5EF4-FFF2-40B4-BE49-F238E27FC236}">
                <a16:creationId xmlns:a16="http://schemas.microsoft.com/office/drawing/2014/main" id="{08070A59-8EF0-80FE-AA63-4295AE1C7692}"/>
              </a:ext>
            </a:extLst>
          </p:cNvPr>
          <p:cNvSpPr>
            <a:spLocks noGrp="1"/>
          </p:cNvSpPr>
          <p:nvPr>
            <p:ph type="sldNum" sz="quarter" idx="12"/>
          </p:nvPr>
        </p:nvSpPr>
        <p:spPr/>
        <p:txBody>
          <a:bodyPr/>
          <a:lstStyle/>
          <a:p>
            <a:fld id="{8415421A-8635-4166-92D2-5F6D44CB9F91}" type="slidenum">
              <a:rPr lang="fr-FR" smtClean="0"/>
              <a:t>22</a:t>
            </a:fld>
            <a:endParaRPr lang="fr-FR"/>
          </a:p>
        </p:txBody>
      </p:sp>
    </p:spTree>
    <p:extLst>
      <p:ext uri="{BB962C8B-B14F-4D97-AF65-F5344CB8AC3E}">
        <p14:creationId xmlns:p14="http://schemas.microsoft.com/office/powerpoint/2010/main" val="31593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3FC64-4A1C-7C8F-67D9-A74D870A7E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240D9D5-71FA-4FB1-9602-1AF63F944AE2}"/>
              </a:ext>
            </a:extLst>
          </p:cNvPr>
          <p:cNvSpPr>
            <a:spLocks noGrp="1"/>
          </p:cNvSpPr>
          <p:nvPr>
            <p:ph type="ctrTitle"/>
          </p:nvPr>
        </p:nvSpPr>
        <p:spPr>
          <a:xfrm>
            <a:off x="742457" y="2517915"/>
            <a:ext cx="5986955" cy="1822169"/>
          </a:xfrm>
        </p:spPr>
        <p:txBody>
          <a:bodyPr/>
          <a:lstStyle/>
          <a:p>
            <a:r>
              <a:rPr lang="fr-FR" dirty="0"/>
              <a:t>V. QUELQUES TESTS EN MATIERE DE DOMMAGE CORPOREL</a:t>
            </a:r>
          </a:p>
        </p:txBody>
      </p:sp>
    </p:spTree>
    <p:extLst>
      <p:ext uri="{BB962C8B-B14F-4D97-AF65-F5344CB8AC3E}">
        <p14:creationId xmlns:p14="http://schemas.microsoft.com/office/powerpoint/2010/main" val="3831673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AE117-08AC-DD87-5DB5-3BAFAB703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732D9-26F3-553E-B331-17049538E9AE}"/>
              </a:ext>
            </a:extLst>
          </p:cNvPr>
          <p:cNvSpPr>
            <a:spLocks noGrp="1"/>
          </p:cNvSpPr>
          <p:nvPr>
            <p:ph type="title"/>
          </p:nvPr>
        </p:nvSpPr>
        <p:spPr>
          <a:xfrm>
            <a:off x="838200" y="365126"/>
            <a:ext cx="9321800" cy="919221"/>
          </a:xfrm>
        </p:spPr>
        <p:txBody>
          <a:bodyPr/>
          <a:lstStyle/>
          <a:p>
            <a:r>
              <a:rPr lang="fr-FR" dirty="0"/>
              <a:t>Prompt n°1</a:t>
            </a:r>
          </a:p>
        </p:txBody>
      </p:sp>
      <p:sp>
        <p:nvSpPr>
          <p:cNvPr id="4" name="Footer Placeholder 3">
            <a:extLst>
              <a:ext uri="{FF2B5EF4-FFF2-40B4-BE49-F238E27FC236}">
                <a16:creationId xmlns:a16="http://schemas.microsoft.com/office/drawing/2014/main" id="{2374210D-96C2-7D77-7F19-8DCE3CBF700C}"/>
              </a:ext>
            </a:extLst>
          </p:cNvPr>
          <p:cNvSpPr>
            <a:spLocks noGrp="1"/>
          </p:cNvSpPr>
          <p:nvPr>
            <p:ph type="ftr" sz="quarter" idx="11"/>
          </p:nvPr>
        </p:nvSpPr>
        <p:spPr>
          <a:xfrm>
            <a:off x="3774017" y="6247648"/>
            <a:ext cx="4643966" cy="365125"/>
          </a:xfrm>
        </p:spPr>
        <p:txBody>
          <a:bodyPr/>
          <a:lstStyle/>
          <a:p>
            <a:r>
              <a:rPr lang="fr-FR" dirty="0"/>
              <a:t>LES APPORTS PRATIQUES DE L’IA EN DOMMAGE CORPOREL</a:t>
            </a:r>
          </a:p>
        </p:txBody>
      </p:sp>
      <p:sp>
        <p:nvSpPr>
          <p:cNvPr id="3" name="Espace réservé du numéro de diapositive 2">
            <a:extLst>
              <a:ext uri="{FF2B5EF4-FFF2-40B4-BE49-F238E27FC236}">
                <a16:creationId xmlns:a16="http://schemas.microsoft.com/office/drawing/2014/main" id="{96CBEBB0-01D9-E7C9-FE3C-2E2085CFE54E}"/>
              </a:ext>
            </a:extLst>
          </p:cNvPr>
          <p:cNvSpPr>
            <a:spLocks noGrp="1"/>
          </p:cNvSpPr>
          <p:nvPr>
            <p:ph type="sldNum" sz="quarter" idx="12"/>
          </p:nvPr>
        </p:nvSpPr>
        <p:spPr>
          <a:xfrm>
            <a:off x="11506200" y="85407"/>
            <a:ext cx="685800" cy="365125"/>
          </a:xfrm>
        </p:spPr>
        <p:txBody>
          <a:bodyPr/>
          <a:lstStyle/>
          <a:p>
            <a:fld id="{8415421A-8635-4166-92D2-5F6D44CB9F91}" type="slidenum">
              <a:rPr lang="fr-FR" smtClean="0"/>
              <a:pPr/>
              <a:t>24</a:t>
            </a:fld>
            <a:endParaRPr lang="fr-FR"/>
          </a:p>
        </p:txBody>
      </p:sp>
      <p:sp>
        <p:nvSpPr>
          <p:cNvPr id="5" name="ZoneTexte 4">
            <a:extLst>
              <a:ext uri="{FF2B5EF4-FFF2-40B4-BE49-F238E27FC236}">
                <a16:creationId xmlns:a16="http://schemas.microsoft.com/office/drawing/2014/main" id="{549290C7-B7B5-6717-BD69-78D7B0598516}"/>
              </a:ext>
            </a:extLst>
          </p:cNvPr>
          <p:cNvSpPr txBox="1"/>
          <p:nvPr/>
        </p:nvSpPr>
        <p:spPr>
          <a:xfrm>
            <a:off x="1182624" y="1389889"/>
            <a:ext cx="9814560" cy="1200329"/>
          </a:xfrm>
          <a:prstGeom prst="rect">
            <a:avLst/>
          </a:prstGeom>
          <a:noFill/>
        </p:spPr>
        <p:txBody>
          <a:bodyPr wrap="square" rtlCol="0">
            <a:spAutoFit/>
          </a:bodyPr>
          <a:lstStyle/>
          <a:p>
            <a:pPr algn="ctr"/>
            <a:r>
              <a:rPr lang="fr-FR" dirty="0"/>
              <a:t> </a:t>
            </a:r>
          </a:p>
          <a:p>
            <a:pPr algn="ctr"/>
            <a:r>
              <a:rPr lang="fr-FR" dirty="0"/>
              <a:t>La pénalité pour absence d'offres selon l'article L211-9 du Code des assurances s'applique-t-elle en cas d'aggravation d'un préjudice d'une victime déjà indemnisée de son préjudice initial ?</a:t>
            </a:r>
          </a:p>
          <a:p>
            <a:pPr algn="ctr"/>
            <a:endParaRPr lang="fr-FR" dirty="0"/>
          </a:p>
        </p:txBody>
      </p:sp>
      <p:graphicFrame>
        <p:nvGraphicFramePr>
          <p:cNvPr id="6" name="Tableau 5">
            <a:extLst>
              <a:ext uri="{FF2B5EF4-FFF2-40B4-BE49-F238E27FC236}">
                <a16:creationId xmlns:a16="http://schemas.microsoft.com/office/drawing/2014/main" id="{43B98E1B-15FA-57B9-E8B4-388092DC71CA}"/>
              </a:ext>
            </a:extLst>
          </p:cNvPr>
          <p:cNvGraphicFramePr>
            <a:graphicFrameLocks noGrp="1"/>
          </p:cNvGraphicFramePr>
          <p:nvPr>
            <p:extLst>
              <p:ext uri="{D42A27DB-BD31-4B8C-83A1-F6EECF244321}">
                <p14:modId xmlns:p14="http://schemas.microsoft.com/office/powerpoint/2010/main" val="3864368299"/>
              </p:ext>
            </p:extLst>
          </p:nvPr>
        </p:nvGraphicFramePr>
        <p:xfrm>
          <a:off x="982493" y="2695760"/>
          <a:ext cx="10418323" cy="2576486"/>
        </p:xfrm>
        <a:graphic>
          <a:graphicData uri="http://schemas.openxmlformats.org/drawingml/2006/table">
            <a:tbl>
              <a:tblPr>
                <a:tableStyleId>{5C22544A-7EE6-4342-B048-85BDC9FD1C3A}</a:tableStyleId>
              </a:tblPr>
              <a:tblGrid>
                <a:gridCol w="2223351">
                  <a:extLst>
                    <a:ext uri="{9D8B030D-6E8A-4147-A177-3AD203B41FA5}">
                      <a16:colId xmlns:a16="http://schemas.microsoft.com/office/drawing/2014/main" val="2783572271"/>
                    </a:ext>
                  </a:extLst>
                </a:gridCol>
                <a:gridCol w="1303746">
                  <a:extLst>
                    <a:ext uri="{9D8B030D-6E8A-4147-A177-3AD203B41FA5}">
                      <a16:colId xmlns:a16="http://schemas.microsoft.com/office/drawing/2014/main" val="134142"/>
                    </a:ext>
                  </a:extLst>
                </a:gridCol>
                <a:gridCol w="1047653">
                  <a:extLst>
                    <a:ext uri="{9D8B030D-6E8A-4147-A177-3AD203B41FA5}">
                      <a16:colId xmlns:a16="http://schemas.microsoft.com/office/drawing/2014/main" val="580008106"/>
                    </a:ext>
                  </a:extLst>
                </a:gridCol>
                <a:gridCol w="861403">
                  <a:extLst>
                    <a:ext uri="{9D8B030D-6E8A-4147-A177-3AD203B41FA5}">
                      <a16:colId xmlns:a16="http://schemas.microsoft.com/office/drawing/2014/main" val="1661833426"/>
                    </a:ext>
                  </a:extLst>
                </a:gridCol>
                <a:gridCol w="873044">
                  <a:extLst>
                    <a:ext uri="{9D8B030D-6E8A-4147-A177-3AD203B41FA5}">
                      <a16:colId xmlns:a16="http://schemas.microsoft.com/office/drawing/2014/main" val="198114432"/>
                    </a:ext>
                  </a:extLst>
                </a:gridCol>
                <a:gridCol w="1047653">
                  <a:extLst>
                    <a:ext uri="{9D8B030D-6E8A-4147-A177-3AD203B41FA5}">
                      <a16:colId xmlns:a16="http://schemas.microsoft.com/office/drawing/2014/main" val="2812351150"/>
                    </a:ext>
                  </a:extLst>
                </a:gridCol>
                <a:gridCol w="1047653">
                  <a:extLst>
                    <a:ext uri="{9D8B030D-6E8A-4147-A177-3AD203B41FA5}">
                      <a16:colId xmlns:a16="http://schemas.microsoft.com/office/drawing/2014/main" val="544463317"/>
                    </a:ext>
                  </a:extLst>
                </a:gridCol>
                <a:gridCol w="1179380">
                  <a:extLst>
                    <a:ext uri="{9D8B030D-6E8A-4147-A177-3AD203B41FA5}">
                      <a16:colId xmlns:a16="http://schemas.microsoft.com/office/drawing/2014/main" val="2204112356"/>
                    </a:ext>
                  </a:extLst>
                </a:gridCol>
                <a:gridCol w="834440">
                  <a:extLst>
                    <a:ext uri="{9D8B030D-6E8A-4147-A177-3AD203B41FA5}">
                      <a16:colId xmlns:a16="http://schemas.microsoft.com/office/drawing/2014/main" val="3885668639"/>
                    </a:ext>
                  </a:extLst>
                </a:gridCol>
              </a:tblGrid>
              <a:tr h="587666">
                <a:tc>
                  <a:txBody>
                    <a:bodyPr/>
                    <a:lstStyle/>
                    <a:p>
                      <a:pPr algn="ctr" fontAlgn="ctr">
                        <a:buNone/>
                      </a:pPr>
                      <a:endParaRPr lang="fr-FR" sz="1600" b="0"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600" b="1" u="none" strike="noStrike" dirty="0">
                          <a:solidFill>
                            <a:schemeClr val="bg1"/>
                          </a:solidFill>
                          <a:effectLst/>
                          <a:latin typeface="+mn-lt"/>
                        </a:rPr>
                        <a:t>Doctrine</a:t>
                      </a:r>
                      <a:endParaRPr lang="fr-FR" sz="16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600" b="1" u="none" strike="noStrike" dirty="0" err="1">
                          <a:solidFill>
                            <a:schemeClr val="bg1"/>
                          </a:solidFill>
                          <a:effectLst/>
                          <a:latin typeface="+mn-lt"/>
                        </a:rPr>
                        <a:t>Geni</a:t>
                      </a:r>
                      <a:r>
                        <a:rPr lang="fr-FR" sz="1600" b="1" u="none" strike="noStrike" dirty="0">
                          <a:solidFill>
                            <a:schemeClr val="bg1"/>
                          </a:solidFill>
                          <a:effectLst/>
                          <a:latin typeface="+mn-lt"/>
                        </a:rPr>
                        <a:t> AL</a:t>
                      </a:r>
                      <a:endParaRPr lang="fr-FR" sz="16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600" b="1" u="none" strike="noStrike" dirty="0">
                          <a:solidFill>
                            <a:schemeClr val="bg1"/>
                          </a:solidFill>
                          <a:effectLst/>
                          <a:latin typeface="+mn-lt"/>
                        </a:rPr>
                        <a:t>Gemini</a:t>
                      </a:r>
                      <a:endParaRPr lang="fr-FR" sz="16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600" b="1" u="none" strike="noStrike" dirty="0">
                          <a:solidFill>
                            <a:schemeClr val="bg1"/>
                          </a:solidFill>
                          <a:effectLst/>
                          <a:latin typeface="+mn-lt"/>
                        </a:rPr>
                        <a:t>Lamy</a:t>
                      </a:r>
                      <a:endParaRPr lang="fr-FR" sz="16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600" b="1" i="0" u="none" strike="noStrike" dirty="0">
                          <a:solidFill>
                            <a:schemeClr val="bg1"/>
                          </a:solidFill>
                          <a:effectLst/>
                          <a:latin typeface="+mn-lt"/>
                        </a:rPr>
                        <a:t>LexisNexis</a:t>
                      </a:r>
                    </a:p>
                  </a:txBody>
                  <a:tcPr marL="9525" marR="9525" marT="9525" marB="0" anchor="ctr">
                    <a:solidFill>
                      <a:schemeClr val="bg2"/>
                    </a:solidFill>
                  </a:tcPr>
                </a:tc>
                <a:tc>
                  <a:txBody>
                    <a:bodyPr/>
                    <a:lstStyle/>
                    <a:p>
                      <a:pPr algn="ctr" fontAlgn="b">
                        <a:buNone/>
                      </a:pPr>
                      <a:r>
                        <a:rPr lang="fr-FR" sz="1600" b="1" u="none" strike="noStrike" dirty="0" err="1">
                          <a:solidFill>
                            <a:schemeClr val="bg1"/>
                          </a:solidFill>
                          <a:effectLst/>
                          <a:latin typeface="+mn-lt"/>
                        </a:rPr>
                        <a:t>ChatGPT</a:t>
                      </a:r>
                      <a:endParaRPr lang="fr-FR" sz="16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600" b="1" u="none" strike="noStrike" dirty="0">
                          <a:solidFill>
                            <a:schemeClr val="bg1"/>
                          </a:solidFill>
                          <a:effectLst/>
                          <a:latin typeface="+mn-lt"/>
                        </a:rPr>
                        <a:t>Claude</a:t>
                      </a:r>
                      <a:endParaRPr lang="fr-FR" sz="16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600" b="1" u="none" strike="noStrike" dirty="0">
                          <a:solidFill>
                            <a:schemeClr val="bg1"/>
                          </a:solidFill>
                          <a:effectLst/>
                          <a:latin typeface="+mn-lt"/>
                        </a:rPr>
                        <a:t>Mistral AI</a:t>
                      </a:r>
                      <a:endParaRPr lang="fr-FR" sz="1600" b="1" i="0" u="none" strike="noStrike" dirty="0">
                        <a:solidFill>
                          <a:schemeClr val="bg1"/>
                        </a:solidFill>
                        <a:effectLst/>
                        <a:latin typeface="+mn-lt"/>
                      </a:endParaRPr>
                    </a:p>
                  </a:txBody>
                  <a:tcPr marL="9525" marR="9525" marT="9525" marB="0" anchor="ctr">
                    <a:solidFill>
                      <a:schemeClr val="bg2"/>
                    </a:solidFill>
                  </a:tcPr>
                </a:tc>
                <a:extLst>
                  <a:ext uri="{0D108BD9-81ED-4DB2-BD59-A6C34878D82A}">
                    <a16:rowId xmlns:a16="http://schemas.microsoft.com/office/drawing/2014/main" val="1945184951"/>
                  </a:ext>
                </a:extLst>
              </a:tr>
              <a:tr h="497205">
                <a:tc>
                  <a:txBody>
                    <a:bodyPr/>
                    <a:lstStyle/>
                    <a:p>
                      <a:pPr algn="ctr" fontAlgn="b">
                        <a:buNone/>
                      </a:pPr>
                      <a:r>
                        <a:rPr lang="fr-FR" sz="1600" b="1" u="none" strike="noStrike" dirty="0">
                          <a:effectLst/>
                          <a:latin typeface="+mn-lt"/>
                        </a:rPr>
                        <a:t>Pertinence </a:t>
                      </a:r>
                      <a:br>
                        <a:rPr lang="fr-FR" sz="1600" b="1" u="none" strike="noStrike" dirty="0">
                          <a:effectLst/>
                          <a:latin typeface="+mn-lt"/>
                        </a:rPr>
                      </a:br>
                      <a:r>
                        <a:rPr lang="fr-FR" sz="1600" b="1" u="none" strike="noStrike" dirty="0">
                          <a:effectLst/>
                          <a:latin typeface="+mn-lt"/>
                        </a:rPr>
                        <a:t>de la réponse</a:t>
                      </a:r>
                      <a:endParaRPr lang="fr-FR" sz="1600" b="1"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Oui</a:t>
                      </a:r>
                      <a:endParaRPr lang="fr-FR" sz="16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Oui</a:t>
                      </a:r>
                      <a:endParaRPr lang="fr-FR" sz="16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Succinct</a:t>
                      </a:r>
                      <a:endParaRPr lang="fr-FR" sz="16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Oui</a:t>
                      </a:r>
                      <a:endParaRPr lang="fr-FR" sz="16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b="0" i="0" u="none" strike="noStrike" dirty="0">
                          <a:solidFill>
                            <a:srgbClr val="000000"/>
                          </a:solidFill>
                          <a:effectLst/>
                          <a:latin typeface="+mn-lt"/>
                        </a:rPr>
                        <a:t>Oui</a:t>
                      </a: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Oui</a:t>
                      </a:r>
                      <a:endParaRPr lang="fr-FR" sz="16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b="0" i="0" u="none" strike="noStrike" dirty="0">
                          <a:solidFill>
                            <a:srgbClr val="000000"/>
                          </a:solidFill>
                          <a:effectLst/>
                          <a:latin typeface="+mn-lt"/>
                        </a:rPr>
                        <a:t>oui</a:t>
                      </a: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Succinct</a:t>
                      </a:r>
                      <a:endParaRPr lang="fr-FR" sz="16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948985542"/>
                  </a:ext>
                </a:extLst>
              </a:tr>
              <a:tr h="497205">
                <a:tc>
                  <a:txBody>
                    <a:bodyPr/>
                    <a:lstStyle/>
                    <a:p>
                      <a:pPr algn="ctr" fontAlgn="b">
                        <a:buNone/>
                      </a:pPr>
                      <a:r>
                        <a:rPr lang="fr-FR" sz="1600" b="1" u="none" strike="noStrike" dirty="0">
                          <a:effectLst/>
                          <a:latin typeface="+mn-lt"/>
                        </a:rPr>
                        <a:t>Textes</a:t>
                      </a:r>
                      <a:endParaRPr lang="fr-FR" sz="1600" b="1"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Oui</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Succinct</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6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b="0" i="0" u="none" strike="noStrike" dirty="0">
                          <a:solidFill>
                            <a:srgbClr val="000000"/>
                          </a:solidFill>
                          <a:effectLst/>
                          <a:latin typeface="+mn-lt"/>
                        </a:rPr>
                        <a:t>Oui</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b="0" i="0" u="none" strike="noStrike" dirty="0">
                          <a:solidFill>
                            <a:srgbClr val="000000"/>
                          </a:solidFill>
                          <a:effectLst/>
                          <a:latin typeface="+mn-lt"/>
                        </a:rPr>
                        <a:t>Succinct</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Non</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014933527"/>
                  </a:ext>
                </a:extLst>
              </a:tr>
              <a:tr h="497205">
                <a:tc>
                  <a:txBody>
                    <a:bodyPr/>
                    <a:lstStyle/>
                    <a:p>
                      <a:pPr algn="ctr" fontAlgn="b">
                        <a:buNone/>
                      </a:pPr>
                      <a:r>
                        <a:rPr lang="fr-FR" sz="1600" b="1" u="none" strike="noStrike" dirty="0">
                          <a:effectLst/>
                          <a:latin typeface="+mn-lt"/>
                        </a:rPr>
                        <a:t>Jurisprudence</a:t>
                      </a:r>
                      <a:endParaRPr lang="fr-FR" sz="1600" b="1"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Oui</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Non</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Non</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Non</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b="0" i="0" u="none" strike="noStrike" dirty="0">
                          <a:solidFill>
                            <a:schemeClr val="tx2"/>
                          </a:solidFill>
                          <a:effectLst/>
                          <a:latin typeface="+mn-lt"/>
                        </a:rPr>
                        <a:t>Oui</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solidFill>
                            <a:srgbClr val="FF0000"/>
                          </a:solidFill>
                          <a:effectLst/>
                          <a:latin typeface="+mn-lt"/>
                        </a:rPr>
                        <a:t>Fausse</a:t>
                      </a:r>
                      <a:endParaRPr lang="fr-FR" sz="1600" b="0" i="0" u="none" strike="noStrike" dirty="0">
                        <a:solidFill>
                          <a:srgbClr val="FF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b="0" i="0" u="none" strike="noStrike" dirty="0">
                          <a:solidFill>
                            <a:srgbClr val="000000"/>
                          </a:solidFill>
                          <a:effectLst/>
                          <a:latin typeface="+mn-lt"/>
                        </a:rPr>
                        <a:t>Oui</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Oui</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091487741"/>
                  </a:ext>
                </a:extLst>
              </a:tr>
              <a:tr h="497205">
                <a:tc>
                  <a:txBody>
                    <a:bodyPr/>
                    <a:lstStyle/>
                    <a:p>
                      <a:pPr algn="ctr" fontAlgn="b">
                        <a:buNone/>
                      </a:pPr>
                      <a:r>
                        <a:rPr lang="fr-FR" sz="1600" b="1" u="none" strike="noStrike" dirty="0">
                          <a:effectLst/>
                          <a:latin typeface="+mn-lt"/>
                        </a:rPr>
                        <a:t>Liens</a:t>
                      </a:r>
                      <a:endParaRPr lang="fr-FR" sz="1600" b="1"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Oui</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Non</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Non</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Non</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600" b="0" i="0" u="none" strike="noStrike" dirty="0">
                          <a:solidFill>
                            <a:srgbClr val="000000"/>
                          </a:solidFill>
                          <a:effectLst/>
                          <a:latin typeface="+mn-lt"/>
                        </a:rPr>
                        <a:t>Oui</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Non</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600" b="0" i="0" u="none" strike="noStrike" dirty="0">
                          <a:solidFill>
                            <a:srgbClr val="000000"/>
                          </a:solidFill>
                          <a:effectLst/>
                          <a:latin typeface="+mn-lt"/>
                        </a:rPr>
                        <a:t>Non</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600" u="none" strike="noStrike" dirty="0">
                          <a:effectLst/>
                          <a:latin typeface="+mn-lt"/>
                        </a:rPr>
                        <a:t>Non</a:t>
                      </a:r>
                      <a:endParaRPr lang="fr-FR" sz="16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477439899"/>
                  </a:ext>
                </a:extLst>
              </a:tr>
            </a:tbl>
          </a:graphicData>
        </a:graphic>
      </p:graphicFrame>
    </p:spTree>
    <p:extLst>
      <p:ext uri="{BB962C8B-B14F-4D97-AF65-F5344CB8AC3E}">
        <p14:creationId xmlns:p14="http://schemas.microsoft.com/office/powerpoint/2010/main" val="258721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A0694-8DCC-6112-AD3A-0E2CCC051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C3304-CED8-66DE-0FFC-9FDE9A75532B}"/>
              </a:ext>
            </a:extLst>
          </p:cNvPr>
          <p:cNvSpPr>
            <a:spLocks noGrp="1"/>
          </p:cNvSpPr>
          <p:nvPr>
            <p:ph type="title"/>
          </p:nvPr>
        </p:nvSpPr>
        <p:spPr/>
        <p:txBody>
          <a:bodyPr/>
          <a:lstStyle/>
          <a:p>
            <a:r>
              <a:rPr lang="fr-FR" dirty="0"/>
              <a:t>Prompt n°2</a:t>
            </a:r>
          </a:p>
        </p:txBody>
      </p:sp>
      <p:sp>
        <p:nvSpPr>
          <p:cNvPr id="4" name="Footer Placeholder 3">
            <a:extLst>
              <a:ext uri="{FF2B5EF4-FFF2-40B4-BE49-F238E27FC236}">
                <a16:creationId xmlns:a16="http://schemas.microsoft.com/office/drawing/2014/main" id="{2BA0DF92-26BE-2713-914B-C11D390B2EE5}"/>
              </a:ext>
            </a:extLst>
          </p:cNvPr>
          <p:cNvSpPr>
            <a:spLocks noGrp="1"/>
          </p:cNvSpPr>
          <p:nvPr>
            <p:ph type="ftr" sz="quarter" idx="11"/>
          </p:nvPr>
        </p:nvSpPr>
        <p:spPr>
          <a:xfrm>
            <a:off x="3774016" y="6127749"/>
            <a:ext cx="4643966" cy="365125"/>
          </a:xfrm>
        </p:spPr>
        <p:txBody>
          <a:bodyPr/>
          <a:lstStyle/>
          <a:p>
            <a:r>
              <a:rPr lang="fr-FR" dirty="0"/>
              <a:t>LES APPORTS PRATIQUES DE L’IA EN DOMMAGE CORPOREL</a:t>
            </a:r>
          </a:p>
        </p:txBody>
      </p:sp>
      <p:sp>
        <p:nvSpPr>
          <p:cNvPr id="5" name="ZoneTexte 4">
            <a:extLst>
              <a:ext uri="{FF2B5EF4-FFF2-40B4-BE49-F238E27FC236}">
                <a16:creationId xmlns:a16="http://schemas.microsoft.com/office/drawing/2014/main" id="{784501C3-D161-7E4B-142A-5BF7C316535F}"/>
              </a:ext>
            </a:extLst>
          </p:cNvPr>
          <p:cNvSpPr txBox="1"/>
          <p:nvPr/>
        </p:nvSpPr>
        <p:spPr>
          <a:xfrm>
            <a:off x="838200" y="1389889"/>
            <a:ext cx="10668000" cy="923330"/>
          </a:xfrm>
          <a:prstGeom prst="rect">
            <a:avLst/>
          </a:prstGeom>
          <a:noFill/>
        </p:spPr>
        <p:txBody>
          <a:bodyPr wrap="square" rtlCol="0">
            <a:spAutoFit/>
          </a:bodyPr>
          <a:lstStyle/>
          <a:p>
            <a:pPr algn="ctr"/>
            <a:r>
              <a:rPr lang="fr-FR" dirty="0"/>
              <a:t> Une passagère d'un véhicule français ayant été victime d'un accident de la circulation survenu en Croatie et impliquant un autre véhicule immatriculé en Croatie peut-elle assigner en France le correspondant carte verte de l'assureur Croate pour l'indemnisation de ses préjudices ? </a:t>
            </a:r>
          </a:p>
        </p:txBody>
      </p:sp>
      <p:graphicFrame>
        <p:nvGraphicFramePr>
          <p:cNvPr id="7" name="Tableau 6">
            <a:extLst>
              <a:ext uri="{FF2B5EF4-FFF2-40B4-BE49-F238E27FC236}">
                <a16:creationId xmlns:a16="http://schemas.microsoft.com/office/drawing/2014/main" id="{B276BF66-7A3D-4CB4-2309-8A02F12A4C15}"/>
              </a:ext>
            </a:extLst>
          </p:cNvPr>
          <p:cNvGraphicFramePr>
            <a:graphicFrameLocks noGrp="1"/>
          </p:cNvGraphicFramePr>
          <p:nvPr>
            <p:extLst>
              <p:ext uri="{D42A27DB-BD31-4B8C-83A1-F6EECF244321}">
                <p14:modId xmlns:p14="http://schemas.microsoft.com/office/powerpoint/2010/main" val="1664189406"/>
              </p:ext>
            </p:extLst>
          </p:nvPr>
        </p:nvGraphicFramePr>
        <p:xfrm>
          <a:off x="407773" y="2411629"/>
          <a:ext cx="11392931" cy="3056482"/>
        </p:xfrm>
        <a:graphic>
          <a:graphicData uri="http://schemas.openxmlformats.org/drawingml/2006/table">
            <a:tbl>
              <a:tblPr>
                <a:tableStyleId>{5C22544A-7EE6-4342-B048-85BDC9FD1C3A}</a:tableStyleId>
              </a:tblPr>
              <a:tblGrid>
                <a:gridCol w="1879642">
                  <a:extLst>
                    <a:ext uri="{9D8B030D-6E8A-4147-A177-3AD203B41FA5}">
                      <a16:colId xmlns:a16="http://schemas.microsoft.com/office/drawing/2014/main" val="2568553884"/>
                    </a:ext>
                  </a:extLst>
                </a:gridCol>
                <a:gridCol w="1147763">
                  <a:extLst>
                    <a:ext uri="{9D8B030D-6E8A-4147-A177-3AD203B41FA5}">
                      <a16:colId xmlns:a16="http://schemas.microsoft.com/office/drawing/2014/main" val="2757490869"/>
                    </a:ext>
                  </a:extLst>
                </a:gridCol>
                <a:gridCol w="1322173">
                  <a:extLst>
                    <a:ext uri="{9D8B030D-6E8A-4147-A177-3AD203B41FA5}">
                      <a16:colId xmlns:a16="http://schemas.microsoft.com/office/drawing/2014/main" val="166493223"/>
                    </a:ext>
                  </a:extLst>
                </a:gridCol>
                <a:gridCol w="1210963">
                  <a:extLst>
                    <a:ext uri="{9D8B030D-6E8A-4147-A177-3AD203B41FA5}">
                      <a16:colId xmlns:a16="http://schemas.microsoft.com/office/drawing/2014/main" val="1174785496"/>
                    </a:ext>
                  </a:extLst>
                </a:gridCol>
                <a:gridCol w="1210962">
                  <a:extLst>
                    <a:ext uri="{9D8B030D-6E8A-4147-A177-3AD203B41FA5}">
                      <a16:colId xmlns:a16="http://schemas.microsoft.com/office/drawing/2014/main" val="2049121842"/>
                    </a:ext>
                  </a:extLst>
                </a:gridCol>
                <a:gridCol w="1322463">
                  <a:extLst>
                    <a:ext uri="{9D8B030D-6E8A-4147-A177-3AD203B41FA5}">
                      <a16:colId xmlns:a16="http://schemas.microsoft.com/office/drawing/2014/main" val="509761672"/>
                    </a:ext>
                  </a:extLst>
                </a:gridCol>
                <a:gridCol w="1294025">
                  <a:extLst>
                    <a:ext uri="{9D8B030D-6E8A-4147-A177-3AD203B41FA5}">
                      <a16:colId xmlns:a16="http://schemas.microsoft.com/office/drawing/2014/main" val="1526516782"/>
                    </a:ext>
                  </a:extLst>
                </a:gridCol>
                <a:gridCol w="1066818">
                  <a:extLst>
                    <a:ext uri="{9D8B030D-6E8A-4147-A177-3AD203B41FA5}">
                      <a16:colId xmlns:a16="http://schemas.microsoft.com/office/drawing/2014/main" val="278995355"/>
                    </a:ext>
                  </a:extLst>
                </a:gridCol>
                <a:gridCol w="938122">
                  <a:extLst>
                    <a:ext uri="{9D8B030D-6E8A-4147-A177-3AD203B41FA5}">
                      <a16:colId xmlns:a16="http://schemas.microsoft.com/office/drawing/2014/main" val="3681093348"/>
                    </a:ext>
                  </a:extLst>
                </a:gridCol>
              </a:tblGrid>
              <a:tr h="292254">
                <a:tc>
                  <a:txBody>
                    <a:bodyPr/>
                    <a:lstStyle/>
                    <a:p>
                      <a:pPr algn="ctr" fontAlgn="b">
                        <a:buNone/>
                      </a:pPr>
                      <a:endParaRPr lang="fr-FR" sz="1400" b="0"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400" b="1" u="none" strike="noStrike" dirty="0">
                          <a:solidFill>
                            <a:schemeClr val="bg1"/>
                          </a:solidFill>
                          <a:effectLst/>
                          <a:latin typeface="+mn-lt"/>
                        </a:rPr>
                        <a:t>Doctrine</a:t>
                      </a:r>
                      <a:endParaRPr lang="fr-FR" sz="14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400" b="1" u="none" strike="noStrike" dirty="0" err="1">
                          <a:solidFill>
                            <a:schemeClr val="bg1"/>
                          </a:solidFill>
                          <a:effectLst/>
                          <a:latin typeface="+mn-lt"/>
                        </a:rPr>
                        <a:t>Geni</a:t>
                      </a:r>
                      <a:r>
                        <a:rPr lang="fr-FR" sz="1400" b="1" u="none" strike="noStrike" dirty="0">
                          <a:solidFill>
                            <a:schemeClr val="bg1"/>
                          </a:solidFill>
                          <a:effectLst/>
                          <a:latin typeface="+mn-lt"/>
                        </a:rPr>
                        <a:t> AL</a:t>
                      </a:r>
                      <a:endParaRPr lang="fr-FR" sz="14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400" b="1" u="none" strike="noStrike" dirty="0">
                          <a:solidFill>
                            <a:schemeClr val="bg1"/>
                          </a:solidFill>
                          <a:effectLst/>
                          <a:latin typeface="+mn-lt"/>
                        </a:rPr>
                        <a:t>Gemini</a:t>
                      </a:r>
                      <a:endParaRPr lang="fr-FR" sz="14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400" b="1" u="none" strike="noStrike" dirty="0">
                          <a:solidFill>
                            <a:schemeClr val="bg1"/>
                          </a:solidFill>
                          <a:effectLst/>
                          <a:latin typeface="+mn-lt"/>
                        </a:rPr>
                        <a:t>Lamy</a:t>
                      </a:r>
                      <a:endParaRPr lang="fr-FR" sz="14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400" b="1" i="0" u="none" strike="noStrike" dirty="0">
                          <a:solidFill>
                            <a:schemeClr val="bg1"/>
                          </a:solidFill>
                          <a:effectLst/>
                          <a:latin typeface="+mn-lt"/>
                        </a:rPr>
                        <a:t>LexisNexis</a:t>
                      </a:r>
                    </a:p>
                  </a:txBody>
                  <a:tcPr marL="9525" marR="9525" marT="9525" marB="0" anchor="ctr">
                    <a:solidFill>
                      <a:schemeClr val="bg2"/>
                    </a:solidFill>
                  </a:tcPr>
                </a:tc>
                <a:tc>
                  <a:txBody>
                    <a:bodyPr/>
                    <a:lstStyle/>
                    <a:p>
                      <a:pPr algn="ctr" fontAlgn="b">
                        <a:buNone/>
                      </a:pPr>
                      <a:r>
                        <a:rPr lang="fr-FR" sz="1400" b="1" u="none" strike="noStrike" dirty="0" err="1">
                          <a:solidFill>
                            <a:schemeClr val="bg1"/>
                          </a:solidFill>
                          <a:effectLst/>
                          <a:latin typeface="+mn-lt"/>
                        </a:rPr>
                        <a:t>ChatGPT</a:t>
                      </a:r>
                      <a:endParaRPr lang="fr-FR" sz="14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400" b="1" u="none" strike="noStrike" dirty="0">
                          <a:solidFill>
                            <a:schemeClr val="bg1"/>
                          </a:solidFill>
                          <a:effectLst/>
                          <a:latin typeface="+mn-lt"/>
                        </a:rPr>
                        <a:t>Claude</a:t>
                      </a:r>
                      <a:endParaRPr lang="fr-FR" sz="1400" b="1"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400" b="1" u="none" strike="noStrike" dirty="0">
                          <a:solidFill>
                            <a:schemeClr val="bg1"/>
                          </a:solidFill>
                          <a:effectLst/>
                          <a:latin typeface="+mn-lt"/>
                        </a:rPr>
                        <a:t>Mistral AI</a:t>
                      </a:r>
                      <a:endParaRPr lang="fr-FR" sz="1400" b="1" i="0" u="none" strike="noStrike" dirty="0">
                        <a:solidFill>
                          <a:schemeClr val="bg1"/>
                        </a:solidFill>
                        <a:effectLst/>
                        <a:latin typeface="+mn-lt"/>
                      </a:endParaRPr>
                    </a:p>
                  </a:txBody>
                  <a:tcPr marL="9525" marR="9525" marT="9525" marB="0" anchor="ctr">
                    <a:solidFill>
                      <a:schemeClr val="bg2"/>
                    </a:solidFill>
                  </a:tcPr>
                </a:tc>
                <a:extLst>
                  <a:ext uri="{0D108BD9-81ED-4DB2-BD59-A6C34878D82A}">
                    <a16:rowId xmlns:a16="http://schemas.microsoft.com/office/drawing/2014/main" val="1898847698"/>
                  </a:ext>
                </a:extLst>
              </a:tr>
              <a:tr h="544930">
                <a:tc>
                  <a:txBody>
                    <a:bodyPr/>
                    <a:lstStyle/>
                    <a:p>
                      <a:pPr algn="ctr" fontAlgn="b">
                        <a:buNone/>
                      </a:pPr>
                      <a:r>
                        <a:rPr lang="fr-FR" sz="1400" u="none" strike="noStrike" dirty="0">
                          <a:effectLst/>
                          <a:latin typeface="+mn-lt"/>
                        </a:rPr>
                        <a:t>Pertinence </a:t>
                      </a:r>
                      <a:br>
                        <a:rPr lang="fr-FR" sz="1400" u="none" strike="noStrike" dirty="0">
                          <a:effectLst/>
                          <a:latin typeface="+mn-lt"/>
                        </a:rPr>
                      </a:br>
                      <a:r>
                        <a:rPr lang="fr-FR" sz="1400" u="none" strike="noStrike" dirty="0">
                          <a:effectLst/>
                          <a:latin typeface="+mn-lt"/>
                        </a:rPr>
                        <a:t>de la réponse</a:t>
                      </a:r>
                      <a:endParaRPr lang="fr-FR" sz="14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Incomplète</a:t>
                      </a:r>
                      <a:endParaRPr lang="fr-FR" sz="14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Très incomplète</a:t>
                      </a:r>
                      <a:endParaRPr lang="fr-FR" sz="14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Oui mais</a:t>
                      </a:r>
                      <a:endParaRPr lang="fr-FR" sz="14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Fausse</a:t>
                      </a:r>
                      <a:endParaRPr lang="fr-FR" sz="14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mn-lt"/>
                        </a:rPr>
                        <a:t>Fausse</a:t>
                      </a: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Oui</a:t>
                      </a:r>
                      <a:endParaRPr lang="fr-FR" sz="14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Fausse</a:t>
                      </a:r>
                      <a:endParaRPr lang="fr-FR" sz="14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Fausse</a:t>
                      </a:r>
                      <a:endParaRPr lang="fr-FR" sz="14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279983516"/>
                  </a:ext>
                </a:extLst>
              </a:tr>
              <a:tr h="544930">
                <a:tc>
                  <a:txBody>
                    <a:bodyPr/>
                    <a:lstStyle/>
                    <a:p>
                      <a:pPr algn="ctr" fontAlgn="b">
                        <a:buNone/>
                      </a:pPr>
                      <a:r>
                        <a:rPr lang="fr-FR" sz="1400" u="none" strike="noStrike" dirty="0">
                          <a:effectLst/>
                          <a:latin typeface="+mn-lt"/>
                        </a:rPr>
                        <a:t>Textes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Oui</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Incomplets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mn-lt"/>
                        </a:rPr>
                        <a:t>Incomplets</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Oui</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Incomplets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155002624"/>
                  </a:ext>
                </a:extLst>
              </a:tr>
              <a:tr h="292254">
                <a:tc>
                  <a:txBody>
                    <a:bodyPr/>
                    <a:lstStyle/>
                    <a:p>
                      <a:pPr algn="ctr" fontAlgn="b">
                        <a:buNone/>
                      </a:pPr>
                      <a:r>
                        <a:rPr lang="fr-FR" sz="1400" u="none" strike="noStrike" dirty="0">
                          <a:effectLst/>
                          <a:latin typeface="+mn-lt"/>
                        </a:rPr>
                        <a:t>Jurisprudence</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Oui</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mn-lt"/>
                        </a:rPr>
                        <a:t>Non pertinente</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Incomplète</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821129319"/>
                  </a:ext>
                </a:extLst>
              </a:tr>
              <a:tr h="292254">
                <a:tc>
                  <a:txBody>
                    <a:bodyPr/>
                    <a:lstStyle/>
                    <a:p>
                      <a:pPr algn="ctr" fontAlgn="b">
                        <a:buNone/>
                      </a:pPr>
                      <a:r>
                        <a:rPr lang="fr-FR" sz="1400" u="none" strike="noStrike" dirty="0">
                          <a:effectLst/>
                          <a:latin typeface="+mn-lt"/>
                        </a:rPr>
                        <a:t>Liens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Oui</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mn-lt"/>
                        </a:rPr>
                        <a:t>Oui</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Non</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366970089"/>
                  </a:ext>
                </a:extLst>
              </a:tr>
              <a:tr h="544930">
                <a:tc>
                  <a:txBody>
                    <a:bodyPr/>
                    <a:lstStyle/>
                    <a:p>
                      <a:pPr algn="ctr" fontAlgn="b">
                        <a:buNone/>
                      </a:pPr>
                      <a:r>
                        <a:rPr lang="fr-FR" sz="1400" u="none" strike="noStrike" dirty="0">
                          <a:effectLst/>
                          <a:latin typeface="+mn-lt"/>
                        </a:rPr>
                        <a:t>Observations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Bonnes pistes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Beaucoup d'oublis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Pas de piste</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Peu pertinent</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mn-lt"/>
                        </a:rPr>
                        <a:t>Renvoi sur </a:t>
                      </a:r>
                      <a:r>
                        <a:rPr lang="fr-FR" sz="1400" b="0" i="0" u="none" strike="noStrike" dirty="0" err="1">
                          <a:solidFill>
                            <a:srgbClr val="000000"/>
                          </a:solidFill>
                          <a:effectLst/>
                          <a:latin typeface="+mn-lt"/>
                        </a:rPr>
                        <a:t>Fasc</a:t>
                      </a:r>
                      <a:r>
                        <a:rPr lang="fr-FR" sz="1400" b="0" i="0" u="none" strike="noStrike" dirty="0">
                          <a:solidFill>
                            <a:srgbClr val="000000"/>
                          </a:solidFill>
                          <a:effectLst/>
                          <a:latin typeface="+mn-lt"/>
                        </a:rPr>
                        <a:t> </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Pas de pistes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Quelques pistes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Quelques pistes</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788613661"/>
                  </a:ext>
                </a:extLst>
              </a:tr>
              <a:tr h="544930">
                <a:tc>
                  <a:txBody>
                    <a:bodyPr/>
                    <a:lstStyle/>
                    <a:p>
                      <a:pPr algn="ctr" fontAlgn="b">
                        <a:buNone/>
                      </a:pP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Réponse fausse</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Réponse fausse</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Bonne réponse</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Bonne piste</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mn-lt"/>
                        </a:rPr>
                        <a:t>Circulation internationale</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Bonne réponse</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u="none" strike="noStrike" dirty="0">
                          <a:effectLst/>
                          <a:latin typeface="+mn-lt"/>
                        </a:rPr>
                        <a:t>Succinct</a:t>
                      </a: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71111947"/>
                  </a:ext>
                </a:extLst>
              </a:tr>
            </a:tbl>
          </a:graphicData>
        </a:graphic>
      </p:graphicFrame>
      <p:sp>
        <p:nvSpPr>
          <p:cNvPr id="8" name="ZoneTexte 7">
            <a:extLst>
              <a:ext uri="{FF2B5EF4-FFF2-40B4-BE49-F238E27FC236}">
                <a16:creationId xmlns:a16="http://schemas.microsoft.com/office/drawing/2014/main" id="{06C39FCE-905A-68FC-DB48-D3AA29CB39F6}"/>
              </a:ext>
            </a:extLst>
          </p:cNvPr>
          <p:cNvSpPr txBox="1"/>
          <p:nvPr/>
        </p:nvSpPr>
        <p:spPr>
          <a:xfrm>
            <a:off x="1085088" y="5298834"/>
            <a:ext cx="9985248" cy="830997"/>
          </a:xfrm>
          <a:prstGeom prst="rect">
            <a:avLst/>
          </a:prstGeom>
          <a:noFill/>
        </p:spPr>
        <p:txBody>
          <a:bodyPr wrap="square" rtlCol="0">
            <a:spAutoFit/>
          </a:bodyPr>
          <a:lstStyle/>
          <a:p>
            <a:endParaRPr lang="fr-FR" sz="1600" dirty="0">
              <a:solidFill>
                <a:schemeClr val="bg2"/>
              </a:solidFill>
            </a:endParaRPr>
          </a:p>
          <a:p>
            <a:pPr algn="ctr"/>
            <a:r>
              <a:rPr lang="fr-FR" sz="1600" dirty="0">
                <a:solidFill>
                  <a:schemeClr val="bg2"/>
                </a:solidFill>
              </a:rPr>
              <a:t>Aucune IA n’évoque l’intervention du FGAO mais Doctrine et Lexis AI parlent de l’art L424-1 du Code </a:t>
            </a:r>
            <a:br>
              <a:rPr lang="fr-FR" sz="1600" dirty="0">
                <a:solidFill>
                  <a:schemeClr val="bg2"/>
                </a:solidFill>
              </a:rPr>
            </a:br>
            <a:r>
              <a:rPr lang="fr-FR" sz="1600" dirty="0">
                <a:solidFill>
                  <a:schemeClr val="bg2"/>
                </a:solidFill>
              </a:rPr>
              <a:t>des Assurances qui y renvoie (art L421-1 in fine).</a:t>
            </a:r>
          </a:p>
        </p:txBody>
      </p:sp>
      <p:sp>
        <p:nvSpPr>
          <p:cNvPr id="3" name="Espace réservé du numéro de diapositive 2">
            <a:extLst>
              <a:ext uri="{FF2B5EF4-FFF2-40B4-BE49-F238E27FC236}">
                <a16:creationId xmlns:a16="http://schemas.microsoft.com/office/drawing/2014/main" id="{9D428C11-0009-5AFE-7F94-C654F73FFA1E}"/>
              </a:ext>
            </a:extLst>
          </p:cNvPr>
          <p:cNvSpPr>
            <a:spLocks noGrp="1"/>
          </p:cNvSpPr>
          <p:nvPr>
            <p:ph type="sldNum" sz="quarter" idx="12"/>
          </p:nvPr>
        </p:nvSpPr>
        <p:spPr/>
        <p:txBody>
          <a:bodyPr/>
          <a:lstStyle/>
          <a:p>
            <a:fld id="{8415421A-8635-4166-92D2-5F6D44CB9F91}" type="slidenum">
              <a:rPr lang="fr-FR" smtClean="0"/>
              <a:t>25</a:t>
            </a:fld>
            <a:endParaRPr lang="fr-FR"/>
          </a:p>
        </p:txBody>
      </p:sp>
    </p:spTree>
    <p:extLst>
      <p:ext uri="{BB962C8B-B14F-4D97-AF65-F5344CB8AC3E}">
        <p14:creationId xmlns:p14="http://schemas.microsoft.com/office/powerpoint/2010/main" val="112487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C2536-C045-048A-45D0-6EE9E55CC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148E9-CEB4-500A-F9F0-01A9FD3E5509}"/>
              </a:ext>
            </a:extLst>
          </p:cNvPr>
          <p:cNvSpPr>
            <a:spLocks noGrp="1"/>
          </p:cNvSpPr>
          <p:nvPr>
            <p:ph type="title"/>
          </p:nvPr>
        </p:nvSpPr>
        <p:spPr/>
        <p:txBody>
          <a:bodyPr/>
          <a:lstStyle/>
          <a:p>
            <a:r>
              <a:rPr lang="fr-FR" dirty="0"/>
              <a:t>Prompt n°3</a:t>
            </a:r>
          </a:p>
        </p:txBody>
      </p:sp>
      <p:sp>
        <p:nvSpPr>
          <p:cNvPr id="4" name="Footer Placeholder 3">
            <a:extLst>
              <a:ext uri="{FF2B5EF4-FFF2-40B4-BE49-F238E27FC236}">
                <a16:creationId xmlns:a16="http://schemas.microsoft.com/office/drawing/2014/main" id="{838EB492-2D94-EDCA-906F-F47EEBA55FE6}"/>
              </a:ext>
            </a:extLst>
          </p:cNvPr>
          <p:cNvSpPr>
            <a:spLocks noGrp="1"/>
          </p:cNvSpPr>
          <p:nvPr>
            <p:ph type="ftr" sz="quarter" idx="11"/>
          </p:nvPr>
        </p:nvSpPr>
        <p:spPr>
          <a:xfrm>
            <a:off x="3774016" y="6127749"/>
            <a:ext cx="4643966" cy="365125"/>
          </a:xfrm>
        </p:spPr>
        <p:txBody>
          <a:bodyPr/>
          <a:lstStyle/>
          <a:p>
            <a:r>
              <a:rPr lang="fr-FR" dirty="0"/>
              <a:t>LES APPORTS PRATIQUES DE L’IA EN DOMMAGE CORPOREL</a:t>
            </a:r>
          </a:p>
        </p:txBody>
      </p:sp>
      <p:sp>
        <p:nvSpPr>
          <p:cNvPr id="5" name="ZoneTexte 4">
            <a:extLst>
              <a:ext uri="{FF2B5EF4-FFF2-40B4-BE49-F238E27FC236}">
                <a16:creationId xmlns:a16="http://schemas.microsoft.com/office/drawing/2014/main" id="{EA1C2573-9989-FF1D-AA81-ABD5AF5711C1}"/>
              </a:ext>
            </a:extLst>
          </p:cNvPr>
          <p:cNvSpPr txBox="1"/>
          <p:nvPr/>
        </p:nvSpPr>
        <p:spPr>
          <a:xfrm>
            <a:off x="370588" y="1284347"/>
            <a:ext cx="11450824" cy="923330"/>
          </a:xfrm>
          <a:prstGeom prst="rect">
            <a:avLst/>
          </a:prstGeom>
          <a:noFill/>
        </p:spPr>
        <p:txBody>
          <a:bodyPr wrap="square" rtlCol="0">
            <a:spAutoFit/>
          </a:bodyPr>
          <a:lstStyle/>
          <a:p>
            <a:pPr algn="ctr"/>
            <a:r>
              <a:rPr lang="fr-FR" dirty="0"/>
              <a:t>Quels montants les juridictions françaises accordent pour l'indemnisation de souffrances endurées estimées à 4,5/7 ? La moyenne, les maximas ? </a:t>
            </a:r>
          </a:p>
          <a:p>
            <a:pPr algn="ctr"/>
            <a:r>
              <a:rPr lang="fr-FR" dirty="0"/>
              <a:t>Résultat sous forme de tableau Excel avec les références des décisions, leur date et les montants octroyés.</a:t>
            </a:r>
          </a:p>
        </p:txBody>
      </p:sp>
      <p:graphicFrame>
        <p:nvGraphicFramePr>
          <p:cNvPr id="3" name="Tableau 2">
            <a:extLst>
              <a:ext uri="{FF2B5EF4-FFF2-40B4-BE49-F238E27FC236}">
                <a16:creationId xmlns:a16="http://schemas.microsoft.com/office/drawing/2014/main" id="{FCB82E85-9E36-3607-A39A-E569F077F0A0}"/>
              </a:ext>
            </a:extLst>
          </p:cNvPr>
          <p:cNvGraphicFramePr>
            <a:graphicFrameLocks noGrp="1"/>
          </p:cNvGraphicFramePr>
          <p:nvPr>
            <p:extLst>
              <p:ext uri="{D42A27DB-BD31-4B8C-83A1-F6EECF244321}">
                <p14:modId xmlns:p14="http://schemas.microsoft.com/office/powerpoint/2010/main" val="1461744695"/>
              </p:ext>
            </p:extLst>
          </p:nvPr>
        </p:nvGraphicFramePr>
        <p:xfrm>
          <a:off x="368644" y="2454583"/>
          <a:ext cx="11454712" cy="3294463"/>
        </p:xfrm>
        <a:graphic>
          <a:graphicData uri="http://schemas.openxmlformats.org/drawingml/2006/table">
            <a:tbl>
              <a:tblPr>
                <a:tableStyleId>{5C22544A-7EE6-4342-B048-85BDC9FD1C3A}</a:tableStyleId>
              </a:tblPr>
              <a:tblGrid>
                <a:gridCol w="1158116">
                  <a:extLst>
                    <a:ext uri="{9D8B030D-6E8A-4147-A177-3AD203B41FA5}">
                      <a16:colId xmlns:a16="http://schemas.microsoft.com/office/drawing/2014/main" val="783184138"/>
                    </a:ext>
                  </a:extLst>
                </a:gridCol>
                <a:gridCol w="1303254">
                  <a:extLst>
                    <a:ext uri="{9D8B030D-6E8A-4147-A177-3AD203B41FA5}">
                      <a16:colId xmlns:a16="http://schemas.microsoft.com/office/drawing/2014/main" val="4224543085"/>
                    </a:ext>
                  </a:extLst>
                </a:gridCol>
                <a:gridCol w="1223261">
                  <a:extLst>
                    <a:ext uri="{9D8B030D-6E8A-4147-A177-3AD203B41FA5}">
                      <a16:colId xmlns:a16="http://schemas.microsoft.com/office/drawing/2014/main" val="1543065578"/>
                    </a:ext>
                  </a:extLst>
                </a:gridCol>
                <a:gridCol w="973858">
                  <a:extLst>
                    <a:ext uri="{9D8B030D-6E8A-4147-A177-3AD203B41FA5}">
                      <a16:colId xmlns:a16="http://schemas.microsoft.com/office/drawing/2014/main" val="1652041895"/>
                    </a:ext>
                  </a:extLst>
                </a:gridCol>
                <a:gridCol w="1282642">
                  <a:extLst>
                    <a:ext uri="{9D8B030D-6E8A-4147-A177-3AD203B41FA5}">
                      <a16:colId xmlns:a16="http://schemas.microsoft.com/office/drawing/2014/main" val="2567530427"/>
                    </a:ext>
                  </a:extLst>
                </a:gridCol>
                <a:gridCol w="1211384">
                  <a:extLst>
                    <a:ext uri="{9D8B030D-6E8A-4147-A177-3AD203B41FA5}">
                      <a16:colId xmlns:a16="http://schemas.microsoft.com/office/drawing/2014/main" val="4144113440"/>
                    </a:ext>
                  </a:extLst>
                </a:gridCol>
                <a:gridCol w="1211384">
                  <a:extLst>
                    <a:ext uri="{9D8B030D-6E8A-4147-A177-3AD203B41FA5}">
                      <a16:colId xmlns:a16="http://schemas.microsoft.com/office/drawing/2014/main" val="3097056066"/>
                    </a:ext>
                  </a:extLst>
                </a:gridCol>
                <a:gridCol w="1009488">
                  <a:extLst>
                    <a:ext uri="{9D8B030D-6E8A-4147-A177-3AD203B41FA5}">
                      <a16:colId xmlns:a16="http://schemas.microsoft.com/office/drawing/2014/main" val="2213522528"/>
                    </a:ext>
                  </a:extLst>
                </a:gridCol>
                <a:gridCol w="1080880">
                  <a:extLst>
                    <a:ext uri="{9D8B030D-6E8A-4147-A177-3AD203B41FA5}">
                      <a16:colId xmlns:a16="http://schemas.microsoft.com/office/drawing/2014/main" val="934428729"/>
                    </a:ext>
                  </a:extLst>
                </a:gridCol>
                <a:gridCol w="1000445">
                  <a:extLst>
                    <a:ext uri="{9D8B030D-6E8A-4147-A177-3AD203B41FA5}">
                      <a16:colId xmlns:a16="http://schemas.microsoft.com/office/drawing/2014/main" val="1872233556"/>
                    </a:ext>
                  </a:extLst>
                </a:gridCol>
              </a:tblGrid>
              <a:tr h="297625">
                <a:tc>
                  <a:txBody>
                    <a:bodyPr/>
                    <a:lstStyle/>
                    <a:p>
                      <a:pPr algn="ctr" fontAlgn="b">
                        <a:buNone/>
                      </a:pPr>
                      <a:endParaRPr lang="fr-FR" sz="1400" b="1" i="0" u="none" strike="noStrike" dirty="0">
                        <a:solidFill>
                          <a:schemeClr val="bg1"/>
                        </a:solidFill>
                        <a:effectLst/>
                        <a:latin typeface="Aptos Narrow" panose="020B0004020202020204" pitchFamily="34" charset="0"/>
                      </a:endParaRPr>
                    </a:p>
                  </a:txBody>
                  <a:tcPr marL="9468" marR="9468" marT="9468" marB="0" anchor="ctr">
                    <a:solidFill>
                      <a:schemeClr val="bg2"/>
                    </a:solidFill>
                  </a:tcPr>
                </a:tc>
                <a:tc>
                  <a:txBody>
                    <a:bodyPr/>
                    <a:lstStyle/>
                    <a:p>
                      <a:pPr algn="ctr" fontAlgn="b">
                        <a:buNone/>
                      </a:pPr>
                      <a:r>
                        <a:rPr lang="fr-FR" sz="1400" b="1" u="none" strike="noStrike" dirty="0">
                          <a:solidFill>
                            <a:schemeClr val="bg1"/>
                          </a:solidFill>
                          <a:effectLst/>
                        </a:rPr>
                        <a:t>Doctrine</a:t>
                      </a:r>
                      <a:endParaRPr lang="fr-FR" sz="1400" b="1" i="0" u="none" strike="noStrike" dirty="0">
                        <a:solidFill>
                          <a:schemeClr val="bg1"/>
                        </a:solidFill>
                        <a:effectLst/>
                        <a:latin typeface="Aptos Narrow" panose="020B0004020202020204" pitchFamily="34" charset="0"/>
                      </a:endParaRPr>
                    </a:p>
                  </a:txBody>
                  <a:tcPr marL="9468" marR="9468" marT="9468" marB="0" anchor="ctr">
                    <a:solidFill>
                      <a:schemeClr val="bg2"/>
                    </a:solidFill>
                  </a:tcPr>
                </a:tc>
                <a:tc>
                  <a:txBody>
                    <a:bodyPr/>
                    <a:lstStyle/>
                    <a:p>
                      <a:pPr algn="ctr" fontAlgn="b">
                        <a:buNone/>
                      </a:pPr>
                      <a:r>
                        <a:rPr lang="fr-FR" sz="1400" b="1" u="none" strike="noStrike" dirty="0" err="1">
                          <a:solidFill>
                            <a:schemeClr val="bg1"/>
                          </a:solidFill>
                          <a:effectLst/>
                        </a:rPr>
                        <a:t>Geni</a:t>
                      </a:r>
                      <a:r>
                        <a:rPr lang="fr-FR" sz="1400" b="1" u="none" strike="noStrike" dirty="0">
                          <a:solidFill>
                            <a:schemeClr val="bg1"/>
                          </a:solidFill>
                          <a:effectLst/>
                        </a:rPr>
                        <a:t> AL</a:t>
                      </a:r>
                      <a:endParaRPr lang="fr-FR" sz="1400" b="1" i="0" u="none" strike="noStrike" dirty="0">
                        <a:solidFill>
                          <a:schemeClr val="bg1"/>
                        </a:solidFill>
                        <a:effectLst/>
                        <a:latin typeface="Aptos Narrow" panose="020B0004020202020204" pitchFamily="34" charset="0"/>
                      </a:endParaRPr>
                    </a:p>
                  </a:txBody>
                  <a:tcPr marL="9468" marR="9468" marT="9468" marB="0" anchor="ctr">
                    <a:solidFill>
                      <a:schemeClr val="bg2"/>
                    </a:solidFill>
                  </a:tcPr>
                </a:tc>
                <a:tc>
                  <a:txBody>
                    <a:bodyPr/>
                    <a:lstStyle/>
                    <a:p>
                      <a:pPr algn="ctr" fontAlgn="b">
                        <a:buNone/>
                      </a:pPr>
                      <a:r>
                        <a:rPr lang="fr-FR" sz="1400" b="1" u="none" strike="noStrike" dirty="0">
                          <a:solidFill>
                            <a:schemeClr val="bg1"/>
                          </a:solidFill>
                          <a:effectLst/>
                        </a:rPr>
                        <a:t>Gemini</a:t>
                      </a:r>
                      <a:endParaRPr lang="fr-FR" sz="1400" b="1" i="0" u="none" strike="noStrike" dirty="0">
                        <a:solidFill>
                          <a:schemeClr val="bg1"/>
                        </a:solidFill>
                        <a:effectLst/>
                        <a:latin typeface="Aptos Narrow" panose="020B0004020202020204" pitchFamily="34" charset="0"/>
                      </a:endParaRPr>
                    </a:p>
                  </a:txBody>
                  <a:tcPr marL="9468" marR="9468" marT="9468" marB="0" anchor="ctr">
                    <a:solidFill>
                      <a:schemeClr val="bg2"/>
                    </a:solidFill>
                  </a:tcPr>
                </a:tc>
                <a:tc>
                  <a:txBody>
                    <a:bodyPr/>
                    <a:lstStyle/>
                    <a:p>
                      <a:pPr algn="ctr" fontAlgn="b">
                        <a:buNone/>
                      </a:pPr>
                      <a:r>
                        <a:rPr lang="fr-FR" sz="1400" b="1" u="none" strike="noStrike" dirty="0">
                          <a:solidFill>
                            <a:schemeClr val="bg1"/>
                          </a:solidFill>
                          <a:effectLst/>
                        </a:rPr>
                        <a:t>Lamy</a:t>
                      </a:r>
                      <a:endParaRPr lang="fr-FR" sz="1400" b="1" i="0" u="none" strike="noStrike" dirty="0">
                        <a:solidFill>
                          <a:schemeClr val="bg1"/>
                        </a:solidFill>
                        <a:effectLst/>
                        <a:latin typeface="Aptos Narrow" panose="020B0004020202020204" pitchFamily="34" charset="0"/>
                      </a:endParaRPr>
                    </a:p>
                  </a:txBody>
                  <a:tcPr marL="9468" marR="9468" marT="9468" marB="0" anchor="ctr">
                    <a:solidFill>
                      <a:schemeClr val="bg2"/>
                    </a:solidFill>
                  </a:tcPr>
                </a:tc>
                <a:tc>
                  <a:txBody>
                    <a:bodyPr/>
                    <a:lstStyle/>
                    <a:p>
                      <a:pPr algn="ctr" fontAlgn="b">
                        <a:buNone/>
                      </a:pPr>
                      <a:r>
                        <a:rPr lang="fr-FR" sz="1400" b="1" i="0" u="none" strike="noStrike" dirty="0">
                          <a:solidFill>
                            <a:schemeClr val="bg1"/>
                          </a:solidFill>
                          <a:effectLst/>
                          <a:latin typeface="Aptos Narrow" panose="020B0004020202020204" pitchFamily="34" charset="0"/>
                        </a:rPr>
                        <a:t>LexisNexis</a:t>
                      </a:r>
                    </a:p>
                  </a:txBody>
                  <a:tcPr marL="9468" marR="9468" marT="9468" marB="0" anchor="ctr">
                    <a:solidFill>
                      <a:schemeClr val="bg2"/>
                    </a:solidFill>
                  </a:tcPr>
                </a:tc>
                <a:tc>
                  <a:txBody>
                    <a:bodyPr/>
                    <a:lstStyle/>
                    <a:p>
                      <a:pPr algn="ctr" fontAlgn="b">
                        <a:buNone/>
                      </a:pPr>
                      <a:r>
                        <a:rPr lang="fr-FR" sz="1400" b="1" u="none" strike="noStrike" dirty="0" err="1">
                          <a:solidFill>
                            <a:schemeClr val="bg1"/>
                          </a:solidFill>
                          <a:effectLst/>
                        </a:rPr>
                        <a:t>ChatGPT</a:t>
                      </a:r>
                      <a:endParaRPr lang="fr-FR" sz="1400" b="1" i="0" u="none" strike="noStrike" dirty="0">
                        <a:solidFill>
                          <a:schemeClr val="bg1"/>
                        </a:solidFill>
                        <a:effectLst/>
                        <a:latin typeface="Aptos Narrow" panose="020B0004020202020204" pitchFamily="34" charset="0"/>
                      </a:endParaRPr>
                    </a:p>
                  </a:txBody>
                  <a:tcPr marL="9468" marR="9468" marT="9468" marB="0" anchor="ctr">
                    <a:solidFill>
                      <a:schemeClr val="bg2"/>
                    </a:solidFill>
                  </a:tcPr>
                </a:tc>
                <a:tc>
                  <a:txBody>
                    <a:bodyPr/>
                    <a:lstStyle/>
                    <a:p>
                      <a:pPr algn="ctr" fontAlgn="b">
                        <a:buNone/>
                      </a:pPr>
                      <a:r>
                        <a:rPr lang="fr-FR" sz="1400" b="1" u="none" strike="noStrike" dirty="0">
                          <a:solidFill>
                            <a:schemeClr val="bg1"/>
                          </a:solidFill>
                          <a:effectLst/>
                        </a:rPr>
                        <a:t>Claude</a:t>
                      </a:r>
                      <a:endParaRPr lang="fr-FR" sz="1400" b="1" i="0" u="none" strike="noStrike" dirty="0">
                        <a:solidFill>
                          <a:schemeClr val="bg1"/>
                        </a:solidFill>
                        <a:effectLst/>
                        <a:latin typeface="Aptos Narrow" panose="020B0004020202020204" pitchFamily="34" charset="0"/>
                      </a:endParaRPr>
                    </a:p>
                  </a:txBody>
                  <a:tcPr marL="9468" marR="9468" marT="9468" marB="0" anchor="ctr">
                    <a:solidFill>
                      <a:schemeClr val="bg2"/>
                    </a:solidFill>
                  </a:tcPr>
                </a:tc>
                <a:tc>
                  <a:txBody>
                    <a:bodyPr/>
                    <a:lstStyle/>
                    <a:p>
                      <a:pPr algn="ctr" fontAlgn="b">
                        <a:buNone/>
                      </a:pPr>
                      <a:r>
                        <a:rPr lang="fr-FR" sz="1400" b="1" u="none" strike="noStrike" dirty="0">
                          <a:solidFill>
                            <a:schemeClr val="bg1"/>
                          </a:solidFill>
                          <a:effectLst/>
                        </a:rPr>
                        <a:t>Mistral AI</a:t>
                      </a:r>
                      <a:endParaRPr lang="fr-FR" sz="1400" b="1" i="0" u="none" strike="noStrike" dirty="0">
                        <a:solidFill>
                          <a:schemeClr val="bg1"/>
                        </a:solidFill>
                        <a:effectLst/>
                        <a:latin typeface="Aptos Narrow" panose="020B0004020202020204" pitchFamily="34" charset="0"/>
                      </a:endParaRPr>
                    </a:p>
                  </a:txBody>
                  <a:tcPr marL="9468" marR="9468" marT="9468" marB="0" anchor="ctr">
                    <a:solidFill>
                      <a:schemeClr val="bg2"/>
                    </a:solidFill>
                  </a:tcPr>
                </a:tc>
                <a:tc>
                  <a:txBody>
                    <a:bodyPr/>
                    <a:lstStyle/>
                    <a:p>
                      <a:pPr algn="ctr" fontAlgn="b">
                        <a:buNone/>
                      </a:pPr>
                      <a:r>
                        <a:rPr lang="fr-FR" sz="1400" b="1" u="none" strike="noStrike" dirty="0" err="1">
                          <a:solidFill>
                            <a:schemeClr val="bg1"/>
                          </a:solidFill>
                          <a:effectLst/>
                        </a:rPr>
                        <a:t>Thémia</a:t>
                      </a:r>
                      <a:endParaRPr lang="fr-FR" sz="1400" b="1" i="0" u="none" strike="noStrike" dirty="0">
                        <a:solidFill>
                          <a:schemeClr val="bg1"/>
                        </a:solidFill>
                        <a:effectLst/>
                        <a:latin typeface="Aptos Narrow" panose="020B0004020202020204" pitchFamily="34" charset="0"/>
                      </a:endParaRPr>
                    </a:p>
                  </a:txBody>
                  <a:tcPr marL="9468" marR="9468" marT="9468" marB="0" anchor="ctr">
                    <a:solidFill>
                      <a:schemeClr val="bg2"/>
                    </a:solidFill>
                  </a:tcPr>
                </a:tc>
                <a:extLst>
                  <a:ext uri="{0D108BD9-81ED-4DB2-BD59-A6C34878D82A}">
                    <a16:rowId xmlns:a16="http://schemas.microsoft.com/office/drawing/2014/main" val="1862813147"/>
                  </a:ext>
                </a:extLst>
              </a:tr>
              <a:tr h="297625">
                <a:tc>
                  <a:txBody>
                    <a:bodyPr/>
                    <a:lstStyle/>
                    <a:p>
                      <a:pPr algn="ctr" fontAlgn="b">
                        <a:buNone/>
                      </a:pPr>
                      <a:r>
                        <a:rPr lang="fr-FR" sz="1400" u="none" strike="noStrike" dirty="0">
                          <a:effectLst/>
                        </a:rPr>
                        <a:t>Moyenne</a:t>
                      </a:r>
                      <a:endParaRPr lang="fr-FR" sz="1400" b="0" i="0" u="none" strike="noStrike" dirty="0">
                        <a:solidFill>
                          <a:srgbClr val="000000"/>
                        </a:solidFill>
                        <a:effectLst/>
                        <a:latin typeface="Aptos Narrow" panose="020B0004020202020204" pitchFamily="34" charset="0"/>
                      </a:endParaRP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14.785,00 €</a:t>
                      </a: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17 500,00 €</a:t>
                      </a:r>
                      <a:endParaRPr lang="fr-FR" sz="1400" b="0" i="0" u="none" strike="noStrike" dirty="0">
                        <a:solidFill>
                          <a:srgbClr val="000000"/>
                        </a:solidFill>
                        <a:effectLst/>
                        <a:latin typeface="Aptos Narrow" panose="020B0004020202020204" pitchFamily="34" charset="0"/>
                      </a:endParaRP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Aptos Narrow" panose="020B0004020202020204" pitchFamily="34" charset="0"/>
                        </a:rPr>
                        <a:t>16 500 €</a:t>
                      </a: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20 714,00 €</a:t>
                      </a:r>
                      <a:endParaRPr lang="fr-FR" sz="1400" b="0" i="0" u="none" strike="noStrike" dirty="0">
                        <a:solidFill>
                          <a:srgbClr val="000000"/>
                        </a:solidFill>
                        <a:effectLst/>
                        <a:latin typeface="Aptos Narrow" panose="020B0004020202020204" pitchFamily="34" charset="0"/>
                      </a:endParaRP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17 500,00 €</a:t>
                      </a:r>
                      <a:endParaRPr lang="fr-FR" sz="1400" b="0" i="0" u="none" strike="noStrike" dirty="0">
                        <a:solidFill>
                          <a:srgbClr val="000000"/>
                        </a:solidFill>
                        <a:effectLst/>
                        <a:latin typeface="Aptos Narrow" panose="020B0004020202020204" pitchFamily="34" charset="0"/>
                      </a:endParaRP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12 500,00 €</a:t>
                      </a:r>
                      <a:endParaRPr lang="fr-FR" sz="1400" b="0" i="0" u="none" strike="noStrike" dirty="0">
                        <a:solidFill>
                          <a:srgbClr val="000000"/>
                        </a:solidFill>
                        <a:effectLst/>
                        <a:latin typeface="Aptos Narrow" panose="020B0004020202020204" pitchFamily="34" charset="0"/>
                      </a:endParaRP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27 000,00 €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911485712"/>
                  </a:ext>
                </a:extLst>
              </a:tr>
              <a:tr h="297625">
                <a:tc>
                  <a:txBody>
                    <a:bodyPr/>
                    <a:lstStyle/>
                    <a:p>
                      <a:pPr algn="ctr" fontAlgn="b">
                        <a:buNone/>
                      </a:pPr>
                      <a:r>
                        <a:rPr lang="fr-FR" sz="1400" u="none" strike="noStrike" dirty="0">
                          <a:effectLst/>
                        </a:rPr>
                        <a:t>Maximum</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30 000,00 €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35 000,00 €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28 000,00 €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25 000,00 €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25 000,00 €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22 500,00 €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30 000,00 €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896677318"/>
                  </a:ext>
                </a:extLst>
              </a:tr>
              <a:tr h="297625">
                <a:tc>
                  <a:txBody>
                    <a:bodyPr/>
                    <a:lstStyle/>
                    <a:p>
                      <a:pPr algn="ctr" fontAlgn="b">
                        <a:buNone/>
                      </a:pPr>
                      <a:r>
                        <a:rPr lang="fr-FR" sz="1400" u="none" strike="noStrike" dirty="0">
                          <a:effectLst/>
                        </a:rPr>
                        <a:t>Minimum</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8 000,00 €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12 000,00 €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Aptos Narrow" panose="020B0004020202020204" pitchFamily="34" charset="0"/>
                        </a:rPr>
                        <a:t>18 000 €</a:t>
                      </a: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15 000,00 €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a:effectLst/>
                        </a:rPr>
                        <a:t>10 000,00 €</a:t>
                      </a:r>
                      <a:endParaRPr lang="fr-FR" sz="1400" b="0" i="0" u="none" strike="noStrike">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10 000,00 €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25 000,00 €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001615889"/>
                  </a:ext>
                </a:extLst>
              </a:tr>
              <a:tr h="504856">
                <a:tc>
                  <a:txBody>
                    <a:bodyPr/>
                    <a:lstStyle/>
                    <a:p>
                      <a:pPr algn="ctr" fontAlgn="b">
                        <a:buNone/>
                      </a:pPr>
                      <a:r>
                        <a:rPr lang="fr-FR" sz="1400" u="none" strike="noStrike" dirty="0">
                          <a:effectLst/>
                        </a:rPr>
                        <a:t>Jurisprudence</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Oui</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Oui</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Aptos Narrow" panose="020B0004020202020204" pitchFamily="34" charset="0"/>
                        </a:rPr>
                        <a:t>Oui</a:t>
                      </a: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Oui</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Oui</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Oui</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841481988"/>
                  </a:ext>
                </a:extLst>
              </a:tr>
              <a:tr h="297625">
                <a:tc>
                  <a:txBody>
                    <a:bodyPr/>
                    <a:lstStyle/>
                    <a:p>
                      <a:pPr algn="ctr" fontAlgn="b">
                        <a:buNone/>
                      </a:pPr>
                      <a:r>
                        <a:rPr lang="fr-FR" sz="1400" u="none" strike="noStrike" dirty="0">
                          <a:effectLst/>
                        </a:rPr>
                        <a:t>Liens</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Oui</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Aptos Narrow" panose="020B0004020202020204" pitchFamily="34" charset="0"/>
                        </a:rPr>
                        <a:t>Oui</a:t>
                      </a: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Non</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Oui</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862019596"/>
                  </a:ext>
                </a:extLst>
              </a:tr>
              <a:tr h="549678">
                <a:tc>
                  <a:txBody>
                    <a:bodyPr/>
                    <a:lstStyle/>
                    <a:p>
                      <a:pPr algn="ctr" fontAlgn="b">
                        <a:buNone/>
                      </a:pPr>
                      <a:r>
                        <a:rPr lang="fr-FR" sz="1400" u="none" strike="noStrike" dirty="0">
                          <a:effectLst/>
                        </a:rPr>
                        <a:t>Observations</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Renvoie à des barèmes</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Nb </a:t>
                      </a:r>
                      <a:r>
                        <a:rPr lang="fr-FR" sz="1400" u="none" strike="noStrike" dirty="0" err="1">
                          <a:effectLst/>
                        </a:rPr>
                        <a:t>jp</a:t>
                      </a:r>
                      <a:r>
                        <a:rPr lang="fr-FR" sz="1400" u="none" strike="noStrike" dirty="0">
                          <a:effectLst/>
                        </a:rPr>
                        <a:t> à examiner</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Référentiel </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Réf Mornet et FGTI</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err="1">
                          <a:effectLst/>
                        </a:rPr>
                        <a:t>Jp</a:t>
                      </a:r>
                      <a:r>
                        <a:rPr lang="fr-FR" sz="1400" u="none" strike="noStrike" dirty="0">
                          <a:effectLst/>
                        </a:rPr>
                        <a:t> non pertinente</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a:effectLst/>
                        </a:rPr>
                        <a:t>Peu de jp</a:t>
                      </a:r>
                      <a:endParaRPr lang="fr-FR" sz="1400" b="0" i="0" u="none" strike="noStrike">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Inexploitable</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400" u="none" strike="noStrike" dirty="0">
                          <a:effectLst/>
                        </a:rPr>
                        <a:t>Quartile</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51731258"/>
                  </a:ext>
                </a:extLst>
              </a:tr>
              <a:tr h="751804">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u="none" strike="noStrike" dirty="0">
                          <a:effectLst/>
                        </a:rPr>
                        <a:t>ou </a:t>
                      </a:r>
                      <a:r>
                        <a:rPr lang="fr-FR" sz="1400" u="none" strike="noStrike" dirty="0" err="1">
                          <a:effectLst/>
                        </a:rPr>
                        <a:t>bdd</a:t>
                      </a:r>
                      <a:r>
                        <a:rPr lang="fr-FR" sz="1400" u="none" strike="noStrike" dirty="0">
                          <a:effectLst/>
                        </a:rPr>
                        <a:t> spécialisées</a:t>
                      </a:r>
                    </a:p>
                    <a:p>
                      <a:pPr algn="ctr" fontAlgn="b">
                        <a:buNone/>
                      </a:pPr>
                      <a:r>
                        <a:rPr lang="fr-FR" sz="1400" b="0" i="0" u="none" strike="noStrike" dirty="0">
                          <a:solidFill>
                            <a:srgbClr val="000000"/>
                          </a:solidFill>
                          <a:effectLst/>
                          <a:latin typeface="Aptos Narrow" panose="020B0004020202020204" pitchFamily="34" charset="0"/>
                        </a:rPr>
                        <a:t>2è essai + 1 mois</a:t>
                      </a: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u="none" strike="noStrike" dirty="0">
                          <a:effectLst/>
                        </a:rPr>
                        <a:t>Pas de synthèse</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400" b="0" i="0" u="none" strike="noStrike" dirty="0">
                          <a:solidFill>
                            <a:srgbClr val="000000"/>
                          </a:solidFill>
                          <a:effectLst/>
                          <a:latin typeface="Aptos Narrow" panose="020B0004020202020204" pitchFamily="34" charset="0"/>
                        </a:rPr>
                        <a:t>Mornet</a:t>
                      </a: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gridSpan="2">
                  <a:txBody>
                    <a:bodyPr/>
                    <a:lstStyle/>
                    <a:p>
                      <a:pPr algn="ctr" fontAlgn="b">
                        <a:buNone/>
                      </a:pPr>
                      <a:r>
                        <a:rPr lang="fr-FR" sz="1400" u="none" strike="noStrike" dirty="0">
                          <a:effectLst/>
                        </a:rPr>
                        <a:t>Non pertinente</a:t>
                      </a: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hMerge="1">
                  <a:txBody>
                    <a:bodyPr/>
                    <a:lstStyle/>
                    <a:p>
                      <a:endParaRPr lang="fr-FR"/>
                    </a:p>
                  </a:txBody>
                  <a:tcPr/>
                </a:tc>
                <a:tc>
                  <a:txBody>
                    <a:bodyPr/>
                    <a:lstStyle/>
                    <a:p>
                      <a:pPr algn="ctr" fontAlgn="b">
                        <a:buNone/>
                      </a:pPr>
                      <a:endParaRPr lang="fr-FR" sz="1400" b="0" i="0" u="none" strike="noStrike" dirty="0">
                        <a:solidFill>
                          <a:srgbClr val="000000"/>
                        </a:solidFill>
                        <a:effectLst/>
                        <a:latin typeface="Aptos Narrow" panose="020B0004020202020204" pitchFamily="34" charset="0"/>
                      </a:endParaRPr>
                    </a:p>
                  </a:txBody>
                  <a:tcPr marL="9468" marR="9468" marT="9468"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34421874"/>
                  </a:ext>
                </a:extLst>
              </a:tr>
            </a:tbl>
          </a:graphicData>
        </a:graphic>
      </p:graphicFrame>
      <p:sp>
        <p:nvSpPr>
          <p:cNvPr id="6" name="Espace réservé du numéro de diapositive 5">
            <a:extLst>
              <a:ext uri="{FF2B5EF4-FFF2-40B4-BE49-F238E27FC236}">
                <a16:creationId xmlns:a16="http://schemas.microsoft.com/office/drawing/2014/main" id="{85F40D1C-BD92-791A-20F8-020F75BA773D}"/>
              </a:ext>
            </a:extLst>
          </p:cNvPr>
          <p:cNvSpPr>
            <a:spLocks noGrp="1"/>
          </p:cNvSpPr>
          <p:nvPr>
            <p:ph type="sldNum" sz="quarter" idx="12"/>
          </p:nvPr>
        </p:nvSpPr>
        <p:spPr/>
        <p:txBody>
          <a:bodyPr/>
          <a:lstStyle/>
          <a:p>
            <a:fld id="{8415421A-8635-4166-92D2-5F6D44CB9F91}" type="slidenum">
              <a:rPr lang="fr-FR" smtClean="0"/>
              <a:t>26</a:t>
            </a:fld>
            <a:endParaRPr lang="fr-FR"/>
          </a:p>
        </p:txBody>
      </p:sp>
    </p:spTree>
    <p:extLst>
      <p:ext uri="{BB962C8B-B14F-4D97-AF65-F5344CB8AC3E}">
        <p14:creationId xmlns:p14="http://schemas.microsoft.com/office/powerpoint/2010/main" val="232690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EE01A9-CDFD-095F-FBAD-A748B231C207}"/>
              </a:ext>
            </a:extLst>
          </p:cNvPr>
          <p:cNvSpPr>
            <a:spLocks noGrp="1"/>
          </p:cNvSpPr>
          <p:nvPr>
            <p:ph type="title"/>
          </p:nvPr>
        </p:nvSpPr>
        <p:spPr/>
        <p:txBody>
          <a:bodyPr/>
          <a:lstStyle/>
          <a:p>
            <a:r>
              <a:rPr lang="fr-FR" dirty="0"/>
              <a:t>Prompt n°3 </a:t>
            </a:r>
            <a:r>
              <a:rPr lang="fr-FR" sz="2400" dirty="0"/>
              <a:t>(les moustaches de </a:t>
            </a:r>
            <a:r>
              <a:rPr lang="fr-FR" sz="2400" dirty="0" err="1"/>
              <a:t>Thémia</a:t>
            </a:r>
            <a:r>
              <a:rPr lang="fr-FR" sz="2400" dirty="0"/>
              <a:t>)</a:t>
            </a:r>
          </a:p>
        </p:txBody>
      </p:sp>
      <p:pic>
        <p:nvPicPr>
          <p:cNvPr id="4" name="Image 3">
            <a:extLst>
              <a:ext uri="{FF2B5EF4-FFF2-40B4-BE49-F238E27FC236}">
                <a16:creationId xmlns:a16="http://schemas.microsoft.com/office/drawing/2014/main" id="{3851310E-1AD5-20DF-C34C-15D20BDD3276}"/>
              </a:ext>
            </a:extLst>
          </p:cNvPr>
          <p:cNvPicPr>
            <a:picLocks noChangeAspect="1"/>
          </p:cNvPicPr>
          <p:nvPr/>
        </p:nvPicPr>
        <p:blipFill>
          <a:blip r:embed="rId2">
            <a:extLst>
              <a:ext uri="{28A0092B-C50C-407E-A947-70E740481C1C}">
                <a14:useLocalDpi xmlns:a14="http://schemas.microsoft.com/office/drawing/2010/main" val="0"/>
              </a:ext>
            </a:extLst>
          </a:blip>
          <a:srcRect l="1217" t="1259" r="730" b="3152"/>
          <a:stretch>
            <a:fillRect/>
          </a:stretch>
        </p:blipFill>
        <p:spPr>
          <a:xfrm>
            <a:off x="838200" y="1576293"/>
            <a:ext cx="10552177" cy="3705413"/>
          </a:xfrm>
          <a:prstGeom prst="rect">
            <a:avLst/>
          </a:prstGeom>
        </p:spPr>
      </p:pic>
      <p:sp>
        <p:nvSpPr>
          <p:cNvPr id="3" name="Espace réservé du pied de page 2">
            <a:extLst>
              <a:ext uri="{FF2B5EF4-FFF2-40B4-BE49-F238E27FC236}">
                <a16:creationId xmlns:a16="http://schemas.microsoft.com/office/drawing/2014/main" id="{0F850164-0873-F8E4-ECA9-D223669407AF}"/>
              </a:ext>
            </a:extLst>
          </p:cNvPr>
          <p:cNvSpPr>
            <a:spLocks noGrp="1"/>
          </p:cNvSpPr>
          <p:nvPr>
            <p:ph type="ftr" sz="quarter" idx="11"/>
          </p:nvPr>
        </p:nvSpPr>
        <p:spPr/>
        <p:txBody>
          <a:bodyPr/>
          <a:lstStyle/>
          <a:p>
            <a:r>
              <a:rPr lang="fr-FR"/>
              <a:t>LES APPORTS PRATIQUES DE L’IA EN DOMMAGE CORPOREL</a:t>
            </a:r>
          </a:p>
        </p:txBody>
      </p:sp>
      <p:sp>
        <p:nvSpPr>
          <p:cNvPr id="5" name="Espace réservé du numéro de diapositive 4">
            <a:extLst>
              <a:ext uri="{FF2B5EF4-FFF2-40B4-BE49-F238E27FC236}">
                <a16:creationId xmlns:a16="http://schemas.microsoft.com/office/drawing/2014/main" id="{7EA5513F-9B4F-BA97-A7D4-1077F4AB7784}"/>
              </a:ext>
            </a:extLst>
          </p:cNvPr>
          <p:cNvSpPr>
            <a:spLocks noGrp="1"/>
          </p:cNvSpPr>
          <p:nvPr>
            <p:ph type="sldNum" sz="quarter" idx="12"/>
          </p:nvPr>
        </p:nvSpPr>
        <p:spPr/>
        <p:txBody>
          <a:bodyPr/>
          <a:lstStyle/>
          <a:p>
            <a:fld id="{8415421A-8635-4166-92D2-5F6D44CB9F91}" type="slidenum">
              <a:rPr lang="fr-FR" smtClean="0"/>
              <a:t>27</a:t>
            </a:fld>
            <a:endParaRPr lang="fr-FR"/>
          </a:p>
        </p:txBody>
      </p:sp>
    </p:spTree>
    <p:extLst>
      <p:ext uri="{BB962C8B-B14F-4D97-AF65-F5344CB8AC3E}">
        <p14:creationId xmlns:p14="http://schemas.microsoft.com/office/powerpoint/2010/main" val="26513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14FE9-A65C-12F5-C60A-C6D3877CA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1A788-CD9E-2322-CFE5-8CABDA8D62E7}"/>
              </a:ext>
            </a:extLst>
          </p:cNvPr>
          <p:cNvSpPr>
            <a:spLocks noGrp="1"/>
          </p:cNvSpPr>
          <p:nvPr>
            <p:ph type="title"/>
          </p:nvPr>
        </p:nvSpPr>
        <p:spPr/>
        <p:txBody>
          <a:bodyPr/>
          <a:lstStyle/>
          <a:p>
            <a:r>
              <a:rPr lang="fr-FR" dirty="0"/>
              <a:t>Prompt n°4</a:t>
            </a:r>
          </a:p>
        </p:txBody>
      </p:sp>
      <p:sp>
        <p:nvSpPr>
          <p:cNvPr id="4" name="Footer Placeholder 3">
            <a:extLst>
              <a:ext uri="{FF2B5EF4-FFF2-40B4-BE49-F238E27FC236}">
                <a16:creationId xmlns:a16="http://schemas.microsoft.com/office/drawing/2014/main" id="{5B40393B-5CEC-8C1B-523A-45DB14819ABB}"/>
              </a:ext>
            </a:extLst>
          </p:cNvPr>
          <p:cNvSpPr>
            <a:spLocks noGrp="1"/>
          </p:cNvSpPr>
          <p:nvPr>
            <p:ph type="ftr" sz="quarter" idx="11"/>
          </p:nvPr>
        </p:nvSpPr>
        <p:spPr>
          <a:xfrm>
            <a:off x="3774016" y="6127749"/>
            <a:ext cx="4643966" cy="365125"/>
          </a:xfrm>
        </p:spPr>
        <p:txBody>
          <a:bodyPr/>
          <a:lstStyle/>
          <a:p>
            <a:r>
              <a:rPr lang="fr-FR" dirty="0"/>
              <a:t>LES APPORTS PRATIQUES DE L’IA EN DOMMAGE CORPOREL</a:t>
            </a:r>
          </a:p>
        </p:txBody>
      </p:sp>
      <p:sp>
        <p:nvSpPr>
          <p:cNvPr id="5" name="ZoneTexte 4">
            <a:extLst>
              <a:ext uri="{FF2B5EF4-FFF2-40B4-BE49-F238E27FC236}">
                <a16:creationId xmlns:a16="http://schemas.microsoft.com/office/drawing/2014/main" id="{D96A9011-3AF7-321B-164A-0A6E4DBF2B1D}"/>
              </a:ext>
            </a:extLst>
          </p:cNvPr>
          <p:cNvSpPr txBox="1"/>
          <p:nvPr/>
        </p:nvSpPr>
        <p:spPr>
          <a:xfrm>
            <a:off x="838200" y="1079621"/>
            <a:ext cx="10593257" cy="646331"/>
          </a:xfrm>
          <a:prstGeom prst="rect">
            <a:avLst/>
          </a:prstGeom>
          <a:noFill/>
        </p:spPr>
        <p:txBody>
          <a:bodyPr wrap="square" rtlCol="0">
            <a:spAutoFit/>
          </a:bodyPr>
          <a:lstStyle/>
          <a:p>
            <a:pPr algn="ctr"/>
            <a:r>
              <a:rPr lang="fr-FR" dirty="0"/>
              <a:t>Analyse la décision et calcule les intérêts de retard et les intérêts majorés pour défaut de la procédure d’offre de l’article L211-13 du Code des Assurances.</a:t>
            </a:r>
          </a:p>
        </p:txBody>
      </p:sp>
      <p:graphicFrame>
        <p:nvGraphicFramePr>
          <p:cNvPr id="6" name="Tableau 5">
            <a:extLst>
              <a:ext uri="{FF2B5EF4-FFF2-40B4-BE49-F238E27FC236}">
                <a16:creationId xmlns:a16="http://schemas.microsoft.com/office/drawing/2014/main" id="{D14CEF19-53A1-D8B9-4662-AA068E720CA5}"/>
              </a:ext>
            </a:extLst>
          </p:cNvPr>
          <p:cNvGraphicFramePr>
            <a:graphicFrameLocks noGrp="1"/>
          </p:cNvGraphicFramePr>
          <p:nvPr>
            <p:extLst>
              <p:ext uri="{D42A27DB-BD31-4B8C-83A1-F6EECF244321}">
                <p14:modId xmlns:p14="http://schemas.microsoft.com/office/powerpoint/2010/main" val="3348757875"/>
              </p:ext>
            </p:extLst>
          </p:nvPr>
        </p:nvGraphicFramePr>
        <p:xfrm>
          <a:off x="1007522" y="1839746"/>
          <a:ext cx="10731400" cy="3400671"/>
        </p:xfrm>
        <a:graphic>
          <a:graphicData uri="http://schemas.openxmlformats.org/drawingml/2006/table">
            <a:tbl>
              <a:tblPr>
                <a:tableStyleId>{5C22544A-7EE6-4342-B048-85BDC9FD1C3A}</a:tableStyleId>
              </a:tblPr>
              <a:tblGrid>
                <a:gridCol w="1093127">
                  <a:extLst>
                    <a:ext uri="{9D8B030D-6E8A-4147-A177-3AD203B41FA5}">
                      <a16:colId xmlns:a16="http://schemas.microsoft.com/office/drawing/2014/main" val="1599179342"/>
                    </a:ext>
                  </a:extLst>
                </a:gridCol>
                <a:gridCol w="1421640">
                  <a:extLst>
                    <a:ext uri="{9D8B030D-6E8A-4147-A177-3AD203B41FA5}">
                      <a16:colId xmlns:a16="http://schemas.microsoft.com/office/drawing/2014/main" val="2379860648"/>
                    </a:ext>
                  </a:extLst>
                </a:gridCol>
                <a:gridCol w="771708">
                  <a:extLst>
                    <a:ext uri="{9D8B030D-6E8A-4147-A177-3AD203B41FA5}">
                      <a16:colId xmlns:a16="http://schemas.microsoft.com/office/drawing/2014/main" val="2240573556"/>
                    </a:ext>
                  </a:extLst>
                </a:gridCol>
                <a:gridCol w="1379645">
                  <a:extLst>
                    <a:ext uri="{9D8B030D-6E8A-4147-A177-3AD203B41FA5}">
                      <a16:colId xmlns:a16="http://schemas.microsoft.com/office/drawing/2014/main" val="1071071327"/>
                    </a:ext>
                  </a:extLst>
                </a:gridCol>
                <a:gridCol w="1333195">
                  <a:extLst>
                    <a:ext uri="{9D8B030D-6E8A-4147-A177-3AD203B41FA5}">
                      <a16:colId xmlns:a16="http://schemas.microsoft.com/office/drawing/2014/main" val="1992341323"/>
                    </a:ext>
                  </a:extLst>
                </a:gridCol>
                <a:gridCol w="910669">
                  <a:extLst>
                    <a:ext uri="{9D8B030D-6E8A-4147-A177-3AD203B41FA5}">
                      <a16:colId xmlns:a16="http://schemas.microsoft.com/office/drawing/2014/main" val="2933172993"/>
                    </a:ext>
                  </a:extLst>
                </a:gridCol>
                <a:gridCol w="957302">
                  <a:extLst>
                    <a:ext uri="{9D8B030D-6E8A-4147-A177-3AD203B41FA5}">
                      <a16:colId xmlns:a16="http://schemas.microsoft.com/office/drawing/2014/main" val="2362405127"/>
                    </a:ext>
                  </a:extLst>
                </a:gridCol>
                <a:gridCol w="674447">
                  <a:extLst>
                    <a:ext uri="{9D8B030D-6E8A-4147-A177-3AD203B41FA5}">
                      <a16:colId xmlns:a16="http://schemas.microsoft.com/office/drawing/2014/main" val="2446819033"/>
                    </a:ext>
                  </a:extLst>
                </a:gridCol>
                <a:gridCol w="986995">
                  <a:extLst>
                    <a:ext uri="{9D8B030D-6E8A-4147-A177-3AD203B41FA5}">
                      <a16:colId xmlns:a16="http://schemas.microsoft.com/office/drawing/2014/main" val="1535483711"/>
                    </a:ext>
                  </a:extLst>
                </a:gridCol>
                <a:gridCol w="1202672">
                  <a:extLst>
                    <a:ext uri="{9D8B030D-6E8A-4147-A177-3AD203B41FA5}">
                      <a16:colId xmlns:a16="http://schemas.microsoft.com/office/drawing/2014/main" val="195739713"/>
                    </a:ext>
                  </a:extLst>
                </a:gridCol>
              </a:tblGrid>
              <a:tr h="319794">
                <a:tc>
                  <a:txBody>
                    <a:bodyPr/>
                    <a:lstStyle/>
                    <a:p>
                      <a:pPr algn="ctr" fontAlgn="b">
                        <a:buNone/>
                      </a:pPr>
                      <a:endParaRPr lang="fr-FR" sz="1200" b="0"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200" b="0" u="none" strike="noStrike" dirty="0">
                          <a:solidFill>
                            <a:schemeClr val="bg1"/>
                          </a:solidFill>
                          <a:effectLst/>
                          <a:latin typeface="+mn-lt"/>
                        </a:rPr>
                        <a:t>Doctrine</a:t>
                      </a:r>
                      <a:endParaRPr lang="fr-FR" sz="1200" b="0" i="0" u="none" strike="noStrike" dirty="0">
                        <a:solidFill>
                          <a:schemeClr val="bg1"/>
                        </a:solidFill>
                        <a:effectLst/>
                        <a:latin typeface="+mn-lt"/>
                      </a:endParaRPr>
                    </a:p>
                  </a:txBody>
                  <a:tcPr marL="9525" marR="9525" marT="9525" marB="0" anchor="ctr">
                    <a:solidFill>
                      <a:schemeClr val="bg2"/>
                    </a:solidFill>
                  </a:tcPr>
                </a:tc>
                <a:tc gridSpan="2">
                  <a:txBody>
                    <a:bodyPr/>
                    <a:lstStyle/>
                    <a:p>
                      <a:pPr algn="ctr" fontAlgn="b">
                        <a:buNone/>
                      </a:pPr>
                      <a:r>
                        <a:rPr lang="fr-FR" sz="1200" b="0" u="none" strike="noStrike" dirty="0" err="1">
                          <a:solidFill>
                            <a:schemeClr val="bg1"/>
                          </a:solidFill>
                          <a:effectLst/>
                          <a:latin typeface="+mn-lt"/>
                        </a:rPr>
                        <a:t>Geni</a:t>
                      </a:r>
                      <a:r>
                        <a:rPr lang="fr-FR" sz="1200" b="0" u="none" strike="noStrike" dirty="0">
                          <a:solidFill>
                            <a:schemeClr val="bg1"/>
                          </a:solidFill>
                          <a:effectLst/>
                          <a:latin typeface="+mn-lt"/>
                        </a:rPr>
                        <a:t> AL</a:t>
                      </a:r>
                      <a:endParaRPr lang="fr-FR" sz="1200" b="0" i="0" u="none" strike="noStrike" dirty="0">
                        <a:solidFill>
                          <a:schemeClr val="bg1"/>
                        </a:solidFill>
                        <a:effectLst/>
                        <a:latin typeface="+mn-lt"/>
                      </a:endParaRPr>
                    </a:p>
                  </a:txBody>
                  <a:tcPr marL="9525" marR="9525" marT="9525" marB="0" anchor="ctr">
                    <a:solidFill>
                      <a:schemeClr val="bg2"/>
                    </a:solidFill>
                  </a:tcPr>
                </a:tc>
                <a:tc hMerge="1">
                  <a:txBody>
                    <a:bodyPr/>
                    <a:lstStyle/>
                    <a:p>
                      <a:pPr algn="ctr" fontAlgn="b">
                        <a:buNone/>
                      </a:pPr>
                      <a:r>
                        <a:rPr lang="fr-FR" sz="1400" b="0" u="none" strike="noStrike" dirty="0" err="1">
                          <a:solidFill>
                            <a:schemeClr val="bg2"/>
                          </a:solidFill>
                          <a:effectLst/>
                        </a:rPr>
                        <a:t>Geni</a:t>
                      </a:r>
                      <a:r>
                        <a:rPr lang="fr-FR" sz="1400" b="0" u="none" strike="noStrike" dirty="0">
                          <a:solidFill>
                            <a:schemeClr val="bg2"/>
                          </a:solidFill>
                          <a:effectLst/>
                        </a:rPr>
                        <a:t> AL</a:t>
                      </a:r>
                      <a:endParaRPr lang="fr-FR" sz="1400" b="0" i="0" u="none" strike="noStrike" dirty="0">
                        <a:solidFill>
                          <a:schemeClr val="bg2"/>
                        </a:solidFill>
                        <a:effectLst/>
                        <a:latin typeface="Aptos Narrow" panose="020B0004020202020204" pitchFamily="34" charset="0"/>
                      </a:endParaRPr>
                    </a:p>
                  </a:txBody>
                  <a:tcPr marL="9525" marR="9525" marT="9525" marB="0" anchor="ctr"/>
                </a:tc>
                <a:tc>
                  <a:txBody>
                    <a:bodyPr/>
                    <a:lstStyle/>
                    <a:p>
                      <a:pPr algn="ctr" fontAlgn="b">
                        <a:buNone/>
                      </a:pPr>
                      <a:r>
                        <a:rPr lang="fr-FR" sz="1200" b="0" u="none" strike="noStrike" dirty="0">
                          <a:solidFill>
                            <a:schemeClr val="bg1"/>
                          </a:solidFill>
                          <a:effectLst/>
                          <a:latin typeface="+mn-lt"/>
                        </a:rPr>
                        <a:t>Gemini</a:t>
                      </a:r>
                      <a:endParaRPr lang="fr-FR" sz="1200" b="0"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200" b="0" u="none" strike="noStrike" dirty="0">
                          <a:solidFill>
                            <a:schemeClr val="bg1"/>
                          </a:solidFill>
                          <a:effectLst/>
                          <a:latin typeface="+mn-lt"/>
                        </a:rPr>
                        <a:t>Lamy</a:t>
                      </a:r>
                      <a:endParaRPr lang="fr-FR" sz="1200" b="0"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200" b="0" i="0" u="none" strike="noStrike" dirty="0">
                          <a:solidFill>
                            <a:schemeClr val="bg1"/>
                          </a:solidFill>
                          <a:effectLst/>
                          <a:latin typeface="+mn-lt"/>
                        </a:rPr>
                        <a:t>LexisNexis</a:t>
                      </a:r>
                    </a:p>
                  </a:txBody>
                  <a:tcPr marL="9525" marR="9525" marT="9525" marB="0" anchor="ctr">
                    <a:solidFill>
                      <a:schemeClr val="bg2"/>
                    </a:solidFill>
                  </a:tcPr>
                </a:tc>
                <a:tc>
                  <a:txBody>
                    <a:bodyPr/>
                    <a:lstStyle/>
                    <a:p>
                      <a:pPr algn="ctr" fontAlgn="b">
                        <a:buNone/>
                      </a:pPr>
                      <a:r>
                        <a:rPr lang="fr-FR" sz="1200" b="0" u="none" strike="noStrike" dirty="0" err="1">
                          <a:solidFill>
                            <a:schemeClr val="bg1"/>
                          </a:solidFill>
                          <a:effectLst/>
                          <a:latin typeface="+mn-lt"/>
                        </a:rPr>
                        <a:t>ChatGPT</a:t>
                      </a:r>
                      <a:endParaRPr lang="fr-FR" sz="1200" b="0"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200" b="0" u="none" strike="noStrike" dirty="0">
                          <a:solidFill>
                            <a:schemeClr val="bg1"/>
                          </a:solidFill>
                          <a:effectLst/>
                          <a:latin typeface="+mn-lt"/>
                        </a:rPr>
                        <a:t>Claude</a:t>
                      </a:r>
                      <a:endParaRPr lang="fr-FR" sz="1200" b="0" i="0" u="none" strike="noStrike" dirty="0">
                        <a:solidFill>
                          <a:schemeClr val="bg1"/>
                        </a:solidFill>
                        <a:effectLst/>
                        <a:latin typeface="+mn-lt"/>
                      </a:endParaRPr>
                    </a:p>
                  </a:txBody>
                  <a:tcPr marL="9525" marR="9525" marT="9525" marB="0" anchor="ctr">
                    <a:solidFill>
                      <a:schemeClr val="bg2"/>
                    </a:solidFill>
                  </a:tcPr>
                </a:tc>
                <a:tc>
                  <a:txBody>
                    <a:bodyPr/>
                    <a:lstStyle/>
                    <a:p>
                      <a:pPr algn="ctr" fontAlgn="b">
                        <a:buNone/>
                      </a:pPr>
                      <a:r>
                        <a:rPr lang="fr-FR" sz="1200" b="0" u="none" strike="noStrike" dirty="0">
                          <a:solidFill>
                            <a:schemeClr val="bg1"/>
                          </a:solidFill>
                          <a:effectLst/>
                          <a:latin typeface="+mn-lt"/>
                        </a:rPr>
                        <a:t>Mistral AI</a:t>
                      </a:r>
                      <a:endParaRPr lang="fr-FR" sz="1200" b="0" i="0" u="none" strike="noStrike" dirty="0">
                        <a:solidFill>
                          <a:schemeClr val="bg1"/>
                        </a:solidFill>
                        <a:effectLst/>
                        <a:latin typeface="+mn-lt"/>
                      </a:endParaRPr>
                    </a:p>
                  </a:txBody>
                  <a:tcPr marL="9525" marR="9525" marT="9525" marB="0" anchor="ctr">
                    <a:solidFill>
                      <a:schemeClr val="bg2"/>
                    </a:solidFill>
                  </a:tcPr>
                </a:tc>
                <a:extLst>
                  <a:ext uri="{0D108BD9-81ED-4DB2-BD59-A6C34878D82A}">
                    <a16:rowId xmlns:a16="http://schemas.microsoft.com/office/drawing/2014/main" val="1006789018"/>
                  </a:ext>
                </a:extLst>
              </a:tr>
              <a:tr h="401032">
                <a:tc>
                  <a:txBody>
                    <a:bodyPr/>
                    <a:lstStyle/>
                    <a:p>
                      <a:pPr algn="ctr" fontAlgn="b">
                        <a:buNone/>
                      </a:pPr>
                      <a:r>
                        <a:rPr lang="fr-FR" sz="1200" u="none" strike="noStrike" dirty="0">
                          <a:effectLst/>
                          <a:latin typeface="+mn-lt"/>
                        </a:rPr>
                        <a:t>Pertinence de la réponse</a:t>
                      </a:r>
                      <a:endParaRPr lang="fr-FR" sz="12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oui mais</a:t>
                      </a:r>
                      <a:endParaRPr lang="fr-FR" sz="12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r>
                        <a:rPr lang="fr-FR" sz="1200" u="none" strike="noStrike" dirty="0">
                          <a:effectLst/>
                          <a:latin typeface="+mn-lt"/>
                        </a:rPr>
                        <a:t>oui mais</a:t>
                      </a:r>
                      <a:endParaRPr lang="fr-FR" sz="12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hMerge="1">
                  <a:txBody>
                    <a:bodyPr/>
                    <a:lstStyle/>
                    <a:p>
                      <a:pPr algn="ctr" fontAlgn="b">
                        <a:buNone/>
                      </a:pPr>
                      <a:r>
                        <a:rPr lang="fr-FR" sz="1200" u="none" strike="noStrike">
                          <a:effectLst/>
                        </a:rPr>
                        <a:t>oui mais</a:t>
                      </a:r>
                      <a:endParaRPr lang="fr-FR" sz="12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buNone/>
                      </a:pPr>
                      <a:r>
                        <a:rPr lang="fr-FR" sz="1200" u="none" strike="noStrike" dirty="0">
                          <a:effectLst/>
                          <a:latin typeface="+mn-lt"/>
                        </a:rPr>
                        <a:t>oui mais</a:t>
                      </a:r>
                      <a:endParaRPr lang="fr-FR" sz="12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incapable</a:t>
                      </a:r>
                      <a:endParaRPr lang="fr-FR" sz="12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mn-lt"/>
                        </a:rPr>
                        <a:t>Oui mais</a:t>
                      </a: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Oui</a:t>
                      </a:r>
                      <a:endParaRPr lang="fr-FR" sz="12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Oui</a:t>
                      </a:r>
                      <a:endParaRPr lang="fr-FR" sz="12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343750367"/>
                  </a:ext>
                </a:extLst>
              </a:tr>
              <a:tr h="328543">
                <a:tc>
                  <a:txBody>
                    <a:bodyPr/>
                    <a:lstStyle/>
                    <a:p>
                      <a:pPr algn="ctr" fontAlgn="b">
                        <a:buNone/>
                      </a:pPr>
                      <a:r>
                        <a:rPr lang="fr-FR" sz="1200" u="none" strike="noStrike" dirty="0">
                          <a:effectLst/>
                          <a:latin typeface="+mn-lt"/>
                        </a:rPr>
                        <a:t>textes</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hMerge="1">
                  <a:txBody>
                    <a:bodyPr/>
                    <a:lstStyle/>
                    <a:p>
                      <a:pPr algn="ctr" fontAlgn="b">
                        <a:buNone/>
                      </a:pPr>
                      <a:endParaRPr lang="fr-FR"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buNone/>
                      </a:pPr>
                      <a:r>
                        <a:rPr lang="fr-FR" sz="1200" u="none" strike="noStrike">
                          <a:effectLst/>
                          <a:latin typeface="+mn-lt"/>
                        </a:rPr>
                        <a:t>oui</a:t>
                      </a:r>
                      <a:endParaRPr lang="fr-FR" sz="12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625344591"/>
                  </a:ext>
                </a:extLst>
              </a:tr>
              <a:tr h="358027">
                <a:tc>
                  <a:txBody>
                    <a:bodyPr/>
                    <a:lstStyle/>
                    <a:p>
                      <a:pPr algn="ctr" fontAlgn="b">
                        <a:buNone/>
                      </a:pPr>
                      <a:r>
                        <a:rPr lang="fr-FR" sz="1200" u="none" strike="noStrike" dirty="0">
                          <a:effectLst/>
                          <a:latin typeface="+mn-lt"/>
                        </a:rPr>
                        <a:t>Pénalités</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r>
                        <a:rPr lang="fr-FR" sz="1200" u="none" strike="noStrike" dirty="0">
                          <a:effectLst/>
                          <a:latin typeface="+mn-lt"/>
                        </a:rPr>
                        <a:t>❌</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hMerge="1">
                  <a:txBody>
                    <a:bodyPr/>
                    <a:lstStyle/>
                    <a:p>
                      <a:pPr algn="ctr" fontAlgn="b">
                        <a:buNone/>
                      </a:pPr>
                      <a:r>
                        <a:rPr lang="fr-FR" sz="1200" u="none" strike="noStrike">
                          <a:effectLst/>
                        </a:rPr>
                        <a:t>❌</a:t>
                      </a:r>
                      <a:endParaRPr lang="fr-FR" sz="12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buNone/>
                      </a:pPr>
                      <a:r>
                        <a:rPr lang="fr-FR" sz="1200" u="none" strike="noStrike" dirty="0">
                          <a:effectLst/>
                          <a:latin typeface="+mn-lt"/>
                        </a:rPr>
                        <a:t>225 382,65 €</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mn-lt"/>
                        </a:rPr>
                        <a:t>54.668,15 €</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3 962,00 €</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53 122,66 €</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34 456,00 €</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82578946"/>
                  </a:ext>
                </a:extLst>
              </a:tr>
              <a:tr h="355974">
                <a:tc>
                  <a:txBody>
                    <a:bodyPr/>
                    <a:lstStyle/>
                    <a:p>
                      <a:pPr algn="ctr" fontAlgn="b">
                        <a:buNone/>
                      </a:pPr>
                      <a:endParaRPr lang="fr-FR" sz="12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endParaRPr lang="fr-FR" sz="12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hMerge="1">
                  <a:txBody>
                    <a:bodyPr/>
                    <a:lstStyle/>
                    <a:p>
                      <a:pPr algn="ctr" fontAlgn="b">
                        <a:buNone/>
                      </a:pPr>
                      <a:endParaRPr lang="fr-FR"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2 666,45 €</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179534991"/>
                  </a:ext>
                </a:extLst>
              </a:tr>
              <a:tr h="512455">
                <a:tc>
                  <a:txBody>
                    <a:bodyPr/>
                    <a:lstStyle/>
                    <a:p>
                      <a:pPr algn="ctr" fontAlgn="b">
                        <a:buNone/>
                      </a:pPr>
                      <a:r>
                        <a:rPr lang="fr-FR" sz="1200" u="none" strike="noStrike" dirty="0">
                          <a:effectLst/>
                          <a:latin typeface="+mn-lt"/>
                        </a:rPr>
                        <a:t>observations</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incapable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r>
                        <a:rPr lang="fr-FR" sz="1200" u="none" strike="noStrike" dirty="0">
                          <a:effectLst/>
                          <a:latin typeface="+mn-lt"/>
                        </a:rPr>
                        <a:t>incapable de le faire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hMerge="1">
                  <a:txBody>
                    <a:bodyPr/>
                    <a:lstStyle/>
                    <a:p>
                      <a:pPr algn="ctr" fontAlgn="b">
                        <a:buNone/>
                      </a:pPr>
                      <a:r>
                        <a:rPr lang="fr-FR" sz="1200" u="none" strike="noStrike" dirty="0">
                          <a:effectLst/>
                        </a:rPr>
                        <a:t>incapable de le faire</a:t>
                      </a:r>
                      <a:endParaRPr lang="fr-FR"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buNone/>
                      </a:pPr>
                      <a:r>
                        <a:rPr lang="fr-FR" sz="1200" u="none" strike="noStrike" dirty="0">
                          <a:effectLst/>
                          <a:latin typeface="+mn-lt"/>
                        </a:rPr>
                        <a:t>Bon raisonnement</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analyse document</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mn-lt"/>
                        </a:rPr>
                        <a:t>Oublie créance</a:t>
                      </a: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Oublie d'inclure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Mais part sur </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calcule sur offre seule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05500795"/>
                  </a:ext>
                </a:extLst>
              </a:tr>
              <a:tr h="358027">
                <a:tc>
                  <a:txBody>
                    <a:bodyPr/>
                    <a:lstStyle/>
                    <a:p>
                      <a:pPr algn="ctr" fontAlgn="b">
                        <a:buNone/>
                      </a:pPr>
                      <a:endParaRPr lang="fr-FR" sz="12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gridSpan="3">
                  <a:txBody>
                    <a:bodyPr/>
                    <a:lstStyle/>
                    <a:p>
                      <a:pPr algn="ctr" fontAlgn="b">
                        <a:buNone/>
                      </a:pPr>
                      <a:r>
                        <a:rPr lang="fr-FR" sz="1200" u="none" strike="noStrike" dirty="0">
                          <a:effectLst/>
                          <a:latin typeface="+mn-lt"/>
                        </a:rPr>
                        <a:t>même en affinant</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a:txBody>
                    <a:bodyPr/>
                    <a:lstStyle/>
                    <a:p>
                      <a:pPr algn="ctr" fontAlgn="b">
                        <a:buNone/>
                      </a:pPr>
                      <a:r>
                        <a:rPr lang="fr-FR" sz="1200" u="none" strike="noStrike" dirty="0">
                          <a:effectLst/>
                          <a:latin typeface="+mn-lt"/>
                        </a:rPr>
                        <a:t>Mais pas appliqué </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impossible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la créance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l'indemnité allouée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puis 2è calcul</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074803093"/>
                  </a:ext>
                </a:extLst>
              </a:tr>
              <a:tr h="445509">
                <a:tc>
                  <a:txBody>
                    <a:bodyPr/>
                    <a:lstStyle/>
                    <a:p>
                      <a:pPr algn="ctr" fontAlgn="b">
                        <a:buNone/>
                      </a:pPr>
                      <a:endParaRPr lang="fr-FR" sz="12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r>
                        <a:rPr lang="fr-FR" sz="1200" u="none" strike="noStrike">
                          <a:effectLst/>
                          <a:latin typeface="+mn-lt"/>
                        </a:rPr>
                        <a:t>les prompt</a:t>
                      </a:r>
                      <a:endParaRPr lang="fr-FR" sz="1200" b="0" i="0" u="none" strike="noStrike">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hMerge="1">
                  <a:txBody>
                    <a:bodyPr/>
                    <a:lstStyle/>
                    <a:p>
                      <a:pPr algn="ctr" fontAlgn="b">
                        <a:buNone/>
                      </a:pPr>
                      <a:endParaRPr lang="fr-FR" sz="12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r>
                        <a:rPr lang="fr-FR" sz="1200" u="none" strike="noStrike" dirty="0">
                          <a:effectLst/>
                          <a:latin typeface="+mn-lt"/>
                        </a:rPr>
                        <a:t>oublie créance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hMerge="1">
                  <a:txBody>
                    <a:bodyPr/>
                    <a:lstStyle/>
                    <a:p>
                      <a:endParaRPr lang="fr-FR"/>
                    </a:p>
                  </a:txBody>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et oublie la créance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latin typeface="+mn-lt"/>
                        </a:rPr>
                        <a:t>sur différentiel jugement/offre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008065212"/>
                  </a:ext>
                </a:extLst>
              </a:tr>
              <a:tr h="304052">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gridSpan="3">
                  <a:txBody>
                    <a:bodyPr/>
                    <a:lstStyle/>
                    <a:p>
                      <a:pPr algn="ctr" fontAlgn="b">
                        <a:buNone/>
                      </a:pPr>
                      <a:r>
                        <a:rPr lang="fr-FR" sz="1200" u="none" strike="noStrike" dirty="0">
                          <a:effectLst/>
                          <a:latin typeface="+mn-lt"/>
                        </a:rPr>
                        <a:t>réponse contradictoire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gridSpan="2">
                  <a:txBody>
                    <a:bodyPr/>
                    <a:lstStyle/>
                    <a:p>
                      <a:pPr algn="ctr" fontAlgn="b">
                        <a:buNone/>
                      </a:pPr>
                      <a:r>
                        <a:rPr lang="fr-FR" sz="1200" u="none" strike="noStrike" dirty="0">
                          <a:effectLst/>
                          <a:latin typeface="+mn-lt"/>
                        </a:rPr>
                        <a:t>se trompe dans l'assiette</a:t>
                      </a: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hMerge="1">
                  <a:txBody>
                    <a:bodyPr/>
                    <a:lstStyle/>
                    <a:p>
                      <a:endParaRPr lang="fr-FR"/>
                    </a:p>
                  </a:txBody>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mn-lt"/>
                      </a:endParaRPr>
                    </a:p>
                  </a:txBody>
                  <a:tcPr marL="9525" marR="9525" marT="9525" marB="0" anchor="ctr">
                    <a:lnT w="12700"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1552620"/>
                  </a:ext>
                </a:extLst>
              </a:tr>
            </a:tbl>
          </a:graphicData>
        </a:graphic>
      </p:graphicFrame>
      <p:sp>
        <p:nvSpPr>
          <p:cNvPr id="7" name="ZoneTexte 6">
            <a:extLst>
              <a:ext uri="{FF2B5EF4-FFF2-40B4-BE49-F238E27FC236}">
                <a16:creationId xmlns:a16="http://schemas.microsoft.com/office/drawing/2014/main" id="{907CF32E-B905-20C5-0B28-5A5B83BD7CED}"/>
              </a:ext>
            </a:extLst>
          </p:cNvPr>
          <p:cNvSpPr txBox="1"/>
          <p:nvPr/>
        </p:nvSpPr>
        <p:spPr>
          <a:xfrm>
            <a:off x="1334228" y="5455213"/>
            <a:ext cx="9601200" cy="646331"/>
          </a:xfrm>
          <a:prstGeom prst="rect">
            <a:avLst/>
          </a:prstGeom>
          <a:noFill/>
        </p:spPr>
        <p:txBody>
          <a:bodyPr wrap="square" rtlCol="0">
            <a:spAutoFit/>
          </a:bodyPr>
          <a:lstStyle/>
          <a:p>
            <a:pPr algn="ctr"/>
            <a:r>
              <a:rPr lang="fr-FR" dirty="0">
                <a:solidFill>
                  <a:schemeClr val="bg2"/>
                </a:solidFill>
              </a:rPr>
              <a:t>Aucune IA ne voit la contradiction du jugement (offre insuffisante mais retenue pour les pénalités)</a:t>
            </a:r>
          </a:p>
          <a:p>
            <a:pPr algn="ctr"/>
            <a:r>
              <a:rPr lang="fr-FR" dirty="0">
                <a:solidFill>
                  <a:schemeClr val="bg2"/>
                </a:solidFill>
              </a:rPr>
              <a:t>Et les résultats se sont améliorés en un mois</a:t>
            </a:r>
          </a:p>
        </p:txBody>
      </p:sp>
      <p:sp>
        <p:nvSpPr>
          <p:cNvPr id="3" name="Espace réservé du numéro de diapositive 2">
            <a:extLst>
              <a:ext uri="{FF2B5EF4-FFF2-40B4-BE49-F238E27FC236}">
                <a16:creationId xmlns:a16="http://schemas.microsoft.com/office/drawing/2014/main" id="{39E204DD-81BC-4AD3-441C-A283A349BC11}"/>
              </a:ext>
            </a:extLst>
          </p:cNvPr>
          <p:cNvSpPr>
            <a:spLocks noGrp="1"/>
          </p:cNvSpPr>
          <p:nvPr>
            <p:ph type="sldNum" sz="quarter" idx="12"/>
          </p:nvPr>
        </p:nvSpPr>
        <p:spPr/>
        <p:txBody>
          <a:bodyPr/>
          <a:lstStyle/>
          <a:p>
            <a:fld id="{8415421A-8635-4166-92D2-5F6D44CB9F91}" type="slidenum">
              <a:rPr lang="fr-FR" smtClean="0"/>
              <a:t>28</a:t>
            </a:fld>
            <a:endParaRPr lang="fr-FR"/>
          </a:p>
        </p:txBody>
      </p:sp>
    </p:spTree>
    <p:extLst>
      <p:ext uri="{BB962C8B-B14F-4D97-AF65-F5344CB8AC3E}">
        <p14:creationId xmlns:p14="http://schemas.microsoft.com/office/powerpoint/2010/main" val="4058856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43382-062F-FF6B-7107-F66F4329C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4B257-B895-BB16-9859-697B6F6A0D88}"/>
              </a:ext>
            </a:extLst>
          </p:cNvPr>
          <p:cNvSpPr>
            <a:spLocks noGrp="1"/>
          </p:cNvSpPr>
          <p:nvPr>
            <p:ph type="title"/>
          </p:nvPr>
        </p:nvSpPr>
        <p:spPr>
          <a:xfrm>
            <a:off x="838200" y="365127"/>
            <a:ext cx="9321800" cy="473073"/>
          </a:xfrm>
        </p:spPr>
        <p:txBody>
          <a:bodyPr/>
          <a:lstStyle/>
          <a:p>
            <a:r>
              <a:rPr lang="fr-FR" dirty="0"/>
              <a:t>Prompt n°5</a:t>
            </a:r>
          </a:p>
        </p:txBody>
      </p:sp>
      <p:sp>
        <p:nvSpPr>
          <p:cNvPr id="4" name="Footer Placeholder 3">
            <a:extLst>
              <a:ext uri="{FF2B5EF4-FFF2-40B4-BE49-F238E27FC236}">
                <a16:creationId xmlns:a16="http://schemas.microsoft.com/office/drawing/2014/main" id="{2342CD31-3AF6-360F-02C8-27B47036F8A6}"/>
              </a:ext>
            </a:extLst>
          </p:cNvPr>
          <p:cNvSpPr>
            <a:spLocks noGrp="1"/>
          </p:cNvSpPr>
          <p:nvPr>
            <p:ph type="ftr" sz="quarter" idx="11"/>
          </p:nvPr>
        </p:nvSpPr>
        <p:spPr>
          <a:xfrm>
            <a:off x="3774016" y="6127749"/>
            <a:ext cx="4643966" cy="365125"/>
          </a:xfrm>
        </p:spPr>
        <p:txBody>
          <a:bodyPr/>
          <a:lstStyle/>
          <a:p>
            <a:r>
              <a:rPr lang="fr-FR" dirty="0"/>
              <a:t>LES APPORTS PRATIQUES DE L’IA EN DOMMAGE CORPOREL</a:t>
            </a:r>
          </a:p>
        </p:txBody>
      </p:sp>
      <p:sp>
        <p:nvSpPr>
          <p:cNvPr id="5" name="ZoneTexte 4">
            <a:extLst>
              <a:ext uri="{FF2B5EF4-FFF2-40B4-BE49-F238E27FC236}">
                <a16:creationId xmlns:a16="http://schemas.microsoft.com/office/drawing/2014/main" id="{A78E8737-27D4-5028-96C8-6750AE0731C7}"/>
              </a:ext>
            </a:extLst>
          </p:cNvPr>
          <p:cNvSpPr txBox="1"/>
          <p:nvPr/>
        </p:nvSpPr>
        <p:spPr>
          <a:xfrm>
            <a:off x="838200" y="1021589"/>
            <a:ext cx="10528300" cy="1323439"/>
          </a:xfrm>
          <a:prstGeom prst="rect">
            <a:avLst/>
          </a:prstGeom>
          <a:noFill/>
        </p:spPr>
        <p:txBody>
          <a:bodyPr wrap="square" rtlCol="0">
            <a:spAutoFit/>
          </a:bodyPr>
          <a:lstStyle/>
          <a:p>
            <a:r>
              <a:rPr lang="fr-FR" sz="1600" dirty="0"/>
              <a:t>Calcule la tierce personne dans le cas suivant :</a:t>
            </a:r>
          </a:p>
          <a:p>
            <a:r>
              <a:rPr lang="fr-FR" sz="1600" dirty="0"/>
              <a:t>Période du 1</a:t>
            </a:r>
            <a:r>
              <a:rPr lang="fr-FR" sz="1600" baseline="30000" dirty="0"/>
              <a:t>er</a:t>
            </a:r>
            <a:r>
              <a:rPr lang="fr-FR" sz="1600" dirty="0"/>
              <a:t> janvier 2022 au 1</a:t>
            </a:r>
            <a:r>
              <a:rPr lang="fr-FR" sz="1600" baseline="30000" dirty="0"/>
              <a:t>er</a:t>
            </a:r>
            <a:r>
              <a:rPr lang="fr-FR" sz="1600" dirty="0"/>
              <a:t> juillet 2024  Dépense mensuelle 1184 € charges sociales incluses</a:t>
            </a:r>
          </a:p>
          <a:p>
            <a:r>
              <a:rPr lang="fr-FR" sz="1600" dirty="0"/>
              <a:t>Une PCH perçue de 314€ mensuels</a:t>
            </a:r>
          </a:p>
          <a:p>
            <a:r>
              <a:rPr lang="fr-FR" sz="1600" dirty="0"/>
              <a:t>Devant 3 juridictions différentes : Tribunal judiciaire avec le FGAO, CIVI, TA avec l’AP-HP en défense.</a:t>
            </a:r>
          </a:p>
          <a:p>
            <a:r>
              <a:rPr lang="fr-FR" sz="1600" dirty="0"/>
              <a:t>Actualisation, déduction de la PCH ? (Réponse 35.520 avant actualisation)</a:t>
            </a:r>
          </a:p>
        </p:txBody>
      </p:sp>
      <p:graphicFrame>
        <p:nvGraphicFramePr>
          <p:cNvPr id="7" name="Tableau 6">
            <a:extLst>
              <a:ext uri="{FF2B5EF4-FFF2-40B4-BE49-F238E27FC236}">
                <a16:creationId xmlns:a16="http://schemas.microsoft.com/office/drawing/2014/main" id="{FC5C4B72-7C88-AEC9-0804-BAD9C39DA928}"/>
              </a:ext>
            </a:extLst>
          </p:cNvPr>
          <p:cNvGraphicFramePr>
            <a:graphicFrameLocks noGrp="1"/>
          </p:cNvGraphicFramePr>
          <p:nvPr>
            <p:extLst>
              <p:ext uri="{D42A27DB-BD31-4B8C-83A1-F6EECF244321}">
                <p14:modId xmlns:p14="http://schemas.microsoft.com/office/powerpoint/2010/main" val="1342162458"/>
              </p:ext>
            </p:extLst>
          </p:nvPr>
        </p:nvGraphicFramePr>
        <p:xfrm>
          <a:off x="850900" y="2528417"/>
          <a:ext cx="10655300" cy="3154105"/>
        </p:xfrm>
        <a:graphic>
          <a:graphicData uri="http://schemas.openxmlformats.org/drawingml/2006/table">
            <a:tbl>
              <a:tblPr>
                <a:tableStyleId>{5C22544A-7EE6-4342-B048-85BDC9FD1C3A}</a:tableStyleId>
              </a:tblPr>
              <a:tblGrid>
                <a:gridCol w="1016811">
                  <a:extLst>
                    <a:ext uri="{9D8B030D-6E8A-4147-A177-3AD203B41FA5}">
                      <a16:colId xmlns:a16="http://schemas.microsoft.com/office/drawing/2014/main" val="4260815886"/>
                    </a:ext>
                  </a:extLst>
                </a:gridCol>
                <a:gridCol w="1556425">
                  <a:extLst>
                    <a:ext uri="{9D8B030D-6E8A-4147-A177-3AD203B41FA5}">
                      <a16:colId xmlns:a16="http://schemas.microsoft.com/office/drawing/2014/main" val="4220652495"/>
                    </a:ext>
                  </a:extLst>
                </a:gridCol>
                <a:gridCol w="1410511">
                  <a:extLst>
                    <a:ext uri="{9D8B030D-6E8A-4147-A177-3AD203B41FA5}">
                      <a16:colId xmlns:a16="http://schemas.microsoft.com/office/drawing/2014/main" val="2005881842"/>
                    </a:ext>
                  </a:extLst>
                </a:gridCol>
                <a:gridCol w="1573594">
                  <a:extLst>
                    <a:ext uri="{9D8B030D-6E8A-4147-A177-3AD203B41FA5}">
                      <a16:colId xmlns:a16="http://schemas.microsoft.com/office/drawing/2014/main" val="2842083268"/>
                    </a:ext>
                  </a:extLst>
                </a:gridCol>
                <a:gridCol w="44450">
                  <a:extLst>
                    <a:ext uri="{9D8B030D-6E8A-4147-A177-3AD203B41FA5}">
                      <a16:colId xmlns:a16="http://schemas.microsoft.com/office/drawing/2014/main" val="471511184"/>
                    </a:ext>
                  </a:extLst>
                </a:gridCol>
                <a:gridCol w="1301981">
                  <a:extLst>
                    <a:ext uri="{9D8B030D-6E8A-4147-A177-3AD203B41FA5}">
                      <a16:colId xmlns:a16="http://schemas.microsoft.com/office/drawing/2014/main" val="1523913711"/>
                    </a:ext>
                  </a:extLst>
                </a:gridCol>
                <a:gridCol w="895058">
                  <a:extLst>
                    <a:ext uri="{9D8B030D-6E8A-4147-A177-3AD203B41FA5}">
                      <a16:colId xmlns:a16="http://schemas.microsoft.com/office/drawing/2014/main" val="3784035391"/>
                    </a:ext>
                  </a:extLst>
                </a:gridCol>
                <a:gridCol w="950742">
                  <a:extLst>
                    <a:ext uri="{9D8B030D-6E8A-4147-A177-3AD203B41FA5}">
                      <a16:colId xmlns:a16="http://schemas.microsoft.com/office/drawing/2014/main" val="3830430501"/>
                    </a:ext>
                  </a:extLst>
                </a:gridCol>
                <a:gridCol w="1078239">
                  <a:extLst>
                    <a:ext uri="{9D8B030D-6E8A-4147-A177-3AD203B41FA5}">
                      <a16:colId xmlns:a16="http://schemas.microsoft.com/office/drawing/2014/main" val="1302295216"/>
                    </a:ext>
                  </a:extLst>
                </a:gridCol>
                <a:gridCol w="827489">
                  <a:extLst>
                    <a:ext uri="{9D8B030D-6E8A-4147-A177-3AD203B41FA5}">
                      <a16:colId xmlns:a16="http://schemas.microsoft.com/office/drawing/2014/main" val="452400808"/>
                    </a:ext>
                  </a:extLst>
                </a:gridCol>
              </a:tblGrid>
              <a:tr h="240141">
                <a:tc>
                  <a:txBody>
                    <a:bodyPr/>
                    <a:lstStyle/>
                    <a:p>
                      <a:pPr algn="ctr" fontAlgn="b">
                        <a:buNone/>
                      </a:pPr>
                      <a:endParaRPr lang="fr-FR" sz="1200" b="1" i="0" u="none" strike="noStrike" dirty="0">
                        <a:solidFill>
                          <a:schemeClr val="bg1"/>
                        </a:solidFill>
                        <a:effectLst/>
                        <a:latin typeface="Aptos Narrow" panose="020B0004020202020204" pitchFamily="34" charset="0"/>
                      </a:endParaRPr>
                    </a:p>
                  </a:txBody>
                  <a:tcPr marL="9525" marR="9525" marT="9525" marB="0" anchor="ctr">
                    <a:solidFill>
                      <a:schemeClr val="bg2"/>
                    </a:solidFill>
                  </a:tcPr>
                </a:tc>
                <a:tc>
                  <a:txBody>
                    <a:bodyPr/>
                    <a:lstStyle/>
                    <a:p>
                      <a:pPr algn="ctr" fontAlgn="b">
                        <a:buNone/>
                      </a:pPr>
                      <a:r>
                        <a:rPr lang="fr-FR" sz="1200" b="1" u="none" strike="noStrike" dirty="0">
                          <a:solidFill>
                            <a:schemeClr val="bg1"/>
                          </a:solidFill>
                          <a:effectLst/>
                        </a:rPr>
                        <a:t>Doctrine</a:t>
                      </a:r>
                      <a:endParaRPr lang="fr-FR" sz="1200" b="1" i="0" u="none" strike="noStrike" dirty="0">
                        <a:solidFill>
                          <a:schemeClr val="bg1"/>
                        </a:solidFill>
                        <a:effectLst/>
                        <a:latin typeface="Aptos Narrow" panose="020B0004020202020204" pitchFamily="34" charset="0"/>
                      </a:endParaRPr>
                    </a:p>
                  </a:txBody>
                  <a:tcPr marL="9525" marR="9525" marT="9525" marB="0" anchor="ctr">
                    <a:solidFill>
                      <a:schemeClr val="bg2"/>
                    </a:solidFill>
                  </a:tcPr>
                </a:tc>
                <a:tc>
                  <a:txBody>
                    <a:bodyPr/>
                    <a:lstStyle/>
                    <a:p>
                      <a:pPr algn="ctr" fontAlgn="b">
                        <a:buNone/>
                      </a:pPr>
                      <a:r>
                        <a:rPr lang="fr-FR" sz="1200" b="1" u="none" strike="noStrike" dirty="0" err="1">
                          <a:solidFill>
                            <a:schemeClr val="bg1"/>
                          </a:solidFill>
                          <a:effectLst/>
                        </a:rPr>
                        <a:t>Geni</a:t>
                      </a:r>
                      <a:r>
                        <a:rPr lang="fr-FR" sz="1200" b="1" u="none" strike="noStrike" dirty="0">
                          <a:solidFill>
                            <a:schemeClr val="bg1"/>
                          </a:solidFill>
                          <a:effectLst/>
                        </a:rPr>
                        <a:t> AL</a:t>
                      </a:r>
                      <a:endParaRPr lang="fr-FR" sz="1200" b="1" i="0" u="none" strike="noStrike" dirty="0">
                        <a:solidFill>
                          <a:schemeClr val="bg1"/>
                        </a:solidFill>
                        <a:effectLst/>
                        <a:latin typeface="Aptos Narrow" panose="020B0004020202020204" pitchFamily="34" charset="0"/>
                      </a:endParaRPr>
                    </a:p>
                  </a:txBody>
                  <a:tcPr marL="9525" marR="9525" marT="9525" marB="0" anchor="ctr">
                    <a:solidFill>
                      <a:schemeClr val="bg2"/>
                    </a:solidFill>
                  </a:tcPr>
                </a:tc>
                <a:tc gridSpan="2">
                  <a:txBody>
                    <a:bodyPr/>
                    <a:lstStyle/>
                    <a:p>
                      <a:pPr algn="ctr" fontAlgn="b">
                        <a:buNone/>
                      </a:pPr>
                      <a:r>
                        <a:rPr lang="fr-FR" sz="1200" b="1" u="none" strike="noStrike" dirty="0">
                          <a:solidFill>
                            <a:schemeClr val="bg1"/>
                          </a:solidFill>
                          <a:effectLst/>
                        </a:rPr>
                        <a:t>Gemini</a:t>
                      </a:r>
                      <a:endParaRPr lang="fr-FR" sz="1200" b="1" i="0" u="none" strike="noStrike" dirty="0">
                        <a:solidFill>
                          <a:schemeClr val="bg1"/>
                        </a:solidFill>
                        <a:effectLst/>
                        <a:latin typeface="Aptos Narrow" panose="020B0004020202020204" pitchFamily="34" charset="0"/>
                      </a:endParaRPr>
                    </a:p>
                  </a:txBody>
                  <a:tcPr marL="9525" marR="9525" marT="9525" marB="0" anchor="ctr">
                    <a:solidFill>
                      <a:schemeClr val="bg2"/>
                    </a:solidFill>
                  </a:tcPr>
                </a:tc>
                <a:tc hMerge="1">
                  <a:txBody>
                    <a:bodyPr/>
                    <a:lstStyle/>
                    <a:p>
                      <a:pPr algn="l" fontAlgn="b">
                        <a:buNone/>
                      </a:pPr>
                      <a:r>
                        <a:rPr lang="fr-FR" sz="1200" u="none" strike="noStrike">
                          <a:effectLst/>
                        </a:rPr>
                        <a:t>Gemini</a:t>
                      </a:r>
                      <a:endParaRPr lang="fr-FR"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fr-FR" sz="1200" b="1" u="none" strike="noStrike" dirty="0">
                          <a:solidFill>
                            <a:schemeClr val="bg1"/>
                          </a:solidFill>
                          <a:effectLst/>
                        </a:rPr>
                        <a:t>Lamy</a:t>
                      </a:r>
                      <a:endParaRPr lang="fr-FR" sz="1200" b="1" i="0" u="none" strike="noStrike" dirty="0">
                        <a:solidFill>
                          <a:schemeClr val="bg1"/>
                        </a:solidFill>
                        <a:effectLst/>
                        <a:latin typeface="Aptos Narrow" panose="020B0004020202020204" pitchFamily="34" charset="0"/>
                      </a:endParaRPr>
                    </a:p>
                  </a:txBody>
                  <a:tcPr marL="9525" marR="9525" marT="9525" marB="0" anchor="ctr">
                    <a:solidFill>
                      <a:schemeClr val="bg2"/>
                    </a:solidFill>
                  </a:tcPr>
                </a:tc>
                <a:tc>
                  <a:txBody>
                    <a:bodyPr/>
                    <a:lstStyle/>
                    <a:p>
                      <a:pPr algn="ctr" fontAlgn="b">
                        <a:buNone/>
                      </a:pPr>
                      <a:r>
                        <a:rPr lang="fr-FR" sz="1200" b="1" i="0" u="none" strike="noStrike" dirty="0">
                          <a:solidFill>
                            <a:schemeClr val="bg1"/>
                          </a:solidFill>
                          <a:effectLst/>
                          <a:latin typeface="Aptos Narrow" panose="020B0004020202020204" pitchFamily="34" charset="0"/>
                        </a:rPr>
                        <a:t>LexisNexis</a:t>
                      </a:r>
                    </a:p>
                  </a:txBody>
                  <a:tcPr marL="9525" marR="9525" marT="9525" marB="0" anchor="ctr">
                    <a:solidFill>
                      <a:schemeClr val="bg2"/>
                    </a:solidFill>
                  </a:tcPr>
                </a:tc>
                <a:tc>
                  <a:txBody>
                    <a:bodyPr/>
                    <a:lstStyle/>
                    <a:p>
                      <a:pPr algn="ctr" fontAlgn="b">
                        <a:buNone/>
                      </a:pPr>
                      <a:r>
                        <a:rPr lang="fr-FR" sz="1200" b="1" u="none" strike="noStrike" dirty="0" err="1">
                          <a:solidFill>
                            <a:schemeClr val="bg1"/>
                          </a:solidFill>
                          <a:effectLst/>
                        </a:rPr>
                        <a:t>ChatGPT</a:t>
                      </a:r>
                      <a:endParaRPr lang="fr-FR" sz="1200" b="1" i="0" u="none" strike="noStrike" dirty="0">
                        <a:solidFill>
                          <a:schemeClr val="bg1"/>
                        </a:solidFill>
                        <a:effectLst/>
                        <a:latin typeface="Aptos Narrow" panose="020B0004020202020204" pitchFamily="34" charset="0"/>
                      </a:endParaRPr>
                    </a:p>
                  </a:txBody>
                  <a:tcPr marL="9525" marR="9525" marT="9525" marB="0" anchor="ctr">
                    <a:solidFill>
                      <a:schemeClr val="bg2"/>
                    </a:solidFill>
                  </a:tcPr>
                </a:tc>
                <a:tc>
                  <a:txBody>
                    <a:bodyPr/>
                    <a:lstStyle/>
                    <a:p>
                      <a:pPr algn="ctr" fontAlgn="b">
                        <a:buNone/>
                      </a:pPr>
                      <a:r>
                        <a:rPr lang="fr-FR" sz="1200" b="1" u="none" strike="noStrike" dirty="0">
                          <a:solidFill>
                            <a:schemeClr val="bg1"/>
                          </a:solidFill>
                          <a:effectLst/>
                        </a:rPr>
                        <a:t>Claude</a:t>
                      </a:r>
                      <a:endParaRPr lang="fr-FR" sz="1200" b="1" i="0" u="none" strike="noStrike" dirty="0">
                        <a:solidFill>
                          <a:schemeClr val="bg1"/>
                        </a:solidFill>
                        <a:effectLst/>
                        <a:latin typeface="Aptos Narrow" panose="020B0004020202020204" pitchFamily="34" charset="0"/>
                      </a:endParaRPr>
                    </a:p>
                  </a:txBody>
                  <a:tcPr marL="9525" marR="9525" marT="9525" marB="0" anchor="ctr">
                    <a:solidFill>
                      <a:schemeClr val="bg2"/>
                    </a:solidFill>
                  </a:tcPr>
                </a:tc>
                <a:tc>
                  <a:txBody>
                    <a:bodyPr/>
                    <a:lstStyle/>
                    <a:p>
                      <a:pPr algn="ctr" fontAlgn="b">
                        <a:buNone/>
                      </a:pPr>
                      <a:r>
                        <a:rPr lang="fr-FR" sz="1200" b="1" u="none" strike="noStrike" dirty="0">
                          <a:solidFill>
                            <a:schemeClr val="bg1"/>
                          </a:solidFill>
                          <a:effectLst/>
                        </a:rPr>
                        <a:t>Mistral AI</a:t>
                      </a:r>
                      <a:endParaRPr lang="fr-FR" sz="1200" b="1" i="0" u="none" strike="noStrike" dirty="0">
                        <a:solidFill>
                          <a:schemeClr val="bg1"/>
                        </a:solidFill>
                        <a:effectLst/>
                        <a:latin typeface="Aptos Narrow" panose="020B0004020202020204" pitchFamily="34" charset="0"/>
                      </a:endParaRPr>
                    </a:p>
                  </a:txBody>
                  <a:tcPr marL="9525" marR="9525" marT="9525" marB="0" anchor="ctr">
                    <a:solidFill>
                      <a:schemeClr val="bg2"/>
                    </a:solidFill>
                  </a:tcPr>
                </a:tc>
                <a:extLst>
                  <a:ext uri="{0D108BD9-81ED-4DB2-BD59-A6C34878D82A}">
                    <a16:rowId xmlns:a16="http://schemas.microsoft.com/office/drawing/2014/main" val="4031055546"/>
                  </a:ext>
                </a:extLst>
              </a:tr>
              <a:tr h="240141">
                <a:tc>
                  <a:txBody>
                    <a:bodyPr/>
                    <a:lstStyle/>
                    <a:p>
                      <a:pPr algn="ctr" fontAlgn="b">
                        <a:buNone/>
                      </a:pPr>
                      <a:endParaRPr lang="fr-FR" sz="1200" b="0" i="0" u="none" strike="noStrike" dirty="0">
                        <a:solidFill>
                          <a:srgbClr val="000000"/>
                        </a:solidFill>
                        <a:effectLst/>
                        <a:latin typeface="Aptos Narrow" panose="020B0004020202020204" pitchFamily="34" charset="0"/>
                      </a:endParaRPr>
                    </a:p>
                  </a:txBody>
                  <a:tcPr marL="9525" marR="9525" marT="9525" marB="0" anchor="ctr">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Aptos Narrow" panose="020B0004020202020204" pitchFamily="34" charset="0"/>
                        </a:rPr>
                        <a:t>26.100 €</a:t>
                      </a:r>
                    </a:p>
                  </a:txBody>
                  <a:tcPr marL="9525" marR="9525" marT="9525" marB="0" anchor="ctr">
                    <a:lnB w="28575" cap="flat" cmpd="sng" algn="ctr">
                      <a:solidFill>
                        <a:schemeClr val="bg2">
                          <a:lumMod val="20000"/>
                          <a:lumOff val="80000"/>
                        </a:schemeClr>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dirty="0">
                          <a:solidFill>
                            <a:srgbClr val="000000"/>
                          </a:solidFill>
                          <a:effectLst/>
                          <a:latin typeface="Aptos Narrow" panose="020B0004020202020204" pitchFamily="34" charset="0"/>
                        </a:rPr>
                        <a:t>26.100 €</a:t>
                      </a:r>
                    </a:p>
                  </a:txBody>
                  <a:tcPr marL="9525" marR="9525" marT="9525" marB="0" anchor="ctr">
                    <a:lnB w="28575"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endParaRPr lang="fr-FR" sz="1200" b="0" i="0" u="none" strike="noStrike" dirty="0">
                        <a:solidFill>
                          <a:srgbClr val="000000"/>
                        </a:solidFill>
                        <a:effectLst/>
                        <a:latin typeface="Aptos Narrow" panose="020B0004020202020204" pitchFamily="34" charset="0"/>
                      </a:endParaRPr>
                    </a:p>
                  </a:txBody>
                  <a:tcPr marL="9525" marR="9525" marT="9525" marB="0" anchor="ctr">
                    <a:lnB w="28575" cap="flat" cmpd="sng" algn="ctr">
                      <a:solidFill>
                        <a:schemeClr val="bg2">
                          <a:lumMod val="20000"/>
                          <a:lumOff val="80000"/>
                        </a:schemeClr>
                      </a:solidFill>
                      <a:prstDash val="solid"/>
                      <a:round/>
                      <a:headEnd type="none" w="med" len="med"/>
                      <a:tailEnd type="none" w="med" len="med"/>
                    </a:lnB>
                    <a:noFill/>
                  </a:tcPr>
                </a:tc>
                <a:tc hMerge="1">
                  <a:txBody>
                    <a:bodyPr/>
                    <a:lstStyle/>
                    <a:p>
                      <a:pPr algn="l" fontAlgn="b">
                        <a:buNone/>
                      </a:pPr>
                      <a:endParaRPr lang="fr-FR"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fr-FR" sz="1200" b="0" i="0" u="none" strike="noStrike" dirty="0">
                          <a:solidFill>
                            <a:srgbClr val="000000"/>
                          </a:solidFill>
                          <a:effectLst/>
                          <a:latin typeface="Aptos Narrow" panose="020B0004020202020204" pitchFamily="34" charset="0"/>
                        </a:rPr>
                        <a:t>26.100 €</a:t>
                      </a:r>
                    </a:p>
                  </a:txBody>
                  <a:tcPr marL="9525" marR="9525" marT="9525" marB="0" anchor="ctr">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Aptos Narrow" panose="020B0004020202020204" pitchFamily="34" charset="0"/>
                        </a:rPr>
                        <a:t>35.520 €</a:t>
                      </a:r>
                    </a:p>
                  </a:txBody>
                  <a:tcPr marL="9525" marR="9525" marT="9525" marB="0" anchor="ctr">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Aptos Narrow" panose="020B0004020202020204" pitchFamily="34" charset="0"/>
                        </a:rPr>
                        <a:t>29.800 €</a:t>
                      </a:r>
                    </a:p>
                  </a:txBody>
                  <a:tcPr marL="9525" marR="9525" marT="9525" marB="0" anchor="ctr">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Aptos Narrow" panose="020B0004020202020204" pitchFamily="34" charset="0"/>
                        </a:rPr>
                        <a:t>26.754 €</a:t>
                      </a:r>
                    </a:p>
                  </a:txBody>
                  <a:tcPr marL="9525" marR="9525" marT="9525" marB="0" anchor="ctr">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Aptos Narrow" panose="020B0004020202020204" pitchFamily="34" charset="0"/>
                        </a:rPr>
                        <a:t>26.100€</a:t>
                      </a:r>
                    </a:p>
                  </a:txBody>
                  <a:tcPr marL="9525" marR="9525" marT="9525" marB="0" anchor="ctr">
                    <a:lnB w="28575"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984159801"/>
                  </a:ext>
                </a:extLst>
              </a:tr>
              <a:tr h="443511">
                <a:tc>
                  <a:txBody>
                    <a:bodyPr/>
                    <a:lstStyle/>
                    <a:p>
                      <a:pPr algn="ctr" fontAlgn="b">
                        <a:buNone/>
                      </a:pPr>
                      <a:r>
                        <a:rPr lang="fr-FR" sz="1200" u="none" strike="noStrike" dirty="0">
                          <a:effectLst/>
                        </a:rPr>
                        <a:t>FGAO</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 Déduit PCH</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a:effectLst/>
                        </a:rPr>
                        <a:t>❌ Déduit PCH</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r>
                        <a:rPr lang="fr-FR" sz="1200" u="none" strike="noStrike" dirty="0">
                          <a:effectLst/>
                        </a:rPr>
                        <a:t>❌❌ Etrange</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hMerge="1">
                  <a:txBody>
                    <a:bodyPr/>
                    <a:lstStyle/>
                    <a:p>
                      <a:pPr algn="l" fontAlgn="b">
                        <a:buNone/>
                      </a:pPr>
                      <a:r>
                        <a:rPr lang="fr-FR" sz="1200" u="none" strike="noStrike">
                          <a:effectLst/>
                        </a:rPr>
                        <a:t>❌❌</a:t>
                      </a:r>
                      <a:endParaRPr lang="fr-FR"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fr-FR" sz="1200" u="none" strike="noStrike">
                          <a:effectLst/>
                        </a:rPr>
                        <a:t>❌ Déduit PCH</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1" i="0" u="none" strike="noStrike" dirty="0">
                          <a:solidFill>
                            <a:schemeClr val="tx2"/>
                          </a:solidFill>
                          <a:effectLst/>
                          <a:latin typeface="Aptos Narrow" panose="020B0004020202020204" pitchFamily="34" charset="0"/>
                        </a:rPr>
                        <a:t>Correct ✅</a:t>
                      </a: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 Déduit PCH</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a:effectLst/>
                        </a:rPr>
                        <a:t>❌ Déduit PCH</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 Déduit PCH</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123468009"/>
                  </a:ext>
                </a:extLst>
              </a:tr>
              <a:tr h="443511">
                <a:tc>
                  <a:txBody>
                    <a:bodyPr/>
                    <a:lstStyle/>
                    <a:p>
                      <a:pPr algn="ctr" fontAlgn="b">
                        <a:buNone/>
                      </a:pPr>
                      <a:r>
                        <a:rPr lang="fr-FR" sz="1200" u="none" strike="noStrike" dirty="0">
                          <a:effectLst/>
                        </a:rPr>
                        <a:t>CIVI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r>
                        <a:rPr lang="fr-FR" sz="1200" u="none" strike="noStrike" dirty="0">
                          <a:effectLst/>
                        </a:rPr>
                        <a:t>❌</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hMerge="1">
                  <a:txBody>
                    <a:bodyPr/>
                    <a:lstStyle/>
                    <a:p>
                      <a:pPr algn="l" fontAlgn="b">
                        <a:buNone/>
                      </a:pPr>
                      <a:r>
                        <a:rPr lang="fr-FR" sz="1200" u="none" strike="noStrike">
                          <a:effectLst/>
                        </a:rPr>
                        <a:t>❌</a:t>
                      </a:r>
                      <a:endParaRPr lang="fr-FR"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fr-FR" sz="1200" u="none" strike="noStrike">
                          <a:effectLst/>
                        </a:rPr>
                        <a:t>Ok y compris PCH future</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1" i="0" u="none" strike="noStrike" dirty="0">
                          <a:solidFill>
                            <a:schemeClr val="tx2"/>
                          </a:solidFill>
                          <a:effectLst/>
                          <a:latin typeface="Aptos Narrow" panose="020B0004020202020204" pitchFamily="34" charset="0"/>
                        </a:rPr>
                        <a:t>Correct ✅</a:t>
                      </a:r>
                    </a:p>
                    <a:p>
                      <a:pPr algn="ctr" fontAlgn="b">
                        <a:buNone/>
                      </a:pP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543983373"/>
                  </a:ext>
                </a:extLst>
              </a:tr>
              <a:tr h="659638">
                <a:tc>
                  <a:txBody>
                    <a:bodyPr/>
                    <a:lstStyle/>
                    <a:p>
                      <a:pPr algn="ctr" fontAlgn="b">
                        <a:buNone/>
                      </a:pPr>
                      <a:r>
                        <a:rPr lang="fr-FR" sz="1200" u="none" strike="noStrike">
                          <a:effectLst/>
                        </a:rPr>
                        <a:t>TA</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r>
                        <a:rPr lang="fr-FR" sz="1200" u="none" strike="noStrike">
                          <a:effectLst/>
                        </a:rPr>
                        <a:t>Oui,mais expression fausse</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hMerge="1">
                  <a:txBody>
                    <a:bodyPr/>
                    <a:lstStyle/>
                    <a:p>
                      <a:pPr algn="l" fontAlgn="b">
                        <a:buNone/>
                      </a:pPr>
                      <a:r>
                        <a:rPr lang="fr-FR" sz="1200" u="none" strike="noStrike">
                          <a:effectLst/>
                        </a:rPr>
                        <a:t>Oui,mais expression fausse</a:t>
                      </a:r>
                      <a:endParaRPr lang="fr-FR"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fr-FR" sz="1200" u="none" strike="noStrike">
                          <a:effectLst/>
                        </a:rPr>
                        <a:t>Oui, mais expression fausse</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1" i="0" u="none" strike="noStrike" dirty="0">
                          <a:solidFill>
                            <a:schemeClr val="tx2"/>
                          </a:solidFill>
                          <a:effectLst/>
                          <a:latin typeface="Aptos Narrow" panose="020B0004020202020204" pitchFamily="34" charset="0"/>
                        </a:rPr>
                        <a:t>Correct ✅</a:t>
                      </a:r>
                    </a:p>
                    <a:p>
                      <a:pPr algn="ctr" fontAlgn="b">
                        <a:buNone/>
                      </a:pP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091341280"/>
                  </a:ext>
                </a:extLst>
              </a:tr>
              <a:tr h="240141">
                <a:tc>
                  <a:txBody>
                    <a:bodyPr/>
                    <a:lstStyle/>
                    <a:p>
                      <a:pPr algn="ctr" fontAlgn="b">
                        <a:buNone/>
                      </a:pPr>
                      <a:r>
                        <a:rPr lang="fr-FR" sz="1200" u="none" strike="noStrike">
                          <a:effectLst/>
                        </a:rPr>
                        <a:t>Actualisation</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a:effectLst/>
                        </a:rPr>
                        <a:t>Non !</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gridSpan="2">
                  <a:txBody>
                    <a:bodyPr/>
                    <a:lstStyle/>
                    <a:p>
                      <a:pPr algn="ctr" fontAlgn="b">
                        <a:buNone/>
                      </a:pPr>
                      <a:r>
                        <a:rPr lang="fr-FR" sz="1200" u="none" strike="noStrike" dirty="0">
                          <a:effectLst/>
                        </a:rPr>
                        <a:t>Non !</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hMerge="1">
                  <a:txBody>
                    <a:bodyPr/>
                    <a:lstStyle/>
                    <a:p>
                      <a:pPr algn="l" fontAlgn="b">
                        <a:buNone/>
                      </a:pPr>
                      <a:r>
                        <a:rPr lang="fr-FR" sz="1200" u="none" strike="noStrike">
                          <a:effectLst/>
                        </a:rPr>
                        <a:t>Non !</a:t>
                      </a:r>
                      <a:endParaRPr lang="fr-FR"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fr-FR" sz="1200" u="none" strike="noStrike" dirty="0">
                          <a:effectLst/>
                        </a:rPr>
                        <a:t>❌ </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Aptos Narrow" panose="020B0004020202020204" pitchFamily="34" charset="0"/>
                        </a:rPr>
                        <a:t>Non</a:t>
                      </a: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Oui</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Aptos Narrow" panose="020B0004020202020204" pitchFamily="34" charset="0"/>
                        </a:rPr>
                        <a:t>Cela dépend</a:t>
                      </a: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210998136"/>
                  </a:ext>
                </a:extLst>
              </a:tr>
              <a:tr h="443511">
                <a:tc>
                  <a:txBody>
                    <a:bodyPr/>
                    <a:lstStyle/>
                    <a:p>
                      <a:pPr algn="ctr" fontAlgn="b">
                        <a:buNone/>
                      </a:pPr>
                      <a:r>
                        <a:rPr lang="fr-FR" sz="1200" u="none" strike="noStrike" dirty="0">
                          <a:effectLst/>
                        </a:rPr>
                        <a:t>Observations</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a:effectLst/>
                        </a:rPr>
                        <a:t>Ne déduit pas le PCH</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gridSpan="3">
                  <a:txBody>
                    <a:bodyPr/>
                    <a:lstStyle/>
                    <a:p>
                      <a:pPr algn="ctr" fontAlgn="b">
                        <a:buNone/>
                      </a:pPr>
                      <a:r>
                        <a:rPr lang="fr-FR" sz="1200" u="none" strike="noStrike" dirty="0">
                          <a:effectLst/>
                        </a:rPr>
                        <a:t>Réponse identique</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a:txBody>
                    <a:bodyPr/>
                    <a:lstStyle/>
                    <a:p>
                      <a:pPr algn="ctr" fontAlgn="b">
                        <a:buNone/>
                      </a:pP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Aptos Narrow" panose="020B0004020202020204" pitchFamily="34" charset="0"/>
                        </a:rPr>
                        <a:t>Mais s’embrouille</a:t>
                      </a: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Réponse identique</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a:effectLst/>
                        </a:rPr>
                        <a:t>Réponse identique</a:t>
                      </a: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tc>
                  <a:txBody>
                    <a:bodyPr/>
                    <a:lstStyle/>
                    <a:p>
                      <a:pPr algn="ctr" fontAlgn="b">
                        <a:buNone/>
                      </a:pPr>
                      <a:r>
                        <a:rPr lang="fr-FR" sz="1200" u="none" strike="noStrike" dirty="0">
                          <a:effectLst/>
                        </a:rPr>
                        <a:t>Réponse identique</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bg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660937329"/>
                  </a:ext>
                </a:extLst>
              </a:tr>
              <a:tr h="443511">
                <a:tc>
                  <a:txBody>
                    <a:bodyPr/>
                    <a:lstStyle/>
                    <a:p>
                      <a:pPr algn="ctr" fontAlgn="b">
                        <a:buNone/>
                      </a:pP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gridSpan="3">
                  <a:txBody>
                    <a:bodyPr/>
                    <a:lstStyle/>
                    <a:p>
                      <a:pPr algn="ctr" fontAlgn="b">
                        <a:buNone/>
                      </a:pPr>
                      <a:r>
                        <a:rPr lang="fr-FR" sz="1200" u="none" strike="noStrike" dirty="0">
                          <a:effectLst/>
                        </a:rPr>
                        <a:t>En affinant (position de la CC)</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hMerge="1">
                  <a:txBody>
                    <a:bodyPr/>
                    <a:lstStyle/>
                    <a:p>
                      <a:endParaRPr lang="fr-FR"/>
                    </a:p>
                  </a:txBody>
                  <a:tcPr/>
                </a:tc>
                <a:tc hMerge="1">
                  <a:txBody>
                    <a:bodyPr/>
                    <a:lstStyle/>
                    <a:p>
                      <a:pPr algn="l" fontAlgn="b">
                        <a:buNone/>
                      </a:pPr>
                      <a:endParaRPr lang="fr-FR"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fr-FR" sz="1200" b="0" i="0" u="none" strike="noStrike">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200" b="0" i="0" u="none" strike="noStrike" dirty="0">
                          <a:solidFill>
                            <a:srgbClr val="000000"/>
                          </a:solidFill>
                          <a:effectLst/>
                          <a:latin typeface="Aptos Narrow" panose="020B0004020202020204" pitchFamily="34" charset="0"/>
                        </a:rPr>
                        <a:t>En affinant !</a:t>
                      </a: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200" u="none" strike="noStrike" dirty="0">
                          <a:effectLst/>
                        </a:rPr>
                        <a:t>Pour les 3 cas</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200" u="none" strike="noStrike" dirty="0">
                          <a:effectLst/>
                        </a:rPr>
                        <a:t>Pour les 3 cas</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fontAlgn="b">
                        <a:buNone/>
                      </a:pPr>
                      <a:r>
                        <a:rPr lang="fr-FR" sz="1200" u="none" strike="noStrike" dirty="0">
                          <a:effectLst/>
                        </a:rPr>
                        <a:t>Pour les </a:t>
                      </a:r>
                      <a:br>
                        <a:rPr lang="fr-FR" sz="1200" u="none" strike="noStrike" dirty="0">
                          <a:effectLst/>
                        </a:rPr>
                      </a:br>
                      <a:r>
                        <a:rPr lang="fr-FR" sz="1200" u="none" strike="noStrike" dirty="0">
                          <a:effectLst/>
                        </a:rPr>
                        <a:t>3 cas</a:t>
                      </a:r>
                      <a:endParaRPr lang="fr-FR" sz="1200" b="0" i="0" u="none" strike="noStrike" dirty="0">
                        <a:solidFill>
                          <a:srgbClr val="000000"/>
                        </a:solidFill>
                        <a:effectLst/>
                        <a:latin typeface="Aptos Narrow" panose="020B0004020202020204" pitchFamily="34" charset="0"/>
                      </a:endParaRPr>
                    </a:p>
                  </a:txBody>
                  <a:tcPr marL="9525" marR="9525" marT="9525" marB="0" anchor="ctr">
                    <a:lnT w="28575" cap="flat" cmpd="sng" algn="ctr">
                      <a:solidFill>
                        <a:schemeClr val="bg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570362825"/>
                  </a:ext>
                </a:extLst>
              </a:tr>
            </a:tbl>
          </a:graphicData>
        </a:graphic>
      </p:graphicFrame>
      <p:sp>
        <p:nvSpPr>
          <p:cNvPr id="3" name="Espace réservé du numéro de diapositive 2">
            <a:extLst>
              <a:ext uri="{FF2B5EF4-FFF2-40B4-BE49-F238E27FC236}">
                <a16:creationId xmlns:a16="http://schemas.microsoft.com/office/drawing/2014/main" id="{D1D30813-5443-9ED2-2475-9E4B732E29F6}"/>
              </a:ext>
            </a:extLst>
          </p:cNvPr>
          <p:cNvSpPr>
            <a:spLocks noGrp="1"/>
          </p:cNvSpPr>
          <p:nvPr>
            <p:ph type="sldNum" sz="quarter" idx="12"/>
          </p:nvPr>
        </p:nvSpPr>
        <p:spPr/>
        <p:txBody>
          <a:bodyPr/>
          <a:lstStyle/>
          <a:p>
            <a:fld id="{8415421A-8635-4166-92D2-5F6D44CB9F91}" type="slidenum">
              <a:rPr lang="fr-FR" smtClean="0"/>
              <a:t>29</a:t>
            </a:fld>
            <a:endParaRPr lang="fr-FR"/>
          </a:p>
        </p:txBody>
      </p:sp>
    </p:spTree>
    <p:extLst>
      <p:ext uri="{BB962C8B-B14F-4D97-AF65-F5344CB8AC3E}">
        <p14:creationId xmlns:p14="http://schemas.microsoft.com/office/powerpoint/2010/main" val="30400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B29D6-A328-C669-0885-7DFB7AFAAA71}"/>
              </a:ext>
            </a:extLst>
          </p:cNvPr>
          <p:cNvSpPr>
            <a:spLocks noGrp="1"/>
          </p:cNvSpPr>
          <p:nvPr>
            <p:ph type="ctrTitle"/>
          </p:nvPr>
        </p:nvSpPr>
        <p:spPr>
          <a:xfrm>
            <a:off x="757237" y="1320800"/>
            <a:ext cx="5886843" cy="2387600"/>
          </a:xfrm>
        </p:spPr>
        <p:txBody>
          <a:bodyPr/>
          <a:lstStyle/>
          <a:p>
            <a:r>
              <a:rPr lang="fr-FR" dirty="0"/>
              <a:t>I. QU’EST-CE QUE L’IA ?</a:t>
            </a:r>
          </a:p>
        </p:txBody>
      </p:sp>
    </p:spTree>
    <p:extLst>
      <p:ext uri="{BB962C8B-B14F-4D97-AF65-F5344CB8AC3E}">
        <p14:creationId xmlns:p14="http://schemas.microsoft.com/office/powerpoint/2010/main" val="773821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B79CA-0BE6-146E-0B4E-AE953AFC53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9D5516-4079-F559-09F7-AF87C10BD1AD}"/>
              </a:ext>
            </a:extLst>
          </p:cNvPr>
          <p:cNvSpPr>
            <a:spLocks noGrp="1"/>
          </p:cNvSpPr>
          <p:nvPr>
            <p:ph type="ctrTitle"/>
          </p:nvPr>
        </p:nvSpPr>
        <p:spPr>
          <a:xfrm>
            <a:off x="742458" y="2953685"/>
            <a:ext cx="6172693" cy="950630"/>
          </a:xfrm>
        </p:spPr>
        <p:txBody>
          <a:bodyPr/>
          <a:lstStyle/>
          <a:p>
            <a:r>
              <a:rPr lang="fr-FR" dirty="0"/>
              <a:t>VI. CONSEILS PRATIQUES</a:t>
            </a:r>
          </a:p>
        </p:txBody>
      </p:sp>
    </p:spTree>
    <p:extLst>
      <p:ext uri="{BB962C8B-B14F-4D97-AF65-F5344CB8AC3E}">
        <p14:creationId xmlns:p14="http://schemas.microsoft.com/office/powerpoint/2010/main" val="426787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7B37C-69D6-C56F-059F-78663D130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3ECE1-E243-2327-5827-D957EAA882B7}"/>
              </a:ext>
            </a:extLst>
          </p:cNvPr>
          <p:cNvSpPr>
            <a:spLocks noGrp="1"/>
          </p:cNvSpPr>
          <p:nvPr>
            <p:ph type="title"/>
          </p:nvPr>
        </p:nvSpPr>
        <p:spPr>
          <a:xfrm>
            <a:off x="838200" y="365126"/>
            <a:ext cx="9321800" cy="919221"/>
          </a:xfrm>
        </p:spPr>
        <p:txBody>
          <a:bodyPr/>
          <a:lstStyle/>
          <a:p>
            <a:r>
              <a:rPr lang="fr-FR" dirty="0"/>
              <a:t>A. LES POINTS DE VIGILENCES</a:t>
            </a:r>
          </a:p>
        </p:txBody>
      </p:sp>
      <p:sp>
        <p:nvSpPr>
          <p:cNvPr id="44" name="Content Placeholder 43">
            <a:extLst>
              <a:ext uri="{FF2B5EF4-FFF2-40B4-BE49-F238E27FC236}">
                <a16:creationId xmlns:a16="http://schemas.microsoft.com/office/drawing/2014/main" id="{EC79076B-99D2-FF38-2D74-D54F36F31428}"/>
              </a:ext>
            </a:extLst>
          </p:cNvPr>
          <p:cNvSpPr>
            <a:spLocks noGrp="1"/>
          </p:cNvSpPr>
          <p:nvPr>
            <p:ph idx="1"/>
          </p:nvPr>
        </p:nvSpPr>
        <p:spPr>
          <a:xfrm>
            <a:off x="838199" y="863601"/>
            <a:ext cx="7654048" cy="5134864"/>
          </a:xfrm>
        </p:spPr>
        <p:txBody>
          <a:bodyPr/>
          <a:lstStyle/>
          <a:p>
            <a:pPr lvl="1"/>
            <a:r>
              <a:rPr lang="fr-FR" b="1" dirty="0"/>
              <a:t>L’IA ne remplace pas l’humain:</a:t>
            </a:r>
          </a:p>
          <a:p>
            <a:pPr lvl="2"/>
            <a:r>
              <a:rPr lang="fr-FR" u="sng" dirty="0"/>
              <a:t>Elle imite le raisonnement du juriste </a:t>
            </a:r>
            <a:r>
              <a:rPr lang="fr-FR" dirty="0"/>
              <a:t>en établissant des modèles statistiques et propose une analyse à partir de sa base de données et de ses algorithmes, </a:t>
            </a:r>
          </a:p>
          <a:p>
            <a:pPr lvl="2"/>
            <a:r>
              <a:rPr lang="fr-FR" u="sng" dirty="0"/>
              <a:t>Elle n’est pas en mesure d’apprécier la pertinence </a:t>
            </a:r>
            <a:r>
              <a:rPr lang="fr-FR" dirty="0"/>
              <a:t>de ses réponses, </a:t>
            </a:r>
          </a:p>
          <a:p>
            <a:pPr lvl="2"/>
            <a:r>
              <a:rPr lang="fr-FR" u="sng" dirty="0"/>
              <a:t>Elle ne réfléchit pas</a:t>
            </a:r>
            <a:r>
              <a:rPr lang="fr-FR" dirty="0"/>
              <a:t>: L’IA ne remplacera jamais l’intuition, les interprétations et adaptations aux particularités de chaque dossier, elle est programmée pour donner une réponse à une question posée</a:t>
            </a:r>
          </a:p>
          <a:p>
            <a:pPr lvl="2">
              <a:spcBef>
                <a:spcPts val="100"/>
              </a:spcBef>
            </a:pPr>
            <a:endParaRPr lang="fr-FR" sz="800" dirty="0"/>
          </a:p>
          <a:p>
            <a:pPr lvl="1"/>
            <a:r>
              <a:rPr lang="fr-FR" b="1" dirty="0"/>
              <a:t>L’IA fait le tri des informations à la place de l’utilisateur: </a:t>
            </a:r>
            <a:r>
              <a:rPr lang="fr-FR" sz="1600" dirty="0"/>
              <a:t>L’IA propose une réponse </a:t>
            </a:r>
            <a:r>
              <a:rPr lang="fr-FR" sz="1600" u="sng" dirty="0"/>
              <a:t>sur la base des seules données qu’elle a choisi de retenir et sur laquelle elle a été entrainée</a:t>
            </a:r>
            <a:r>
              <a:rPr lang="fr-FR" sz="1600" dirty="0"/>
              <a:t>. La réponse de l’avocat pourrait être différente si d’autres informations avaient été proposées,</a:t>
            </a:r>
          </a:p>
          <a:p>
            <a:pPr marL="0" lvl="1" indent="0">
              <a:spcBef>
                <a:spcPts val="100"/>
              </a:spcBef>
              <a:buNone/>
            </a:pPr>
            <a:endParaRPr lang="fr-FR" sz="800" dirty="0"/>
          </a:p>
          <a:p>
            <a:pPr lvl="1"/>
            <a:r>
              <a:rPr lang="fr-FR" b="1" dirty="0"/>
              <a:t>L’IA apporte des réponses inconstantes</a:t>
            </a:r>
            <a:r>
              <a:rPr lang="fr-FR" dirty="0"/>
              <a:t>: </a:t>
            </a:r>
            <a:r>
              <a:rPr lang="fr-FR" sz="1600" u="sng" dirty="0"/>
              <a:t>La même question posée 2 fois n’aura pas forcément la même réponse,</a:t>
            </a:r>
          </a:p>
          <a:p>
            <a:pPr lvl="1">
              <a:spcBef>
                <a:spcPts val="100"/>
              </a:spcBef>
            </a:pPr>
            <a:endParaRPr lang="fr-FR" sz="800" b="1" dirty="0"/>
          </a:p>
          <a:p>
            <a:pPr lvl="1"/>
            <a:r>
              <a:rPr lang="fr-FR" b="1" dirty="0"/>
              <a:t>L’IA ne supprime pas l’aléa et peut freiner l’évolution de législation et de la jurisprudence</a:t>
            </a:r>
            <a:r>
              <a:rPr lang="fr-FR" sz="1600" dirty="0"/>
              <a:t>, puisque ses réponses ne proviennent </a:t>
            </a:r>
            <a:r>
              <a:rPr lang="fr-FR" sz="1600" u="sng" dirty="0"/>
              <a:t>que de données actuelles / de décisions passées</a:t>
            </a:r>
            <a:r>
              <a:rPr lang="fr-FR" sz="1600" dirty="0"/>
              <a:t>, avec un risque de sclérose,</a:t>
            </a:r>
          </a:p>
          <a:p>
            <a:pPr marL="0" lvl="1" indent="0">
              <a:spcBef>
                <a:spcPts val="100"/>
              </a:spcBef>
              <a:buNone/>
            </a:pPr>
            <a:endParaRPr lang="fr-FR" sz="800" dirty="0"/>
          </a:p>
          <a:p>
            <a:pPr lvl="1"/>
            <a:r>
              <a:rPr lang="fr-FR" b="1" dirty="0"/>
              <a:t>L’IA nécessite un investissement financier et humain </a:t>
            </a:r>
            <a:r>
              <a:rPr lang="fr-FR" sz="1600" dirty="0"/>
              <a:t>pour s’en servir correctement, avec une évolution qui va vite,</a:t>
            </a:r>
          </a:p>
        </p:txBody>
      </p:sp>
      <p:sp>
        <p:nvSpPr>
          <p:cNvPr id="5" name="Slide Number Placeholder 4">
            <a:extLst>
              <a:ext uri="{FF2B5EF4-FFF2-40B4-BE49-F238E27FC236}">
                <a16:creationId xmlns:a16="http://schemas.microsoft.com/office/drawing/2014/main" id="{77067C8A-E3BD-0A7D-A2E6-877B3AFBCF3B}"/>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31</a:t>
            </a:fld>
            <a:endParaRPr lang="fr-FR"/>
          </a:p>
        </p:txBody>
      </p:sp>
      <p:pic>
        <p:nvPicPr>
          <p:cNvPr id="6" name="Image 5" descr="Une image contenant habits, Visage humain, animation japonaise, dessin humoristique&#10;&#10;Le contenu généré par l’IA peut être incorrect.">
            <a:extLst>
              <a:ext uri="{FF2B5EF4-FFF2-40B4-BE49-F238E27FC236}">
                <a16:creationId xmlns:a16="http://schemas.microsoft.com/office/drawing/2014/main" id="{4A07D362-4011-D5D5-2F00-8B27F5957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325" y="2082886"/>
            <a:ext cx="3689350" cy="2692228"/>
          </a:xfrm>
          <a:prstGeom prst="rect">
            <a:avLst/>
          </a:prstGeom>
        </p:spPr>
      </p:pic>
      <p:sp>
        <p:nvSpPr>
          <p:cNvPr id="7" name="Footer Placeholder 3">
            <a:extLst>
              <a:ext uri="{FF2B5EF4-FFF2-40B4-BE49-F238E27FC236}">
                <a16:creationId xmlns:a16="http://schemas.microsoft.com/office/drawing/2014/main" id="{E36E9535-1B0B-E6C3-9136-B6A1667F2CDA}"/>
              </a:ext>
            </a:extLst>
          </p:cNvPr>
          <p:cNvSpPr>
            <a:spLocks noGrp="1"/>
          </p:cNvSpPr>
          <p:nvPr>
            <p:ph type="ftr" sz="quarter" idx="11"/>
          </p:nvPr>
        </p:nvSpPr>
        <p:spPr>
          <a:xfrm>
            <a:off x="3774017" y="6127749"/>
            <a:ext cx="4643966" cy="365125"/>
          </a:xfrm>
        </p:spPr>
        <p:txBody>
          <a:bodyPr/>
          <a:lstStyle/>
          <a:p>
            <a:r>
              <a:rPr lang="fr-FR" dirty="0"/>
              <a:t>LES APPORTS PRATIQUES DE L’IA EN DOMMAGE CORPOREL</a:t>
            </a:r>
          </a:p>
        </p:txBody>
      </p:sp>
    </p:spTree>
    <p:extLst>
      <p:ext uri="{BB962C8B-B14F-4D97-AF65-F5344CB8AC3E}">
        <p14:creationId xmlns:p14="http://schemas.microsoft.com/office/powerpoint/2010/main" val="1351468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5158-9C13-BD52-1147-507256C3F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DE3AA-A82A-7F61-69A2-178591AC5F77}"/>
              </a:ext>
            </a:extLst>
          </p:cNvPr>
          <p:cNvSpPr>
            <a:spLocks noGrp="1"/>
          </p:cNvSpPr>
          <p:nvPr>
            <p:ph type="title"/>
          </p:nvPr>
        </p:nvSpPr>
        <p:spPr>
          <a:xfrm>
            <a:off x="838200" y="365126"/>
            <a:ext cx="9878568" cy="919221"/>
          </a:xfrm>
        </p:spPr>
        <p:txBody>
          <a:bodyPr/>
          <a:lstStyle/>
          <a:p>
            <a:r>
              <a:rPr lang="fr-FR" dirty="0"/>
              <a:t>B. Comment favoriser les réponses pertinentes ?</a:t>
            </a:r>
          </a:p>
        </p:txBody>
      </p:sp>
      <p:sp>
        <p:nvSpPr>
          <p:cNvPr id="44" name="Content Placeholder 43">
            <a:extLst>
              <a:ext uri="{FF2B5EF4-FFF2-40B4-BE49-F238E27FC236}">
                <a16:creationId xmlns:a16="http://schemas.microsoft.com/office/drawing/2014/main" id="{0416657B-6182-027F-8459-AB0CB74A3280}"/>
              </a:ext>
            </a:extLst>
          </p:cNvPr>
          <p:cNvSpPr>
            <a:spLocks noGrp="1"/>
          </p:cNvSpPr>
          <p:nvPr>
            <p:ph idx="1"/>
          </p:nvPr>
        </p:nvSpPr>
        <p:spPr>
          <a:xfrm>
            <a:off x="838201" y="1289302"/>
            <a:ext cx="7720012" cy="4554285"/>
          </a:xfrm>
        </p:spPr>
        <p:txBody>
          <a:bodyPr/>
          <a:lstStyle/>
          <a:p>
            <a:pPr lvl="1"/>
            <a:r>
              <a:rPr lang="fr-FR" b="1" u="sng" dirty="0"/>
              <a:t>Utiliser une IA spécialisée </a:t>
            </a:r>
            <a:r>
              <a:rPr lang="fr-FR" sz="1600" dirty="0"/>
              <a:t>en fonction du besoin (Privilégiez les IA juridiques),</a:t>
            </a:r>
          </a:p>
          <a:p>
            <a:pPr lvl="1">
              <a:spcBef>
                <a:spcPts val="100"/>
              </a:spcBef>
            </a:pPr>
            <a:endParaRPr lang="fr-FR" sz="800" dirty="0"/>
          </a:p>
          <a:p>
            <a:pPr lvl="1"/>
            <a:r>
              <a:rPr lang="fr-FR" b="1" u="sng" dirty="0"/>
              <a:t>Définir le cadre </a:t>
            </a:r>
            <a:r>
              <a:rPr lang="fr-FR" sz="1600" dirty="0"/>
              <a:t>: </a:t>
            </a:r>
            <a:r>
              <a:rPr lang="fr-FR" sz="1600" i="1" dirty="0"/>
              <a:t>« En droit français… », « tu es un avocat spécialise en… »</a:t>
            </a:r>
          </a:p>
          <a:p>
            <a:pPr lvl="1">
              <a:spcBef>
                <a:spcPts val="100"/>
              </a:spcBef>
            </a:pPr>
            <a:endParaRPr lang="fr-FR" sz="800" i="1" u="sng" dirty="0"/>
          </a:p>
          <a:p>
            <a:pPr lvl="1"/>
            <a:r>
              <a:rPr lang="fr-FR" b="1" u="sng" dirty="0"/>
              <a:t>Poser une question claire et précise, pas trop longue, avec les bons mots clés</a:t>
            </a:r>
          </a:p>
          <a:p>
            <a:pPr lvl="1">
              <a:spcBef>
                <a:spcPts val="100"/>
              </a:spcBef>
            </a:pPr>
            <a:endParaRPr lang="fr-FR" sz="800" dirty="0"/>
          </a:p>
          <a:p>
            <a:pPr lvl="1"/>
            <a:r>
              <a:rPr lang="fr-FR" b="1" u="sng" dirty="0"/>
              <a:t>Entamer une conversation distincte par question / thème</a:t>
            </a:r>
          </a:p>
          <a:p>
            <a:pPr lvl="1">
              <a:spcBef>
                <a:spcPts val="100"/>
              </a:spcBef>
            </a:pPr>
            <a:endParaRPr lang="fr-FR" sz="800" dirty="0"/>
          </a:p>
          <a:p>
            <a:pPr lvl="1"/>
            <a:r>
              <a:rPr lang="fr-FR" b="1" u="sng" dirty="0"/>
              <a:t>Donner un contexte</a:t>
            </a:r>
            <a:r>
              <a:rPr lang="fr-FR" sz="1600" dirty="0"/>
              <a:t> (qui, quoi, où, comment…), un exemple précis et le cadre de la réponse attendue (une explication, un résumé, une analyse, une recommandation…</a:t>
            </a:r>
          </a:p>
          <a:p>
            <a:pPr marL="0" lvl="1" indent="0">
              <a:spcBef>
                <a:spcPts val="100"/>
              </a:spcBef>
              <a:buNone/>
            </a:pPr>
            <a:endParaRPr lang="fr-FR" sz="800" dirty="0"/>
          </a:p>
          <a:p>
            <a:pPr lvl="1"/>
            <a:r>
              <a:rPr lang="fr-FR" b="1" u="sng" dirty="0"/>
              <a:t>Décomposer au besoin sa question </a:t>
            </a:r>
            <a:r>
              <a:rPr lang="fr-FR" sz="1600" dirty="0"/>
              <a:t>en plusieurs sous questions courtes, Demander à l’IA de </a:t>
            </a:r>
            <a:r>
              <a:rPr lang="fr-FR" sz="1600" b="1" dirty="0"/>
              <a:t>raisonner étape par étape </a:t>
            </a:r>
            <a:r>
              <a:rPr lang="fr-FR" sz="1600" dirty="0"/>
              <a:t>avant de fournir la réponse finale, pour pouvoir suivre son raisonnement =) possibles dans les IA conversationnelles. Par ex. en posant une question théorique (permet de donner à l’IA le contexte) avant de poser une question pratique de chiffrage au regard de la réponse précédente.</a:t>
            </a:r>
          </a:p>
          <a:p>
            <a:pPr marL="0" lvl="1" indent="0">
              <a:buNone/>
            </a:pPr>
            <a:endParaRPr lang="fr-FR" sz="800" dirty="0"/>
          </a:p>
          <a:p>
            <a:pPr lvl="1"/>
            <a:r>
              <a:rPr lang="fr-FR" b="1" u="sng" dirty="0"/>
              <a:t>Demander à une IA généraliste (type Chat-GPT) de reformuler notre question en prompt idéal </a:t>
            </a:r>
            <a:r>
              <a:rPr lang="fr-FR" sz="1600" dirty="0"/>
              <a:t>et utiliser ensuite ce prompt sur l’IA légal / juridique,</a:t>
            </a:r>
          </a:p>
        </p:txBody>
      </p:sp>
      <p:sp>
        <p:nvSpPr>
          <p:cNvPr id="5" name="Slide Number Placeholder 4">
            <a:extLst>
              <a:ext uri="{FF2B5EF4-FFF2-40B4-BE49-F238E27FC236}">
                <a16:creationId xmlns:a16="http://schemas.microsoft.com/office/drawing/2014/main" id="{4A5B4BA3-4F02-ADC4-EBDE-E184DDB06395}"/>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32</a:t>
            </a:fld>
            <a:endParaRPr lang="fr-FR"/>
          </a:p>
        </p:txBody>
      </p:sp>
      <p:sp>
        <p:nvSpPr>
          <p:cNvPr id="7" name="Footer Placeholder 3">
            <a:extLst>
              <a:ext uri="{FF2B5EF4-FFF2-40B4-BE49-F238E27FC236}">
                <a16:creationId xmlns:a16="http://schemas.microsoft.com/office/drawing/2014/main" id="{4D54F15A-4924-BAF8-B978-9F33B91831B3}"/>
              </a:ext>
            </a:extLst>
          </p:cNvPr>
          <p:cNvSpPr>
            <a:spLocks noGrp="1"/>
          </p:cNvSpPr>
          <p:nvPr>
            <p:ph type="ftr" sz="quarter" idx="11"/>
          </p:nvPr>
        </p:nvSpPr>
        <p:spPr>
          <a:xfrm>
            <a:off x="3774017" y="6127749"/>
            <a:ext cx="4643966" cy="365125"/>
          </a:xfrm>
        </p:spPr>
        <p:txBody>
          <a:bodyPr/>
          <a:lstStyle/>
          <a:p>
            <a:r>
              <a:rPr lang="fr-FR" dirty="0"/>
              <a:t>LES APPORTS PRATIQUES DE L’IA EN DOMMAGE CORPOREL</a:t>
            </a:r>
          </a:p>
        </p:txBody>
      </p:sp>
      <p:pic>
        <p:nvPicPr>
          <p:cNvPr id="4" name="Image 3" descr="Une image contenant ordinateur portable, ordinateur, homme, Visage humain&#10;&#10;Le contenu généré par l’IA peut être incorrect.">
            <a:extLst>
              <a:ext uri="{FF2B5EF4-FFF2-40B4-BE49-F238E27FC236}">
                <a16:creationId xmlns:a16="http://schemas.microsoft.com/office/drawing/2014/main" id="{C847DFC7-DE33-D97A-76F8-C7C07EDD8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187" y="1442990"/>
            <a:ext cx="2648013" cy="3972020"/>
          </a:xfrm>
          <a:prstGeom prst="rect">
            <a:avLst/>
          </a:prstGeom>
        </p:spPr>
      </p:pic>
    </p:spTree>
    <p:extLst>
      <p:ext uri="{BB962C8B-B14F-4D97-AF65-F5344CB8AC3E}">
        <p14:creationId xmlns:p14="http://schemas.microsoft.com/office/powerpoint/2010/main" val="4080151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2C9A2-0698-7D00-AC29-90751A55C1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9D38F-51F2-D817-4C50-1896B13E2A29}"/>
              </a:ext>
            </a:extLst>
          </p:cNvPr>
          <p:cNvSpPr>
            <a:spLocks noGrp="1"/>
          </p:cNvSpPr>
          <p:nvPr>
            <p:ph type="title"/>
          </p:nvPr>
        </p:nvSpPr>
        <p:spPr>
          <a:xfrm>
            <a:off x="838200" y="365126"/>
            <a:ext cx="9878568" cy="919221"/>
          </a:xfrm>
        </p:spPr>
        <p:txBody>
          <a:bodyPr/>
          <a:lstStyle/>
          <a:p>
            <a:r>
              <a:rPr lang="fr-FR" dirty="0"/>
              <a:t>C. Comment éviter au mieux les hallucinations? </a:t>
            </a:r>
            <a:br>
              <a:rPr lang="fr-FR" dirty="0"/>
            </a:br>
            <a:r>
              <a:rPr lang="fr-FR" sz="1800" dirty="0"/>
              <a:t>(surtout sur les IA généralistes)</a:t>
            </a:r>
          </a:p>
        </p:txBody>
      </p:sp>
      <p:sp>
        <p:nvSpPr>
          <p:cNvPr id="44" name="Content Placeholder 43">
            <a:extLst>
              <a:ext uri="{FF2B5EF4-FFF2-40B4-BE49-F238E27FC236}">
                <a16:creationId xmlns:a16="http://schemas.microsoft.com/office/drawing/2014/main" id="{053CE80F-7D99-E9E4-843B-26D64F823F1C}"/>
              </a:ext>
            </a:extLst>
          </p:cNvPr>
          <p:cNvSpPr>
            <a:spLocks noGrp="1"/>
          </p:cNvSpPr>
          <p:nvPr>
            <p:ph idx="1"/>
          </p:nvPr>
        </p:nvSpPr>
        <p:spPr>
          <a:xfrm>
            <a:off x="838200" y="1413919"/>
            <a:ext cx="10668000" cy="4584258"/>
          </a:xfrm>
        </p:spPr>
        <p:txBody>
          <a:bodyPr/>
          <a:lstStyle/>
          <a:p>
            <a:pPr lvl="1"/>
            <a:r>
              <a:rPr lang="fr-FR" b="1" u="sng" dirty="0"/>
              <a:t>Demander à l’IA de préciser ses sources, de ne se baser que sur des sources juridiques françaises :</a:t>
            </a:r>
            <a:r>
              <a:rPr lang="fr-FR" dirty="0"/>
              <a:t> </a:t>
            </a:r>
            <a:r>
              <a:rPr lang="fr-FR" sz="1600" i="1" dirty="0"/>
              <a:t>« Réponds en citant des sources fiables et vérifiables » « en te basant sur le code de… et des décisions de la Cour de cassation…  » « Justifie ta réponse en consultant des sources juridiques, légales et jurisprudentielles fiables et vérifiables » </a:t>
            </a:r>
            <a:r>
              <a:rPr lang="fr-FR" sz="1600" dirty="0"/>
              <a:t>et </a:t>
            </a:r>
            <a:r>
              <a:rPr lang="fr-FR" sz="1600" i="1" dirty="0"/>
              <a:t>« donne un lien vers le site internet des sources utilisées pour pouvoir les vérifier » </a:t>
            </a:r>
            <a:r>
              <a:rPr lang="fr-FR" sz="1600" b="1" dirty="0"/>
              <a:t>=) </a:t>
            </a:r>
            <a:r>
              <a:rPr lang="fr-FR" sz="1600" b="1" u="sng" dirty="0"/>
              <a:t>Et aller ensuite les vérifier</a:t>
            </a:r>
          </a:p>
          <a:p>
            <a:pPr lvl="1"/>
            <a:endParaRPr lang="fr-FR" sz="800" b="1" u="sng" dirty="0"/>
          </a:p>
          <a:p>
            <a:pPr lvl="1"/>
            <a:r>
              <a:rPr lang="fr-FR" b="1" u="sng" dirty="0"/>
              <a:t>Demander à l’IA de préciser s’il ne trouve pas / n’est pas certain de la réponse</a:t>
            </a:r>
          </a:p>
          <a:p>
            <a:pPr marL="0" lvl="1" indent="0">
              <a:spcBef>
                <a:spcPts val="100"/>
              </a:spcBef>
              <a:buNone/>
            </a:pPr>
            <a:endParaRPr lang="fr-FR" sz="800" b="1" u="sng" dirty="0"/>
          </a:p>
          <a:p>
            <a:pPr marL="0" lvl="1" indent="0" algn="ctr">
              <a:buNone/>
            </a:pPr>
            <a:r>
              <a:rPr lang="fr-FR" sz="1400" b="1" dirty="0"/>
              <a:t>Exemple: </a:t>
            </a:r>
            <a:r>
              <a:rPr lang="fr-FR" sz="1400" u="sng" dirty="0">
                <a:hlinkClick r:id="rId3"/>
              </a:rPr>
              <a:t>https://www.youtube.com/shorts/8qKy9W0Pcak</a:t>
            </a:r>
            <a:r>
              <a:rPr lang="fr-FR" sz="1400" dirty="0"/>
              <a:t> </a:t>
            </a:r>
            <a:endParaRPr lang="fr-FR" sz="1400" b="1" dirty="0"/>
          </a:p>
          <a:p>
            <a:pPr algn="just"/>
            <a:r>
              <a:rPr lang="fr-FR" sz="1400" i="1" dirty="0"/>
              <a:t>« Fournis une réponse factuelle et précise en te basant uniquement sur des informations vérifiables. Si tu n’es pas certain de la réponse ou si les données sont ambiguës, indique clairement que l’information n’est pas disponible ou nécessite une vérification. Ne fais aucune supposition ou inférence qui pourrait être incorrecte et précise les sources utilisées»</a:t>
            </a:r>
          </a:p>
          <a:p>
            <a:pPr marL="0" lvl="1" indent="0">
              <a:buNone/>
            </a:pPr>
            <a:endParaRPr lang="fr-FR" sz="800" b="1" dirty="0"/>
          </a:p>
          <a:p>
            <a:pPr lvl="1">
              <a:buFont typeface="Arial" panose="020B0604020202020204" pitchFamily="34" charset="0"/>
              <a:buChar char="•"/>
            </a:pPr>
            <a:r>
              <a:rPr lang="fr-FR" b="1" u="sng" dirty="0"/>
              <a:t>Demande à l’IA de te transmettre les passages du document étudié</a:t>
            </a:r>
          </a:p>
          <a:p>
            <a:pPr lvl="1">
              <a:spcBef>
                <a:spcPts val="100"/>
              </a:spcBef>
              <a:buFont typeface="Arial" panose="020B0604020202020204" pitchFamily="34" charset="0"/>
              <a:buChar char="•"/>
            </a:pPr>
            <a:endParaRPr lang="fr-FR" sz="800" b="1" u="sng" dirty="0"/>
          </a:p>
          <a:p>
            <a:pPr marL="0" lvl="1" indent="0" algn="ctr">
              <a:buNone/>
            </a:pPr>
            <a:r>
              <a:rPr lang="fr-FR" sz="1400" b="1" dirty="0"/>
              <a:t>Exemple: </a:t>
            </a:r>
            <a:r>
              <a:rPr lang="fr-FR" sz="1400" u="sng" dirty="0"/>
              <a:t> </a:t>
            </a:r>
            <a:r>
              <a:rPr lang="fr-FR" sz="1400" u="sng" dirty="0">
                <a:hlinkClick r:id="rId4"/>
              </a:rPr>
              <a:t>https://www.linkedin.com/posts/benoitraphael_une-m%C3%A9thode-imparable-pour-%C3%A9viter-les-hallucinations-activity-7339162124742443009-tpfk/?originalSubdomain=fr</a:t>
            </a:r>
            <a:r>
              <a:rPr lang="fr-FR" sz="1400" dirty="0"/>
              <a:t> </a:t>
            </a:r>
          </a:p>
          <a:p>
            <a:pPr marL="0" lvl="1" indent="0" algn="ctr">
              <a:spcBef>
                <a:spcPts val="100"/>
              </a:spcBef>
              <a:buNone/>
            </a:pPr>
            <a:endParaRPr lang="fr-FR" sz="800" u="sng" dirty="0"/>
          </a:p>
          <a:p>
            <a:pPr marL="0" lvl="1" indent="0" algn="just">
              <a:spcBef>
                <a:spcPts val="100"/>
              </a:spcBef>
              <a:buNone/>
            </a:pPr>
            <a:r>
              <a:rPr lang="fr-FR" sz="1400" i="1" dirty="0"/>
              <a:t>« Pour me permettre de vérifier tes informations, donne-moi pour chaque information remontée l’extrait du document qui valide la valide de la façon suivante [extrait et numéro de page du document] »</a:t>
            </a:r>
          </a:p>
          <a:p>
            <a:pPr marL="0" lvl="1" indent="0" algn="just">
              <a:spcBef>
                <a:spcPts val="100"/>
              </a:spcBef>
              <a:buNone/>
            </a:pPr>
            <a:endParaRPr lang="fr-FR" sz="800" i="1" dirty="0"/>
          </a:p>
          <a:p>
            <a:pPr marL="0" lvl="1" indent="0" algn="ctr">
              <a:spcBef>
                <a:spcPts val="100"/>
              </a:spcBef>
              <a:buNone/>
            </a:pPr>
            <a:r>
              <a:rPr lang="fr-FR" sz="1400" b="1" dirty="0">
                <a:solidFill>
                  <a:srgbClr val="FF0000"/>
                </a:solidFill>
              </a:rPr>
              <a:t>=) </a:t>
            </a:r>
            <a:r>
              <a:rPr lang="fr-FR" sz="1400" b="1" u="sng" dirty="0">
                <a:solidFill>
                  <a:srgbClr val="FF0000"/>
                </a:solidFill>
              </a:rPr>
              <a:t>Attention </a:t>
            </a:r>
            <a:r>
              <a:rPr lang="fr-FR" sz="1400" b="1" dirty="0">
                <a:solidFill>
                  <a:srgbClr val="FF0000"/>
                </a:solidFill>
              </a:rPr>
              <a:t>: Ne pas oublier d’anonymiser le document en amont et de vérifier ensuite les passages visés !</a:t>
            </a:r>
          </a:p>
          <a:p>
            <a:pPr marL="0" lvl="1" indent="0">
              <a:spcBef>
                <a:spcPts val="100"/>
              </a:spcBef>
              <a:buNone/>
            </a:pPr>
            <a:endParaRPr lang="fr-FR" sz="800" b="1" dirty="0"/>
          </a:p>
        </p:txBody>
      </p:sp>
      <p:sp>
        <p:nvSpPr>
          <p:cNvPr id="5" name="Slide Number Placeholder 4">
            <a:extLst>
              <a:ext uri="{FF2B5EF4-FFF2-40B4-BE49-F238E27FC236}">
                <a16:creationId xmlns:a16="http://schemas.microsoft.com/office/drawing/2014/main" id="{53D1C60B-796C-3E5E-3A61-15CD73C7D544}"/>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33</a:t>
            </a:fld>
            <a:endParaRPr lang="fr-FR"/>
          </a:p>
        </p:txBody>
      </p:sp>
      <p:sp>
        <p:nvSpPr>
          <p:cNvPr id="7" name="Footer Placeholder 3">
            <a:extLst>
              <a:ext uri="{FF2B5EF4-FFF2-40B4-BE49-F238E27FC236}">
                <a16:creationId xmlns:a16="http://schemas.microsoft.com/office/drawing/2014/main" id="{DB3638EB-745B-FF6C-ADDD-53BBFD357090}"/>
              </a:ext>
            </a:extLst>
          </p:cNvPr>
          <p:cNvSpPr>
            <a:spLocks noGrp="1"/>
          </p:cNvSpPr>
          <p:nvPr>
            <p:ph type="ftr" sz="quarter" idx="11"/>
          </p:nvPr>
        </p:nvSpPr>
        <p:spPr>
          <a:xfrm>
            <a:off x="3774017" y="6127749"/>
            <a:ext cx="4643966" cy="365125"/>
          </a:xfrm>
        </p:spPr>
        <p:txBody>
          <a:bodyPr/>
          <a:lstStyle/>
          <a:p>
            <a:r>
              <a:rPr lang="fr-FR" dirty="0"/>
              <a:t>LES APPORTS PRATIQUES DE L’IA EN DOMMAGE CORPOREL</a:t>
            </a:r>
          </a:p>
        </p:txBody>
      </p:sp>
    </p:spTree>
    <p:extLst>
      <p:ext uri="{BB962C8B-B14F-4D97-AF65-F5344CB8AC3E}">
        <p14:creationId xmlns:p14="http://schemas.microsoft.com/office/powerpoint/2010/main" val="2887754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72539-9357-9EBC-FE63-100EB3A4F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073DE-88F7-6C30-4F32-C438BEBDBBC8}"/>
              </a:ext>
            </a:extLst>
          </p:cNvPr>
          <p:cNvSpPr>
            <a:spLocks noGrp="1"/>
          </p:cNvSpPr>
          <p:nvPr>
            <p:ph type="title"/>
          </p:nvPr>
        </p:nvSpPr>
        <p:spPr>
          <a:xfrm>
            <a:off x="838200" y="365126"/>
            <a:ext cx="9321800" cy="919221"/>
          </a:xfrm>
        </p:spPr>
        <p:txBody>
          <a:bodyPr/>
          <a:lstStyle/>
          <a:p>
            <a:r>
              <a:rPr lang="fr-FR" dirty="0"/>
              <a:t>D. UNE OPPORTUNITE A SAISIR</a:t>
            </a:r>
          </a:p>
        </p:txBody>
      </p:sp>
      <p:sp>
        <p:nvSpPr>
          <p:cNvPr id="44" name="Content Placeholder 43">
            <a:extLst>
              <a:ext uri="{FF2B5EF4-FFF2-40B4-BE49-F238E27FC236}">
                <a16:creationId xmlns:a16="http://schemas.microsoft.com/office/drawing/2014/main" id="{2C35E744-17E3-1AC0-FC55-03ED29D45C18}"/>
              </a:ext>
            </a:extLst>
          </p:cNvPr>
          <p:cNvSpPr>
            <a:spLocks noGrp="1"/>
          </p:cNvSpPr>
          <p:nvPr>
            <p:ph idx="1"/>
          </p:nvPr>
        </p:nvSpPr>
        <p:spPr>
          <a:xfrm>
            <a:off x="5104870" y="1535422"/>
            <a:ext cx="6401330" cy="3753997"/>
          </a:xfrm>
        </p:spPr>
        <p:txBody>
          <a:bodyPr/>
          <a:lstStyle/>
          <a:p>
            <a:pPr lvl="1" algn="just"/>
            <a:r>
              <a:rPr lang="fr-FR" b="1" dirty="0"/>
              <a:t>Nouvel outil en constante évolution</a:t>
            </a:r>
            <a:r>
              <a:rPr lang="fr-FR" dirty="0"/>
              <a:t>,</a:t>
            </a:r>
            <a:r>
              <a:rPr lang="fr-FR" b="1" dirty="0"/>
              <a:t> </a:t>
            </a:r>
            <a:r>
              <a:rPr lang="fr-FR" sz="1600" u="sng" dirty="0"/>
              <a:t>encore balbutiant</a:t>
            </a:r>
            <a:r>
              <a:rPr lang="fr-FR" sz="1600" dirty="0"/>
              <a:t> pour certaines utilisations mais qui devrait s’améliorer rapidement grâce à son utilisation, </a:t>
            </a:r>
            <a:r>
              <a:rPr lang="fr-FR" sz="1600" u="sng" dirty="0"/>
              <a:t>offrant des opportunités</a:t>
            </a:r>
            <a:r>
              <a:rPr lang="fr-FR" sz="1600" dirty="0"/>
              <a:t> en termes de recherches, d’efficacité et de rapidité pour la réalisation de tâches simples,</a:t>
            </a:r>
          </a:p>
          <a:p>
            <a:pPr lvl="1">
              <a:spcBef>
                <a:spcPts val="100"/>
              </a:spcBef>
            </a:pPr>
            <a:endParaRPr lang="fr-FR" sz="800" dirty="0"/>
          </a:p>
          <a:p>
            <a:pPr lvl="1"/>
            <a:r>
              <a:rPr lang="fr-FR" b="1" dirty="0"/>
              <a:t>Nécessite d’être utilisé avec discernement</a:t>
            </a:r>
            <a:r>
              <a:rPr lang="fr-FR" sz="1600" dirty="0"/>
              <a:t>, comme tout autre outil,</a:t>
            </a:r>
          </a:p>
          <a:p>
            <a:pPr lvl="1">
              <a:spcBef>
                <a:spcPts val="100"/>
              </a:spcBef>
            </a:pPr>
            <a:endParaRPr lang="fr-FR" sz="800" dirty="0"/>
          </a:p>
          <a:p>
            <a:pPr lvl="1"/>
            <a:r>
              <a:rPr lang="fr-FR" b="1" dirty="0"/>
              <a:t>Nécessite de vérifier scrupuleusement </a:t>
            </a:r>
            <a:r>
              <a:rPr lang="fr-FR" sz="1600" dirty="0"/>
              <a:t>ses réponses, données et </a:t>
            </a:r>
            <a:r>
              <a:rPr lang="fr-FR" sz="1600" u="sng" dirty="0"/>
              <a:t>sources</a:t>
            </a:r>
            <a:r>
              <a:rPr lang="fr-FR" sz="1600" dirty="0"/>
              <a:t>,</a:t>
            </a:r>
          </a:p>
          <a:p>
            <a:pPr lvl="1">
              <a:spcBef>
                <a:spcPts val="100"/>
              </a:spcBef>
            </a:pPr>
            <a:endParaRPr lang="fr-FR" sz="800" dirty="0"/>
          </a:p>
          <a:p>
            <a:pPr lvl="1"/>
            <a:r>
              <a:rPr lang="fr-FR" b="1" dirty="0"/>
              <a:t>Permet de donner des pistes de réflexion </a:t>
            </a:r>
            <a:r>
              <a:rPr lang="fr-FR" sz="1600" dirty="0"/>
              <a:t>et de nouvelles idées, en faisant attention à </a:t>
            </a:r>
            <a:r>
              <a:rPr lang="fr-FR" sz="1600" u="sng" dirty="0"/>
              <a:t>ne pas surinterpréter les résultats</a:t>
            </a:r>
            <a:r>
              <a:rPr lang="fr-FR" sz="1600" dirty="0"/>
              <a:t>,</a:t>
            </a:r>
          </a:p>
          <a:p>
            <a:pPr marL="0" lvl="1" indent="0">
              <a:spcBef>
                <a:spcPts val="100"/>
              </a:spcBef>
              <a:buNone/>
            </a:pPr>
            <a:endParaRPr lang="fr-FR" sz="800" dirty="0"/>
          </a:p>
          <a:p>
            <a:pPr lvl="1"/>
            <a:r>
              <a:rPr lang="fr-FR" b="1" dirty="0"/>
              <a:t>Outil prometteur à la disposition des professionnels du droit </a:t>
            </a:r>
            <a:r>
              <a:rPr lang="fr-FR" sz="1600" dirty="0"/>
              <a:t>mais qui </a:t>
            </a:r>
            <a:r>
              <a:rPr lang="fr-FR" sz="1600" u="sng" dirty="0"/>
              <a:t>ne les remplace pas</a:t>
            </a:r>
            <a:r>
              <a:rPr lang="fr-FR" sz="1600" dirty="0"/>
              <a:t>.</a:t>
            </a:r>
          </a:p>
        </p:txBody>
      </p:sp>
      <p:sp>
        <p:nvSpPr>
          <p:cNvPr id="5" name="Slide Number Placeholder 4">
            <a:extLst>
              <a:ext uri="{FF2B5EF4-FFF2-40B4-BE49-F238E27FC236}">
                <a16:creationId xmlns:a16="http://schemas.microsoft.com/office/drawing/2014/main" id="{985F8D18-CD00-1DB3-5FAC-9A138E754A5C}"/>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34</a:t>
            </a:fld>
            <a:endParaRPr lang="fr-FR"/>
          </a:p>
        </p:txBody>
      </p:sp>
      <p:sp>
        <p:nvSpPr>
          <p:cNvPr id="7" name="Footer Placeholder 3">
            <a:extLst>
              <a:ext uri="{FF2B5EF4-FFF2-40B4-BE49-F238E27FC236}">
                <a16:creationId xmlns:a16="http://schemas.microsoft.com/office/drawing/2014/main" id="{88319EB2-D52F-A132-5D0F-1E2F81406D0A}"/>
              </a:ext>
            </a:extLst>
          </p:cNvPr>
          <p:cNvSpPr>
            <a:spLocks noGrp="1"/>
          </p:cNvSpPr>
          <p:nvPr>
            <p:ph type="ftr" sz="quarter" idx="11"/>
          </p:nvPr>
        </p:nvSpPr>
        <p:spPr>
          <a:xfrm>
            <a:off x="3774017" y="6127749"/>
            <a:ext cx="4643966" cy="365125"/>
          </a:xfrm>
        </p:spPr>
        <p:txBody>
          <a:bodyPr/>
          <a:lstStyle/>
          <a:p>
            <a:r>
              <a:rPr lang="fr-FR" dirty="0"/>
              <a:t>LES APPORTS PRATIQUES DE L’IA EN DOMMAGE CORPOREL</a:t>
            </a:r>
          </a:p>
        </p:txBody>
      </p:sp>
      <p:pic>
        <p:nvPicPr>
          <p:cNvPr id="9" name="Image 8" descr="Une image contenant ordinateur, ordinateur portable, dessin, croquis&#10;&#10;Le contenu généré par l’IA peut être incorrect.">
            <a:extLst>
              <a:ext uri="{FF2B5EF4-FFF2-40B4-BE49-F238E27FC236}">
                <a16:creationId xmlns:a16="http://schemas.microsoft.com/office/drawing/2014/main" id="{392D498B-ECC1-050D-DAAD-DC80CDF89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79552"/>
            <a:ext cx="4130750" cy="2753833"/>
          </a:xfrm>
          <a:prstGeom prst="rect">
            <a:avLst/>
          </a:prstGeom>
        </p:spPr>
      </p:pic>
    </p:spTree>
    <p:extLst>
      <p:ext uri="{BB962C8B-B14F-4D97-AF65-F5344CB8AC3E}">
        <p14:creationId xmlns:p14="http://schemas.microsoft.com/office/powerpoint/2010/main" val="4063420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F0279D-5D33-35E5-8470-DB6897AAFAA7}"/>
              </a:ext>
            </a:extLst>
          </p:cNvPr>
          <p:cNvSpPr>
            <a:spLocks noGrp="1"/>
          </p:cNvSpPr>
          <p:nvPr>
            <p:ph type="title"/>
          </p:nvPr>
        </p:nvSpPr>
        <p:spPr/>
        <p:txBody>
          <a:bodyPr anchor="t">
            <a:normAutofit fontScale="90000"/>
          </a:bodyPr>
          <a:lstStyle/>
          <a:p>
            <a:r>
              <a:rPr lang="fr-FR" dirty="0"/>
              <a:t>E. L’utilisation de l’IA par nos interlocuteurs (magistrats, clients, médecins)</a:t>
            </a:r>
          </a:p>
        </p:txBody>
      </p:sp>
      <p:sp>
        <p:nvSpPr>
          <p:cNvPr id="4" name="Espace réservé du pied de page 3">
            <a:extLst>
              <a:ext uri="{FF2B5EF4-FFF2-40B4-BE49-F238E27FC236}">
                <a16:creationId xmlns:a16="http://schemas.microsoft.com/office/drawing/2014/main" id="{7142464A-2698-2906-8715-429E562D11BC}"/>
              </a:ext>
            </a:extLst>
          </p:cNvPr>
          <p:cNvSpPr>
            <a:spLocks noGrp="1"/>
          </p:cNvSpPr>
          <p:nvPr>
            <p:ph type="ftr" sz="quarter" idx="11"/>
          </p:nvPr>
        </p:nvSpPr>
        <p:spPr/>
        <p:txBody>
          <a:bodyPr anchor="ctr">
            <a:normAutofit/>
          </a:bodyPr>
          <a:lstStyle/>
          <a:p>
            <a:r>
              <a:rPr lang="fr-FR"/>
              <a:t>LES APPORTS PRATIQUES DE L’IA EN DOMMAGE CORPOREL</a:t>
            </a:r>
          </a:p>
        </p:txBody>
      </p:sp>
      <p:sp>
        <p:nvSpPr>
          <p:cNvPr id="5" name="Espace réservé du numéro de diapositive 4">
            <a:extLst>
              <a:ext uri="{FF2B5EF4-FFF2-40B4-BE49-F238E27FC236}">
                <a16:creationId xmlns:a16="http://schemas.microsoft.com/office/drawing/2014/main" id="{2571DC8E-7B72-A9F1-D89D-6D35D66348D7}"/>
              </a:ext>
            </a:extLst>
          </p:cNvPr>
          <p:cNvSpPr>
            <a:spLocks noGrp="1"/>
          </p:cNvSpPr>
          <p:nvPr>
            <p:ph type="sldNum" sz="quarter" idx="12"/>
          </p:nvPr>
        </p:nvSpPr>
        <p:spPr/>
        <p:txBody>
          <a:bodyPr anchor="ctr">
            <a:normAutofit lnSpcReduction="10000"/>
          </a:bodyPr>
          <a:lstStyle/>
          <a:p>
            <a:fld id="{8415421A-8635-4166-92D2-5F6D44CB9F91}" type="slidenum">
              <a:rPr lang="fr-FR" smtClean="0"/>
              <a:pPr/>
              <a:t>35</a:t>
            </a:fld>
            <a:endParaRPr lang="fr-FR"/>
          </a:p>
        </p:txBody>
      </p:sp>
      <p:graphicFrame>
        <p:nvGraphicFramePr>
          <p:cNvPr id="9" name="Espace réservé du contenu 2">
            <a:extLst>
              <a:ext uri="{FF2B5EF4-FFF2-40B4-BE49-F238E27FC236}">
                <a16:creationId xmlns:a16="http://schemas.microsoft.com/office/drawing/2014/main" id="{14945A0A-A5D3-8CD2-9DBA-3B4C6FBFAFFC}"/>
              </a:ext>
            </a:extLst>
          </p:cNvPr>
          <p:cNvGraphicFramePr>
            <a:graphicFrameLocks noGrp="1"/>
          </p:cNvGraphicFramePr>
          <p:nvPr>
            <p:ph sz="half" idx="4294967295"/>
            <p:extLst>
              <p:ext uri="{D42A27DB-BD31-4B8C-83A1-F6EECF244321}">
                <p14:modId xmlns:p14="http://schemas.microsoft.com/office/powerpoint/2010/main" val="1254166919"/>
              </p:ext>
            </p:extLst>
          </p:nvPr>
        </p:nvGraphicFramePr>
        <p:xfrm>
          <a:off x="6059340" y="1527243"/>
          <a:ext cx="5181600" cy="3988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 7">
            <a:extLst>
              <a:ext uri="{FF2B5EF4-FFF2-40B4-BE49-F238E27FC236}">
                <a16:creationId xmlns:a16="http://schemas.microsoft.com/office/drawing/2014/main" id="{12B79B96-E619-0D48-BA59-F192153F56F5}"/>
              </a:ext>
            </a:extLst>
          </p:cNvPr>
          <p:cNvPicPr>
            <a:picLocks noChangeAspect="1"/>
          </p:cNvPicPr>
          <p:nvPr/>
        </p:nvPicPr>
        <p:blipFill>
          <a:blip r:embed="rId7"/>
          <a:stretch>
            <a:fillRect/>
          </a:stretch>
        </p:blipFill>
        <p:spPr>
          <a:xfrm>
            <a:off x="951060" y="1935804"/>
            <a:ext cx="4756826" cy="3171217"/>
          </a:xfrm>
          <a:prstGeom prst="rect">
            <a:avLst/>
          </a:prstGeom>
        </p:spPr>
      </p:pic>
    </p:spTree>
    <p:extLst>
      <p:ext uri="{BB962C8B-B14F-4D97-AF65-F5344CB8AC3E}">
        <p14:creationId xmlns:p14="http://schemas.microsoft.com/office/powerpoint/2010/main" val="1089128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2516F-F4C0-AC12-4048-53FC8100A5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8B2452-E26B-6871-797A-4A7BE164CE75}"/>
              </a:ext>
            </a:extLst>
          </p:cNvPr>
          <p:cNvSpPr>
            <a:spLocks noGrp="1"/>
          </p:cNvSpPr>
          <p:nvPr>
            <p:ph type="ctrTitle"/>
          </p:nvPr>
        </p:nvSpPr>
        <p:spPr>
          <a:xfrm>
            <a:off x="613869" y="2975115"/>
            <a:ext cx="6601318" cy="907769"/>
          </a:xfrm>
        </p:spPr>
        <p:txBody>
          <a:bodyPr/>
          <a:lstStyle/>
          <a:p>
            <a:r>
              <a:rPr lang="fr-FR" dirty="0"/>
              <a:t>VII. POUR ALLER PLUS LOIN</a:t>
            </a:r>
          </a:p>
        </p:txBody>
      </p:sp>
    </p:spTree>
    <p:extLst>
      <p:ext uri="{BB962C8B-B14F-4D97-AF65-F5344CB8AC3E}">
        <p14:creationId xmlns:p14="http://schemas.microsoft.com/office/powerpoint/2010/main" val="2200915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75D13-F0C1-2C0E-DF9E-16854341A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51DBD-2CDE-FCBC-892E-BAD667DD829E}"/>
              </a:ext>
            </a:extLst>
          </p:cNvPr>
          <p:cNvSpPr>
            <a:spLocks noGrp="1"/>
          </p:cNvSpPr>
          <p:nvPr>
            <p:ph type="title"/>
          </p:nvPr>
        </p:nvSpPr>
        <p:spPr/>
        <p:txBody>
          <a:bodyPr/>
          <a:lstStyle/>
          <a:p>
            <a:r>
              <a:rPr lang="fr-FR" dirty="0"/>
              <a:t>A. DOCUMENTATION DU BARREAU ET DU CNB </a:t>
            </a:r>
          </a:p>
        </p:txBody>
      </p:sp>
      <p:sp>
        <p:nvSpPr>
          <p:cNvPr id="3" name="Hexagon 2">
            <a:extLst>
              <a:ext uri="{FF2B5EF4-FFF2-40B4-BE49-F238E27FC236}">
                <a16:creationId xmlns:a16="http://schemas.microsoft.com/office/drawing/2014/main" id="{75AEC22A-7EE7-FF0F-4A28-2F35701468E1}"/>
              </a:ext>
            </a:extLst>
          </p:cNvPr>
          <p:cNvSpPr/>
          <p:nvPr>
            <p:custDataLst>
              <p:tags r:id="rId1"/>
            </p:custDataLst>
          </p:nvPr>
        </p:nvSpPr>
        <p:spPr>
          <a:xfrm rot="5400000">
            <a:off x="1730402" y="1922347"/>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5" name="TextBox 4">
            <a:extLst>
              <a:ext uri="{FF2B5EF4-FFF2-40B4-BE49-F238E27FC236}">
                <a16:creationId xmlns:a16="http://schemas.microsoft.com/office/drawing/2014/main" id="{5C3C7602-F64C-76D6-6775-4BF1D52E03AA}"/>
              </a:ext>
            </a:extLst>
          </p:cNvPr>
          <p:cNvSpPr txBox="1"/>
          <p:nvPr>
            <p:custDataLst>
              <p:tags r:id="rId2"/>
            </p:custDataLst>
          </p:nvPr>
        </p:nvSpPr>
        <p:spPr>
          <a:xfrm>
            <a:off x="1082749" y="3280017"/>
            <a:ext cx="2940543" cy="1292662"/>
          </a:xfrm>
          <a:prstGeom prst="rect">
            <a:avLst/>
          </a:prstGeom>
          <a:noFill/>
        </p:spPr>
        <p:txBody>
          <a:bodyPr wrap="square">
            <a:spAutoFit/>
          </a:bodyPr>
          <a:lstStyle/>
          <a:p>
            <a:r>
              <a:rPr lang="fr-FR" sz="1800" b="1" i="0" u="none" strike="noStrike" baseline="0" dirty="0"/>
              <a:t>Livre blanc </a:t>
            </a:r>
            <a:r>
              <a:rPr lang="fr-FR" sz="1600" i="0" u="none" strike="noStrike" baseline="0" dirty="0"/>
              <a:t>sur l’intelligence artificielle, Les collections du barreau de Paris, </a:t>
            </a:r>
            <a:r>
              <a:rPr lang="fr-FR" sz="1600" i="0" u="none" strike="noStrike" baseline="0" dirty="0" err="1"/>
              <a:t>oct</a:t>
            </a:r>
            <a:r>
              <a:rPr lang="fr-FR" sz="1600" i="0" u="none" strike="noStrike" baseline="0" dirty="0"/>
              <a:t>, 2025</a:t>
            </a:r>
          </a:p>
          <a:p>
            <a:r>
              <a:rPr lang="fr-FR" sz="1400" dirty="0">
                <a:solidFill>
                  <a:schemeClr val="accent1">
                    <a:lumMod val="75000"/>
                  </a:schemeClr>
                </a:solidFill>
                <a:hlinkClick r:id="rId8">
                  <a:extLst>
                    <a:ext uri="{A12FA001-AC4F-418D-AE19-62706E023703}">
                      <ahyp:hlinkClr xmlns:ahyp="http://schemas.microsoft.com/office/drawing/2018/hyperlinkcolor" val="tx"/>
                    </a:ext>
                  </a:extLst>
                </a:hlinkClick>
              </a:rPr>
              <a:t>Livre Blanc de l'IA.pdf</a:t>
            </a:r>
            <a:r>
              <a:rPr lang="fr-FR" sz="1400" dirty="0">
                <a:solidFill>
                  <a:schemeClr val="accent1">
                    <a:lumMod val="75000"/>
                  </a:schemeClr>
                </a:solidFill>
              </a:rPr>
              <a:t> </a:t>
            </a:r>
          </a:p>
          <a:p>
            <a:r>
              <a:rPr lang="fr-FR" sz="1400" dirty="0">
                <a:solidFill>
                  <a:schemeClr val="accent1">
                    <a:lumMod val="75000"/>
                  </a:schemeClr>
                </a:solidFill>
                <a:hlinkClick r:id="rId9">
                  <a:extLst>
                    <a:ext uri="{A12FA001-AC4F-418D-AE19-62706E023703}">
                      <ahyp:hlinkClr xmlns:ahyp="http://schemas.microsoft.com/office/drawing/2018/hyperlinkcolor" val="tx"/>
                    </a:ext>
                  </a:extLst>
                </a:hlinkClick>
              </a:rPr>
              <a:t>https://www.avocatparis.org/</a:t>
            </a:r>
            <a:r>
              <a:rPr lang="fr-FR" sz="1400" dirty="0">
                <a:solidFill>
                  <a:schemeClr val="accent1">
                    <a:lumMod val="75000"/>
                  </a:schemeClr>
                </a:solidFill>
              </a:rPr>
              <a:t>  </a:t>
            </a:r>
          </a:p>
        </p:txBody>
      </p:sp>
      <p:sp>
        <p:nvSpPr>
          <p:cNvPr id="6" name="Hexagon 5">
            <a:extLst>
              <a:ext uri="{FF2B5EF4-FFF2-40B4-BE49-F238E27FC236}">
                <a16:creationId xmlns:a16="http://schemas.microsoft.com/office/drawing/2014/main" id="{42409B47-88C2-046D-A965-FEF4F77AE15D}"/>
              </a:ext>
            </a:extLst>
          </p:cNvPr>
          <p:cNvSpPr/>
          <p:nvPr>
            <p:custDataLst>
              <p:tags r:id="rId3"/>
            </p:custDataLst>
          </p:nvPr>
        </p:nvSpPr>
        <p:spPr>
          <a:xfrm rot="5400000">
            <a:off x="5517930" y="1922347"/>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7" name="TextBox 6">
            <a:extLst>
              <a:ext uri="{FF2B5EF4-FFF2-40B4-BE49-F238E27FC236}">
                <a16:creationId xmlns:a16="http://schemas.microsoft.com/office/drawing/2014/main" id="{8917A6F2-40F3-2311-5CB7-F0CA76BC35F9}"/>
              </a:ext>
            </a:extLst>
          </p:cNvPr>
          <p:cNvSpPr txBox="1"/>
          <p:nvPr>
            <p:custDataLst>
              <p:tags r:id="rId4"/>
            </p:custDataLst>
          </p:nvPr>
        </p:nvSpPr>
        <p:spPr>
          <a:xfrm>
            <a:off x="4543946" y="3280017"/>
            <a:ext cx="3589884" cy="1292662"/>
          </a:xfrm>
          <a:prstGeom prst="rect">
            <a:avLst/>
          </a:prstGeom>
          <a:noFill/>
        </p:spPr>
        <p:txBody>
          <a:bodyPr wrap="square">
            <a:spAutoFit/>
          </a:bodyPr>
          <a:lstStyle/>
          <a:p>
            <a:r>
              <a:rPr lang="fr-FR" sz="1800" b="1" i="0" u="none" strike="noStrike" baseline="0" dirty="0"/>
              <a:t>Guide pratique: </a:t>
            </a:r>
            <a:r>
              <a:rPr lang="fr-FR" sz="1600" i="0" u="none" strike="noStrike" baseline="0" dirty="0"/>
              <a:t>Utilisation des systèmes d’IA générative, Groupe de travail sur l’</a:t>
            </a:r>
            <a:r>
              <a:rPr lang="fr-FR" sz="1600" dirty="0"/>
              <a:t>IA </a:t>
            </a:r>
            <a:r>
              <a:rPr lang="fr-FR" sz="1600" i="0" u="none" strike="noStrike" baseline="0" dirty="0"/>
              <a:t>du CNB, sept. 2024 </a:t>
            </a:r>
          </a:p>
          <a:p>
            <a:r>
              <a:rPr lang="fr-FR" sz="1400" dirty="0">
                <a:solidFill>
                  <a:schemeClr val="accent1">
                    <a:lumMod val="75000"/>
                  </a:schemeClr>
                </a:solidFill>
                <a:hlinkClick r:id="rId10">
                  <a:extLst>
                    <a:ext uri="{A12FA001-AC4F-418D-AE19-62706E023703}">
                      <ahyp:hlinkClr xmlns:ahyp="http://schemas.microsoft.com/office/drawing/2018/hyperlinkcolor" val="tx"/>
                    </a:ext>
                  </a:extLst>
                </a:hlinkClick>
              </a:rPr>
              <a:t>CNB_GT_IntelligenceArtificielle_2024.pdf</a:t>
            </a:r>
            <a:endParaRPr lang="fr-FR" sz="1400" dirty="0">
              <a:solidFill>
                <a:schemeClr val="accent1">
                  <a:lumMod val="75000"/>
                </a:schemeClr>
              </a:solidFill>
            </a:endParaRPr>
          </a:p>
          <a:p>
            <a:r>
              <a:rPr lang="fr-FR" sz="1400" dirty="0">
                <a:solidFill>
                  <a:schemeClr val="accent1">
                    <a:lumMod val="75000"/>
                  </a:schemeClr>
                </a:solidFill>
                <a:hlinkClick r:id="rId11">
                  <a:extLst>
                    <a:ext uri="{A12FA001-AC4F-418D-AE19-62706E023703}">
                      <ahyp:hlinkClr xmlns:ahyp="http://schemas.microsoft.com/office/drawing/2018/hyperlinkcolor" val="tx"/>
                    </a:ext>
                  </a:extLst>
                </a:hlinkClick>
              </a:rPr>
              <a:t>https://encyclopedie.avocat.fr/</a:t>
            </a:r>
            <a:r>
              <a:rPr lang="fr-FR" sz="1400" dirty="0">
                <a:solidFill>
                  <a:schemeClr val="accent1">
                    <a:lumMod val="75000"/>
                  </a:schemeClr>
                </a:solidFill>
              </a:rPr>
              <a:t> </a:t>
            </a:r>
          </a:p>
        </p:txBody>
      </p:sp>
      <p:sp>
        <p:nvSpPr>
          <p:cNvPr id="8" name="Hexagon 7">
            <a:extLst>
              <a:ext uri="{FF2B5EF4-FFF2-40B4-BE49-F238E27FC236}">
                <a16:creationId xmlns:a16="http://schemas.microsoft.com/office/drawing/2014/main" id="{37F7C567-A071-D7B1-56BF-FF2B9FD7E397}"/>
              </a:ext>
            </a:extLst>
          </p:cNvPr>
          <p:cNvSpPr/>
          <p:nvPr>
            <p:custDataLst>
              <p:tags r:id="rId5"/>
            </p:custDataLst>
          </p:nvPr>
        </p:nvSpPr>
        <p:spPr>
          <a:xfrm rot="5400000">
            <a:off x="9305459" y="1922347"/>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9" name="TextBox 8">
            <a:extLst>
              <a:ext uri="{FF2B5EF4-FFF2-40B4-BE49-F238E27FC236}">
                <a16:creationId xmlns:a16="http://schemas.microsoft.com/office/drawing/2014/main" id="{2BB2D52F-A46E-6347-52EE-0F4D2A0F8FFD}"/>
              </a:ext>
            </a:extLst>
          </p:cNvPr>
          <p:cNvSpPr txBox="1"/>
          <p:nvPr>
            <p:custDataLst>
              <p:tags r:id="rId6"/>
            </p:custDataLst>
          </p:nvPr>
        </p:nvSpPr>
        <p:spPr>
          <a:xfrm>
            <a:off x="8413257" y="3280018"/>
            <a:ext cx="2940543" cy="1538883"/>
          </a:xfrm>
          <a:prstGeom prst="rect">
            <a:avLst/>
          </a:prstGeom>
          <a:noFill/>
        </p:spPr>
        <p:txBody>
          <a:bodyPr wrap="square">
            <a:spAutoFit/>
          </a:bodyPr>
          <a:lstStyle/>
          <a:p>
            <a:r>
              <a:rPr lang="fr-FR" sz="1800" b="1" i="0" u="none" strike="noStrike" baseline="0" dirty="0"/>
              <a:t>Grille de lecture</a:t>
            </a:r>
            <a:r>
              <a:rPr lang="fr-FR" sz="1600" b="1" i="0" u="none" strike="noStrike" baseline="0" dirty="0"/>
              <a:t>: </a:t>
            </a:r>
            <a:r>
              <a:rPr lang="fr-FR" sz="1600" i="0" u="none" strike="noStrike" baseline="0" dirty="0"/>
              <a:t>Synthèse des consultations effectuées par le groupe de travail sur l’IA du CNB, juin 2025</a:t>
            </a:r>
            <a:r>
              <a:rPr lang="fr-FR" sz="1600" b="1" i="0" u="none" strike="noStrike" baseline="0" dirty="0"/>
              <a:t>,</a:t>
            </a:r>
            <a:r>
              <a:rPr lang="fr-FR" sz="1600" dirty="0">
                <a:solidFill>
                  <a:srgbClr val="B39C65"/>
                </a:solidFill>
                <a:hlinkClick r:id="rId12">
                  <a:extLst>
                    <a:ext uri="{A12FA001-AC4F-418D-AE19-62706E023703}">
                      <ahyp:hlinkClr xmlns:ahyp="http://schemas.microsoft.com/office/drawing/2018/hyperlinkcolor" val="tx"/>
                    </a:ext>
                  </a:extLst>
                </a:hlinkClick>
              </a:rPr>
              <a:t> </a:t>
            </a:r>
            <a:r>
              <a:rPr lang="fr-FR" sz="1400" dirty="0">
                <a:solidFill>
                  <a:schemeClr val="accent1">
                    <a:lumMod val="75000"/>
                  </a:schemeClr>
                </a:solidFill>
                <a:hlinkClick r:id="rId12">
                  <a:extLst>
                    <a:ext uri="{A12FA001-AC4F-418D-AE19-62706E023703}">
                      <ahyp:hlinkClr xmlns:ahyp="http://schemas.microsoft.com/office/drawing/2018/hyperlinkcolor" val="tx"/>
                    </a:ext>
                  </a:extLst>
                </a:hlinkClick>
              </a:rPr>
              <a:t>[correction]_Grille_auto_V4_.pdf</a:t>
            </a:r>
            <a:endParaRPr lang="fr-FR" sz="1400" dirty="0">
              <a:solidFill>
                <a:schemeClr val="accent1">
                  <a:lumMod val="75000"/>
                </a:schemeClr>
              </a:solidFill>
            </a:endParaRPr>
          </a:p>
          <a:p>
            <a:r>
              <a:rPr lang="fr-FR" sz="1400" dirty="0">
                <a:solidFill>
                  <a:schemeClr val="accent1">
                    <a:lumMod val="75000"/>
                  </a:schemeClr>
                </a:solidFill>
                <a:hlinkClick r:id="rId11">
                  <a:extLst>
                    <a:ext uri="{A12FA001-AC4F-418D-AE19-62706E023703}">
                      <ahyp:hlinkClr xmlns:ahyp="http://schemas.microsoft.com/office/drawing/2018/hyperlinkcolor" val="tx"/>
                    </a:ext>
                  </a:extLst>
                </a:hlinkClick>
              </a:rPr>
              <a:t>https://encyclopedie.avocat.fr/</a:t>
            </a:r>
            <a:r>
              <a:rPr lang="fr-FR" sz="1400" dirty="0">
                <a:solidFill>
                  <a:schemeClr val="accent1">
                    <a:lumMod val="75000"/>
                  </a:schemeClr>
                </a:solidFill>
              </a:rPr>
              <a:t> </a:t>
            </a:r>
            <a:endParaRPr lang="fr-FR" sz="1400" i="0" u="none" strike="noStrike" baseline="0" dirty="0">
              <a:solidFill>
                <a:schemeClr val="accent1">
                  <a:lumMod val="75000"/>
                </a:schemeClr>
              </a:solidFill>
            </a:endParaRPr>
          </a:p>
        </p:txBody>
      </p:sp>
      <p:sp>
        <p:nvSpPr>
          <p:cNvPr id="4" name="Footer Placeholder 3">
            <a:extLst>
              <a:ext uri="{FF2B5EF4-FFF2-40B4-BE49-F238E27FC236}">
                <a16:creationId xmlns:a16="http://schemas.microsoft.com/office/drawing/2014/main" id="{DAA3C2B1-445F-FC1C-495B-EB5A9D4C9CBE}"/>
              </a:ext>
            </a:extLst>
          </p:cNvPr>
          <p:cNvSpPr>
            <a:spLocks noGrp="1"/>
          </p:cNvSpPr>
          <p:nvPr>
            <p:ph type="ftr" sz="quarter" idx="11"/>
          </p:nvPr>
        </p:nvSpPr>
        <p:spPr>
          <a:xfrm>
            <a:off x="3778743" y="6127749"/>
            <a:ext cx="4643966" cy="365125"/>
          </a:xfrm>
        </p:spPr>
        <p:txBody>
          <a:bodyPr/>
          <a:lstStyle/>
          <a:p>
            <a:r>
              <a:rPr lang="fr-FR" dirty="0"/>
              <a:t>LES APPORTS PRATIQUES DE L’IA EN DOMMAGE CORPOREL</a:t>
            </a:r>
          </a:p>
        </p:txBody>
      </p:sp>
      <p:sp>
        <p:nvSpPr>
          <p:cNvPr id="10" name="Espace réservé du numéro de diapositive 9">
            <a:extLst>
              <a:ext uri="{FF2B5EF4-FFF2-40B4-BE49-F238E27FC236}">
                <a16:creationId xmlns:a16="http://schemas.microsoft.com/office/drawing/2014/main" id="{6B4F7752-91AC-E7D4-678C-D9A838E4BD4D}"/>
              </a:ext>
            </a:extLst>
          </p:cNvPr>
          <p:cNvSpPr>
            <a:spLocks noGrp="1"/>
          </p:cNvSpPr>
          <p:nvPr>
            <p:ph type="sldNum" sz="quarter" idx="12"/>
          </p:nvPr>
        </p:nvSpPr>
        <p:spPr/>
        <p:txBody>
          <a:bodyPr/>
          <a:lstStyle/>
          <a:p>
            <a:fld id="{8415421A-8635-4166-92D2-5F6D44CB9F91}" type="slidenum">
              <a:rPr lang="fr-FR" smtClean="0"/>
              <a:t>37</a:t>
            </a:fld>
            <a:endParaRPr lang="fr-FR"/>
          </a:p>
        </p:txBody>
      </p:sp>
    </p:spTree>
    <p:extLst>
      <p:ext uri="{BB962C8B-B14F-4D97-AF65-F5344CB8AC3E}">
        <p14:creationId xmlns:p14="http://schemas.microsoft.com/office/powerpoint/2010/main" val="1347698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63BB1-87ED-7CC0-E15C-85125299C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4AD930-DB8B-8E66-C340-AF50FAE8C129}"/>
              </a:ext>
            </a:extLst>
          </p:cNvPr>
          <p:cNvSpPr>
            <a:spLocks noGrp="1"/>
          </p:cNvSpPr>
          <p:nvPr>
            <p:ph type="title"/>
          </p:nvPr>
        </p:nvSpPr>
        <p:spPr/>
        <p:txBody>
          <a:bodyPr/>
          <a:lstStyle/>
          <a:p>
            <a:r>
              <a:rPr lang="fr-FR" dirty="0"/>
              <a:t>B. LEGISLATION ET RAPPORTS </a:t>
            </a:r>
          </a:p>
        </p:txBody>
      </p:sp>
      <p:sp>
        <p:nvSpPr>
          <p:cNvPr id="3" name="Hexagon 2">
            <a:extLst>
              <a:ext uri="{FF2B5EF4-FFF2-40B4-BE49-F238E27FC236}">
                <a16:creationId xmlns:a16="http://schemas.microsoft.com/office/drawing/2014/main" id="{170CB055-5DE1-6B4D-FD77-983D8D9EEBEF}"/>
              </a:ext>
            </a:extLst>
          </p:cNvPr>
          <p:cNvSpPr/>
          <p:nvPr>
            <p:custDataLst>
              <p:tags r:id="rId1"/>
            </p:custDataLst>
          </p:nvPr>
        </p:nvSpPr>
        <p:spPr>
          <a:xfrm rot="5400000">
            <a:off x="711252" y="1364081"/>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5" name="TextBox 4">
            <a:extLst>
              <a:ext uri="{FF2B5EF4-FFF2-40B4-BE49-F238E27FC236}">
                <a16:creationId xmlns:a16="http://schemas.microsoft.com/office/drawing/2014/main" id="{B8FAD94B-DA6C-A791-881F-3BBA6BA7FB68}"/>
              </a:ext>
            </a:extLst>
          </p:cNvPr>
          <p:cNvSpPr txBox="1"/>
          <p:nvPr>
            <p:custDataLst>
              <p:tags r:id="rId2"/>
            </p:custDataLst>
          </p:nvPr>
        </p:nvSpPr>
        <p:spPr>
          <a:xfrm>
            <a:off x="445879" y="2607250"/>
            <a:ext cx="1686884" cy="2492990"/>
          </a:xfrm>
          <a:prstGeom prst="rect">
            <a:avLst/>
          </a:prstGeom>
          <a:noFill/>
        </p:spPr>
        <p:txBody>
          <a:bodyPr wrap="square">
            <a:spAutoFit/>
          </a:bodyPr>
          <a:lstStyle/>
          <a:p>
            <a:r>
              <a:rPr lang="fr-FR" sz="1800" b="1" i="0" u="none" strike="noStrike" baseline="0" dirty="0"/>
              <a:t>Règlement (UE) </a:t>
            </a:r>
            <a:r>
              <a:rPr lang="fr-FR" sz="1600" i="0" u="none" strike="noStrike" baseline="0" dirty="0"/>
              <a:t>2024/1689 du Parlement européen et du Conseil du 13 juin 2024 sur l’IA dit « AI Act »</a:t>
            </a:r>
          </a:p>
          <a:p>
            <a:r>
              <a:rPr lang="fr-FR" sz="1400" dirty="0">
                <a:solidFill>
                  <a:schemeClr val="accent1">
                    <a:lumMod val="75000"/>
                  </a:schemeClr>
                </a:solidFill>
                <a:hlinkClick r:id="rId10">
                  <a:extLst>
                    <a:ext uri="{A12FA001-AC4F-418D-AE19-62706E023703}">
                      <ahyp:hlinkClr xmlns:ahyp="http://schemas.microsoft.com/office/drawing/2018/hyperlinkcolor" val="tx"/>
                    </a:ext>
                  </a:extLst>
                </a:hlinkClick>
              </a:rPr>
              <a:t>Règlement - UE - 2024/1689 - EN - EUR-Lex</a:t>
            </a:r>
            <a:endParaRPr lang="fr-FR" sz="1400" dirty="0">
              <a:solidFill>
                <a:schemeClr val="accent1">
                  <a:lumMod val="75000"/>
                </a:schemeClr>
              </a:solidFill>
            </a:endParaRPr>
          </a:p>
        </p:txBody>
      </p:sp>
      <p:sp>
        <p:nvSpPr>
          <p:cNvPr id="6" name="Hexagon 5">
            <a:extLst>
              <a:ext uri="{FF2B5EF4-FFF2-40B4-BE49-F238E27FC236}">
                <a16:creationId xmlns:a16="http://schemas.microsoft.com/office/drawing/2014/main" id="{7B28C7EF-65D7-5A1B-54D9-B1B6590EAF94}"/>
              </a:ext>
            </a:extLst>
          </p:cNvPr>
          <p:cNvSpPr/>
          <p:nvPr>
            <p:custDataLst>
              <p:tags r:id="rId3"/>
            </p:custDataLst>
          </p:nvPr>
        </p:nvSpPr>
        <p:spPr>
          <a:xfrm rot="5400000">
            <a:off x="3195948" y="1364081"/>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7" name="TextBox 6">
            <a:extLst>
              <a:ext uri="{FF2B5EF4-FFF2-40B4-BE49-F238E27FC236}">
                <a16:creationId xmlns:a16="http://schemas.microsoft.com/office/drawing/2014/main" id="{A8DC5657-9E55-AFAC-D8C2-B0521652295A}"/>
              </a:ext>
            </a:extLst>
          </p:cNvPr>
          <p:cNvSpPr txBox="1"/>
          <p:nvPr>
            <p:custDataLst>
              <p:tags r:id="rId4"/>
            </p:custDataLst>
          </p:nvPr>
        </p:nvSpPr>
        <p:spPr>
          <a:xfrm>
            <a:off x="2303432" y="2620742"/>
            <a:ext cx="3319775" cy="3908762"/>
          </a:xfrm>
          <a:prstGeom prst="rect">
            <a:avLst/>
          </a:prstGeom>
          <a:noFill/>
        </p:spPr>
        <p:txBody>
          <a:bodyPr wrap="square">
            <a:spAutoFit/>
          </a:bodyPr>
          <a:lstStyle/>
          <a:p>
            <a:r>
              <a:rPr lang="fr-FR" sz="1800" b="1" i="0" u="none" strike="noStrike" baseline="0" dirty="0"/>
              <a:t>Charte éthique européenne </a:t>
            </a:r>
            <a:r>
              <a:rPr lang="fr-FR" sz="1600" i="0" u="none" strike="noStrike" baseline="0" dirty="0"/>
              <a:t>d’utilisation de l’IA dans les systèmes judiciaires et leur environnement du 4 décembre 2018 adoptée par la Commission européenne pour l’efficacité du Conseil de l’Europe (CEPEJ) </a:t>
            </a:r>
            <a:r>
              <a:rPr lang="fr-FR" sz="1400" dirty="0">
                <a:solidFill>
                  <a:schemeClr val="accent1">
                    <a:lumMod val="75000"/>
                  </a:schemeClr>
                </a:solidFill>
                <a:hlinkClick r:id="rId11">
                  <a:extLst>
                    <a:ext uri="{A12FA001-AC4F-418D-AE19-62706E023703}">
                      <ahyp:hlinkClr xmlns:ahyp="http://schemas.microsoft.com/office/drawing/2018/hyperlinkcolor" val="tx"/>
                    </a:ext>
                  </a:extLst>
                </a:hlinkClick>
              </a:rPr>
              <a:t>ES250008_PREMS 005519 FRA Charte </a:t>
            </a:r>
            <a:r>
              <a:rPr lang="fr-FR" sz="1400" dirty="0" err="1">
                <a:solidFill>
                  <a:schemeClr val="accent1">
                    <a:lumMod val="75000"/>
                  </a:schemeClr>
                </a:solidFill>
                <a:hlinkClick r:id="rId11">
                  <a:extLst>
                    <a:ext uri="{A12FA001-AC4F-418D-AE19-62706E023703}">
                      <ahyp:hlinkClr xmlns:ahyp="http://schemas.microsoft.com/office/drawing/2018/hyperlinkcolor" val="tx"/>
                    </a:ext>
                  </a:extLst>
                </a:hlinkClick>
              </a:rPr>
              <a:t>ethique</a:t>
            </a:r>
            <a:r>
              <a:rPr lang="fr-FR" sz="1400" dirty="0">
                <a:solidFill>
                  <a:schemeClr val="accent1">
                    <a:lumMod val="75000"/>
                  </a:schemeClr>
                </a:solidFill>
                <a:hlinkClick r:id="rId11">
                  <a:extLst>
                    <a:ext uri="{A12FA001-AC4F-418D-AE19-62706E023703}">
                      <ahyp:hlinkClr xmlns:ahyp="http://schemas.microsoft.com/office/drawing/2018/hyperlinkcolor" val="tx"/>
                    </a:ext>
                  </a:extLst>
                </a:hlinkClick>
              </a:rPr>
              <a:t> CEPEJ WEB A5.pdf</a:t>
            </a:r>
            <a:endParaRPr lang="fr-FR" sz="1400" dirty="0">
              <a:solidFill>
                <a:schemeClr val="accent1">
                  <a:lumMod val="75000"/>
                </a:schemeClr>
              </a:solidFill>
            </a:endParaRPr>
          </a:p>
          <a:p>
            <a:endParaRPr lang="fr-FR" sz="1400" dirty="0"/>
          </a:p>
          <a:p>
            <a:r>
              <a:rPr lang="fr-FR" b="1" dirty="0"/>
              <a:t>Rapport de Cédric VILLANI </a:t>
            </a:r>
            <a:r>
              <a:rPr lang="fr-FR" sz="1600" dirty="0"/>
              <a:t>« Donner un sens à l’IA », 28 mars 2018</a:t>
            </a:r>
          </a:p>
          <a:p>
            <a:r>
              <a:rPr lang="fr-FR" sz="1400" dirty="0">
                <a:solidFill>
                  <a:schemeClr val="accent1">
                    <a:lumMod val="75000"/>
                  </a:schemeClr>
                </a:solidFill>
                <a:hlinkClick r:id="rId12">
                  <a:extLst>
                    <a:ext uri="{A12FA001-AC4F-418D-AE19-62706E023703}">
                      <ahyp:hlinkClr xmlns:ahyp="http://schemas.microsoft.com/office/drawing/2018/hyperlinkcolor" val="tx"/>
                    </a:ext>
                  </a:extLst>
                </a:hlinkClick>
              </a:rPr>
              <a:t>Donner un sens à l’intelligence artificielle : pour une stratégie nationale et européenne</a:t>
            </a:r>
            <a:endParaRPr lang="fr-FR" sz="1400" dirty="0">
              <a:solidFill>
                <a:schemeClr val="accent1">
                  <a:lumMod val="75000"/>
                </a:schemeClr>
              </a:solidFill>
            </a:endParaRPr>
          </a:p>
          <a:p>
            <a:endParaRPr lang="fr-FR" sz="1400" dirty="0"/>
          </a:p>
        </p:txBody>
      </p:sp>
      <p:sp>
        <p:nvSpPr>
          <p:cNvPr id="8" name="Hexagon 7">
            <a:extLst>
              <a:ext uri="{FF2B5EF4-FFF2-40B4-BE49-F238E27FC236}">
                <a16:creationId xmlns:a16="http://schemas.microsoft.com/office/drawing/2014/main" id="{40B88E26-2A45-6ECA-6C97-02496CB0B27D}"/>
              </a:ext>
            </a:extLst>
          </p:cNvPr>
          <p:cNvSpPr/>
          <p:nvPr>
            <p:custDataLst>
              <p:tags r:id="rId5"/>
            </p:custDataLst>
          </p:nvPr>
        </p:nvSpPr>
        <p:spPr>
          <a:xfrm rot="5400000">
            <a:off x="6511111" y="1364081"/>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9" name="TextBox 8">
            <a:extLst>
              <a:ext uri="{FF2B5EF4-FFF2-40B4-BE49-F238E27FC236}">
                <a16:creationId xmlns:a16="http://schemas.microsoft.com/office/drawing/2014/main" id="{89C8EF65-1056-71C4-743A-FD64461316FE}"/>
              </a:ext>
            </a:extLst>
          </p:cNvPr>
          <p:cNvSpPr txBox="1"/>
          <p:nvPr>
            <p:custDataLst>
              <p:tags r:id="rId6"/>
            </p:custDataLst>
          </p:nvPr>
        </p:nvSpPr>
        <p:spPr>
          <a:xfrm>
            <a:off x="5767589" y="2620742"/>
            <a:ext cx="3160197" cy="3046988"/>
          </a:xfrm>
          <a:prstGeom prst="rect">
            <a:avLst/>
          </a:prstGeom>
          <a:noFill/>
        </p:spPr>
        <p:txBody>
          <a:bodyPr wrap="square">
            <a:spAutoFit/>
          </a:bodyPr>
          <a:lstStyle/>
          <a:p>
            <a:r>
              <a:rPr lang="fr-FR" b="1" dirty="0"/>
              <a:t>Rapport du Sénat</a:t>
            </a:r>
            <a:r>
              <a:rPr lang="fr-FR" sz="1600" dirty="0"/>
              <a:t> </a:t>
            </a:r>
            <a:r>
              <a:rPr lang="fr-FR" sz="1600" i="1" dirty="0"/>
              <a:t>« L’IA générative et les métiers du droit: agir plutôt que subir », </a:t>
            </a:r>
            <a:r>
              <a:rPr lang="fr-FR" sz="1600" dirty="0"/>
              <a:t>18 déc. 2024</a:t>
            </a:r>
          </a:p>
          <a:p>
            <a:r>
              <a:rPr lang="fr-FR" sz="1400" dirty="0">
                <a:solidFill>
                  <a:schemeClr val="accent1">
                    <a:lumMod val="75000"/>
                  </a:schemeClr>
                </a:solidFill>
                <a:hlinkClick r:id="rId13">
                  <a:extLst>
                    <a:ext uri="{A12FA001-AC4F-418D-AE19-62706E023703}">
                      <ahyp:hlinkClr xmlns:ahyp="http://schemas.microsoft.com/office/drawing/2018/hyperlinkcolor" val="tx"/>
                    </a:ext>
                  </a:extLst>
                </a:hlinkClick>
              </a:rPr>
              <a:t>L'intelligence artificielle générative et les métiers du droit : agir plutôt que subir - Sénat</a:t>
            </a:r>
            <a:endParaRPr lang="fr-FR" sz="1400" b="1" dirty="0">
              <a:solidFill>
                <a:schemeClr val="accent1">
                  <a:lumMod val="75000"/>
                </a:schemeClr>
              </a:solidFill>
            </a:endParaRPr>
          </a:p>
          <a:p>
            <a:endParaRPr lang="fr-FR" b="1" dirty="0"/>
          </a:p>
          <a:p>
            <a:r>
              <a:rPr lang="fr-FR" b="1" dirty="0"/>
              <a:t>Rapport du Ministère de la Justice </a:t>
            </a:r>
            <a:r>
              <a:rPr lang="fr-FR" sz="1600" i="1" dirty="0"/>
              <a:t>« L’IA au service de la justice: stratégie et solutions opérationnelles »</a:t>
            </a:r>
            <a:r>
              <a:rPr lang="fr-FR" sz="1600" dirty="0"/>
              <a:t>, juin 2025</a:t>
            </a:r>
          </a:p>
          <a:p>
            <a:r>
              <a:rPr lang="fr-FR" sz="1400" dirty="0" err="1">
                <a:solidFill>
                  <a:schemeClr val="accent1">
                    <a:lumMod val="75000"/>
                  </a:schemeClr>
                </a:solidFill>
                <a:hlinkClick r:id="rId14">
                  <a:extLst>
                    <a:ext uri="{A12FA001-AC4F-418D-AE19-62706E023703}">
                      <ahyp:hlinkClr xmlns:ahyp="http://schemas.microsoft.com/office/drawing/2018/hyperlinkcolor" val="tx"/>
                    </a:ext>
                  </a:extLst>
                </a:hlinkClick>
              </a:rPr>
              <a:t>L_IA_au_service_de_la_justice</a:t>
            </a:r>
            <a:endParaRPr lang="fr-FR" sz="1400" dirty="0">
              <a:solidFill>
                <a:schemeClr val="accent1">
                  <a:lumMod val="75000"/>
                </a:schemeClr>
              </a:solidFill>
            </a:endParaRPr>
          </a:p>
        </p:txBody>
      </p:sp>
      <p:sp>
        <p:nvSpPr>
          <p:cNvPr id="10" name="Hexagon 9">
            <a:extLst>
              <a:ext uri="{FF2B5EF4-FFF2-40B4-BE49-F238E27FC236}">
                <a16:creationId xmlns:a16="http://schemas.microsoft.com/office/drawing/2014/main" id="{2F781C7F-F615-CBF2-4D7E-FD0639829FE2}"/>
              </a:ext>
            </a:extLst>
          </p:cNvPr>
          <p:cNvSpPr/>
          <p:nvPr>
            <p:custDataLst>
              <p:tags r:id="rId7"/>
            </p:custDataLst>
          </p:nvPr>
        </p:nvSpPr>
        <p:spPr>
          <a:xfrm rot="5400000">
            <a:off x="9826274" y="1364081"/>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4</a:t>
            </a:r>
          </a:p>
        </p:txBody>
      </p:sp>
      <p:sp>
        <p:nvSpPr>
          <p:cNvPr id="11" name="TextBox 10">
            <a:extLst>
              <a:ext uri="{FF2B5EF4-FFF2-40B4-BE49-F238E27FC236}">
                <a16:creationId xmlns:a16="http://schemas.microsoft.com/office/drawing/2014/main" id="{6BE28F90-595E-B754-D651-D99F518F46DF}"/>
              </a:ext>
            </a:extLst>
          </p:cNvPr>
          <p:cNvSpPr txBox="1"/>
          <p:nvPr>
            <p:custDataLst>
              <p:tags r:id="rId8"/>
            </p:custDataLst>
          </p:nvPr>
        </p:nvSpPr>
        <p:spPr>
          <a:xfrm>
            <a:off x="9072168" y="2620742"/>
            <a:ext cx="2857895" cy="4616648"/>
          </a:xfrm>
          <a:prstGeom prst="rect">
            <a:avLst/>
          </a:prstGeom>
          <a:noFill/>
        </p:spPr>
        <p:txBody>
          <a:bodyPr wrap="square">
            <a:spAutoFit/>
          </a:bodyPr>
          <a:lstStyle/>
          <a:p>
            <a:r>
              <a:rPr lang="fr-FR" sz="1800" b="1" i="0" u="none" strike="noStrike" baseline="0" dirty="0"/>
              <a:t>Rapport de la Cour de cassation </a:t>
            </a:r>
            <a:r>
              <a:rPr lang="fr-FR" sz="1600" i="1" u="none" strike="noStrike" baseline="0" dirty="0"/>
              <a:t>« Cour de cassation et IA, préparer la Cour de demain »</a:t>
            </a:r>
            <a:r>
              <a:rPr lang="fr-FR" sz="1600" i="0" u="none" strike="noStrike" baseline="0" dirty="0"/>
              <a:t>, avril 2025</a:t>
            </a:r>
          </a:p>
          <a:p>
            <a:r>
              <a:rPr lang="fr-FR" sz="1400" dirty="0">
                <a:solidFill>
                  <a:schemeClr val="accent1">
                    <a:lumMod val="75000"/>
                  </a:schemeClr>
                </a:solidFill>
                <a:hlinkClick r:id="rId15">
                  <a:extLst>
                    <a:ext uri="{A12FA001-AC4F-418D-AE19-62706E023703}">
                      <ahyp:hlinkClr xmlns:ahyp="http://schemas.microsoft.com/office/drawing/2018/hyperlinkcolor" val="tx"/>
                    </a:ext>
                  </a:extLst>
                </a:hlinkClick>
              </a:rPr>
              <a:t>Rapport_IA_2025_Web.pdf</a:t>
            </a:r>
            <a:endParaRPr lang="fr-FR" sz="1400" b="1" dirty="0">
              <a:solidFill>
                <a:schemeClr val="accent1">
                  <a:lumMod val="75000"/>
                </a:schemeClr>
              </a:solidFill>
            </a:endParaRPr>
          </a:p>
          <a:p>
            <a:endParaRPr lang="fr-FR" b="1" dirty="0"/>
          </a:p>
          <a:p>
            <a:r>
              <a:rPr lang="fr-FR" b="1" dirty="0"/>
              <a:t>Etude du Conseil d’Etat </a:t>
            </a:r>
            <a:r>
              <a:rPr lang="fr-FR" sz="1600" i="1" dirty="0"/>
              <a:t>« IA et action publique; construire la confiance, servir la performance », </a:t>
            </a:r>
            <a:r>
              <a:rPr lang="fr-FR" sz="1600" dirty="0"/>
              <a:t>31 mars 2022</a:t>
            </a:r>
          </a:p>
          <a:p>
            <a:r>
              <a:rPr lang="fr-FR" sz="1400" dirty="0">
                <a:solidFill>
                  <a:schemeClr val="accent1">
                    <a:lumMod val="75000"/>
                  </a:schemeClr>
                </a:solidFill>
                <a:hlinkClick r:id="rId16">
                  <a:extLst>
                    <a:ext uri="{A12FA001-AC4F-418D-AE19-62706E023703}">
                      <ahyp:hlinkClr xmlns:ahyp="http://schemas.microsoft.com/office/drawing/2018/hyperlinkcolor" val="tx"/>
                    </a:ext>
                  </a:extLst>
                </a:hlinkClick>
              </a:rPr>
              <a:t>Intelligence artificielle et action publique : construire la confiance, servir la performance - Conseil d'État</a:t>
            </a:r>
            <a:endParaRPr lang="fr-FR" sz="1400" dirty="0">
              <a:solidFill>
                <a:schemeClr val="accent1">
                  <a:lumMod val="75000"/>
                </a:schemeClr>
              </a:solidFill>
            </a:endParaRPr>
          </a:p>
          <a:p>
            <a:pPr algn="ctr"/>
            <a:endParaRPr lang="fr-FR" sz="1400" b="1" i="0" u="none" strike="noStrike" baseline="0" dirty="0">
              <a:solidFill>
                <a:srgbClr val="5F8896"/>
              </a:solidFill>
            </a:endParaRPr>
          </a:p>
          <a:p>
            <a:pPr algn="ctr"/>
            <a:endParaRPr lang="fr-FR" b="1" dirty="0"/>
          </a:p>
          <a:p>
            <a:pPr algn="ctr"/>
            <a:endParaRPr lang="fr-FR" b="1" dirty="0"/>
          </a:p>
          <a:p>
            <a:pPr algn="ctr"/>
            <a:endParaRPr lang="fr-FR" b="1" dirty="0"/>
          </a:p>
          <a:p>
            <a:pPr algn="ctr"/>
            <a:endParaRPr lang="fr-FR" dirty="0"/>
          </a:p>
        </p:txBody>
      </p:sp>
      <p:sp>
        <p:nvSpPr>
          <p:cNvPr id="4" name="Footer Placeholder 3">
            <a:extLst>
              <a:ext uri="{FF2B5EF4-FFF2-40B4-BE49-F238E27FC236}">
                <a16:creationId xmlns:a16="http://schemas.microsoft.com/office/drawing/2014/main" id="{77604162-6871-B454-7CD0-DFB160B230D7}"/>
              </a:ext>
            </a:extLst>
          </p:cNvPr>
          <p:cNvSpPr>
            <a:spLocks noGrp="1"/>
          </p:cNvSpPr>
          <p:nvPr>
            <p:ph type="ftr" sz="quarter" idx="11"/>
          </p:nvPr>
        </p:nvSpPr>
        <p:spPr>
          <a:xfrm>
            <a:off x="3774017" y="6127749"/>
            <a:ext cx="4643966" cy="365125"/>
          </a:xfrm>
        </p:spPr>
        <p:txBody>
          <a:bodyPr/>
          <a:lstStyle/>
          <a:p>
            <a:r>
              <a:rPr lang="fr-FR" dirty="0"/>
              <a:t>LES APPORTS PRATIQUES DE L’IA EN DOMMAGE CORPOREL</a:t>
            </a:r>
          </a:p>
        </p:txBody>
      </p:sp>
      <p:sp>
        <p:nvSpPr>
          <p:cNvPr id="12" name="Espace réservé du numéro de diapositive 11">
            <a:extLst>
              <a:ext uri="{FF2B5EF4-FFF2-40B4-BE49-F238E27FC236}">
                <a16:creationId xmlns:a16="http://schemas.microsoft.com/office/drawing/2014/main" id="{2C2E3BC7-CB73-CF10-5128-508B39F2B655}"/>
              </a:ext>
            </a:extLst>
          </p:cNvPr>
          <p:cNvSpPr>
            <a:spLocks noGrp="1"/>
          </p:cNvSpPr>
          <p:nvPr>
            <p:ph type="sldNum" sz="quarter" idx="12"/>
          </p:nvPr>
        </p:nvSpPr>
        <p:spPr/>
        <p:txBody>
          <a:bodyPr/>
          <a:lstStyle/>
          <a:p>
            <a:fld id="{8415421A-8635-4166-92D2-5F6D44CB9F91}" type="slidenum">
              <a:rPr lang="fr-FR" smtClean="0"/>
              <a:t>38</a:t>
            </a:fld>
            <a:endParaRPr lang="fr-FR"/>
          </a:p>
        </p:txBody>
      </p:sp>
    </p:spTree>
    <p:extLst>
      <p:ext uri="{BB962C8B-B14F-4D97-AF65-F5344CB8AC3E}">
        <p14:creationId xmlns:p14="http://schemas.microsoft.com/office/powerpoint/2010/main" val="2409601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29F9C-B22D-AEF5-0FF0-A3D35089E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10704-ABFE-FC30-FDF1-F04816DFCA56}"/>
              </a:ext>
            </a:extLst>
          </p:cNvPr>
          <p:cNvSpPr>
            <a:spLocks noGrp="1"/>
          </p:cNvSpPr>
          <p:nvPr>
            <p:ph type="title"/>
          </p:nvPr>
        </p:nvSpPr>
        <p:spPr>
          <a:xfrm>
            <a:off x="838200" y="365126"/>
            <a:ext cx="9878568" cy="919221"/>
          </a:xfrm>
        </p:spPr>
        <p:txBody>
          <a:bodyPr/>
          <a:lstStyle/>
          <a:p>
            <a:r>
              <a:rPr lang="fr-FR" dirty="0"/>
              <a:t>C. Trucs et astuces</a:t>
            </a:r>
            <a:endParaRPr lang="fr-FR" sz="1800" dirty="0"/>
          </a:p>
        </p:txBody>
      </p:sp>
      <p:sp>
        <p:nvSpPr>
          <p:cNvPr id="44" name="Content Placeholder 43">
            <a:extLst>
              <a:ext uri="{FF2B5EF4-FFF2-40B4-BE49-F238E27FC236}">
                <a16:creationId xmlns:a16="http://schemas.microsoft.com/office/drawing/2014/main" id="{47C58F4E-549B-83E0-CE90-890ED6015A0E}"/>
              </a:ext>
            </a:extLst>
          </p:cNvPr>
          <p:cNvSpPr>
            <a:spLocks noGrp="1"/>
          </p:cNvSpPr>
          <p:nvPr>
            <p:ph idx="1"/>
          </p:nvPr>
        </p:nvSpPr>
        <p:spPr>
          <a:xfrm>
            <a:off x="838200" y="1722402"/>
            <a:ext cx="10515600" cy="3413196"/>
          </a:xfrm>
        </p:spPr>
        <p:txBody>
          <a:bodyPr/>
          <a:lstStyle/>
          <a:p>
            <a:pPr marL="285750" indent="-285750">
              <a:lnSpc>
                <a:spcPct val="100000"/>
              </a:lnSpc>
              <a:spcBef>
                <a:spcPts val="100"/>
              </a:spcBef>
              <a:buClr>
                <a:srgbClr val="5F8896"/>
              </a:buClr>
              <a:buFont typeface="Arial" panose="020B0604020202020204" pitchFamily="34" charset="0"/>
              <a:buChar char="•"/>
            </a:pPr>
            <a:r>
              <a:rPr lang="fr-FR" sz="1600" dirty="0">
                <a:solidFill>
                  <a:srgbClr val="B39C65"/>
                </a:solidFill>
                <a:hlinkClick r:id="rId3">
                  <a:extLst>
                    <a:ext uri="{A12FA001-AC4F-418D-AE19-62706E023703}">
                      <ahyp:hlinkClr xmlns:ahyp="http://schemas.microsoft.com/office/drawing/2018/hyperlinkcolor" val="tx"/>
                    </a:ext>
                  </a:extLst>
                </a:hlinkClick>
              </a:rPr>
              <a:t>Optimisation de Claude AI par le Pr </a:t>
            </a:r>
            <a:r>
              <a:rPr lang="fr-FR" sz="1600" dirty="0" err="1">
                <a:solidFill>
                  <a:srgbClr val="B39C65"/>
                </a:solidFill>
                <a:hlinkClick r:id="rId3">
                  <a:extLst>
                    <a:ext uri="{A12FA001-AC4F-418D-AE19-62706E023703}">
                      <ahyp:hlinkClr xmlns:ahyp="http://schemas.microsoft.com/office/drawing/2018/hyperlinkcolor" val="tx"/>
                    </a:ext>
                  </a:extLst>
                </a:hlinkClick>
              </a:rPr>
              <a:t>Quézel-Ambrunaz</a:t>
            </a:r>
            <a:r>
              <a:rPr lang="fr-FR" sz="1600" dirty="0">
                <a:solidFill>
                  <a:srgbClr val="B39C65"/>
                </a:solidFill>
                <a:hlinkClick r:id="rId3">
                  <a:extLst>
                    <a:ext uri="{A12FA001-AC4F-418D-AE19-62706E023703}">
                      <ahyp:hlinkClr xmlns:ahyp="http://schemas.microsoft.com/office/drawing/2018/hyperlinkcolor" val="tx"/>
                    </a:ext>
                  </a:extLst>
                </a:hlinkClick>
              </a:rPr>
              <a:t> </a:t>
            </a:r>
            <a:r>
              <a:rPr lang="fr-FR" sz="1600" u="sng" dirty="0">
                <a:solidFill>
                  <a:srgbClr val="B39C65"/>
                </a:solidFill>
                <a:hlinkClick r:id="rId3">
                  <a:extLst>
                    <a:ext uri="{A12FA001-AC4F-418D-AE19-62706E023703}">
                      <ahyp:hlinkClr xmlns:ahyp="http://schemas.microsoft.com/office/drawing/2018/hyperlinkcolor" val="tx"/>
                    </a:ext>
                  </a:extLst>
                </a:hlinkClick>
              </a:rPr>
              <a:t>:</a:t>
            </a:r>
            <a:r>
              <a:rPr lang="fr-FR" sz="1600" u="sng" dirty="0">
                <a:solidFill>
                  <a:schemeClr val="accent1">
                    <a:lumMod val="75000"/>
                  </a:schemeClr>
                </a:solidFill>
                <a:hlinkClick r:id="rId3">
                  <a:extLst>
                    <a:ext uri="{A12FA001-AC4F-418D-AE19-62706E023703}">
                      <ahyp:hlinkClr xmlns:ahyp="http://schemas.microsoft.com/office/drawing/2018/hyperlinkcolor" val="tx"/>
                    </a:ext>
                  </a:extLst>
                </a:hlinkClick>
              </a:rPr>
              <a:t> </a:t>
            </a:r>
            <a:r>
              <a:rPr lang="fr-FR" sz="1600" u="sng" dirty="0">
                <a:solidFill>
                  <a:schemeClr val="accent1">
                    <a:lumMod val="75000"/>
                  </a:schemeClr>
                </a:solidFill>
              </a:rPr>
              <a:t> </a:t>
            </a:r>
            <a:r>
              <a:rPr lang="fr-FR" sz="1600" dirty="0">
                <a:solidFill>
                  <a:schemeClr val="accent1">
                    <a:lumMod val="75000"/>
                  </a:schemeClr>
                </a:solidFill>
                <a:hlinkClick r:id="rId4">
                  <a:extLst>
                    <a:ext uri="{A12FA001-AC4F-418D-AE19-62706E023703}">
                      <ahyp:hlinkClr xmlns:ahyp="http://schemas.microsoft.com/office/drawing/2018/hyperlinkcolor" val="tx"/>
                    </a:ext>
                  </a:extLst>
                </a:hlinkClick>
              </a:rPr>
              <a:t>https://jurimetrie.link/skill</a:t>
            </a:r>
            <a:endParaRPr lang="fr-FR" sz="1600" dirty="0">
              <a:solidFill>
                <a:schemeClr val="accent1">
                  <a:lumMod val="75000"/>
                </a:schemeClr>
              </a:solidFill>
            </a:endParaRPr>
          </a:p>
          <a:p>
            <a:pPr marL="285750" indent="-285750">
              <a:lnSpc>
                <a:spcPct val="100000"/>
              </a:lnSpc>
              <a:spcBef>
                <a:spcPts val="100"/>
              </a:spcBef>
              <a:buClr>
                <a:srgbClr val="5F8896"/>
              </a:buClr>
              <a:buFont typeface="Arial" panose="020B0604020202020204" pitchFamily="34" charset="0"/>
              <a:buChar char="•"/>
            </a:pPr>
            <a:endParaRPr lang="fr-FR" sz="1600" dirty="0"/>
          </a:p>
          <a:p>
            <a:pPr marL="285750" indent="-285750">
              <a:lnSpc>
                <a:spcPct val="100000"/>
              </a:lnSpc>
              <a:spcBef>
                <a:spcPts val="100"/>
              </a:spcBef>
              <a:buClr>
                <a:srgbClr val="5F8896"/>
              </a:buClr>
              <a:buFont typeface="Arial" panose="020B0604020202020204" pitchFamily="34" charset="0"/>
              <a:buChar char="•"/>
            </a:pPr>
            <a:r>
              <a:rPr lang="fr-FR" sz="1600" dirty="0">
                <a:hlinkClick r:id="rId3"/>
              </a:rPr>
              <a:t>https://www.francenum.gouv.fr/guides-et-conseils/intelligence-artificielle/generation-de-contenus-texte-image-son-video/comment-0</a:t>
            </a:r>
            <a:endParaRPr lang="fr-FR" sz="1600" dirty="0"/>
          </a:p>
          <a:p>
            <a:pPr marL="285750" indent="-285750">
              <a:lnSpc>
                <a:spcPct val="100000"/>
              </a:lnSpc>
              <a:spcBef>
                <a:spcPts val="100"/>
              </a:spcBef>
              <a:buClr>
                <a:srgbClr val="5F8896"/>
              </a:buClr>
              <a:buFont typeface="Arial" panose="020B0604020202020204" pitchFamily="34" charset="0"/>
              <a:buChar char="•"/>
            </a:pPr>
            <a:endParaRPr lang="fr-FR" sz="1600" dirty="0"/>
          </a:p>
          <a:p>
            <a:pPr marL="285750" indent="-285750">
              <a:lnSpc>
                <a:spcPct val="100000"/>
              </a:lnSpc>
              <a:spcBef>
                <a:spcPts val="100"/>
              </a:spcBef>
              <a:buClr>
                <a:srgbClr val="5F8896"/>
              </a:buClr>
              <a:buFont typeface="Arial" panose="020B0604020202020204" pitchFamily="34" charset="0"/>
              <a:buChar char="•"/>
            </a:pPr>
            <a:r>
              <a:rPr lang="fr-FR" sz="1600" u="sng" dirty="0">
                <a:hlinkClick r:id="rId5"/>
              </a:rPr>
              <a:t>https://www.village-justice.com/articles/chatgpt-comment-diminuer-les-hallucinations-pour-les-juristes,50029.html</a:t>
            </a:r>
            <a:r>
              <a:rPr lang="fr-FR" sz="1600" dirty="0"/>
              <a:t> </a:t>
            </a:r>
          </a:p>
          <a:p>
            <a:pPr marL="285750" indent="-285750">
              <a:lnSpc>
                <a:spcPct val="100000"/>
              </a:lnSpc>
              <a:spcBef>
                <a:spcPts val="100"/>
              </a:spcBef>
              <a:buClr>
                <a:srgbClr val="5F8896"/>
              </a:buClr>
              <a:buFont typeface="Arial" panose="020B0604020202020204" pitchFamily="34" charset="0"/>
              <a:buChar char="•"/>
            </a:pPr>
            <a:endParaRPr lang="fr-FR" sz="1600" dirty="0"/>
          </a:p>
          <a:p>
            <a:pPr marL="285750" indent="-285750">
              <a:lnSpc>
                <a:spcPct val="100000"/>
              </a:lnSpc>
              <a:spcBef>
                <a:spcPts val="100"/>
              </a:spcBef>
              <a:buClr>
                <a:srgbClr val="5F8896"/>
              </a:buClr>
              <a:buFont typeface="Arial" panose="020B0604020202020204" pitchFamily="34" charset="0"/>
              <a:buChar char="•"/>
            </a:pPr>
            <a:r>
              <a:rPr lang="fr-FR" sz="1600" u="sng" dirty="0">
                <a:hlinkClick r:id="rId6"/>
              </a:rPr>
              <a:t>https://www.village-justice.com/articles/chatgpt-monde-juridique-duo-gagnant,49116.html</a:t>
            </a:r>
            <a:r>
              <a:rPr lang="fr-FR" sz="1600" dirty="0"/>
              <a:t> </a:t>
            </a:r>
          </a:p>
          <a:p>
            <a:pPr marL="285750" indent="-285750">
              <a:lnSpc>
                <a:spcPct val="100000"/>
              </a:lnSpc>
              <a:spcBef>
                <a:spcPts val="100"/>
              </a:spcBef>
              <a:buClr>
                <a:srgbClr val="5F8896"/>
              </a:buClr>
              <a:buFont typeface="Arial" panose="020B0604020202020204" pitchFamily="34" charset="0"/>
              <a:buChar char="•"/>
            </a:pPr>
            <a:endParaRPr lang="fr-FR" sz="1600" dirty="0"/>
          </a:p>
          <a:p>
            <a:pPr marL="285750" indent="-285750">
              <a:lnSpc>
                <a:spcPct val="100000"/>
              </a:lnSpc>
              <a:spcBef>
                <a:spcPts val="100"/>
              </a:spcBef>
              <a:buClr>
                <a:srgbClr val="5F8896"/>
              </a:buClr>
              <a:buFont typeface="Arial" panose="020B0604020202020204" pitchFamily="34" charset="0"/>
              <a:buChar char="•"/>
            </a:pPr>
            <a:r>
              <a:rPr lang="fr-FR" sz="1600" u="sng" dirty="0">
                <a:hlinkClick r:id="rId7"/>
              </a:rPr>
              <a:t>Guide d'utilisateurs - Lexis+ | Support &amp; Formation | LexisNexis France</a:t>
            </a:r>
            <a:endParaRPr lang="fr-FR" sz="1600" u="sng" dirty="0"/>
          </a:p>
          <a:p>
            <a:pPr marL="285750" indent="-285750">
              <a:lnSpc>
                <a:spcPct val="100000"/>
              </a:lnSpc>
              <a:spcBef>
                <a:spcPts val="100"/>
              </a:spcBef>
              <a:buClr>
                <a:srgbClr val="5F8896"/>
              </a:buClr>
              <a:buFont typeface="Arial" panose="020B0604020202020204" pitchFamily="34" charset="0"/>
              <a:buChar char="•"/>
            </a:pPr>
            <a:endParaRPr lang="fr-FR" sz="1600" u="sng" dirty="0">
              <a:hlinkClick r:id="rId8"/>
            </a:endParaRPr>
          </a:p>
          <a:p>
            <a:pPr marL="285750" indent="-285750">
              <a:lnSpc>
                <a:spcPct val="100000"/>
              </a:lnSpc>
              <a:spcBef>
                <a:spcPts val="100"/>
              </a:spcBef>
              <a:buClr>
                <a:srgbClr val="5F8896"/>
              </a:buClr>
              <a:buFont typeface="Arial" panose="020B0604020202020204" pitchFamily="34" charset="0"/>
              <a:buChar char="•"/>
            </a:pPr>
            <a:r>
              <a:rPr lang="fr-FR" sz="1600" u="sng" dirty="0">
                <a:hlinkClick r:id="rId8"/>
              </a:rPr>
              <a:t>Lexis+ AI : 5 conseils pour rédiger efficacement un prompt | Support &amp; Formation</a:t>
            </a:r>
            <a:endParaRPr lang="fr-FR" sz="1600" dirty="0"/>
          </a:p>
          <a:p>
            <a:pPr marL="285750" indent="-285750">
              <a:lnSpc>
                <a:spcPct val="100000"/>
              </a:lnSpc>
              <a:spcBef>
                <a:spcPts val="100"/>
              </a:spcBef>
              <a:buClr>
                <a:srgbClr val="5F8896"/>
              </a:buClr>
              <a:buFont typeface="Arial" panose="020B0604020202020204" pitchFamily="34" charset="0"/>
              <a:buChar char="•"/>
            </a:pPr>
            <a:endParaRPr lang="fr-FR" dirty="0"/>
          </a:p>
          <a:p>
            <a:pPr marL="552450" lvl="1" indent="-285750">
              <a:lnSpc>
                <a:spcPct val="100000"/>
              </a:lnSpc>
              <a:spcBef>
                <a:spcPts val="100"/>
              </a:spcBef>
              <a:buClr>
                <a:srgbClr val="5F8896"/>
              </a:buClr>
              <a:buFontTx/>
              <a:buChar char="-"/>
            </a:pPr>
            <a:endParaRPr lang="fr-FR" sz="1400" dirty="0"/>
          </a:p>
          <a:p>
            <a:endParaRPr lang="fr-FR" sz="1400" dirty="0"/>
          </a:p>
          <a:p>
            <a:r>
              <a:rPr lang="fr-FR" sz="1400" dirty="0"/>
              <a:t> </a:t>
            </a:r>
          </a:p>
        </p:txBody>
      </p:sp>
      <p:sp>
        <p:nvSpPr>
          <p:cNvPr id="5" name="Slide Number Placeholder 4">
            <a:extLst>
              <a:ext uri="{FF2B5EF4-FFF2-40B4-BE49-F238E27FC236}">
                <a16:creationId xmlns:a16="http://schemas.microsoft.com/office/drawing/2014/main" id="{11ED1EFE-866F-F2A3-FE22-934FE72AED58}"/>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39</a:t>
            </a:fld>
            <a:endParaRPr lang="fr-FR"/>
          </a:p>
        </p:txBody>
      </p:sp>
      <p:sp>
        <p:nvSpPr>
          <p:cNvPr id="7" name="Footer Placeholder 3">
            <a:extLst>
              <a:ext uri="{FF2B5EF4-FFF2-40B4-BE49-F238E27FC236}">
                <a16:creationId xmlns:a16="http://schemas.microsoft.com/office/drawing/2014/main" id="{17544516-62C5-5139-E981-DB0481598EAE}"/>
              </a:ext>
            </a:extLst>
          </p:cNvPr>
          <p:cNvSpPr>
            <a:spLocks noGrp="1"/>
          </p:cNvSpPr>
          <p:nvPr>
            <p:ph type="ftr" sz="quarter" idx="11"/>
          </p:nvPr>
        </p:nvSpPr>
        <p:spPr>
          <a:xfrm>
            <a:off x="3774017" y="6127749"/>
            <a:ext cx="4643966" cy="365125"/>
          </a:xfrm>
        </p:spPr>
        <p:txBody>
          <a:bodyPr/>
          <a:lstStyle/>
          <a:p>
            <a:r>
              <a:rPr lang="fr-FR" dirty="0"/>
              <a:t>LES APPORTS PRATIQUES DE L’IA EN DOMMAGE CORPOREL</a:t>
            </a:r>
          </a:p>
        </p:txBody>
      </p:sp>
    </p:spTree>
    <p:extLst>
      <p:ext uri="{BB962C8B-B14F-4D97-AF65-F5344CB8AC3E}">
        <p14:creationId xmlns:p14="http://schemas.microsoft.com/office/powerpoint/2010/main" val="1429352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85810-9BA8-966E-E5D2-3A3B6A68B7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12F8F-6A5B-B21C-E18A-57C9A3867410}"/>
              </a:ext>
            </a:extLst>
          </p:cNvPr>
          <p:cNvSpPr>
            <a:spLocks noGrp="1"/>
          </p:cNvSpPr>
          <p:nvPr>
            <p:ph type="title"/>
          </p:nvPr>
        </p:nvSpPr>
        <p:spPr/>
        <p:txBody>
          <a:bodyPr/>
          <a:lstStyle/>
          <a:p>
            <a:r>
              <a:rPr lang="fr-FR" dirty="0"/>
              <a:t>A. DEFINITIONS</a:t>
            </a:r>
          </a:p>
        </p:txBody>
      </p:sp>
      <p:sp>
        <p:nvSpPr>
          <p:cNvPr id="4" name="TextBox 3">
            <a:extLst>
              <a:ext uri="{FF2B5EF4-FFF2-40B4-BE49-F238E27FC236}">
                <a16:creationId xmlns:a16="http://schemas.microsoft.com/office/drawing/2014/main" id="{C6E529A8-CB84-35DC-BE0C-156C495D1FD6}"/>
              </a:ext>
            </a:extLst>
          </p:cNvPr>
          <p:cNvSpPr txBox="1"/>
          <p:nvPr/>
        </p:nvSpPr>
        <p:spPr>
          <a:xfrm>
            <a:off x="7015162" y="2141946"/>
            <a:ext cx="4730750" cy="3746270"/>
          </a:xfrm>
          <a:prstGeom prst="rect">
            <a:avLst/>
          </a:prstGeom>
          <a:solidFill>
            <a:schemeClr val="bg1"/>
          </a:solidFill>
          <a:ln>
            <a:noFill/>
          </a:ln>
          <a:effectLst>
            <a:outerShdw dist="38100" dir="16200000" rotWithShape="0">
              <a:schemeClr val="accent2"/>
            </a:outerShdw>
          </a:effectLst>
        </p:spPr>
        <p:txBody>
          <a:bodyPr wrap="square">
            <a:noAutofit/>
          </a:bodyPr>
          <a:lstStyle/>
          <a:p>
            <a:pPr marL="174625" lvl="1" algn="just"/>
            <a:r>
              <a:rPr lang="fr-FR" b="1" dirty="0"/>
              <a:t>Définition du Système IA par le Parlement Européen sur l’IA </a:t>
            </a:r>
            <a:r>
              <a:rPr lang="fr-FR" sz="1600" b="1" i="1" dirty="0"/>
              <a:t>(Article 13 de l’AI Act du 13 juin 2024) </a:t>
            </a:r>
            <a:r>
              <a:rPr lang="fr-FR" sz="1600" dirty="0"/>
              <a:t>qui entrera pleinement </a:t>
            </a:r>
            <a:r>
              <a:rPr lang="fr-FR" sz="1600" u="sng" dirty="0"/>
              <a:t>en vigueur au 2 août 2026 </a:t>
            </a:r>
            <a:r>
              <a:rPr lang="fr-FR" sz="1600" dirty="0"/>
              <a:t>:</a:t>
            </a:r>
            <a:r>
              <a:rPr lang="fr-FR" dirty="0"/>
              <a:t> </a:t>
            </a:r>
            <a:r>
              <a:rPr lang="fr-FR" sz="1600" i="1" dirty="0"/>
              <a:t>« un </a:t>
            </a:r>
            <a:r>
              <a:rPr lang="fr-FR" sz="1600" b="1" i="1" dirty="0"/>
              <a:t>système automatisé </a:t>
            </a:r>
            <a:r>
              <a:rPr lang="fr-FR" sz="1600" i="1" dirty="0"/>
              <a:t>qui est conçu pour </a:t>
            </a:r>
            <a:r>
              <a:rPr lang="fr-FR" sz="1600" b="1" i="1" dirty="0"/>
              <a:t>fonctionner à différents niveaux d’autonomie et peut faire preuve d’une capacité d’adaptation après son déploiement</a:t>
            </a:r>
            <a:r>
              <a:rPr lang="fr-FR" sz="1600" i="1" dirty="0"/>
              <a:t>, et qui, pour des objectifs explicites ou implicites, </a:t>
            </a:r>
            <a:r>
              <a:rPr lang="fr-FR" sz="1600" i="1" u="sng" dirty="0"/>
              <a:t>déduit, à partir des entrées qu’il reçoit</a:t>
            </a:r>
            <a:r>
              <a:rPr lang="fr-FR" sz="1600" i="1" dirty="0"/>
              <a:t>, la manière de générer des sorties </a:t>
            </a:r>
            <a:r>
              <a:rPr lang="fr-FR" sz="1600" b="1" i="1" dirty="0"/>
              <a:t>telles que des prédictions, du contenu, des recommandations ou des décisions</a:t>
            </a:r>
            <a:r>
              <a:rPr lang="fr-FR" sz="1600" i="1" dirty="0"/>
              <a:t> qui peuvent influencer les environnements physiques ou virtuels; »</a:t>
            </a:r>
          </a:p>
          <a:p>
            <a:pPr marL="174625" lvl="1" algn="just"/>
            <a:endParaRPr lang="fr-FR" sz="800" i="1" dirty="0">
              <a:solidFill>
                <a:schemeClr val="accent1">
                  <a:lumMod val="75000"/>
                </a:schemeClr>
              </a:solidFill>
            </a:endParaRPr>
          </a:p>
          <a:p>
            <a:pPr marL="174625" lvl="1" algn="just"/>
            <a:r>
              <a:rPr lang="fr-FR" sz="1600" dirty="0">
                <a:solidFill>
                  <a:schemeClr val="accent1">
                    <a:lumMod val="75000"/>
                  </a:schemeClr>
                </a:solidFill>
                <a:hlinkClick r:id="rId2">
                  <a:extLst>
                    <a:ext uri="{A12FA001-AC4F-418D-AE19-62706E023703}">
                      <ahyp:hlinkClr xmlns:ahyp="http://schemas.microsoft.com/office/drawing/2018/hyperlinkcolor" val="tx"/>
                    </a:ext>
                  </a:extLst>
                </a:hlinkClick>
              </a:rPr>
              <a:t>Règlement - UE - 2024/1689 - EN - EUR-Lex</a:t>
            </a:r>
            <a:endParaRPr lang="fr-FR" sz="1600" dirty="0">
              <a:solidFill>
                <a:schemeClr val="accent1">
                  <a:lumMod val="75000"/>
                </a:schemeClr>
              </a:solidFill>
            </a:endParaRPr>
          </a:p>
        </p:txBody>
      </p:sp>
      <p:sp>
        <p:nvSpPr>
          <p:cNvPr id="5" name="TextBox 4">
            <a:extLst>
              <a:ext uri="{FF2B5EF4-FFF2-40B4-BE49-F238E27FC236}">
                <a16:creationId xmlns:a16="http://schemas.microsoft.com/office/drawing/2014/main" id="{BEAF6F77-4EFE-BE54-0528-13CDEEFF0969}"/>
              </a:ext>
            </a:extLst>
          </p:cNvPr>
          <p:cNvSpPr txBox="1"/>
          <p:nvPr/>
        </p:nvSpPr>
        <p:spPr>
          <a:xfrm>
            <a:off x="793237" y="1703056"/>
            <a:ext cx="5961555" cy="1600438"/>
          </a:xfrm>
          <a:prstGeom prst="rect">
            <a:avLst/>
          </a:prstGeom>
          <a:solidFill>
            <a:schemeClr val="bg2">
              <a:lumMod val="20000"/>
              <a:lumOff val="80000"/>
            </a:schemeClr>
          </a:solidFill>
          <a:ln>
            <a:noFill/>
          </a:ln>
          <a:effectLst/>
        </p:spPr>
        <p:txBody>
          <a:bodyPr wrap="square" lIns="0">
            <a:spAutoFit/>
          </a:bodyPr>
          <a:lstStyle/>
          <a:p>
            <a:pPr marL="174625" lvl="1" algn="just"/>
            <a:r>
              <a:rPr lang="fr-FR" b="1" dirty="0"/>
              <a:t>Définition par Le Chat Mistra AI</a:t>
            </a:r>
            <a:r>
              <a:rPr lang="fr-FR" dirty="0"/>
              <a:t>: </a:t>
            </a:r>
            <a:r>
              <a:rPr lang="fr-FR" sz="1600" i="1" dirty="0"/>
              <a:t>« L’intelligence artificielle (IA) désigne l’ensemble des technologies permettant à des machines </a:t>
            </a:r>
            <a:r>
              <a:rPr lang="fr-FR" sz="1600" b="1" i="1" u="sng" dirty="0"/>
              <a:t>d’imiter</a:t>
            </a:r>
            <a:r>
              <a:rPr lang="fr-FR" sz="1600" b="1" i="1" dirty="0"/>
              <a:t> certaines fonctions cognitives humaines, comme l’apprentissage, le raisonnement ou la prise de décision</a:t>
            </a:r>
            <a:r>
              <a:rPr lang="fr-FR" sz="1600" i="1" dirty="0"/>
              <a:t>. Grâce au machine </a:t>
            </a:r>
            <a:r>
              <a:rPr lang="fr-FR" sz="1600" i="1" dirty="0" err="1"/>
              <a:t>learning</a:t>
            </a:r>
            <a:r>
              <a:rPr lang="fr-FR" sz="1600" i="1" dirty="0"/>
              <a:t> et au traitement du langage naturel, l’IA transforme de nombreux secteurs, y compris le droit. »</a:t>
            </a:r>
          </a:p>
        </p:txBody>
      </p:sp>
      <p:pic>
        <p:nvPicPr>
          <p:cNvPr id="7" name="Graphic 6" descr="Gavel outline">
            <a:extLst>
              <a:ext uri="{FF2B5EF4-FFF2-40B4-BE49-F238E27FC236}">
                <a16:creationId xmlns:a16="http://schemas.microsoft.com/office/drawing/2014/main" id="{50A94F5D-5FFD-5E65-5715-438A432942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5162" y="969784"/>
            <a:ext cx="914400" cy="914400"/>
          </a:xfrm>
          <a:prstGeom prst="rect">
            <a:avLst/>
          </a:prstGeom>
        </p:spPr>
      </p:pic>
      <p:sp>
        <p:nvSpPr>
          <p:cNvPr id="3" name="TextBox 4">
            <a:extLst>
              <a:ext uri="{FF2B5EF4-FFF2-40B4-BE49-F238E27FC236}">
                <a16:creationId xmlns:a16="http://schemas.microsoft.com/office/drawing/2014/main" id="{0933AAF3-AED2-F291-859C-77BDA8743F4C}"/>
              </a:ext>
            </a:extLst>
          </p:cNvPr>
          <p:cNvSpPr txBox="1"/>
          <p:nvPr/>
        </p:nvSpPr>
        <p:spPr>
          <a:xfrm>
            <a:off x="793237" y="3554506"/>
            <a:ext cx="5961555" cy="2246769"/>
          </a:xfrm>
          <a:prstGeom prst="rect">
            <a:avLst/>
          </a:prstGeom>
          <a:solidFill>
            <a:schemeClr val="bg2">
              <a:lumMod val="20000"/>
              <a:lumOff val="80000"/>
            </a:schemeClr>
          </a:solidFill>
          <a:ln>
            <a:noFill/>
          </a:ln>
          <a:effectLst/>
        </p:spPr>
        <p:txBody>
          <a:bodyPr wrap="square" lIns="0">
            <a:spAutoFit/>
          </a:bodyPr>
          <a:lstStyle/>
          <a:p>
            <a:pPr marL="174625" lvl="1" algn="just"/>
            <a:r>
              <a:rPr lang="fr-FR" b="1" dirty="0"/>
              <a:t>LLM « Large </a:t>
            </a:r>
            <a:r>
              <a:rPr lang="fr-FR" b="1" dirty="0" err="1"/>
              <a:t>Language</a:t>
            </a:r>
            <a:r>
              <a:rPr lang="fr-FR" b="1" dirty="0"/>
              <a:t> Model » </a:t>
            </a:r>
            <a:r>
              <a:rPr lang="fr-FR" sz="1600" dirty="0"/>
              <a:t>: </a:t>
            </a:r>
            <a:r>
              <a:rPr lang="fr-FR" sz="1600" b="1" dirty="0"/>
              <a:t>Grand modèle de langage conçu pour comprendre, générer et manipuler une multitude de données</a:t>
            </a:r>
            <a:r>
              <a:rPr lang="fr-FR" sz="1600" dirty="0"/>
              <a:t> pour apporter une réponse à son utilisateur.</a:t>
            </a:r>
          </a:p>
          <a:p>
            <a:pPr marL="174625" lvl="1" algn="just"/>
            <a:endParaRPr lang="fr-FR" sz="800" dirty="0"/>
          </a:p>
          <a:p>
            <a:pPr marL="174625" lvl="1" algn="just"/>
            <a:r>
              <a:rPr lang="fr-FR" b="1" dirty="0"/>
              <a:t>GPT « </a:t>
            </a:r>
            <a:r>
              <a:rPr lang="fr-FR" b="1" dirty="0" err="1"/>
              <a:t>Generative</a:t>
            </a:r>
            <a:r>
              <a:rPr lang="fr-FR" b="1" dirty="0"/>
              <a:t> Pre-</a:t>
            </a:r>
            <a:r>
              <a:rPr lang="fr-FR" b="1" dirty="0" err="1"/>
              <a:t>Trained</a:t>
            </a:r>
            <a:r>
              <a:rPr lang="fr-FR" b="1" dirty="0"/>
              <a:t> Transformers » </a:t>
            </a:r>
            <a:r>
              <a:rPr lang="fr-FR" sz="1600" dirty="0"/>
              <a:t>:</a:t>
            </a:r>
            <a:r>
              <a:rPr lang="fr-FR" sz="1600" b="1" dirty="0"/>
              <a:t> </a:t>
            </a:r>
            <a:r>
              <a:rPr lang="fr-FR" sz="1600" dirty="0"/>
              <a:t>Sont des LLM. Modèles de langage pré-entrainés </a:t>
            </a:r>
            <a:r>
              <a:rPr lang="fr-FR" sz="1600" u="sng" dirty="0"/>
              <a:t>utilisant des données et algorithmes mis à leur disposition</a:t>
            </a:r>
            <a:r>
              <a:rPr lang="fr-FR" sz="1600" dirty="0"/>
              <a:t> ayant une fonction interactive, puisque ils sont capable de </a:t>
            </a:r>
            <a:r>
              <a:rPr lang="fr-FR" sz="1600" u="sng" dirty="0"/>
              <a:t>dialoguer avec ses interlocuteurs</a:t>
            </a:r>
            <a:r>
              <a:rPr lang="fr-FR" sz="1600" dirty="0"/>
              <a:t>. =) IA conversationnelles (CHAT-GPT, Le Chat Mistral AI …)</a:t>
            </a:r>
          </a:p>
        </p:txBody>
      </p:sp>
      <p:sp>
        <p:nvSpPr>
          <p:cNvPr id="9" name="Footer Placeholder 3">
            <a:extLst>
              <a:ext uri="{FF2B5EF4-FFF2-40B4-BE49-F238E27FC236}">
                <a16:creationId xmlns:a16="http://schemas.microsoft.com/office/drawing/2014/main" id="{876EB34A-FDC8-D4EC-D739-95D012E7F218}"/>
              </a:ext>
            </a:extLst>
          </p:cNvPr>
          <p:cNvSpPr>
            <a:spLocks noGrp="1"/>
          </p:cNvSpPr>
          <p:nvPr>
            <p:ph type="ftr" sz="quarter" idx="11"/>
          </p:nvPr>
        </p:nvSpPr>
        <p:spPr>
          <a:xfrm>
            <a:off x="3774017" y="6165991"/>
            <a:ext cx="4643966" cy="365125"/>
          </a:xfrm>
        </p:spPr>
        <p:txBody>
          <a:bodyPr/>
          <a:lstStyle/>
          <a:p>
            <a:r>
              <a:rPr lang="fr-FR" dirty="0"/>
              <a:t>LES APPORTS PRATIQUES DE L’IA EN DOMMAGE CORPOREL</a:t>
            </a:r>
          </a:p>
        </p:txBody>
      </p:sp>
      <p:sp>
        <p:nvSpPr>
          <p:cNvPr id="11" name="ZoneTexte 10">
            <a:extLst>
              <a:ext uri="{FF2B5EF4-FFF2-40B4-BE49-F238E27FC236}">
                <a16:creationId xmlns:a16="http://schemas.microsoft.com/office/drawing/2014/main" id="{2029F2C0-2A7D-27C4-27AF-1AFD7E43DFDE}"/>
              </a:ext>
            </a:extLst>
          </p:cNvPr>
          <p:cNvSpPr txBox="1"/>
          <p:nvPr/>
        </p:nvSpPr>
        <p:spPr>
          <a:xfrm>
            <a:off x="11691366" y="70481"/>
            <a:ext cx="500634" cy="369332"/>
          </a:xfrm>
          <a:prstGeom prst="rect">
            <a:avLst/>
          </a:prstGeom>
          <a:noFill/>
        </p:spPr>
        <p:txBody>
          <a:bodyPr wrap="square">
            <a:spAutoFit/>
          </a:bodyPr>
          <a:lstStyle/>
          <a:p>
            <a:fld id="{8415421A-8635-4166-92D2-5F6D44CB9F91}" type="slidenum">
              <a:rPr lang="fr-FR" smtClean="0">
                <a:solidFill>
                  <a:schemeClr val="bg1"/>
                </a:solidFill>
              </a:rPr>
              <a:pPr/>
              <a:t>4</a:t>
            </a:fld>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4F9AAFC5-85A3-92DD-C129-4C7D6CA43143}"/>
              </a:ext>
            </a:extLst>
          </p:cNvPr>
          <p:cNvSpPr>
            <a:spLocks noGrp="1"/>
          </p:cNvSpPr>
          <p:nvPr>
            <p:ph type="sldNum" sz="quarter" idx="12"/>
          </p:nvPr>
        </p:nvSpPr>
        <p:spPr/>
        <p:txBody>
          <a:bodyPr/>
          <a:lstStyle/>
          <a:p>
            <a:fld id="{8415421A-8635-4166-92D2-5F6D44CB9F91}" type="slidenum">
              <a:rPr lang="fr-FR" smtClean="0"/>
              <a:t>4</a:t>
            </a:fld>
            <a:endParaRPr lang="fr-FR"/>
          </a:p>
        </p:txBody>
      </p:sp>
    </p:spTree>
    <p:extLst>
      <p:ext uri="{BB962C8B-B14F-4D97-AF65-F5344CB8AC3E}">
        <p14:creationId xmlns:p14="http://schemas.microsoft.com/office/powerpoint/2010/main" val="861153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6C2FA-1668-78D6-5C08-10C59F846C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D211C-637B-1CB2-1D17-ECA42E727293}"/>
              </a:ext>
            </a:extLst>
          </p:cNvPr>
          <p:cNvSpPr>
            <a:spLocks noGrp="1"/>
          </p:cNvSpPr>
          <p:nvPr>
            <p:ph type="title"/>
          </p:nvPr>
        </p:nvSpPr>
        <p:spPr/>
        <p:txBody>
          <a:bodyPr/>
          <a:lstStyle/>
          <a:p>
            <a:r>
              <a:rPr lang="fr-FR" dirty="0"/>
              <a:t>A. DEFINITIONS</a:t>
            </a:r>
          </a:p>
        </p:txBody>
      </p:sp>
      <p:sp>
        <p:nvSpPr>
          <p:cNvPr id="5" name="TextBox 4">
            <a:extLst>
              <a:ext uri="{FF2B5EF4-FFF2-40B4-BE49-F238E27FC236}">
                <a16:creationId xmlns:a16="http://schemas.microsoft.com/office/drawing/2014/main" id="{368CB74A-5357-E568-AB7C-08C46BA6CFE6}"/>
              </a:ext>
            </a:extLst>
          </p:cNvPr>
          <p:cNvSpPr txBox="1"/>
          <p:nvPr/>
        </p:nvSpPr>
        <p:spPr>
          <a:xfrm>
            <a:off x="4358759" y="2384314"/>
            <a:ext cx="3841657" cy="1877437"/>
          </a:xfrm>
          <a:prstGeom prst="rect">
            <a:avLst/>
          </a:prstGeom>
          <a:solidFill>
            <a:schemeClr val="bg2">
              <a:lumMod val="20000"/>
              <a:lumOff val="80000"/>
            </a:schemeClr>
          </a:solidFill>
          <a:ln>
            <a:noFill/>
          </a:ln>
          <a:effectLst/>
        </p:spPr>
        <p:txBody>
          <a:bodyPr wrap="square">
            <a:spAutoFit/>
          </a:bodyPr>
          <a:lstStyle/>
          <a:p>
            <a:pPr marL="87313" lvl="1"/>
            <a:r>
              <a:rPr lang="fr-FR" sz="1600" dirty="0"/>
              <a:t>Les LLM utilisent des </a:t>
            </a:r>
            <a:r>
              <a:rPr lang="fr-FR" b="1" dirty="0"/>
              <a:t>RAG « </a:t>
            </a:r>
            <a:r>
              <a:rPr lang="fr-FR" b="1" dirty="0" err="1"/>
              <a:t>Retrieval-Augmented</a:t>
            </a:r>
            <a:r>
              <a:rPr lang="fr-FR" b="1" dirty="0"/>
              <a:t> </a:t>
            </a:r>
            <a:r>
              <a:rPr lang="fr-FR" b="1" dirty="0" err="1"/>
              <a:t>Generation</a:t>
            </a:r>
            <a:r>
              <a:rPr lang="fr-FR" b="1" dirty="0"/>
              <a:t> » </a:t>
            </a:r>
            <a:r>
              <a:rPr lang="fr-FR" sz="1600" dirty="0"/>
              <a:t>pour fonctionner : Technique hybride de recherche d’informations / de documents pertinents dans la base de données, pour ensuite les traiter en fonction du contexte et générer un texte en réponse. </a:t>
            </a:r>
            <a:endParaRPr lang="fr-FR" sz="1600" i="1" dirty="0"/>
          </a:p>
        </p:txBody>
      </p:sp>
      <p:sp>
        <p:nvSpPr>
          <p:cNvPr id="9" name="Footer Placeholder 3">
            <a:extLst>
              <a:ext uri="{FF2B5EF4-FFF2-40B4-BE49-F238E27FC236}">
                <a16:creationId xmlns:a16="http://schemas.microsoft.com/office/drawing/2014/main" id="{E6444FE0-F627-1FF0-744D-8E14AD6A289D}"/>
              </a:ext>
            </a:extLst>
          </p:cNvPr>
          <p:cNvSpPr>
            <a:spLocks noGrp="1"/>
          </p:cNvSpPr>
          <p:nvPr>
            <p:ph type="ftr" sz="quarter" idx="11"/>
          </p:nvPr>
        </p:nvSpPr>
        <p:spPr>
          <a:xfrm>
            <a:off x="3774017" y="6165991"/>
            <a:ext cx="4643966" cy="365125"/>
          </a:xfrm>
        </p:spPr>
        <p:txBody>
          <a:bodyPr/>
          <a:lstStyle/>
          <a:p>
            <a:r>
              <a:rPr lang="fr-FR" dirty="0"/>
              <a:t>LES APPORTS PRATIQUES DE L’IA EN DOMMAGE CORPOREL</a:t>
            </a:r>
          </a:p>
        </p:txBody>
      </p:sp>
      <p:sp>
        <p:nvSpPr>
          <p:cNvPr id="11" name="ZoneTexte 10">
            <a:extLst>
              <a:ext uri="{FF2B5EF4-FFF2-40B4-BE49-F238E27FC236}">
                <a16:creationId xmlns:a16="http://schemas.microsoft.com/office/drawing/2014/main" id="{878F3173-1CD2-945C-2AAD-81F3C6446240}"/>
              </a:ext>
            </a:extLst>
          </p:cNvPr>
          <p:cNvSpPr txBox="1"/>
          <p:nvPr/>
        </p:nvSpPr>
        <p:spPr>
          <a:xfrm>
            <a:off x="11691366" y="70481"/>
            <a:ext cx="500634" cy="369332"/>
          </a:xfrm>
          <a:prstGeom prst="rect">
            <a:avLst/>
          </a:prstGeom>
          <a:noFill/>
        </p:spPr>
        <p:txBody>
          <a:bodyPr wrap="square">
            <a:spAutoFit/>
          </a:bodyPr>
          <a:lstStyle/>
          <a:p>
            <a:fld id="{8415421A-8635-4166-92D2-5F6D44CB9F91}" type="slidenum">
              <a:rPr lang="fr-FR" smtClean="0">
                <a:solidFill>
                  <a:schemeClr val="bg1"/>
                </a:solidFill>
              </a:rPr>
              <a:pPr/>
              <a:t>5</a:t>
            </a:fld>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9E9DEA2C-C588-A3C0-E2C6-AB00E86E59B3}"/>
              </a:ext>
            </a:extLst>
          </p:cNvPr>
          <p:cNvSpPr>
            <a:spLocks noGrp="1"/>
          </p:cNvSpPr>
          <p:nvPr>
            <p:ph type="sldNum" sz="quarter" idx="12"/>
          </p:nvPr>
        </p:nvSpPr>
        <p:spPr/>
        <p:txBody>
          <a:bodyPr/>
          <a:lstStyle/>
          <a:p>
            <a:fld id="{8415421A-8635-4166-92D2-5F6D44CB9F91}" type="slidenum">
              <a:rPr lang="fr-FR" smtClean="0"/>
              <a:t>5</a:t>
            </a:fld>
            <a:endParaRPr lang="fr-FR"/>
          </a:p>
        </p:txBody>
      </p:sp>
      <p:pic>
        <p:nvPicPr>
          <p:cNvPr id="12" name="Image 11" descr="Une image contenant texte, capture d’écran, Police, diagramme&#10;&#10;Le contenu généré par l’IA peut être incorrect.">
            <a:extLst>
              <a:ext uri="{FF2B5EF4-FFF2-40B4-BE49-F238E27FC236}">
                <a16:creationId xmlns:a16="http://schemas.microsoft.com/office/drawing/2014/main" id="{DC25D7B3-9A49-8335-88AC-35F05B05C5E9}"/>
              </a:ext>
            </a:extLst>
          </p:cNvPr>
          <p:cNvPicPr>
            <a:picLocks noChangeAspect="1"/>
          </p:cNvPicPr>
          <p:nvPr/>
        </p:nvPicPr>
        <p:blipFill>
          <a:blip r:embed="rId2">
            <a:extLst>
              <a:ext uri="{28A0092B-C50C-407E-A947-70E740481C1C}">
                <a14:useLocalDpi xmlns:a14="http://schemas.microsoft.com/office/drawing/2010/main" val="0"/>
              </a:ext>
            </a:extLst>
          </a:blip>
          <a:srcRect b="10732"/>
          <a:stretch>
            <a:fillRect/>
          </a:stretch>
        </p:blipFill>
        <p:spPr>
          <a:xfrm>
            <a:off x="661012" y="1299056"/>
            <a:ext cx="3225800" cy="4319434"/>
          </a:xfrm>
          <a:prstGeom prst="rect">
            <a:avLst/>
          </a:prstGeom>
        </p:spPr>
      </p:pic>
      <p:sp>
        <p:nvSpPr>
          <p:cNvPr id="3" name="Rectangle: Rounded Corners 2">
            <a:extLst>
              <a:ext uri="{FF2B5EF4-FFF2-40B4-BE49-F238E27FC236}">
                <a16:creationId xmlns:a16="http://schemas.microsoft.com/office/drawing/2014/main" id="{4BA90613-9A39-DC39-724F-7BA1A7E947CC}"/>
              </a:ext>
            </a:extLst>
          </p:cNvPr>
          <p:cNvSpPr/>
          <p:nvPr/>
        </p:nvSpPr>
        <p:spPr>
          <a:xfrm>
            <a:off x="8637765" y="1610785"/>
            <a:ext cx="2452482" cy="44709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Question de l’utilisateur</a:t>
            </a:r>
          </a:p>
        </p:txBody>
      </p:sp>
      <p:sp>
        <p:nvSpPr>
          <p:cNvPr id="4" name="Rectangle: Rounded Corners 3">
            <a:extLst>
              <a:ext uri="{FF2B5EF4-FFF2-40B4-BE49-F238E27FC236}">
                <a16:creationId xmlns:a16="http://schemas.microsoft.com/office/drawing/2014/main" id="{4A7D7D46-7D13-4A4E-44DA-12E097D259D0}"/>
              </a:ext>
            </a:extLst>
          </p:cNvPr>
          <p:cNvSpPr/>
          <p:nvPr/>
        </p:nvSpPr>
        <p:spPr>
          <a:xfrm>
            <a:off x="8637765" y="2430973"/>
            <a:ext cx="2452482" cy="44709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Moteur de recherche interne</a:t>
            </a:r>
          </a:p>
        </p:txBody>
      </p:sp>
      <p:sp>
        <p:nvSpPr>
          <p:cNvPr id="7" name="Rectangle: Rounded Corners 6">
            <a:extLst>
              <a:ext uri="{FF2B5EF4-FFF2-40B4-BE49-F238E27FC236}">
                <a16:creationId xmlns:a16="http://schemas.microsoft.com/office/drawing/2014/main" id="{4C8BC622-472F-FA57-5D0B-2E6827E535B6}"/>
              </a:ext>
            </a:extLst>
          </p:cNvPr>
          <p:cNvSpPr/>
          <p:nvPr/>
        </p:nvSpPr>
        <p:spPr>
          <a:xfrm>
            <a:off x="8637765" y="3251161"/>
            <a:ext cx="2452482" cy="44709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Documents pertinents</a:t>
            </a:r>
          </a:p>
        </p:txBody>
      </p:sp>
      <p:sp>
        <p:nvSpPr>
          <p:cNvPr id="10" name="Rectangle: Rounded Corners 9">
            <a:extLst>
              <a:ext uri="{FF2B5EF4-FFF2-40B4-BE49-F238E27FC236}">
                <a16:creationId xmlns:a16="http://schemas.microsoft.com/office/drawing/2014/main" id="{36A63448-9FBF-500E-A35B-3E152540A7A4}"/>
              </a:ext>
            </a:extLst>
          </p:cNvPr>
          <p:cNvSpPr/>
          <p:nvPr/>
        </p:nvSpPr>
        <p:spPr>
          <a:xfrm>
            <a:off x="8637765" y="4071349"/>
            <a:ext cx="2452482" cy="44709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LLM (GPT, Claude, etc.)</a:t>
            </a:r>
            <a:br>
              <a:rPr lang="fr-FR" sz="1400" dirty="0">
                <a:solidFill>
                  <a:schemeClr val="tx1"/>
                </a:solidFill>
              </a:rPr>
            </a:br>
            <a:r>
              <a:rPr lang="fr-FR" sz="1400" dirty="0">
                <a:solidFill>
                  <a:schemeClr val="tx1"/>
                </a:solidFill>
              </a:rPr>
              <a:t>+ Contexte</a:t>
            </a:r>
          </a:p>
        </p:txBody>
      </p:sp>
      <p:sp>
        <p:nvSpPr>
          <p:cNvPr id="13" name="Rectangle: Rounded Corners 12">
            <a:extLst>
              <a:ext uri="{FF2B5EF4-FFF2-40B4-BE49-F238E27FC236}">
                <a16:creationId xmlns:a16="http://schemas.microsoft.com/office/drawing/2014/main" id="{E7F83327-2A74-CE30-3E74-22CF7AE1731E}"/>
              </a:ext>
            </a:extLst>
          </p:cNvPr>
          <p:cNvSpPr/>
          <p:nvPr/>
        </p:nvSpPr>
        <p:spPr>
          <a:xfrm>
            <a:off x="8637765" y="4891538"/>
            <a:ext cx="2452482" cy="44709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Réponse finale +</a:t>
            </a:r>
            <a:br>
              <a:rPr lang="fr-FR" sz="1400" dirty="0">
                <a:solidFill>
                  <a:schemeClr val="tx1"/>
                </a:solidFill>
              </a:rPr>
            </a:br>
            <a:r>
              <a:rPr lang="fr-FR" sz="1400" dirty="0">
                <a:solidFill>
                  <a:schemeClr val="tx1"/>
                </a:solidFill>
              </a:rPr>
              <a:t>éventuellement les sources</a:t>
            </a:r>
          </a:p>
        </p:txBody>
      </p:sp>
      <p:cxnSp>
        <p:nvCxnSpPr>
          <p:cNvPr id="15" name="Straight Arrow Connector 14">
            <a:extLst>
              <a:ext uri="{FF2B5EF4-FFF2-40B4-BE49-F238E27FC236}">
                <a16:creationId xmlns:a16="http://schemas.microsoft.com/office/drawing/2014/main" id="{0BEA6AA0-9091-8EEB-0E33-1E0B70D6E53C}"/>
              </a:ext>
            </a:extLst>
          </p:cNvPr>
          <p:cNvCxnSpPr>
            <a:stCxn id="3" idx="2"/>
            <a:endCxn id="4" idx="0"/>
          </p:cNvCxnSpPr>
          <p:nvPr/>
        </p:nvCxnSpPr>
        <p:spPr>
          <a:xfrm>
            <a:off x="9864006" y="2057875"/>
            <a:ext cx="0" cy="3730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9F32D4A-C505-21CB-7848-3371EF83B311}"/>
              </a:ext>
            </a:extLst>
          </p:cNvPr>
          <p:cNvCxnSpPr/>
          <p:nvPr/>
        </p:nvCxnSpPr>
        <p:spPr>
          <a:xfrm>
            <a:off x="9864006" y="2879265"/>
            <a:ext cx="0" cy="3743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AA18B83-DA2B-26B2-77D9-FD45A32FD69A}"/>
              </a:ext>
            </a:extLst>
          </p:cNvPr>
          <p:cNvCxnSpPr/>
          <p:nvPr/>
        </p:nvCxnSpPr>
        <p:spPr>
          <a:xfrm>
            <a:off x="9864006" y="3698251"/>
            <a:ext cx="0" cy="3743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B3F58AD-375A-659E-9636-C19A8FA929F2}"/>
              </a:ext>
            </a:extLst>
          </p:cNvPr>
          <p:cNvCxnSpPr/>
          <p:nvPr/>
        </p:nvCxnSpPr>
        <p:spPr>
          <a:xfrm>
            <a:off x="9864006" y="4517238"/>
            <a:ext cx="0" cy="3743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8846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2857-5F75-FA77-B247-A18E97851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E120ED-6286-95C5-0FCD-C2D53BCDF015}"/>
              </a:ext>
            </a:extLst>
          </p:cNvPr>
          <p:cNvSpPr>
            <a:spLocks noGrp="1"/>
          </p:cNvSpPr>
          <p:nvPr>
            <p:ph type="title"/>
          </p:nvPr>
        </p:nvSpPr>
        <p:spPr>
          <a:xfrm>
            <a:off x="838200" y="365126"/>
            <a:ext cx="9321800" cy="919221"/>
          </a:xfrm>
        </p:spPr>
        <p:txBody>
          <a:bodyPr/>
          <a:lstStyle/>
          <a:p>
            <a:r>
              <a:rPr lang="fr-FR" dirty="0"/>
              <a:t>B. FONCTIONNEMENT</a:t>
            </a:r>
          </a:p>
        </p:txBody>
      </p:sp>
      <p:sp>
        <p:nvSpPr>
          <p:cNvPr id="44" name="Content Placeholder 43">
            <a:extLst>
              <a:ext uri="{FF2B5EF4-FFF2-40B4-BE49-F238E27FC236}">
                <a16:creationId xmlns:a16="http://schemas.microsoft.com/office/drawing/2014/main" id="{40266807-BBB4-9AF8-26EF-3E178D37F89D}"/>
              </a:ext>
            </a:extLst>
          </p:cNvPr>
          <p:cNvSpPr>
            <a:spLocks noGrp="1"/>
          </p:cNvSpPr>
          <p:nvPr>
            <p:ph idx="1"/>
          </p:nvPr>
        </p:nvSpPr>
        <p:spPr>
          <a:xfrm>
            <a:off x="838200" y="938784"/>
            <a:ext cx="7984787" cy="5188965"/>
          </a:xfrm>
        </p:spPr>
        <p:txBody>
          <a:bodyPr/>
          <a:lstStyle/>
          <a:p>
            <a:pPr lvl="1" algn="just"/>
            <a:r>
              <a:rPr lang="fr-FR" b="1" dirty="0"/>
              <a:t>Système de traitement de données optimisé </a:t>
            </a:r>
            <a:r>
              <a:rPr lang="fr-FR" sz="1600" dirty="0"/>
              <a:t>distinct des moteurs de recherches,</a:t>
            </a:r>
          </a:p>
          <a:p>
            <a:pPr marL="0" lvl="1" indent="0" algn="just">
              <a:lnSpc>
                <a:spcPct val="100000"/>
              </a:lnSpc>
              <a:spcBef>
                <a:spcPts val="100"/>
              </a:spcBef>
              <a:buNone/>
            </a:pPr>
            <a:endParaRPr lang="fr-FR" sz="800" dirty="0"/>
          </a:p>
          <a:p>
            <a:pPr lvl="1" algn="just"/>
            <a:r>
              <a:rPr lang="fr-FR" b="1" dirty="0"/>
              <a:t>Par suite d’une demande (un prompt) posée par l’utilisateur</a:t>
            </a:r>
            <a:r>
              <a:rPr lang="fr-FR" dirty="0"/>
              <a:t>, </a:t>
            </a:r>
            <a:r>
              <a:rPr lang="fr-FR" sz="1600" dirty="0"/>
              <a:t>l’AI va </a:t>
            </a:r>
            <a:r>
              <a:rPr lang="fr-FR" sz="1600" u="sng" dirty="0"/>
              <a:t>puiser des informations dans la base de données</a:t>
            </a:r>
            <a:r>
              <a:rPr lang="fr-FR" sz="1600" dirty="0"/>
              <a:t> mise à sa disposition et sur laquelle elle a été entraînée, tout en </a:t>
            </a:r>
            <a:r>
              <a:rPr lang="fr-FR" sz="1600" u="sng" dirty="0"/>
              <a:t>utilisant des algorithmes prédéfinis</a:t>
            </a:r>
            <a:r>
              <a:rPr lang="fr-FR" sz="1600" dirty="0"/>
              <a:t>, pour apporter une réponse / résoudre le problème / atteindre le but précis sollicité, sous forme de prédiction, de contenu, de recommandation ou de décision..</a:t>
            </a:r>
          </a:p>
          <a:p>
            <a:pPr lvl="1" algn="just">
              <a:spcBef>
                <a:spcPts val="100"/>
              </a:spcBef>
            </a:pPr>
            <a:endParaRPr lang="fr-FR" sz="800" dirty="0"/>
          </a:p>
          <a:p>
            <a:pPr lvl="1" algn="just"/>
            <a:r>
              <a:rPr lang="fr-FR" b="1" dirty="0"/>
              <a:t>Les techniques comprennent des approches d’apprentissage automatique et de logique, </a:t>
            </a:r>
            <a:r>
              <a:rPr lang="fr-FR" sz="1600" dirty="0"/>
              <a:t>grâce aux éléments mis à sa disposition, avec </a:t>
            </a:r>
            <a:r>
              <a:rPr lang="fr-FR" sz="1600" u="sng" dirty="0"/>
              <a:t>une capacité plus ou moins avancée d’adaptation</a:t>
            </a:r>
            <a:r>
              <a:rPr lang="fr-FR" sz="1600" dirty="0"/>
              <a:t> en analysant les effets produits par des actions précédentes,</a:t>
            </a:r>
          </a:p>
          <a:p>
            <a:pPr marL="0" lvl="1" indent="0" algn="just">
              <a:spcBef>
                <a:spcPts val="100"/>
              </a:spcBef>
              <a:buNone/>
            </a:pPr>
            <a:endParaRPr lang="fr-FR" sz="800" dirty="0"/>
          </a:p>
          <a:p>
            <a:pPr lvl="1" algn="just"/>
            <a:r>
              <a:rPr lang="fr-FR" b="1" dirty="0"/>
              <a:t>Certaines technologies associées à l’IA existent depuis plus de 50 ans</a:t>
            </a:r>
            <a:r>
              <a:rPr lang="fr-FR" dirty="0"/>
              <a:t> </a:t>
            </a:r>
            <a:r>
              <a:rPr lang="fr-FR" sz="1600" dirty="0"/>
              <a:t>mais les progrès réalisés ces dernières années en termes de </a:t>
            </a:r>
            <a:r>
              <a:rPr lang="fr-FR" sz="1600" u="sng" dirty="0"/>
              <a:t>puissance de calculs, d’accès aux données et de développement de nouveaux algorithmes </a:t>
            </a:r>
            <a:r>
              <a:rPr lang="fr-FR" sz="1600" dirty="0"/>
              <a:t>ont permis un développement beaucoup plus rapide ces derniers années, </a:t>
            </a:r>
          </a:p>
          <a:p>
            <a:pPr marL="0" lvl="1" indent="0" algn="just">
              <a:spcBef>
                <a:spcPts val="300"/>
              </a:spcBef>
              <a:buNone/>
            </a:pPr>
            <a:endParaRPr lang="fr-FR" sz="800" dirty="0"/>
          </a:p>
          <a:p>
            <a:pPr lvl="1" algn="just">
              <a:spcBef>
                <a:spcPts val="100"/>
              </a:spcBef>
            </a:pPr>
            <a:r>
              <a:rPr lang="fr-FR" b="1" dirty="0"/>
              <a:t>L’utilisation de l’IA s’est installée tant dans notre vie professionnelle que personnelle</a:t>
            </a:r>
            <a:r>
              <a:rPr lang="fr-FR" dirty="0"/>
              <a:t>, </a:t>
            </a:r>
            <a:r>
              <a:rPr lang="fr-FR" sz="1600" dirty="0"/>
              <a:t>que ce soit pour la recherche scientifique et médicale, la publicité, la création et la modélisation, le commerce, l’automobile, l’environnement, l’assistance personnelle…, de sorte que l’IA est devenue </a:t>
            </a:r>
            <a:r>
              <a:rPr lang="fr-FR" sz="1600" u="sng" dirty="0"/>
              <a:t>un élément central de la transition numérique de la société.</a:t>
            </a:r>
          </a:p>
          <a:p>
            <a:pPr lvl="1" algn="just"/>
            <a:endParaRPr lang="fr-FR" dirty="0"/>
          </a:p>
          <a:p>
            <a:pPr lvl="1" algn="just"/>
            <a:endParaRPr lang="fr-FR" dirty="0"/>
          </a:p>
        </p:txBody>
      </p:sp>
      <p:sp>
        <p:nvSpPr>
          <p:cNvPr id="5" name="Slide Number Placeholder 4">
            <a:extLst>
              <a:ext uri="{FF2B5EF4-FFF2-40B4-BE49-F238E27FC236}">
                <a16:creationId xmlns:a16="http://schemas.microsoft.com/office/drawing/2014/main" id="{B04914AF-2B87-885C-3F20-013440D1314E}"/>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6</a:t>
            </a:fld>
            <a:endParaRPr lang="fr-FR" dirty="0"/>
          </a:p>
        </p:txBody>
      </p:sp>
      <p:pic>
        <p:nvPicPr>
          <p:cNvPr id="6" name="Image 5" descr="Une image contenant texte, capture d’écran, ordinateur&#10;&#10;Le contenu généré par l’IA peut être incorrect.">
            <a:extLst>
              <a:ext uri="{FF2B5EF4-FFF2-40B4-BE49-F238E27FC236}">
                <a16:creationId xmlns:a16="http://schemas.microsoft.com/office/drawing/2014/main" id="{AEA55496-38E9-5CD2-05A3-6F36C9C054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52848" y="1730328"/>
            <a:ext cx="2896252" cy="3397344"/>
          </a:xfrm>
          <a:prstGeom prst="rect">
            <a:avLst/>
          </a:prstGeom>
        </p:spPr>
      </p:pic>
      <p:sp>
        <p:nvSpPr>
          <p:cNvPr id="4" name="Footer Placeholder 3">
            <a:extLst>
              <a:ext uri="{FF2B5EF4-FFF2-40B4-BE49-F238E27FC236}">
                <a16:creationId xmlns:a16="http://schemas.microsoft.com/office/drawing/2014/main" id="{4BFCBAAD-4778-E0E7-17FC-15C97FEEEE1C}"/>
              </a:ext>
            </a:extLst>
          </p:cNvPr>
          <p:cNvSpPr>
            <a:spLocks noGrp="1"/>
          </p:cNvSpPr>
          <p:nvPr>
            <p:ph type="ftr" sz="quarter" idx="11"/>
          </p:nvPr>
        </p:nvSpPr>
        <p:spPr>
          <a:xfrm>
            <a:off x="3774017" y="6165991"/>
            <a:ext cx="4643966" cy="365125"/>
          </a:xfrm>
        </p:spPr>
        <p:txBody>
          <a:bodyPr/>
          <a:lstStyle/>
          <a:p>
            <a:r>
              <a:rPr lang="fr-FR" dirty="0"/>
              <a:t>LES APPORTS PRATIQUES DE L’IA EN DOMMAGE CORPOREL</a:t>
            </a:r>
          </a:p>
        </p:txBody>
      </p:sp>
    </p:spTree>
    <p:extLst>
      <p:ext uri="{BB962C8B-B14F-4D97-AF65-F5344CB8AC3E}">
        <p14:creationId xmlns:p14="http://schemas.microsoft.com/office/powerpoint/2010/main" val="371371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177B-9712-D03A-AB73-5DD103939D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D5E2F0-8B7C-61D1-6D7C-3C43F224CE5F}"/>
              </a:ext>
            </a:extLst>
          </p:cNvPr>
          <p:cNvSpPr>
            <a:spLocks noGrp="1"/>
          </p:cNvSpPr>
          <p:nvPr>
            <p:ph type="ctrTitle"/>
          </p:nvPr>
        </p:nvSpPr>
        <p:spPr>
          <a:xfrm>
            <a:off x="799608" y="2460765"/>
            <a:ext cx="5715493" cy="1936469"/>
          </a:xfrm>
        </p:spPr>
        <p:txBody>
          <a:bodyPr/>
          <a:lstStyle/>
          <a:p>
            <a:r>
              <a:rPr lang="fr-FR" dirty="0"/>
              <a:t>II. QUELLE UTILITE POUR LES PROFESSIONNELS DU DROIT ?</a:t>
            </a:r>
          </a:p>
        </p:txBody>
      </p:sp>
    </p:spTree>
    <p:extLst>
      <p:ext uri="{BB962C8B-B14F-4D97-AF65-F5344CB8AC3E}">
        <p14:creationId xmlns:p14="http://schemas.microsoft.com/office/powerpoint/2010/main" val="1280094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050C-8A31-C9AA-FADB-AF9213C0B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FB221-0EB4-6A4B-04B6-97F1A8B5DC76}"/>
              </a:ext>
            </a:extLst>
          </p:cNvPr>
          <p:cNvSpPr>
            <a:spLocks noGrp="1"/>
          </p:cNvSpPr>
          <p:nvPr>
            <p:ph type="title"/>
          </p:nvPr>
        </p:nvSpPr>
        <p:spPr/>
        <p:txBody>
          <a:bodyPr/>
          <a:lstStyle/>
          <a:p>
            <a:r>
              <a:rPr lang="fr-FR" dirty="0"/>
              <a:t>A. ACCESSIBILITE ET RECHERCHES</a:t>
            </a:r>
          </a:p>
        </p:txBody>
      </p:sp>
      <p:sp>
        <p:nvSpPr>
          <p:cNvPr id="3" name="Hexagon 2">
            <a:extLst>
              <a:ext uri="{FF2B5EF4-FFF2-40B4-BE49-F238E27FC236}">
                <a16:creationId xmlns:a16="http://schemas.microsoft.com/office/drawing/2014/main" id="{5A2F6DDD-7882-3302-9D1A-084FE279F705}"/>
              </a:ext>
            </a:extLst>
          </p:cNvPr>
          <p:cNvSpPr/>
          <p:nvPr>
            <p:custDataLst>
              <p:tags r:id="rId1"/>
            </p:custDataLst>
          </p:nvPr>
        </p:nvSpPr>
        <p:spPr>
          <a:xfrm rot="5400000">
            <a:off x="5687855" y="1364081"/>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5" name="TextBox 4">
            <a:extLst>
              <a:ext uri="{FF2B5EF4-FFF2-40B4-BE49-F238E27FC236}">
                <a16:creationId xmlns:a16="http://schemas.microsoft.com/office/drawing/2014/main" id="{900DD5D9-30F5-7FB1-EEEA-D8506AF7D98E}"/>
              </a:ext>
            </a:extLst>
          </p:cNvPr>
          <p:cNvSpPr txBox="1"/>
          <p:nvPr>
            <p:custDataLst>
              <p:tags r:id="rId2"/>
            </p:custDataLst>
          </p:nvPr>
        </p:nvSpPr>
        <p:spPr>
          <a:xfrm>
            <a:off x="418939" y="2813284"/>
            <a:ext cx="1686884" cy="369332"/>
          </a:xfrm>
          <a:prstGeom prst="rect">
            <a:avLst/>
          </a:prstGeom>
          <a:noFill/>
        </p:spPr>
        <p:txBody>
          <a:bodyPr wrap="square">
            <a:spAutoFit/>
          </a:bodyPr>
          <a:lstStyle/>
          <a:p>
            <a:r>
              <a:rPr lang="fr-FR" sz="1800" b="1" i="0" u="none" strike="noStrike" baseline="0" dirty="0"/>
              <a:t> </a:t>
            </a:r>
            <a:endParaRPr lang="fr-FR" sz="1400" dirty="0"/>
          </a:p>
        </p:txBody>
      </p:sp>
      <p:sp>
        <p:nvSpPr>
          <p:cNvPr id="6" name="Hexagon 5">
            <a:extLst>
              <a:ext uri="{FF2B5EF4-FFF2-40B4-BE49-F238E27FC236}">
                <a16:creationId xmlns:a16="http://schemas.microsoft.com/office/drawing/2014/main" id="{C36A1C8C-8147-FE6B-49E2-DE5CFB63AA9A}"/>
              </a:ext>
            </a:extLst>
          </p:cNvPr>
          <p:cNvSpPr/>
          <p:nvPr>
            <p:custDataLst>
              <p:tags r:id="rId3"/>
            </p:custDataLst>
          </p:nvPr>
        </p:nvSpPr>
        <p:spPr>
          <a:xfrm rot="5400000">
            <a:off x="5687855" y="2861371"/>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7" name="TextBox 6">
            <a:extLst>
              <a:ext uri="{FF2B5EF4-FFF2-40B4-BE49-F238E27FC236}">
                <a16:creationId xmlns:a16="http://schemas.microsoft.com/office/drawing/2014/main" id="{28D8B5C3-7686-EBBD-DCD1-E9342057E828}"/>
              </a:ext>
            </a:extLst>
          </p:cNvPr>
          <p:cNvSpPr txBox="1"/>
          <p:nvPr>
            <p:custDataLst>
              <p:tags r:id="rId4"/>
            </p:custDataLst>
          </p:nvPr>
        </p:nvSpPr>
        <p:spPr>
          <a:xfrm>
            <a:off x="2303432" y="2799555"/>
            <a:ext cx="3319775" cy="584775"/>
          </a:xfrm>
          <a:prstGeom prst="rect">
            <a:avLst/>
          </a:prstGeom>
          <a:noFill/>
        </p:spPr>
        <p:txBody>
          <a:bodyPr wrap="square">
            <a:spAutoFit/>
          </a:bodyPr>
          <a:lstStyle/>
          <a:p>
            <a:r>
              <a:rPr lang="fr-FR" sz="1800" b="1" i="0" u="none" strike="noStrike" baseline="0" dirty="0"/>
              <a:t> </a:t>
            </a:r>
            <a:endParaRPr lang="fr-FR" sz="1400" dirty="0"/>
          </a:p>
          <a:p>
            <a:endParaRPr lang="fr-FR" sz="1400" dirty="0"/>
          </a:p>
        </p:txBody>
      </p:sp>
      <p:sp>
        <p:nvSpPr>
          <p:cNvPr id="8" name="Hexagon 7">
            <a:extLst>
              <a:ext uri="{FF2B5EF4-FFF2-40B4-BE49-F238E27FC236}">
                <a16:creationId xmlns:a16="http://schemas.microsoft.com/office/drawing/2014/main" id="{0BFE6E80-862E-67DB-00CF-D7AF3258D408}"/>
              </a:ext>
            </a:extLst>
          </p:cNvPr>
          <p:cNvSpPr/>
          <p:nvPr>
            <p:custDataLst>
              <p:tags r:id="rId5"/>
            </p:custDataLst>
          </p:nvPr>
        </p:nvSpPr>
        <p:spPr>
          <a:xfrm rot="5400000">
            <a:off x="5687855" y="4358661"/>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4" name="Footer Placeholder 3">
            <a:extLst>
              <a:ext uri="{FF2B5EF4-FFF2-40B4-BE49-F238E27FC236}">
                <a16:creationId xmlns:a16="http://schemas.microsoft.com/office/drawing/2014/main" id="{8E49692A-CC2B-962B-7C80-BBA717ECADA5}"/>
              </a:ext>
            </a:extLst>
          </p:cNvPr>
          <p:cNvSpPr>
            <a:spLocks noGrp="1"/>
          </p:cNvSpPr>
          <p:nvPr>
            <p:ph type="ftr" sz="quarter" idx="11"/>
          </p:nvPr>
        </p:nvSpPr>
        <p:spPr>
          <a:xfrm>
            <a:off x="3774017" y="6127749"/>
            <a:ext cx="4643966" cy="365125"/>
          </a:xfrm>
        </p:spPr>
        <p:txBody>
          <a:bodyPr/>
          <a:lstStyle/>
          <a:p>
            <a:r>
              <a:rPr lang="fr-FR" dirty="0"/>
              <a:t>LES APPORTS PRATIQUES DE L’IA EN DOMMAGE CORPOREL</a:t>
            </a:r>
          </a:p>
        </p:txBody>
      </p:sp>
      <p:pic>
        <p:nvPicPr>
          <p:cNvPr id="13" name="Image 12" descr="Une image contenant ordinateur portable, ordinateur, habits, homme&#10;&#10;Le contenu généré par l’IA peut être incorrect.">
            <a:extLst>
              <a:ext uri="{FF2B5EF4-FFF2-40B4-BE49-F238E27FC236}">
                <a16:creationId xmlns:a16="http://schemas.microsoft.com/office/drawing/2014/main" id="{B6804778-2591-07CD-FDE7-F3900E912EE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9801" y="1905573"/>
            <a:ext cx="4436270" cy="2957513"/>
          </a:xfrm>
          <a:prstGeom prst="rect">
            <a:avLst/>
          </a:prstGeom>
        </p:spPr>
      </p:pic>
      <p:sp>
        <p:nvSpPr>
          <p:cNvPr id="14" name="TextBox 6">
            <a:extLst>
              <a:ext uri="{FF2B5EF4-FFF2-40B4-BE49-F238E27FC236}">
                <a16:creationId xmlns:a16="http://schemas.microsoft.com/office/drawing/2014/main" id="{15FD6E8B-9B9B-49A3-855F-B8635665FEFA}"/>
              </a:ext>
            </a:extLst>
          </p:cNvPr>
          <p:cNvSpPr txBox="1"/>
          <p:nvPr>
            <p:custDataLst>
              <p:tags r:id="rId6"/>
            </p:custDataLst>
          </p:nvPr>
        </p:nvSpPr>
        <p:spPr>
          <a:xfrm>
            <a:off x="7242097" y="1525578"/>
            <a:ext cx="4451503" cy="923330"/>
          </a:xfrm>
          <a:prstGeom prst="rect">
            <a:avLst/>
          </a:prstGeom>
          <a:noFill/>
        </p:spPr>
        <p:txBody>
          <a:bodyPr wrap="square">
            <a:spAutoFit/>
          </a:bodyPr>
          <a:lstStyle/>
          <a:p>
            <a:r>
              <a:rPr lang="fr-FR" b="1" dirty="0"/>
              <a:t>Meilleure accessibilité au droit avec davantage de données</a:t>
            </a:r>
            <a:r>
              <a:rPr lang="fr-FR" sz="1600" dirty="0"/>
              <a:t> (doctrine, législation et jurisprudence anonymisée),</a:t>
            </a:r>
          </a:p>
        </p:txBody>
      </p:sp>
      <p:sp>
        <p:nvSpPr>
          <p:cNvPr id="15" name="TextBox 6">
            <a:extLst>
              <a:ext uri="{FF2B5EF4-FFF2-40B4-BE49-F238E27FC236}">
                <a16:creationId xmlns:a16="http://schemas.microsoft.com/office/drawing/2014/main" id="{10A1F21E-D5CE-A398-772D-3B022241AB9F}"/>
              </a:ext>
            </a:extLst>
          </p:cNvPr>
          <p:cNvSpPr txBox="1"/>
          <p:nvPr>
            <p:custDataLst>
              <p:tags r:id="rId7"/>
            </p:custDataLst>
          </p:nvPr>
        </p:nvSpPr>
        <p:spPr>
          <a:xfrm>
            <a:off x="7065930" y="2859613"/>
            <a:ext cx="4451503" cy="1138773"/>
          </a:xfrm>
          <a:prstGeom prst="rect">
            <a:avLst/>
          </a:prstGeom>
          <a:noFill/>
        </p:spPr>
        <p:txBody>
          <a:bodyPr wrap="square">
            <a:spAutoFit/>
          </a:bodyPr>
          <a:lstStyle/>
          <a:p>
            <a:r>
              <a:rPr lang="fr-FR" b="1" dirty="0"/>
              <a:t>Recherche juridique automatisée et personnalisée </a:t>
            </a:r>
            <a:r>
              <a:rPr lang="fr-FR" sz="1600" dirty="0"/>
              <a:t>(adaptation des réponses au type d’interlocuteur, à la manière dont sont posées les questions),</a:t>
            </a:r>
            <a:endParaRPr lang="fr-FR" dirty="0"/>
          </a:p>
        </p:txBody>
      </p:sp>
      <p:sp>
        <p:nvSpPr>
          <p:cNvPr id="17" name="TextBox 6">
            <a:extLst>
              <a:ext uri="{FF2B5EF4-FFF2-40B4-BE49-F238E27FC236}">
                <a16:creationId xmlns:a16="http://schemas.microsoft.com/office/drawing/2014/main" id="{28319AC5-DC97-5D29-32E6-56D41AC5F5F4}"/>
              </a:ext>
            </a:extLst>
          </p:cNvPr>
          <p:cNvSpPr txBox="1"/>
          <p:nvPr>
            <p:custDataLst>
              <p:tags r:id="rId8"/>
            </p:custDataLst>
          </p:nvPr>
        </p:nvSpPr>
        <p:spPr>
          <a:xfrm>
            <a:off x="7065930" y="4661952"/>
            <a:ext cx="4873415" cy="369332"/>
          </a:xfrm>
          <a:prstGeom prst="rect">
            <a:avLst/>
          </a:prstGeom>
          <a:noFill/>
        </p:spPr>
        <p:txBody>
          <a:bodyPr wrap="square">
            <a:spAutoFit/>
          </a:bodyPr>
          <a:lstStyle/>
          <a:p>
            <a:r>
              <a:rPr lang="fr-FR" b="1" i="0" u="none" strike="noStrike" baseline="0" dirty="0"/>
              <a:t>Traduction et analyse </a:t>
            </a:r>
            <a:r>
              <a:rPr lang="fr-FR" sz="1600" i="0" u="none" strike="noStrike" baseline="0" dirty="0"/>
              <a:t>de documents juridiques,</a:t>
            </a:r>
            <a:endParaRPr lang="fr-FR" sz="1600" dirty="0"/>
          </a:p>
        </p:txBody>
      </p:sp>
      <p:sp>
        <p:nvSpPr>
          <p:cNvPr id="10" name="ZoneTexte 9">
            <a:extLst>
              <a:ext uri="{FF2B5EF4-FFF2-40B4-BE49-F238E27FC236}">
                <a16:creationId xmlns:a16="http://schemas.microsoft.com/office/drawing/2014/main" id="{A4060719-6E82-2D22-11A1-577D3DEE253E}"/>
              </a:ext>
            </a:extLst>
          </p:cNvPr>
          <p:cNvSpPr txBox="1"/>
          <p:nvPr/>
        </p:nvSpPr>
        <p:spPr>
          <a:xfrm>
            <a:off x="11693600" y="80510"/>
            <a:ext cx="330760" cy="369332"/>
          </a:xfrm>
          <a:prstGeom prst="rect">
            <a:avLst/>
          </a:prstGeom>
          <a:noFill/>
        </p:spPr>
        <p:txBody>
          <a:bodyPr wrap="square">
            <a:spAutoFit/>
          </a:bodyPr>
          <a:lstStyle/>
          <a:p>
            <a:fld id="{6A119E44-2336-431C-B675-B47BE3EC5A0A}" type="slidenum">
              <a:rPr lang="fr-FR" smtClean="0">
                <a:solidFill>
                  <a:schemeClr val="bg1"/>
                </a:solidFill>
              </a:rPr>
              <a:t>8</a:t>
            </a:fld>
            <a:endParaRPr lang="fr-FR" dirty="0">
              <a:solidFill>
                <a:schemeClr val="bg1"/>
              </a:solidFill>
            </a:endParaRPr>
          </a:p>
        </p:txBody>
      </p:sp>
      <p:sp>
        <p:nvSpPr>
          <p:cNvPr id="9" name="Espace réservé du numéro de diapositive 8">
            <a:extLst>
              <a:ext uri="{FF2B5EF4-FFF2-40B4-BE49-F238E27FC236}">
                <a16:creationId xmlns:a16="http://schemas.microsoft.com/office/drawing/2014/main" id="{5FD372EC-F750-8DA7-8737-73F9B5E67797}"/>
              </a:ext>
            </a:extLst>
          </p:cNvPr>
          <p:cNvSpPr>
            <a:spLocks noGrp="1"/>
          </p:cNvSpPr>
          <p:nvPr>
            <p:ph type="sldNum" sz="quarter" idx="12"/>
          </p:nvPr>
        </p:nvSpPr>
        <p:spPr/>
        <p:txBody>
          <a:bodyPr/>
          <a:lstStyle/>
          <a:p>
            <a:fld id="{8415421A-8635-4166-92D2-5F6D44CB9F91}" type="slidenum">
              <a:rPr lang="fr-FR" smtClean="0"/>
              <a:t>8</a:t>
            </a:fld>
            <a:endParaRPr lang="fr-FR"/>
          </a:p>
        </p:txBody>
      </p:sp>
    </p:spTree>
    <p:extLst>
      <p:ext uri="{BB962C8B-B14F-4D97-AF65-F5344CB8AC3E}">
        <p14:creationId xmlns:p14="http://schemas.microsoft.com/office/powerpoint/2010/main" val="352671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9572-5479-0D6E-8586-EA5726673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544A9-E06E-AD70-A54A-435EBE3A7426}"/>
              </a:ext>
            </a:extLst>
          </p:cNvPr>
          <p:cNvSpPr>
            <a:spLocks noGrp="1"/>
          </p:cNvSpPr>
          <p:nvPr>
            <p:ph type="title"/>
          </p:nvPr>
        </p:nvSpPr>
        <p:spPr/>
        <p:txBody>
          <a:bodyPr/>
          <a:lstStyle/>
          <a:p>
            <a:r>
              <a:rPr lang="fr-FR" dirty="0"/>
              <a:t>B. REDACTION ASSISTEE</a:t>
            </a:r>
          </a:p>
        </p:txBody>
      </p:sp>
      <p:sp>
        <p:nvSpPr>
          <p:cNvPr id="3" name="Hexagon 2">
            <a:extLst>
              <a:ext uri="{FF2B5EF4-FFF2-40B4-BE49-F238E27FC236}">
                <a16:creationId xmlns:a16="http://schemas.microsoft.com/office/drawing/2014/main" id="{864A2140-D6B2-B195-F437-10BC0AF5C434}"/>
              </a:ext>
            </a:extLst>
          </p:cNvPr>
          <p:cNvSpPr/>
          <p:nvPr>
            <p:custDataLst>
              <p:tags r:id="rId1"/>
            </p:custDataLst>
          </p:nvPr>
        </p:nvSpPr>
        <p:spPr>
          <a:xfrm rot="5400000">
            <a:off x="711252" y="1522303"/>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6" name="Hexagon 5">
            <a:extLst>
              <a:ext uri="{FF2B5EF4-FFF2-40B4-BE49-F238E27FC236}">
                <a16:creationId xmlns:a16="http://schemas.microsoft.com/office/drawing/2014/main" id="{A00AF747-E888-F410-CFA9-ECA6FBD4FA38}"/>
              </a:ext>
            </a:extLst>
          </p:cNvPr>
          <p:cNvSpPr/>
          <p:nvPr>
            <p:custDataLst>
              <p:tags r:id="rId2"/>
            </p:custDataLst>
          </p:nvPr>
        </p:nvSpPr>
        <p:spPr>
          <a:xfrm rot="5400000">
            <a:off x="711252" y="3030976"/>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7" name="TextBox 6">
            <a:extLst>
              <a:ext uri="{FF2B5EF4-FFF2-40B4-BE49-F238E27FC236}">
                <a16:creationId xmlns:a16="http://schemas.microsoft.com/office/drawing/2014/main" id="{4B64BF80-AA93-222B-1F15-65195C77DBAE}"/>
              </a:ext>
            </a:extLst>
          </p:cNvPr>
          <p:cNvSpPr txBox="1"/>
          <p:nvPr>
            <p:custDataLst>
              <p:tags r:id="rId3"/>
            </p:custDataLst>
          </p:nvPr>
        </p:nvSpPr>
        <p:spPr>
          <a:xfrm>
            <a:off x="2132762" y="1709789"/>
            <a:ext cx="4873415" cy="615553"/>
          </a:xfrm>
          <a:prstGeom prst="rect">
            <a:avLst/>
          </a:prstGeom>
          <a:noFill/>
        </p:spPr>
        <p:txBody>
          <a:bodyPr wrap="square">
            <a:spAutoFit/>
          </a:bodyPr>
          <a:lstStyle/>
          <a:p>
            <a:r>
              <a:rPr lang="fr-FR" b="1" i="0" u="none" strike="noStrike" baseline="0" dirty="0"/>
              <a:t>Synthèse </a:t>
            </a:r>
            <a:r>
              <a:rPr lang="fr-FR" sz="1600" i="0" u="none" strike="noStrike" baseline="0" dirty="0"/>
              <a:t>de documents, de réunion…, tri et classification automatique de documents,</a:t>
            </a:r>
            <a:endParaRPr lang="fr-FR" sz="1600" dirty="0"/>
          </a:p>
        </p:txBody>
      </p:sp>
      <p:sp>
        <p:nvSpPr>
          <p:cNvPr id="8" name="Hexagon 7">
            <a:extLst>
              <a:ext uri="{FF2B5EF4-FFF2-40B4-BE49-F238E27FC236}">
                <a16:creationId xmlns:a16="http://schemas.microsoft.com/office/drawing/2014/main" id="{AA03D098-25FE-222A-239B-58E640DC9EF7}"/>
              </a:ext>
            </a:extLst>
          </p:cNvPr>
          <p:cNvSpPr/>
          <p:nvPr>
            <p:custDataLst>
              <p:tags r:id="rId4"/>
            </p:custDataLst>
          </p:nvPr>
        </p:nvSpPr>
        <p:spPr>
          <a:xfrm rot="5400000">
            <a:off x="711252" y="4539649"/>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9" name="TextBox 8">
            <a:extLst>
              <a:ext uri="{FF2B5EF4-FFF2-40B4-BE49-F238E27FC236}">
                <a16:creationId xmlns:a16="http://schemas.microsoft.com/office/drawing/2014/main" id="{4371CBA5-8260-ACCD-E503-5D9EBA28D2AD}"/>
              </a:ext>
            </a:extLst>
          </p:cNvPr>
          <p:cNvSpPr txBox="1"/>
          <p:nvPr>
            <p:custDataLst>
              <p:tags r:id="rId5"/>
            </p:custDataLst>
          </p:nvPr>
        </p:nvSpPr>
        <p:spPr>
          <a:xfrm>
            <a:off x="5767589" y="2799555"/>
            <a:ext cx="3160197" cy="369332"/>
          </a:xfrm>
          <a:prstGeom prst="rect">
            <a:avLst/>
          </a:prstGeom>
          <a:noFill/>
        </p:spPr>
        <p:txBody>
          <a:bodyPr wrap="square">
            <a:spAutoFit/>
          </a:bodyPr>
          <a:lstStyle/>
          <a:p>
            <a:r>
              <a:rPr lang="fr-FR" b="1" dirty="0"/>
              <a:t> </a:t>
            </a:r>
            <a:endParaRPr lang="fr-FR" sz="1400" dirty="0"/>
          </a:p>
        </p:txBody>
      </p:sp>
      <p:sp>
        <p:nvSpPr>
          <p:cNvPr id="11" name="TextBox 10">
            <a:extLst>
              <a:ext uri="{FF2B5EF4-FFF2-40B4-BE49-F238E27FC236}">
                <a16:creationId xmlns:a16="http://schemas.microsoft.com/office/drawing/2014/main" id="{C3C568AA-0C56-D453-87B6-265BE4AA9103}"/>
              </a:ext>
            </a:extLst>
          </p:cNvPr>
          <p:cNvSpPr txBox="1"/>
          <p:nvPr>
            <p:custDataLst>
              <p:tags r:id="rId6"/>
            </p:custDataLst>
          </p:nvPr>
        </p:nvSpPr>
        <p:spPr>
          <a:xfrm>
            <a:off x="9072168" y="2799555"/>
            <a:ext cx="2886470" cy="1692771"/>
          </a:xfrm>
          <a:prstGeom prst="rect">
            <a:avLst/>
          </a:prstGeom>
          <a:noFill/>
        </p:spPr>
        <p:txBody>
          <a:bodyPr wrap="square">
            <a:spAutoFit/>
          </a:bodyPr>
          <a:lstStyle/>
          <a:p>
            <a:r>
              <a:rPr lang="fr-FR" sz="1800" b="1" i="0" u="none" strike="noStrike" baseline="0" dirty="0"/>
              <a:t> </a:t>
            </a:r>
            <a:endParaRPr lang="fr-FR" sz="1400" dirty="0"/>
          </a:p>
          <a:p>
            <a:pPr algn="ctr"/>
            <a:endParaRPr lang="fr-FR" sz="1400" b="1" i="0" u="none" strike="noStrike" baseline="0" dirty="0"/>
          </a:p>
          <a:p>
            <a:pPr algn="ctr"/>
            <a:endParaRPr lang="fr-FR" b="1" dirty="0"/>
          </a:p>
          <a:p>
            <a:pPr algn="ctr"/>
            <a:endParaRPr lang="fr-FR" b="1" dirty="0"/>
          </a:p>
          <a:p>
            <a:pPr algn="ctr"/>
            <a:endParaRPr lang="fr-FR" b="1" dirty="0"/>
          </a:p>
          <a:p>
            <a:pPr algn="ctr"/>
            <a:endParaRPr lang="fr-FR" dirty="0"/>
          </a:p>
        </p:txBody>
      </p:sp>
      <p:sp>
        <p:nvSpPr>
          <p:cNvPr id="4" name="Footer Placeholder 3">
            <a:extLst>
              <a:ext uri="{FF2B5EF4-FFF2-40B4-BE49-F238E27FC236}">
                <a16:creationId xmlns:a16="http://schemas.microsoft.com/office/drawing/2014/main" id="{40DE3741-7A96-A6E4-6AE6-4D19D1F732E2}"/>
              </a:ext>
            </a:extLst>
          </p:cNvPr>
          <p:cNvSpPr>
            <a:spLocks noGrp="1"/>
          </p:cNvSpPr>
          <p:nvPr>
            <p:ph type="ftr" sz="quarter" idx="11"/>
          </p:nvPr>
        </p:nvSpPr>
        <p:spPr>
          <a:xfrm>
            <a:off x="3774017" y="6127749"/>
            <a:ext cx="4643966" cy="365125"/>
          </a:xfrm>
        </p:spPr>
        <p:txBody>
          <a:bodyPr/>
          <a:lstStyle/>
          <a:p>
            <a:r>
              <a:rPr lang="fr-FR" dirty="0"/>
              <a:t>LES APPORTS PRATIQUES DE L’IA EN DOMMAGE CORPOREL</a:t>
            </a:r>
          </a:p>
        </p:txBody>
      </p:sp>
      <p:pic>
        <p:nvPicPr>
          <p:cNvPr id="15" name="Image 14" descr="Une image contenant dessin humoristique, meubles, habits, homme&#10;&#10;Le contenu généré par l’IA peut être incorrect.">
            <a:extLst>
              <a:ext uri="{FF2B5EF4-FFF2-40B4-BE49-F238E27FC236}">
                <a16:creationId xmlns:a16="http://schemas.microsoft.com/office/drawing/2014/main" id="{CEF95A24-C48D-6237-E4A5-7192B25EB9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50184" y="1895253"/>
            <a:ext cx="4643967" cy="3206747"/>
          </a:xfrm>
          <a:prstGeom prst="rect">
            <a:avLst/>
          </a:prstGeom>
        </p:spPr>
      </p:pic>
      <p:sp>
        <p:nvSpPr>
          <p:cNvPr id="16" name="TextBox 6">
            <a:extLst>
              <a:ext uri="{FF2B5EF4-FFF2-40B4-BE49-F238E27FC236}">
                <a16:creationId xmlns:a16="http://schemas.microsoft.com/office/drawing/2014/main" id="{FE517FCD-0EB7-B733-2E3E-F4917A463F72}"/>
              </a:ext>
            </a:extLst>
          </p:cNvPr>
          <p:cNvSpPr txBox="1"/>
          <p:nvPr>
            <p:custDataLst>
              <p:tags r:id="rId7"/>
            </p:custDataLst>
          </p:nvPr>
        </p:nvSpPr>
        <p:spPr>
          <a:xfrm>
            <a:off x="2132761" y="3046119"/>
            <a:ext cx="4153738" cy="861774"/>
          </a:xfrm>
          <a:prstGeom prst="rect">
            <a:avLst/>
          </a:prstGeom>
          <a:noFill/>
        </p:spPr>
        <p:txBody>
          <a:bodyPr wrap="square">
            <a:spAutoFit/>
          </a:bodyPr>
          <a:lstStyle/>
          <a:p>
            <a:r>
              <a:rPr lang="fr-FR" b="1" i="0" u="none" strike="noStrike" baseline="0" dirty="0"/>
              <a:t>Rédaction simple </a:t>
            </a:r>
            <a:r>
              <a:rPr lang="fr-FR" sz="1600" i="0" u="none" strike="noStrike" baseline="0" dirty="0"/>
              <a:t>(courriers, mails, consultation, actes standardisés) en s’appuyant sur des modèles préexistants, </a:t>
            </a:r>
            <a:endParaRPr lang="fr-FR" sz="1600" dirty="0"/>
          </a:p>
        </p:txBody>
      </p:sp>
      <p:sp>
        <p:nvSpPr>
          <p:cNvPr id="17" name="TextBox 6">
            <a:extLst>
              <a:ext uri="{FF2B5EF4-FFF2-40B4-BE49-F238E27FC236}">
                <a16:creationId xmlns:a16="http://schemas.microsoft.com/office/drawing/2014/main" id="{178C222D-61EF-D579-FD4A-940FC44776C4}"/>
              </a:ext>
            </a:extLst>
          </p:cNvPr>
          <p:cNvSpPr txBox="1"/>
          <p:nvPr>
            <p:custDataLst>
              <p:tags r:id="rId8"/>
            </p:custDataLst>
          </p:nvPr>
        </p:nvSpPr>
        <p:spPr>
          <a:xfrm>
            <a:off x="2132762" y="4668651"/>
            <a:ext cx="4384995" cy="615553"/>
          </a:xfrm>
          <a:prstGeom prst="rect">
            <a:avLst/>
          </a:prstGeom>
          <a:noFill/>
        </p:spPr>
        <p:txBody>
          <a:bodyPr wrap="square">
            <a:spAutoFit/>
          </a:bodyPr>
          <a:lstStyle/>
          <a:p>
            <a:r>
              <a:rPr lang="fr-FR" b="1" i="0" u="none" strike="noStrike" baseline="0" dirty="0"/>
              <a:t>Rédaction pour les réseaux sociaux </a:t>
            </a:r>
            <a:r>
              <a:rPr lang="fr-FR" sz="1600" i="0" u="none" strike="noStrike" baseline="0" dirty="0"/>
              <a:t>(newsletter, blogs, billet d’humeur et post divers), </a:t>
            </a:r>
            <a:endParaRPr lang="fr-FR" sz="1600" dirty="0"/>
          </a:p>
        </p:txBody>
      </p:sp>
      <p:sp>
        <p:nvSpPr>
          <p:cNvPr id="5" name="Espace réservé du numéro de diapositive 4">
            <a:extLst>
              <a:ext uri="{FF2B5EF4-FFF2-40B4-BE49-F238E27FC236}">
                <a16:creationId xmlns:a16="http://schemas.microsoft.com/office/drawing/2014/main" id="{CD370D80-E4D3-6218-8BF5-2A0732677B72}"/>
              </a:ext>
            </a:extLst>
          </p:cNvPr>
          <p:cNvSpPr>
            <a:spLocks noGrp="1"/>
          </p:cNvSpPr>
          <p:nvPr>
            <p:ph type="sldNum" sz="quarter" idx="12"/>
          </p:nvPr>
        </p:nvSpPr>
        <p:spPr/>
        <p:txBody>
          <a:bodyPr/>
          <a:lstStyle/>
          <a:p>
            <a:fld id="{8415421A-8635-4166-92D2-5F6D44CB9F91}" type="slidenum">
              <a:rPr lang="fr-FR" smtClean="0"/>
              <a:t>9</a:t>
            </a:fld>
            <a:endParaRPr lang="fr-FR"/>
          </a:p>
        </p:txBody>
      </p:sp>
    </p:spTree>
    <p:extLst>
      <p:ext uri="{BB962C8B-B14F-4D97-AF65-F5344CB8AC3E}">
        <p14:creationId xmlns:p14="http://schemas.microsoft.com/office/powerpoint/2010/main" val="3364473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wUAFgwAAAAAAAAAAAAAIAD///////////////8AAAD///////////////8DAAAAAgD///////////////////////////////////////////////////////////////////////////////////////////////////////////////////////////////////////////////////////////////////////////////////////////////////////////////////////////////////////////////////////////////////////////////////////////////////////////////////////////////////////////////////////////////////////////////////////////////////////////////////////////////////////////////////////////////////////////////////////////////////////////////8BACAA////////////////AAAO////////AwAAAAQA////////////////////////////////////////////////////////////////////////////////////////////////////////////////////////////////////////////////////////////////////////////////////////////////////////////////////////////////////////////////////////////////////////////////////////////////////////////////////////////////////////////////////////////////////////////////////////////////////////////////////////////////////////////////////////////////////////////////////////////////////////////////////////AgABAP///////wUAAAACABAAC1u0TT1dsXNEiG7+CHEP/CwEAAAAAAADAAAAAAADAAAAAwADAAEA////////BQAAAAMAEAALFuiWoMrtVE2OM6L8jf8kMwQAAAABAAMAAAACAAMAAAAEAAQAAQD///////8FAAAABAAQAAsDljbii0uPRoLwAnlQ11E5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W7RNPV2xc0SIbv4IcQ/8LANEYXRhABsAAAAETGlua2VkU2hhcGVEYXRhAAUAAAAAAAJOYW1lABkAAABMaW5rZWRTaGFwZXNEYXRhUHJvcGVydHkAEFZlcnNpb24AAAAAAAlMYXN0V3JpdGUAuT90E5kBAAAAAQD/////xgDGAAAABV9pZAAQAAAABBbolqDK7VRNjjOi/I3/JDMDRGF0YQBTAAAACFByZXNlbnRhdGlvblNjYW5uZWRGb3JMaW5rZWRTaGFwZXMAAAJOdW1iZXJGb3JtYXRTZXBhcmF0b3JNb2RlAAoAAABBdXRvbWF0aWMAAAJOYW1lACQAAABMaW5rZWRTaGFwZVByZXNlbnRhdGlvblNldHRpbmdzRGF0YQAQVmVyc2lvbgAAAAAACUxhc3RXcml0ZQDbP3QTmQEAAAACAP////+DAIMAAAAFX2lkABAAAAAEA5Y24otLj0aC8AJ5UNdROQNEYXRhABsAAAAETGlua2VkU2hhcGVEYXRhAAUAAAAAAAJOYW1lABkAAABMaW5rZWRTaGFwZXNEYXRhUHJvcGVydHkAEFZlcnNpb24AAQAAAAlMYXN0V3JpdGUA2z90E5k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tCwAAAAAAAAAAAAAgAf///////////////wAAAP///////////////wUAAAADAP///////////////////////////////////////////////////////////////////////////////////////////////////////////////////////////////////////////////////////////////////////////////////////////////////////////////////////////////////////////////////////////////////////////////////////////////////////////////////////////////////////////////////////////////////////////////////////////////////////////////////////////////////////////////////////////////////////////////////////////////////////////////wEAIAH///////////////8AAA7///////8FAAAABAD///////////////////////////////////////////////////////////////////////////////////////////////////////////////////////////////////////////////////////////////////////////////////////////////////////////////////////////////////////////////////////////////////////////////////////////////////////////////////////////////////////////////////////////////////////////////////////////////////////////////////////////////////////////////////////////////////////////////////////////////////////////////////////8CAAEBAwAAAAIA////////GgAGTGlua2VkU2hhcGVzRGF0YVByb3BlcnR5XzAEAAAAAAAFAAAAAwAFAAAABAADAAEBAwAAAAMA////////JQAGTGlua2VkU2hhcGVQcmVzZW50YXRpb25TZXR0aW5nc0RhdGFfMAQAAAABAAUAAAAAAAUAAAACAAQAAQEDAAAABAD///////8aAAZMaW5rZWRTaGFwZXNEYXRhUHJvcGVydHlfMQQAAAACAAUAAAACAAU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925648098279675"/>
  <p:tag name="EMPOWERCHARTSPROPERTIES_A_LENGTH" val="24576"/>
</p:tagLst>
</file>

<file path=ppt/tags/tag1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1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b7f6da0-a42f-4e5d-b94c-d008bc690c83"/>
</p:tagLst>
</file>

<file path=ppt/tags/tag1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1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1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1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1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1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1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1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UBAQEBAQEBAQEBAQEBAQMAAAAAAAAAAwAAAAMAAAAA/////wUA8gsAAAAAAAAAAAAAIAD///////////////8AAAD///////////////8DAAAABAD///////8DAAAABAD///////8DAAAABAD///////////////////////////////////////////////////////////////////////////////////////////////////////////////////////////////////////////////////////////////////////////////////////////////////////////////////////////////////////////////////////////////////////////////////////////////////////////////////////////////////////////////////////////////////////////////////////////////////////////////////////////////////////////////////////////////////////////////8BACAA////////////////AAAO////////AwAAAAMA////////////////////////////////////////////////////////////////////////////////////////////////////////////////////////////////////////////////////////////////////////////////////////////////////////////////////////////////////////////////////////////////////////////////////////////////////////////////////////////////////////////////////////////////////////////////////////////////////////////////////////////////////////////////////////////////////////////////////////////////////////////////////////AgACAP///////wUAAAACABAAC/vKZ9Y9M4NEnnUZw+H/lwkEAAAAAAADAAAABAADAAAAAwADAAAABAD///////8DAAEA////////BQAAAAMAEAALPSuA9ElMXEeLAh+RCsqVAgQAAAABAAMAAAACAAMAAAABAAQAAwD///////8FAAAABAAQAAvdUX4MP4FvSLZNgp1vdAhoBAAAAAIAAwAAAAAAAwAAAAIAAwAAAAAAAwAAAAI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8pn1j0zg0SedRnD4f+XCQREYXRhAAUAAAAAAk5hbWUADQAAAExpbmtEYXRhTGlzdAAQVmVyc2lvbgAAAAAACUxhc3RXcml0ZQAENUcZmQEAAAABAP////9hAGEAAAAFX2lkABAAAAAEPSuA9ElMXEeLAh+RCsqVAgREYXRhAAUAAAAAAk5hbWUADQAAAExpbmtEYXRhTGlzdAAQVmVyc2lvbgABAAAACUxhc3RXcml0ZQAcNUcZmQEAAAACAP////9wAHAAAAAFX2lkABAAAAAE3VF+DD+Bb0i2TYKdb3QIaANEYXRhABYAAAACUGVyc29uYWxJZAABAAAAAAACTmFtZQALAAAAUGVyc29uYWxJZAAQVmVyc2lvbgAAAAAACUxhc3RXcml0ZQBiNU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DAP///////wUAAAADAP///////wUAAAAEAP///////wUAAAAEAP///////////////////////////////////////////////////////////////////////////////////////////////////////////////////////////////////////////////////////////////////////////////////////////////////////////////////////////////////////////////////////////////////////////////////////////////////////////////////////////////////////////////////////////////////////////////////////////////////////////////////////////////////////////////wEAIAH///////////////8AAA7///////8FAAAABAD///////////////////////////////////////////////////////////////////////////////////////////////////////////////////////////////////////////////////////////////////////////////////////////////////////////////////////////////////////////////////////////////////////////////////////////////////////////////////////////////////////////////////////////////////////////////////////////////////////////////////////////////////////////////////////////////////////////////////////////////////////////////////////8CAAEBAwAAAAIA////////DgAGTGlua0RhdGFMaXN0XzAEAAAAAAAFAAAAAAAFAAAAAwADAAMBAwAAAAMA////////DgAGTGlua0RhdGFMaXN0XzEEAAAAAQAFAAAAAgAFAAAABAAFAAAAAAAFAAAABAAFAAAAAAAFAAAABAAEAAUBAwAAAAQA////////DAAGUGVyc29uYWxJZF8wBAAAAAIABQAAAAMABQAAAAEABQAAAAMA////////BQAAAAM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2040508"/>
  <p:tag name="EMPOWERCHARTSPROPERTIES_B_LENGTH" val="24576"/>
  <p:tag name="DOWN_MIGRATION_INITIAL_LAYOUT_REQUIRED" val="9.2.99"/>
  <p:tag name="RUNTIME_ID" val="ff25f2b4-4df2-4ccf-8c23-170b76b3661a"/>
</p:tagLst>
</file>

<file path=ppt/tags/tag2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2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2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2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5194384a-ad67-462c-a6be-b96c6299f016"/>
</p:tagLst>
</file>

<file path=ppt/tags/tag2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2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2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2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2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2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AgD///////8DAAAAAgD///////////////////////////////////////////////////////////////////////////////////////////////////////////////////////////////////////////////////////////////////////////////////////////////////////////////////////////////////////////////////////////////////////////////////////////////////////////////////////////////////////////////////////////////////////////////////////////////////////////////////////////////////////////////////////////////////////////////////////////////8BACAA////////////////AAAO////////AwAAAAQA////////////////////////////////////////////////////////////////////////////////////////////////////////////////////////////////////////////////////////////////////////////////////////////////////////////////////////////////////////////////////////////////////////////////////////////////////////////////////////////////////////////////////////////////////////////////////////////////////////////////////////////////////////////////////////////////////////////////////////////////////////////////////////AgACAP///////wUAAAACABAAC2Jkg1YZFM1PuDagT8ZnZ10EAAAAAAADAAAAAAADAAAAAwADAAAAAAD///////8DAAEA////////BQAAAAMAEAALfB49exrY60OJZ4bSg8mVOAQAAAABAAMAAAACAAMAAAAEAAQAAQD///////8FAAAABAAQAAtuCAahtpqHTrv4PAz/LCMi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mSDVhkUzU+4NqBPxmdnXQREYXRhAAUAAAAAAk5hbWUADQAAAExpbmtEYXRhTGlzdAAQVmVyc2lvbgABAAAACUxhc3RXcml0ZQD4NUcZmQEAAAABAP////9hAGEAAAAFX2lkABAAAAAEfB49exrY60OJZ4bSg8mVOAREYXRhAAUAAAAAAk5hbWUADQAAAExpbmtEYXRhTGlzdAAQVmVyc2lvbgAAAAAACUxhc3RXcml0ZQD4NUcZmQEAAAACAP////9wAHAAAAAFX2lkABAAAAAEbggGobaah067+DwM/ywjIgNEYXRhABYAAAACUGVyc29uYWxJZAABAAAAAAACTmFtZQALAAAAUGVyc29uYWxJZAAQVmVyc2lvbgAAAAAACUxhc3RXcml0ZQAM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3742052"/>
  <p:tag name="EMPOWERCHARTSPROPERTIES_B_LENGTH" val="24576"/>
  <p:tag name="DOWN_MIGRATION_INITIAL_LAYOUT_REQUIRED" val="9.2.99"/>
  <p:tag name="RUNTIME_ID" val="bae85acf-10bd-40aa-9dd3-2b72764d2dea"/>
</p:tagLst>
</file>

<file path=ppt/tags/tag3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3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5194384a-ad67-462c-a6be-b96c6299f016"/>
</p:tagLst>
</file>

<file path=ppt/tags/tag3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3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3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3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b7f6da0-a42f-4e5d-b94c-d008bc690c83"/>
</p:tagLst>
</file>

<file path=ppt/tags/tag3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3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3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3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AwD///////////////////////////////////////////////////////////////////////////////////////////////////////////////////////////////////////////////////////////////////////////////////////////////////////////////////////////////////////////////////////////////////////////////////////////////////////////////////////////////////////////////////////////////////////////////////////////////////////////////////////////////////////////////////////////////////////////////////////////////8BACAA////////////////AAAO////////AwAAAAQA////////////////////////////////////////////////////////////////////////////////////////////////////////////////////////////////////////////////////////////////////////////////////////////////////////////////////////////////////////////////////////////////////////////////////////////////////////////////////////////////////////////////////////////////////////////////////////////////////////////////////////////////////////////////////////////////////////////////////////////////////////////////////////AgABAP///////wUAAAACABAAC0LAYAVqKBNOv7kYqGn+/FUEAAAAAAADAAAAAAADAAAAAwADAAIA////////BQAAAAMAEAAL8TCrNKsNtEGPqHDCjPLpVQQAAAABAAMAAAACAAMAAAAEAAMAAAAAAP///////wQAAQD///////8FAAAABAAQAAvovg6Rz2sDRIF/i1VfC2L+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QsBgBWooE06/uRioaf78VQREYXRhAAUAAAAAAk5hbWUADQAAAExpbmtEYXRhTGlzdAAQVmVyc2lvbgAAAAAACUxhc3RXcml0ZQAoNkcZmQEAAAABAP////9hAGEAAAAFX2lkABAAAAAE8TCrNKsNtEGPqHDCjPLpVQREYXRhAAUAAAAAAk5hbWUADQAAAExpbmtEYXRhTGlzdAAQVmVyc2lvbgABAAAACUxhc3RXcml0ZQAoNkcZmQEAAAACAP////9wAHAAAAAFX2lkABAAAAAE6L4Okc9rA0SBf4tVXwti/gNEYXRhABYAAAACUGVyc29uYWxJZAABAAAAAAACTmFtZQALAAAAUGVyc29uYWxJZAAQVmVyc2lvbgAAAAAACUxhc3RXcml0ZQBA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4246606"/>
  <p:tag name="EMPOWERCHARTSPROPERTIES_B_LENGTH" val="24576"/>
  <p:tag name="DOWN_MIGRATION_INITIAL_LAYOUT_REQUIRED" val="9.2.99"/>
  <p:tag name="RUNTIME_ID" val="5a1d816b-0d14-42da-b307-f3b615cc6979"/>
</p:tagLst>
</file>

<file path=ppt/tags/tag4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4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4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4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4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4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b7f6da0-a42f-4e5d-b94c-d008bc690c83"/>
</p:tagLst>
</file>

<file path=ppt/tags/tag4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4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4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4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wUAFgwAAAAAAAAAAAAAIAD///////////////8AAAD///////////////8DAAAAAgD///////////////////////////////////////////////////////////////////////////////////////////////////////////////////////////////////////////////////////////////////////////////////////////////////////////////////////////////////////////////////////////////////////////////////////////////////////////////////////////////////////////////////////////////////////////////////////////////////////////////////////////////////////////////////////////////////////////////////////////////////////////////8BACAA////////////////AAAO////////AwAAAAMA////////////////////////////////////////////////////////////////////////////////////////////////////////////////////////////////////////////////////////////////////////////////////////////////////////////////////////////////////////////////////////////////////////////////////////////////////////////////////////////////////////////////////////////////////////////////////////////////////////////////////////////////////////////////////////////////////////////////////////////////////////////////////////AgABAP///////wUAAAACABAAC09ofgDlgOhItvaJ3K7Auu4EAAAAAAADAAAAAAADAAAABAADAAEA////////BQAAAAMAEAALXsxn1fJWUUya6fXj/+fr7wQAAAABAAMAAAAEAAMAAAABAAQAAQD///////8FAAAABAAQAAvFxz18R3wORZ6FEuhLtkuI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T2h+AOWA6Ei29oncrsC67gREYXRhAAUAAAAAAk5hbWUADQAAAExpbmtEYXRhTGlzdAAQVmVyc2lvbgABAAAACUxhc3RXcml0ZQBaNkcZmQEAAAABAP////9hAGEAAAAFX2lkABAAAAAEXsxn1fJWUUya6fXj/+fr7wREYXRhAAUAAAAAAk5hbWUADQAAAExpbmtEYXRhTGlzdAAQVmVyc2lvbgAAAAAACUxhc3RXcml0ZQBaNkcZmQEAAAACAP////9wAHAAAAAFX2lkABAAAAAExcc9fEd8DkWehRLoS7ZLiANEYXRhABYAAAACUGVyc29uYWxJZAABAAAAAAACTmFtZQALAAAAUGVyc29uYWxJZAAQVmVyc2lvbgAAAAAACUxhc3RXcml0ZQBs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EAP///////////////////////////////////////////////////////////////////////////////////////////////////////////////////////////////////////////////////////////////////////////////////////////////////////////////////////////////////////////////////////////////////////////////////////////////////////////////////////////////////////////////////////////////////////////////////////////////////////////////////////////////////////////////////////////////////////////////////////////////wEAIAH///////////////8AAA7///////8FAAAABAD///////////////////////////////////////////////////////////////////////////////////////////////////////////////////////////////////////////////////////////////////////////////////////////////////////////////////////////////////////////////////////////////////////////////////////////////////////////////////////////////////////////////////////////////////////////////////////////////////////////////////////////////////////////////////////////////////////////////////////////////////////////////////////8CAAEBAwAAAAIA////////DgAGTGlua0RhdGFMaXN0XzEEAAAAAAAFAAAAAwAFAAAABAADAAEBAwAAAAMA////////DgAGTGlua0RhdGFMaXN0XzAEAAAAAQAFAAAAAAAFAAAAAgAEAAIBAwAAAAQA////////DAAGUGVyc29uYWxJZF8wBAAAAAIABQAAAAI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4688988"/>
  <p:tag name="EMPOWERCHARTSPROPERTIES_B_LENGTH" val="24576"/>
  <p:tag name="DOWN_MIGRATION_INITIAL_LAYOUT_REQUIRED" val="9.2.99"/>
  <p:tag name="RUNTIME_ID" val="3fac9fe1-ea51-44a5-aec9-a30fd7d36ae7"/>
</p:tagLst>
</file>

<file path=ppt/tags/tag5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5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b7f6da0-a42f-4e5d-b94c-d008bc690c83"/>
</p:tagLst>
</file>

<file path=ppt/tags/tag5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5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5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5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5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df0b2ea-9e4b-47e0-b441-6120867f840b"/>
</p:tagLst>
</file>

<file path=ppt/tags/tag5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5194384a-ad67-462c-a6be-b96c6299f016"/>
</p:tagLst>
</file>

<file path=ppt/tags/tag5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BAD///////8DAAAAAgD///////8DAAAAAwD///////8DAAAAAwD///////////////////////////////////////////////////////////////////////////////////////////////////////////////////////////////////////////////////////////////////////////////////////////////////////////////////////////////////////////////////////////////////////////////////////////////////////////////////////////////////////////////////////////////////////////////////////////////////////////////////////////////////////////////////////////////8BACAA////////////////AAAO////////AwAAAAMA////////////////////////////////////////////////////////////////////////////////////////////////////////////////////////////////////////////////////////////////////////////////////////////////////////////////////////////////////////////////////////////////////////////////////////////////////////////////////////////////////////////////////////////////////////////////////////////////////////////////////////////////////////////////////////////////////////////////////////////////////////////////////////AgACAP///////wUAAAACABAAC8/JtWaqnUtAi8HeBYYZvgoEAAAAAAADAAAABAADAAAAAwADAAAAAAADAAAAAwADAAQA////////BQAAAAMAEAALfonEoJDOs0yFy6Kw8ZYsNwQAAAABAAMAAAACAAMAAAABAAMAAAACAP///////wMAAAAAAP///////wMAAAAAAP///////wQAAQD///////8FAAAABAAQAAuv0ENQiyHuQqfSwypI7LF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8m1ZqqdS0CLwd4Fhhm+CgREYXRhAAUAAAAAAk5hbWUADQAAAExpbmtEYXRhTGlzdAAQVmVyc2lvbgABAAAACUxhc3RXcml0ZQCKNkcZmQEAAAABAP////9hAGEAAAAFX2lkABAAAAAEfonEoJDOs0yFy6Kw8ZYsNwREYXRhAAUAAAAAAk5hbWUADQAAAExpbmtEYXRhTGlzdAAQVmVyc2lvbgAAAAAACUxhc3RXcml0ZQCKNkcZmQEAAAACAP////9wAHAAAAAFX2lkABAAAAAEr9BDUIsh7kKn0sMqSOyxbANEYXRhABYAAAACUGVyc29uYWxJZAABAAAAAAACTmFtZQALAAAAUGVyc29uYWxJZAAQVmVyc2lvbgAAAAAACUxhc3RXcml0ZQCb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UAAAADAP///////////////////////////////////////////////////////////////////////////////////////////////////////////////////////////////////////////////////////////////////////////////////////////////////////////////////////////////////////////////////////////////////////////////////////////////////////////////////////////////////////////////////////////////////////////////////////////////////////////////////////////////////////////////////////////////wEAIAH///////////////8AAA7///////8FAAAABAD///////////////////////////////////////////////////////////////////////////////////////////////////////////////////////////////////////////////////////////////////////////////////////////////////////////////////////////////////////////////////////////////////////////////////////////////////////////////////////////////////////////////////////////////////////////////////////////////////////////////////////////////////////////////////////////////////////////////////////////////////////////////////////8CAAIBAwAAAAIA////////DgAGTGlua0RhdGFMaXN0XzEEAAAAAAAFAAAAAwAFAAAABAAFAAAAAwD///////8DAAQBAwAAAAMA////////DgAGTGlua0RhdGFMaXN0XzAEAAAAAQAFAAAAAAAFAAAAAgAFAAAAAAAFAAAAAgA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5141128"/>
  <p:tag name="EMPOWERCHARTSPROPERTIES_B_LENGTH" val="24576"/>
  <p:tag name="DOWN_MIGRATION_INITIAL_LAYOUT_REQUIRED" val="9.2.99"/>
  <p:tag name="RUNTIME_ID" val="27c9014f-00ed-44c1-a430-7490e416fe5d"/>
</p:tagLst>
</file>

<file path=ppt/tags/tag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AgD///////8DAAAAAgD///////////////////////////////////////////////////////////////////////////////////////////////////////////////////////////////////////////////////////////////////////////////////////////////////////////////////////////////////////////////////////////////////////////////////////////////////////////////////////////////////////////////////////////////////////////////////////////////////////////////////////////////////////////////////////////////////////////////8BACAA////////////////AAAO////////AwAAAAMA////////////////////////////////////////////////////////////////////////////////////////////////////////////////////////////////////////////////////////////////////////////////////////////////////////////////////////////////////////////////////////////////////////////////////////////////////////////////////////////////////////////////////////////////////////////////////////////////////////////////////////////////////////////////////////////////////////////////////////////////////////////////////////AgADAP///////wUAAAACABAAC1iEYYwQWa5Nj6MI2MyvEn0EAAAAAAADAAAABAADAAAAAwADAAAAAAD///////8DAAAAAAD///////8DAAEA////////BQAAAAMAEAAL9P2Szs9m60yZATBILZ7GmwQAAAABAAMAAAACAAMAAAABAAQAAQD///////8FAAAABAAQAAv8bP8gBFS9Ro0a7sJsp9QJ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IRhjBBZrk2PowjYzK8SfQREYXRhAAUAAAAAAk5hbWUADQAAAExpbmtEYXRhTGlzdAAQVmVyc2lvbgABAAAACUxhc3RXcml0ZQCzNkcZmQEAAAABAP////9hAGEAAAAFX2lkABAAAAAE9P2Szs9m60yZATBILZ7GmwREYXRhAAUAAAAAAk5hbWUADQAAAExpbmtEYXRhTGlzdAAQVmVyc2lvbgAAAAAACUxhc3RXcml0ZQCzNkcZmQEAAAACAP////9wAHAAAAAFX2lkABAAAAAE/Gz/IARUvUaNGu7CbKfUCQNEYXRhABYAAAACUGVyc29uYWxJZAABAAAAAAACTmFtZQALAAAAUGVyc29uYWxJZAAQVmVyc2lvbgAAAAAACUxhc3RXcml0ZQDT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CAP///////wUAAAACAP///////////////////////////////////////////////////////////////////////////////////////////////////////////////////////////////////////////////////////////////////////////////////////////////////////////////////////////////////////////////////////////////////////////////////////////////////////////////////////////////////////////////////////////////////////////////////////////////////////////////////////////////////////////////////////////////////////////////wEAIAH///////////////8AAA7///////8FAAAABAD///////////////////////////////////////////////////////////////////////////////////////////////////////////////////////////////////////////////////////////////////////////////////////////////////////////////////////////////////////////////////////////////////////////////////////////////////////////////////////////////////////////////////////////////////////////////////////////////////////////////////////////////////////////////////////////////////////////////////////////////////////////////////////8CAAMBAwAAAAIA////////DgAGTGlua0RhdGFMaXN0XzEEAAAAAAAFAAAAAwAFAAAABAA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5702387"/>
  <p:tag name="EMPOWERCHARTSPROPERTIES_B_LENGTH" val="24576"/>
  <p:tag name="DOWN_MIGRATION_INITIAL_LAYOUT_REQUIRED" val="9.2.99"/>
  <p:tag name="RUNTIME_ID" val="3640c03f-819d-44ec-a699-c0a443c508e5"/>
</p:tagLst>
</file>

<file path=ppt/tags/tag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AgD///////8DAAAAAgD///////////////////////////////////////////////////////////////////////////////////////////////////////////////////////////////////////////////////////////////////////////////////////////////////////////////////////////////////////////////////////////////////////////////////////////////////////////////////////////////////////////////////////////////////////////////////////////////////////////////////////////////////////////////////////////////////////////////8BACAA////////////////AAAO////////AwAAAAMA////////////////////////////////////////////////////////////////////////////////////////////////////////////////////////////////////////////////////////////////////////////////////////////////////////////////////////////////////////////////////////////////////////////////////////////////////////////////////////////////////////////////////////////////////////////////////////////////////////////////////////////////////////////////////////////////////////////////////////////////////////////////////////AgADAP///////wUAAAACABAAC2xcmzfHdelEo8XYT3zWTEoEAAAAAAADAAAABAADAAAAAwADAAAAAAD///////8DAAAAAAD///////8DAAEA////////BQAAAAMAEAALrOequPer0kOoDjnl9hrZIAQAAAABAAMAAAACAAMAAAABAAQAAQD///////8FAAAABAAQAAsXL5EynDW6SIcsZkRdNSsH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FybN8d16USjxdhPfNZMSgREYXRhAAUAAAAAAk5hbWUADQAAAExpbmtEYXRhTGlzdAAQVmVyc2lvbgAAAAAACUxhc3RXcml0ZQBPk30TmQEAAAABAP////9hAGEAAAAFX2lkABAAAAAErOequPer0kOoDjnl9hrZIAREYXRhAAUAAAAAAk5hbWUADQAAAExpbmtEYXRhTGlzdAAQVmVyc2lvbgABAAAACUxhc3RXcml0ZQBgk30TmQEAAAACAP////9wAHAAAAAFX2lkABAAAAAEFy+RMpw1ukiHLGZEXTUrBwNEYXRhABYAAAACUGVyc29uYWxJZAABAAAAAAACTmFtZQALAAAAUGVyc29uYWxJZAAQVmVyc2lvbgAAAAAACUxhc3RXcml0ZQCYk30T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UAAAACAP///////////////////////////////////////////////////////////////////////////////////////////////////////////////////////////////////////////////////////////////////////////////////////////////////////////////////////////////////////////////////////////////////////////////////////////////////////////////////////////////////////////////////////////////////////////////////////////////////////////////////////////////////////////////////////////////////////////////wEAIAH///////////////8AAA7///////8FAAAABAD///////////////////////////////////////////////////////////////////////////////////////////////////////////////////////////////////////////////////////////////////////////////////////////////////////////////////////////////////////////////////////////////////////////////////////////////////////////////////////////////////////////////////////////////////////////////////////////////////////////////////////////////////////////////////////////////////////////////////////////////////////////////////////8CAAMBAwAAAAIA////////DgAGTGlua0RhdGFMaXN0XzAEAAAAAAAFAAAAAAAFAAAAAwA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5654209772712"/>
  <p:tag name="EMPOWERCHARTSPROPERTIES_B_LENGTH" val="24576"/>
  <p:tag name="DOWN_MIGRATION_INITIAL_LAYOUT_REQUIRED" val="9.2.99"/>
  <p:tag name="RUNTIME_ID" val="015d33f8-74f8-45f7-9157-539aef0a42c6"/>
</p:tagLst>
</file>

<file path=ppt/tags/tag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heme/theme1.xml><?xml version="1.0" encoding="utf-8"?>
<a:theme xmlns:a="http://schemas.openxmlformats.org/drawingml/2006/main" name="Office Theme">
  <a:themeElements>
    <a:clrScheme name="CNB Evenement 21/11">
      <a:dk1>
        <a:sysClr val="windowText" lastClr="000000"/>
      </a:dk1>
      <a:lt1>
        <a:sysClr val="window" lastClr="FFFFFF"/>
      </a:lt1>
      <a:dk2>
        <a:srgbClr val="000000"/>
      </a:dk2>
      <a:lt2>
        <a:srgbClr val="2D676D"/>
      </a:lt2>
      <a:accent1>
        <a:srgbClr val="D8B949"/>
      </a:accent1>
      <a:accent2>
        <a:srgbClr val="B39C65"/>
      </a:accent2>
      <a:accent3>
        <a:srgbClr val="535C5E"/>
      </a:accent3>
      <a:accent4>
        <a:srgbClr val="678693"/>
      </a:accent4>
      <a:accent5>
        <a:srgbClr val="5F8896"/>
      </a:accent5>
      <a:accent6>
        <a:srgbClr val="FFFFFF"/>
      </a:accent6>
      <a:hlink>
        <a:srgbClr val="B39C65"/>
      </a:hlink>
      <a:folHlink>
        <a:srgbClr val="678693"/>
      </a:folHlink>
    </a:clrScheme>
    <a:fontScheme name="CNB event">
      <a:majorFont>
        <a:latin typeface="Futura PT Book"/>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D9B2B0B675944B804A582AC2A64061" ma:contentTypeVersion="3" ma:contentTypeDescription="Crée un document." ma:contentTypeScope="" ma:versionID="771b83c8c1eef6e180041f4be9a2678a">
  <xsd:schema xmlns:xsd="http://www.w3.org/2001/XMLSchema" xmlns:xs="http://www.w3.org/2001/XMLSchema" xmlns:p="http://schemas.microsoft.com/office/2006/metadata/properties" xmlns:ns2="059f11b1-9e85-4c06-8f8b-385557af14bd" targetNamespace="http://schemas.microsoft.com/office/2006/metadata/properties" ma:root="true" ma:fieldsID="3b9da10e3b456d04cd063b58ae88619b" ns2:_="">
    <xsd:import namespace="059f11b1-9e85-4c06-8f8b-385557af14b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f11b1-9e85-4c06-8f8b-385557af14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B3D74F-05A7-49A3-98A0-522AF1FABC53}"/>
</file>

<file path=customXml/itemProps2.xml><?xml version="1.0" encoding="utf-8"?>
<ds:datastoreItem xmlns:ds="http://schemas.openxmlformats.org/officeDocument/2006/customXml" ds:itemID="{A0EBCD46-529B-4EA2-A820-912F364420F3}"/>
</file>

<file path=customXml/itemProps3.xml><?xml version="1.0" encoding="utf-8"?>
<ds:datastoreItem xmlns:ds="http://schemas.openxmlformats.org/officeDocument/2006/customXml" ds:itemID="{0AD66AB8-2722-412B-8100-315B64713713}"/>
</file>

<file path=docMetadata/LabelInfo.xml><?xml version="1.0" encoding="utf-8"?>
<clbl:labelList xmlns:clbl="http://schemas.microsoft.com/office/2020/mipLabelMetadata">
  <clbl:label id="{aa321b6e-c2f4-42f8-95b8-4d018e6d28ec}" enabled="0" method="" siteId="{aa321b6e-c2f4-42f8-95b8-4d018e6d28ec}" removed="1"/>
</clbl:labelList>
</file>

<file path=docProps/app.xml><?xml version="1.0" encoding="utf-8"?>
<Properties xmlns="http://schemas.openxmlformats.org/officeDocument/2006/extended-properties" xmlns:vt="http://schemas.openxmlformats.org/officeDocument/2006/docPropsVTypes">
  <TotalTime>1214</TotalTime>
  <Words>4619</Words>
  <Application>Microsoft Office PowerPoint</Application>
  <PresentationFormat>Widescreen</PresentationFormat>
  <Paragraphs>668</Paragraphs>
  <Slides>39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Aptos Narrow</vt:lpstr>
      <vt:lpstr>Arial</vt:lpstr>
      <vt:lpstr>DIN 2014</vt:lpstr>
      <vt:lpstr>Futura PT Book</vt:lpstr>
      <vt:lpstr>Futura PT Heavy</vt:lpstr>
      <vt:lpstr>Wingdings</vt:lpstr>
      <vt:lpstr>Office Theme</vt:lpstr>
      <vt:lpstr>LES APPORTS PRATIQUES DE L’IA EN DOMMAGE CORPOREL</vt:lpstr>
      <vt:lpstr>Sommaire</vt:lpstr>
      <vt:lpstr>I. QU’EST-CE QUE L’IA ?</vt:lpstr>
      <vt:lpstr>A. DEFINITIONS</vt:lpstr>
      <vt:lpstr>A. DEFINITIONS</vt:lpstr>
      <vt:lpstr>B. FONCTIONNEMENT</vt:lpstr>
      <vt:lpstr>II. QUELLE UTILITE POUR LES PROFESSIONNELS DU DROIT ?</vt:lpstr>
      <vt:lpstr>A. ACCESSIBILITE ET RECHERCHES</vt:lpstr>
      <vt:lpstr>B. REDACTION ASSISTEE</vt:lpstr>
      <vt:lpstr>C. PREVISION ET EVALUATION DES RISQUES</vt:lpstr>
      <vt:lpstr>III. LES CONTRAINTES ET LIMITES  </vt:lpstr>
      <vt:lpstr>A. PROTECTION DES DONNEES ET RESPONSABILITE</vt:lpstr>
      <vt:lpstr>B. ERREURS ET BIAIS ALGORITHMIQUES</vt:lpstr>
      <vt:lpstr>C. IMPORTANCE DE LA QUESTION POSEE</vt:lpstr>
      <vt:lpstr>D. Exemple d’une hallucination par ChatGPT (1/3)</vt:lpstr>
      <vt:lpstr>D. Exemple d’une hallucination par ChatGPT (2/3)</vt:lpstr>
      <vt:lpstr>D. Exemple d’une hallucination par ChatGPT (3/3)</vt:lpstr>
      <vt:lpstr>IV. QUELS LOGICIELS UTILISER ?</vt:lpstr>
      <vt:lpstr>A. LES DIFFÉRENTES CATÉGORIES D’IA</vt:lpstr>
      <vt:lpstr>B. LES IA GÉNÉRALES</vt:lpstr>
      <vt:lpstr>C. LES IA JURIDIQUES (1/2)</vt:lpstr>
      <vt:lpstr>C. LES IA JURIDIQUES (2/2)</vt:lpstr>
      <vt:lpstr>V. QUELQUES TESTS EN MATIERE DE DOMMAGE CORPOREL</vt:lpstr>
      <vt:lpstr>Prompt n°1</vt:lpstr>
      <vt:lpstr>Prompt n°2</vt:lpstr>
      <vt:lpstr>Prompt n°3</vt:lpstr>
      <vt:lpstr>Prompt n°3 (les moustaches de Thémia)</vt:lpstr>
      <vt:lpstr>Prompt n°4</vt:lpstr>
      <vt:lpstr>Prompt n°5</vt:lpstr>
      <vt:lpstr>VI. CONSEILS PRATIQUES</vt:lpstr>
      <vt:lpstr>A. LES POINTS DE VIGILENCES</vt:lpstr>
      <vt:lpstr>B. Comment favoriser les réponses pertinentes ?</vt:lpstr>
      <vt:lpstr>C. Comment éviter au mieux les hallucinations?  (surtout sur les IA généralistes)</vt:lpstr>
      <vt:lpstr>D. UNE OPPORTUNITE A SAISIR</vt:lpstr>
      <vt:lpstr>E. L’utilisation de l’IA par nos interlocuteurs (magistrats, clients, médecins)</vt:lpstr>
      <vt:lpstr>VII. POUR ALLER PLUS LOIN</vt:lpstr>
      <vt:lpstr>A. DOCUMENTATION DU BARREAU ET DU CNB </vt:lpstr>
      <vt:lpstr>B. LEGISLATION ET RAPPORTS </vt:lpstr>
      <vt:lpstr>C. Trucs et astuces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Arlette Simon</dc:creator>
  <cp:lastModifiedBy>Arlette Simon</cp:lastModifiedBy>
  <cp:revision>61</cp:revision>
  <cp:lastPrinted>2025-11-10T11:16:37Z</cp:lastPrinted>
  <dcterms:created xsi:type="dcterms:W3CDTF">2025-09-04T06:40:14Z</dcterms:created>
  <dcterms:modified xsi:type="dcterms:W3CDTF">2025-11-17T08:55:28Z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0x01010038D9B2B0B675944B804A582AC2A64061</vt:lpwstr>
  </property>
</Properties>
</file>