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96" r:id="rId1"/>
  </p:sldMasterIdLst>
  <p:notesMasterIdLst>
    <p:notesMasterId r:id="rId9"/>
  </p:notesMasterIdLst>
  <p:sldIdLst>
    <p:sldId id="256" r:id="rId2"/>
    <p:sldId id="446" r:id="rId3"/>
    <p:sldId id="467" r:id="rId4"/>
    <p:sldId id="468" r:id="rId5"/>
    <p:sldId id="469" r:id="rId6"/>
    <p:sldId id="466" r:id="rId7"/>
    <p:sldId id="42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–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30" autoAdjust="0"/>
    <p:restoredTop sz="88156" autoAdjust="0"/>
  </p:normalViewPr>
  <p:slideViewPr>
    <p:cSldViewPr snapToGrid="0">
      <p:cViewPr varScale="1">
        <p:scale>
          <a:sx n="96" d="100"/>
          <a:sy n="96" d="100"/>
        </p:scale>
        <p:origin x="176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8D9BB-B8A3-45C9-8CB0-2C0D68602AC4}" type="datetimeFigureOut">
              <a:rPr lang="en-BE" smtClean="0"/>
              <a:t>6/25/26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32489-04E9-4694-A498-C89B14EE195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01635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57BB-0ED9-6542-8B8E-27AAEEA64D25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3DC5-228F-2947-81EA-488FFCE4FA98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04B3-4907-FA45-A898-AA4C1CB7BFB0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6494-A915-9142-8F9B-16BEE8CD900A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EEE9-5E36-0F48-BA3B-22383A964481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2368-B906-7545-94F7-0C4652CE992F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6E63B-3F54-5443-AA51-8991363EDF64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1719-0E17-4049-8A79-57AEA8EA015A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3F52-963D-7E4B-9E61-62F8EA1A95B3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71433-8839-4740-A08F-9923FA8A31FF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4EDA81A-7751-B540-9DD2-8E95A443E2C8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FAB3699-1890-9E41-8FE1-339AB7DF3316}" type="datetime1">
              <a:rPr lang="fr-FR" smtClean="0"/>
              <a:t>25/06/2026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ylumlawdatabase.eu/en" TargetMode="External"/><Relationship Id="rId2" Type="http://schemas.openxmlformats.org/officeDocument/2006/relationships/hyperlink" Target="https://ecre.org/ecre-publications/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mailto:jzelvenska@ecre.or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jzelvenska@ecre.org" TargetMode="External"/><Relationship Id="rId2" Type="http://schemas.openxmlformats.org/officeDocument/2006/relationships/hyperlink" Target="mailto:clabrosse@ecre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92D4-118B-4A0E-8D38-48102ED8FA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MOBILISATION DES DROITS FONDAMENTAUX FACE AU PACTE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CF2112-6152-4BCC-8382-D2919D48E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867638"/>
          </a:xfrm>
        </p:spPr>
        <p:txBody>
          <a:bodyPr>
            <a:normAutofit/>
          </a:bodyPr>
          <a:lstStyle/>
          <a:p>
            <a:r>
              <a:rPr lang="it-IT" dirty="0"/>
              <a:t>Charlotte Labrosse</a:t>
            </a:r>
          </a:p>
          <a:p>
            <a:r>
              <a:rPr lang="it-IT" dirty="0"/>
              <a:t> Consultante, </a:t>
            </a:r>
            <a:r>
              <a:rPr lang="it-IT" dirty="0" err="1"/>
              <a:t>European</a:t>
            </a:r>
            <a:r>
              <a:rPr lang="it-IT" dirty="0"/>
              <a:t> Council on </a:t>
            </a:r>
            <a:r>
              <a:rPr lang="it-IT" dirty="0" err="1"/>
              <a:t>Refugees</a:t>
            </a:r>
            <a:r>
              <a:rPr lang="it-IT" dirty="0"/>
              <a:t> and </a:t>
            </a:r>
            <a:r>
              <a:rPr lang="it-IT" dirty="0" err="1"/>
              <a:t>Exiles</a:t>
            </a:r>
            <a:r>
              <a:rPr lang="it-IT" dirty="0"/>
              <a:t> (ECRE)</a:t>
            </a:r>
          </a:p>
        </p:txBody>
      </p:sp>
      <p:pic>
        <p:nvPicPr>
          <p:cNvPr id="5" name="Picture 4" descr="Text, logo, company name&#10;&#10;Description automatically generated">
            <a:extLst>
              <a:ext uri="{FF2B5EF4-FFF2-40B4-BE49-F238E27FC236}">
                <a16:creationId xmlns:a16="http://schemas.microsoft.com/office/drawing/2014/main" id="{86FC8791-20ED-48C4-95B9-E4D111680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9720"/>
            <a:ext cx="1876323" cy="71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96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FC3A2-DE26-5F55-9D58-6F4D9F2F0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45408"/>
            <a:ext cx="7729728" cy="945131"/>
          </a:xfrm>
        </p:spPr>
        <p:txBody>
          <a:bodyPr>
            <a:normAutofit/>
          </a:bodyPr>
          <a:lstStyle/>
          <a:p>
            <a:r>
              <a:rPr lang="en-FR" sz="2400" dirty="0"/>
              <a:t>CONTENTIEUX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80E2B-7608-335E-547D-DEAD71847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5114" y="1817226"/>
            <a:ext cx="11157995" cy="2544710"/>
          </a:xfrm>
        </p:spPr>
        <p:txBody>
          <a:bodyPr>
            <a:noAutofit/>
          </a:bodyPr>
          <a:lstStyle/>
          <a:p>
            <a:r>
              <a:rPr lang="en-FR" dirty="0">
                <a:latin typeface="Arial" panose="020B0604020202020204" pitchFamily="34" charset="0"/>
                <a:cs typeface="Arial" panose="020B0604020202020204" pitchFamily="34" charset="0"/>
              </a:rPr>
              <a:t>On peut déjà identifier des problèmes flagrants dans les textes, mais ce qui va compter c’est la mise en oeuvre, la pratique.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Priorité : les dispositions insuffisamment claires, avec le plus de divergences d’application (entre les pays et à l’intérieur d’un même pays)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CEDH: recours classique ou demande de mesures article 39</a:t>
            </a:r>
          </a:p>
          <a:p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CJUE : renvoi préjudiciel en interprétation ou en appréciation de validité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Thèmes « prioritaires » pour ECRE (plus à risque de violation + impact sur les DA)</a:t>
            </a:r>
          </a:p>
        </p:txBody>
      </p:sp>
      <p:pic>
        <p:nvPicPr>
          <p:cNvPr id="5" name="Picture 4" descr="Text, logo, company name&#10;&#10;Description automatically generated">
            <a:extLst>
              <a:ext uri="{FF2B5EF4-FFF2-40B4-BE49-F238E27FC236}">
                <a16:creationId xmlns:a16="http://schemas.microsoft.com/office/drawing/2014/main" id="{269FE173-1503-B29F-26F7-09510E2573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9720"/>
            <a:ext cx="1876323" cy="71828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AD3F7-2FBE-C1CC-413F-AF688F696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A8202A-6A1A-A607-6111-0CE3019C67A5}"/>
              </a:ext>
            </a:extLst>
          </p:cNvPr>
          <p:cNvSpPr txBox="1"/>
          <p:nvPr/>
        </p:nvSpPr>
        <p:spPr>
          <a:xfrm>
            <a:off x="628891" y="4330340"/>
            <a:ext cx="4974741" cy="92333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Accès à l’asile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Droit à la dignité (accueil, détention)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Accès à l’assistance juridique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BEE014-85F8-73F1-B8BB-2D7D50BB91E5}"/>
              </a:ext>
            </a:extLst>
          </p:cNvPr>
          <p:cNvSpPr txBox="1"/>
          <p:nvPr/>
        </p:nvSpPr>
        <p:spPr>
          <a:xfrm>
            <a:off x="5466258" y="4330340"/>
            <a:ext cx="35083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Droit à un recours effectif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Privation de liberté</a:t>
            </a:r>
          </a:p>
          <a:p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1653439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14B56-CEFE-BDA8-458B-4857B986B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F4DA3-4BEC-D21C-337F-F26638B93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45408"/>
            <a:ext cx="7729728" cy="945131"/>
          </a:xfrm>
        </p:spPr>
        <p:txBody>
          <a:bodyPr>
            <a:normAutofit/>
          </a:bodyPr>
          <a:lstStyle/>
          <a:p>
            <a:r>
              <a:rPr lang="en-FR" sz="2400" dirty="0"/>
              <a:t>DROITS FONDAMENTAUX À MOBILISER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D46AE-F1AA-A0EC-416B-38B973370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7002" y="2472134"/>
            <a:ext cx="11157995" cy="3038980"/>
          </a:xfrm>
        </p:spPr>
        <p:txBody>
          <a:bodyPr>
            <a:noAutofit/>
          </a:bodyPr>
          <a:lstStyle/>
          <a:p>
            <a:r>
              <a:rPr lang="fr-FR" dirty="0"/>
              <a:t>Droit à la dignité, article 1 Charte, inhérent à la CEDH notamment article 3. </a:t>
            </a:r>
            <a:r>
              <a:rPr lang="fr-FR" i="1" dirty="0"/>
              <a:t>Accueil, CMA, (accès aux CMA, pas de CMA en cas de décision de transfert Gestion) etc., détention</a:t>
            </a:r>
            <a:r>
              <a:rPr lang="fr-FR" dirty="0"/>
              <a:t> ;</a:t>
            </a:r>
            <a:endParaRPr lang="en-FR" dirty="0"/>
          </a:p>
          <a:p>
            <a:pPr lvl="0"/>
            <a:r>
              <a:rPr lang="fr-FR" dirty="0"/>
              <a:t>Droit à la liberté et la sécurité, Article 6 Charte, / Article 5 CEDH. </a:t>
            </a:r>
            <a:r>
              <a:rPr lang="fr-FR" i="1" dirty="0"/>
              <a:t>Détention de facto, arbitraire, etc., confinement en zone d’attente ou à la frontière, les « restrictions à la liberté de mouvement » prévues par la directive Accueil, les garanties juridictionnelles autour de la détention, transfert Dublin quand risque de détention arbitraire</a:t>
            </a:r>
            <a:endParaRPr lang="en-FR" i="1" dirty="0"/>
          </a:p>
          <a:p>
            <a:pPr lvl="0"/>
            <a:r>
              <a:rPr lang="fr-FR" dirty="0"/>
              <a:t>Droit à un recours effectif, Article 47 Charte / article 13 CEDH : </a:t>
            </a:r>
            <a:r>
              <a:rPr lang="fr-FR" i="1" dirty="0"/>
              <a:t>l’absence de décision formelle pdt Filtrage ; l’effet suspensif des recours ; l’absence de décision formelle en détention de facto à la frontière par ex. ; l’accès effectif à une assistance et représentation juridique en appel ; restriction des motifs d’appel sur les transferts Dublin ; délais d’appel courts</a:t>
            </a:r>
            <a:endParaRPr lang="en-FR" i="1" dirty="0"/>
          </a:p>
        </p:txBody>
      </p:sp>
      <p:pic>
        <p:nvPicPr>
          <p:cNvPr id="5" name="Picture 4" descr="Text, logo, company name&#10;&#10;Description automatically generated">
            <a:extLst>
              <a:ext uri="{FF2B5EF4-FFF2-40B4-BE49-F238E27FC236}">
                <a16:creationId xmlns:a16="http://schemas.microsoft.com/office/drawing/2014/main" id="{11E1FDF6-3C6F-1507-676D-81B9B2668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9720"/>
            <a:ext cx="1876323" cy="71828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2F6A38-D1D1-B5F4-2E2B-24F6D61F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26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DAE33-D796-1A30-B1AE-6A8E49B98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23D5D-291C-3ABC-584D-A6DCF6B29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45408"/>
            <a:ext cx="7729728" cy="945131"/>
          </a:xfrm>
        </p:spPr>
        <p:txBody>
          <a:bodyPr>
            <a:normAutofit/>
          </a:bodyPr>
          <a:lstStyle/>
          <a:p>
            <a:r>
              <a:rPr lang="en-FR" sz="2400" dirty="0"/>
              <a:t>DROITS FONDAMENTAUX À MOBILISER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020AE-629F-7E83-F094-FF41883857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7002" y="2348566"/>
            <a:ext cx="11157995" cy="2445856"/>
          </a:xfrm>
        </p:spPr>
        <p:txBody>
          <a:bodyPr>
            <a:noAutofit/>
          </a:bodyPr>
          <a:lstStyle/>
          <a:p>
            <a:pPr lvl="0"/>
            <a:r>
              <a:rPr lang="fr-FR" dirty="0"/>
              <a:t>Intérêt supérieur de l’enfant, Article 24 Charte, principes de la CIDE, pas d’article dédié CEDH mais doit être interprétée à l’aune des principes de la CIDE. </a:t>
            </a:r>
            <a:r>
              <a:rPr lang="fr-FR" i="1" dirty="0"/>
              <a:t>Détention d’enfant, filtrage, transfert Dublin, désignation d’un représentant légal</a:t>
            </a:r>
            <a:endParaRPr lang="en-FR" i="1" dirty="0"/>
          </a:p>
          <a:p>
            <a:pPr lvl="0"/>
            <a:r>
              <a:rPr lang="fr-FR" dirty="0"/>
              <a:t>Accès à la procédure, Article 4, 18, 19(2) Charte, Article 3 CEDH. </a:t>
            </a:r>
            <a:r>
              <a:rPr lang="fr-FR" i="1" dirty="0"/>
              <a:t>Dérogations prévues dans Crise et FM</a:t>
            </a:r>
            <a:endParaRPr lang="en-FR" i="1" dirty="0"/>
          </a:p>
          <a:p>
            <a:pPr lvl="0"/>
            <a:r>
              <a:rPr lang="fr-FR" dirty="0"/>
              <a:t>Droit à la vie privée, Article 7 Charte / Article 8 CEDH. </a:t>
            </a:r>
            <a:r>
              <a:rPr lang="fr-FR" i="1" dirty="0"/>
              <a:t>Fouille des effets personnels dans le cadre de filtrage</a:t>
            </a:r>
            <a:endParaRPr lang="en-FR" i="1" dirty="0"/>
          </a:p>
          <a:p>
            <a:pPr lvl="0"/>
            <a:r>
              <a:rPr lang="fr-FR" dirty="0"/>
              <a:t>Droit d’être entendu, article 41 Charte. </a:t>
            </a:r>
            <a:r>
              <a:rPr lang="fr-FR" i="1" dirty="0"/>
              <a:t>Absence d’entretien dans les procédures de reprise en charge Dublin/Gestion</a:t>
            </a:r>
            <a:endParaRPr lang="en-FR" dirty="0"/>
          </a:p>
          <a:p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Text, logo, company name&#10;&#10;Description automatically generated">
            <a:extLst>
              <a:ext uri="{FF2B5EF4-FFF2-40B4-BE49-F238E27FC236}">
                <a16:creationId xmlns:a16="http://schemas.microsoft.com/office/drawing/2014/main" id="{E3FDEBD8-F326-523B-A92E-547CD4FBC4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9720"/>
            <a:ext cx="1876323" cy="71828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402EA-86FA-D825-14DC-5C0D284E6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462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8E0D2-924E-E6E2-CC78-4AE2A39B9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C6C4F-78D6-EB37-B8DD-F55807480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45408"/>
            <a:ext cx="7729728" cy="945131"/>
          </a:xfrm>
        </p:spPr>
        <p:txBody>
          <a:bodyPr>
            <a:normAutofit/>
          </a:bodyPr>
          <a:lstStyle/>
          <a:p>
            <a:r>
              <a:rPr lang="en-FR" sz="2400" dirty="0"/>
              <a:t>CHOIX CONTENTIEUX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9B6DD-3999-8F06-E27D-E8968E78B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7002" y="2348566"/>
            <a:ext cx="11157995" cy="2445856"/>
          </a:xfrm>
        </p:spPr>
        <p:txBody>
          <a:bodyPr>
            <a:noAutofit/>
          </a:bodyPr>
          <a:lstStyle/>
          <a:p>
            <a:pPr lvl="0"/>
            <a:r>
              <a:rPr lang="fr-FR" dirty="0"/>
              <a:t>Choisir la bonne juridiction (CEDH vs CJUE vs mécanismes ONU) </a:t>
            </a:r>
          </a:p>
          <a:p>
            <a:pPr lvl="1"/>
            <a:r>
              <a:rPr lang="fr-FR" sz="1800" dirty="0"/>
              <a:t>Selon le sujet</a:t>
            </a:r>
          </a:p>
          <a:p>
            <a:pPr lvl="1"/>
            <a:r>
              <a:rPr lang="fr-FR" sz="1800" dirty="0"/>
              <a:t>Objectif : ne pas aggraver la situation jurisprudentielle</a:t>
            </a:r>
          </a:p>
          <a:p>
            <a:pPr lvl="0"/>
            <a:r>
              <a:rPr lang="fr-FR" dirty="0"/>
              <a:t>Choisir un dossier (faits, violation, preuve, risques d’inadmissibilité, circonstances individuelles du DA, risques, vulnérabilité)</a:t>
            </a:r>
          </a:p>
          <a:p>
            <a:pPr lvl="0"/>
            <a:r>
              <a:rPr lang="fr-FR" dirty="0"/>
              <a:t>Ressources nécessaires pour ces contentieux</a:t>
            </a:r>
            <a:endParaRPr lang="en-FR" dirty="0"/>
          </a:p>
          <a:p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Text, logo, company name&#10;&#10;Description automatically generated">
            <a:extLst>
              <a:ext uri="{FF2B5EF4-FFF2-40B4-BE49-F238E27FC236}">
                <a16:creationId xmlns:a16="http://schemas.microsoft.com/office/drawing/2014/main" id="{6FEAE902-95C2-52FA-354C-E8A87AA677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9720"/>
            <a:ext cx="1876323" cy="71828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FB5B1-A171-5446-08C6-7B262141E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234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D4829-4365-F1C8-B2EC-960FC8255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315" y="2858251"/>
            <a:ext cx="4486656" cy="1141497"/>
          </a:xfrm>
        </p:spPr>
        <p:txBody>
          <a:bodyPr/>
          <a:lstStyle/>
          <a:p>
            <a:r>
              <a:rPr lang="en-FR" dirty="0"/>
              <a:t>SOUTIEN POSSIBLE D’ECRE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D60D2-207C-ADD1-18B8-9DC6531B2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774258"/>
          </a:xfrm>
        </p:spPr>
        <p:txBody>
          <a:bodyPr>
            <a:normAutofit/>
          </a:bodyPr>
          <a:lstStyle/>
          <a:p>
            <a:r>
              <a:rPr lang="en-FR" sz="2000" dirty="0"/>
              <a:t>Réponse aux questions sur l’intérprétation du droit international et européen, stratégies contentieux supranationales, aide au contentieux supranational</a:t>
            </a:r>
          </a:p>
          <a:p>
            <a:r>
              <a:rPr lang="en-FR" sz="2000" dirty="0"/>
              <a:t>Forum dédié aux avocats en droit d’asile européen</a:t>
            </a:r>
          </a:p>
          <a:p>
            <a:r>
              <a:rPr lang="en-FR" sz="2000" dirty="0"/>
              <a:t>Ressources écrites (notes juridiques, rapports, etc) </a:t>
            </a:r>
            <a:r>
              <a:rPr lang="en-FR" sz="2000" dirty="0">
                <a:hlinkClick r:id="rId2"/>
              </a:rPr>
              <a:t>ici</a:t>
            </a:r>
            <a:r>
              <a:rPr lang="en-FR" sz="2000" dirty="0"/>
              <a:t> </a:t>
            </a:r>
          </a:p>
          <a:p>
            <a:r>
              <a:rPr lang="en-FR" sz="2000" dirty="0">
                <a:hlinkClick r:id="rId3"/>
              </a:rPr>
              <a:t>Base de données </a:t>
            </a:r>
            <a:r>
              <a:rPr lang="en-FR" sz="2000" dirty="0"/>
              <a:t>de jurisprudence nationale et supranationale en droit d’asile</a:t>
            </a:r>
          </a:p>
          <a:p>
            <a:r>
              <a:rPr lang="en-FR" sz="2000" dirty="0"/>
              <a:t>Formation annuelle en droit d’asile ; cette année (rentrée 2026), focus sur les premiers mois de la mise en oeuvre du Pacte et élaboration de choix contentieux</a:t>
            </a:r>
          </a:p>
          <a:p>
            <a:endParaRPr lang="en-FR" sz="2000" dirty="0"/>
          </a:p>
          <a:p>
            <a:pPr marL="0" indent="0">
              <a:buNone/>
            </a:pPr>
            <a:r>
              <a:rPr lang="en-FR" sz="2000" dirty="0"/>
              <a:t>Contact: </a:t>
            </a:r>
            <a:r>
              <a:rPr lang="fr-FR" sz="2000" noProof="1"/>
              <a:t>Julia Zelvenska, </a:t>
            </a:r>
            <a:r>
              <a:rPr lang="fr-FR" u="sng" dirty="0">
                <a:hlinkClick r:id="rId4"/>
              </a:rPr>
              <a:t>jzelvenska@ecre.org</a:t>
            </a:r>
            <a:r>
              <a:rPr lang="en-FR" dirty="0"/>
              <a:t> </a:t>
            </a:r>
            <a:endParaRPr lang="en-FR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C7389B-4857-7E6C-DDB3-607E9985A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974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F92D4-118B-4A0E-8D38-48102ED8FA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MERCI ! QUESTIONS ?</a:t>
            </a:r>
            <a:endParaRPr lang="en-B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CF2112-6152-4BCC-8382-D2919D48E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228" y="4352544"/>
            <a:ext cx="10266744" cy="1239894"/>
          </a:xfrm>
        </p:spPr>
        <p:txBody>
          <a:bodyPr>
            <a:normAutofit/>
          </a:bodyPr>
          <a:lstStyle/>
          <a:p>
            <a:r>
              <a:rPr lang="fr-FR" noProof="1">
                <a:solidFill>
                  <a:schemeClr val="bg1"/>
                </a:solidFill>
              </a:rPr>
              <a:t>Charlotte Labrosse, </a:t>
            </a:r>
            <a:r>
              <a:rPr lang="fr-FR" noProof="1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clabrosse@ecre.org</a:t>
            </a:r>
            <a:r>
              <a:rPr lang="fr-FR" noProof="1">
                <a:solidFill>
                  <a:schemeClr val="bg1"/>
                </a:solidFill>
              </a:rPr>
              <a:t> </a:t>
            </a:r>
          </a:p>
          <a:p>
            <a:r>
              <a:rPr lang="fr-FR" noProof="1">
                <a:solidFill>
                  <a:schemeClr val="bg1"/>
                </a:solidFill>
              </a:rPr>
              <a:t>Contact pour les activités avocats : Julia Zelvenska, </a:t>
            </a:r>
            <a:r>
              <a:rPr lang="fr-FR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jzelvenska@ecre.org</a:t>
            </a:r>
            <a:r>
              <a:rPr lang="en-FR" dirty="0">
                <a:solidFill>
                  <a:schemeClr val="bg1"/>
                </a:solidFill>
              </a:rPr>
              <a:t> </a:t>
            </a:r>
            <a:endParaRPr lang="fr-FR" noProof="1">
              <a:solidFill>
                <a:schemeClr val="bg1"/>
              </a:solidFill>
            </a:endParaRPr>
          </a:p>
        </p:txBody>
      </p:sp>
      <p:pic>
        <p:nvPicPr>
          <p:cNvPr id="5" name="Picture 4" descr="Text, logo, company name&#10;&#10;Description automatically generated">
            <a:extLst>
              <a:ext uri="{FF2B5EF4-FFF2-40B4-BE49-F238E27FC236}">
                <a16:creationId xmlns:a16="http://schemas.microsoft.com/office/drawing/2014/main" id="{86FC8791-20ED-48C4-95B9-E4D1116808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70" y="5692473"/>
            <a:ext cx="2728860" cy="1044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89247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8587</TotalTime>
  <Words>594</Words>
  <Application>Microsoft Macintosh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Gill Sans MT</vt:lpstr>
      <vt:lpstr>Parcel</vt:lpstr>
      <vt:lpstr>MOBILISATION DES DROITS FONDAMENTAUX FACE AU PACTE</vt:lpstr>
      <vt:lpstr>CONTENTIEUX</vt:lpstr>
      <vt:lpstr>DROITS FONDAMENTAUX À MOBILISER</vt:lpstr>
      <vt:lpstr>DROITS FONDAMENTAUX À MOBILISER</vt:lpstr>
      <vt:lpstr>CHOIX CONTENTIEUX</vt:lpstr>
      <vt:lpstr>SOUTIEN POSSIBLE D’ECRE</vt:lpstr>
      <vt:lpstr>MERCI ! QUESTIONS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 1: Scene setter</dc:title>
  <dc:creator>Chiara  Catelli</dc:creator>
  <cp:lastModifiedBy>Charlotte Labrosse</cp:lastModifiedBy>
  <cp:revision>125</cp:revision>
  <dcterms:created xsi:type="dcterms:W3CDTF">2024-01-04T16:33:56Z</dcterms:created>
  <dcterms:modified xsi:type="dcterms:W3CDTF">2026-06-25T17:16:35Z</dcterms:modified>
</cp:coreProperties>
</file>