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376" r:id="rId3"/>
    <p:sldId id="369" r:id="rId4"/>
    <p:sldId id="370" r:id="rId5"/>
    <p:sldId id="338" r:id="rId6"/>
    <p:sldId id="390" r:id="rId7"/>
    <p:sldId id="268" r:id="rId8"/>
    <p:sldId id="293" r:id="rId9"/>
    <p:sldId id="267" r:id="rId10"/>
    <p:sldId id="270" r:id="rId11"/>
    <p:sldId id="271" r:id="rId12"/>
    <p:sldId id="272" r:id="rId13"/>
    <p:sldId id="273" r:id="rId14"/>
    <p:sldId id="279" r:id="rId15"/>
    <p:sldId id="280" r:id="rId16"/>
    <p:sldId id="371" r:id="rId17"/>
    <p:sldId id="378" r:id="rId18"/>
    <p:sldId id="377" r:id="rId19"/>
    <p:sldId id="379" r:id="rId20"/>
    <p:sldId id="380" r:id="rId21"/>
    <p:sldId id="382" r:id="rId22"/>
    <p:sldId id="391" r:id="rId23"/>
    <p:sldId id="396" r:id="rId24"/>
    <p:sldId id="392" r:id="rId25"/>
    <p:sldId id="394" r:id="rId26"/>
    <p:sldId id="395" r:id="rId27"/>
    <p:sldId id="393" r:id="rId2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400"/>
    <a:srgbClr val="FC0000"/>
    <a:srgbClr val="FC4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1455B849-C95E-9F8E-4F55-AC9EBB2B40F0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6170" cy="456898"/>
          </a:xfrm>
          <a:prstGeom prst="rect">
            <a:avLst/>
          </a:prstGeom>
          <a:noFill/>
          <a:ln>
            <a:noFill/>
          </a:ln>
        </p:spPr>
        <p:txBody>
          <a:bodyPr vert="horz" wrap="square" lIns="78903" tIns="39456" rIns="78903" bIns="39456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9EF84FF-1FCB-2ACF-7F2F-50878CA21E93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3881792" y="0"/>
            <a:ext cx="2976170" cy="456898"/>
          </a:xfrm>
          <a:prstGeom prst="rect">
            <a:avLst/>
          </a:prstGeom>
          <a:noFill/>
          <a:ln>
            <a:noFill/>
          </a:ln>
        </p:spPr>
        <p:txBody>
          <a:bodyPr vert="horz" wrap="square" lIns="78903" tIns="39456" rIns="78903" bIns="39456" anchor="t" anchorCtr="0" compatLnSpc="0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A0B8A77-05BA-C855-A5D7-79AACACA5325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0" y="8686955"/>
            <a:ext cx="2976170" cy="456898"/>
          </a:xfrm>
          <a:prstGeom prst="rect">
            <a:avLst/>
          </a:prstGeom>
          <a:noFill/>
          <a:ln>
            <a:noFill/>
          </a:ln>
        </p:spPr>
        <p:txBody>
          <a:bodyPr vert="horz" wrap="square" lIns="78903" tIns="39456" rIns="78903" bIns="39456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B3E5C64-2F92-BA5F-2B9B-A22BC6413761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3881792" y="8686955"/>
            <a:ext cx="2976170" cy="456898"/>
          </a:xfrm>
          <a:prstGeom prst="rect">
            <a:avLst/>
          </a:prstGeom>
          <a:noFill/>
          <a:ln>
            <a:noFill/>
          </a:ln>
        </p:spPr>
        <p:txBody>
          <a:bodyPr vert="horz" wrap="square" lIns="78903" tIns="39456" rIns="78903" bIns="39456" anchor="b" anchorCtr="0" compatLnSpc="0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69E9EF3-D5A7-476A-A799-835204438F21}" type="slidenum">
              <a:t>‹N°›</a:t>
            </a:fld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Arial Unicode M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2694630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72352F85-4453-0CE3-6F13-31BE64058F58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63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5167BFA-8FC1-1E97-E3AE-00D86F0C1185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755" y="0"/>
            <a:ext cx="2971800" cy="45863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Arial Unicode MS" pitchFamily="2"/>
                <a:cs typeface="Tahoma" pitchFamily="2"/>
              </a:defRPr>
            </a:lvl1pPr>
          </a:lstStyle>
          <a:p>
            <a:pPr lvl="0"/>
            <a:fld id="{937F44B7-0245-4E22-8F52-C89DF37F4B64}" type="datetime1">
              <a:rPr lang="fr-FR"/>
              <a:pPr lvl="0"/>
              <a:t>25/06/2026</a:t>
            </a:fld>
            <a:endParaRPr lang="fr-FR"/>
          </a:p>
        </p:txBody>
      </p:sp>
      <p:sp>
        <p:nvSpPr>
          <p:cNvPr id="4" name="Espace réservé de l'image des diapositives 3">
            <a:extLst>
              <a:ext uri="{FF2B5EF4-FFF2-40B4-BE49-F238E27FC236}">
                <a16:creationId xmlns:a16="http://schemas.microsoft.com/office/drawing/2014/main" id="{007BF7B1-2F25-37A8-FB49-C1A5CC5AA0B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5917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5" name="Espace réservé des notes 4">
            <a:extLst>
              <a:ext uri="{FF2B5EF4-FFF2-40B4-BE49-F238E27FC236}">
                <a16:creationId xmlns:a16="http://schemas.microsoft.com/office/drawing/2014/main" id="{5DF7406A-9D57-58C1-9FB5-CFEEA9E8179E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641"/>
            <a:ext cx="5486400" cy="360035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C80B57A-A59C-EEE1-FC3B-3D3D0AD11AF5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364"/>
            <a:ext cx="2971800" cy="45863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70D6F58-81AD-1517-0BDC-E93613F8026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755" y="8685364"/>
            <a:ext cx="2971800" cy="45863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Arial Unicode MS" pitchFamily="2"/>
                <a:cs typeface="Tahoma" pitchFamily="2"/>
              </a:defRPr>
            </a:lvl1pPr>
          </a:lstStyle>
          <a:p>
            <a:pPr lvl="0"/>
            <a:fld id="{840B3C7E-FAC6-4245-91FA-35B6EC9BDBAC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85094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fr-FR" sz="1200" b="0" i="0" u="none" strike="noStrike" kern="1200" cap="none" spc="0" baseline="0">
        <a:solidFill>
          <a:srgbClr val="000000"/>
        </a:solidFill>
        <a:uFillTx/>
        <a:latin typeface="Calibri" pitchFamily="18"/>
        <a:ea typeface="Arial Unicode MS" pitchFamily="2"/>
        <a:cs typeface="Arial Unicode MS" pitchFamily="2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fr-FR" sz="1200" b="0" i="0" u="none" strike="noStrike" kern="1200" cap="none" spc="0" baseline="0">
        <a:solidFill>
          <a:srgbClr val="000000"/>
        </a:solidFill>
        <a:uFillTx/>
        <a:latin typeface="Calibri" pitchFamily="18"/>
        <a:ea typeface="Arial Unicode MS" pitchFamily="2"/>
        <a:cs typeface="Arial Unicode MS" pitchFamily="2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fr-FR" sz="1200" b="0" i="0" u="none" strike="noStrike" kern="1200" cap="none" spc="0" baseline="0">
        <a:solidFill>
          <a:srgbClr val="000000"/>
        </a:solidFill>
        <a:uFillTx/>
        <a:latin typeface="Calibri" pitchFamily="18"/>
        <a:ea typeface="Arial Unicode MS" pitchFamily="2"/>
        <a:cs typeface="Arial Unicode MS" pitchFamily="2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fr-FR" sz="1200" b="0" i="0" u="none" strike="noStrike" kern="1200" cap="none" spc="0" baseline="0">
        <a:solidFill>
          <a:srgbClr val="000000"/>
        </a:solidFill>
        <a:uFillTx/>
        <a:latin typeface="Calibri" pitchFamily="18"/>
        <a:ea typeface="Arial Unicode MS" pitchFamily="2"/>
        <a:cs typeface="Arial Unicode MS" pitchFamily="2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fr-FR" sz="1200" b="0" i="0" u="none" strike="noStrike" kern="1200" cap="none" spc="0" baseline="0">
        <a:solidFill>
          <a:srgbClr val="000000"/>
        </a:solidFill>
        <a:uFillTx/>
        <a:latin typeface="Calibri" pitchFamily="18"/>
        <a:ea typeface="Arial Unicode MS" pitchFamily="2"/>
        <a:cs typeface="Arial Unicode MS" pitchFamily="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2">
            <a:extLst>
              <a:ext uri="{FF2B5EF4-FFF2-40B4-BE49-F238E27FC236}">
                <a16:creationId xmlns:a16="http://schemas.microsoft.com/office/drawing/2014/main" id="{06DE4CCC-95F6-25E9-D5B9-8577D0E9BB0E}"/>
              </a:ext>
            </a:extLst>
          </p:cNvPr>
          <p:cNvSpPr txBox="1"/>
          <p:nvPr/>
        </p:nvSpPr>
        <p:spPr>
          <a:xfrm>
            <a:off x="3884755" y="0"/>
            <a:ext cx="2971800" cy="4586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6C0D1E1-8C41-426C-988F-30F2290F356C}" type="datetime1">
              <a: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Arial Unicode MS" pitchFamily="2"/>
                <a:cs typeface="Tahoma" pitchFamily="2"/>
              </a:rPr>
              <a:pPr marL="0" marR="0" lvl="0" indent="0" algn="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25/06/2026</a:t>
            </a:fld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Arial Unicode MS" pitchFamily="2"/>
              <a:cs typeface="Tahoma" pitchFamily="2"/>
            </a:endParaRPr>
          </a:p>
        </p:txBody>
      </p:sp>
      <p:sp>
        <p:nvSpPr>
          <p:cNvPr id="3" name="Espace réservé du numéro de diapositive 6">
            <a:extLst>
              <a:ext uri="{FF2B5EF4-FFF2-40B4-BE49-F238E27FC236}">
                <a16:creationId xmlns:a16="http://schemas.microsoft.com/office/drawing/2014/main" id="{421B4B14-8978-CFDB-3547-59E813A33DCE}"/>
              </a:ext>
            </a:extLst>
          </p:cNvPr>
          <p:cNvSpPr txBox="1"/>
          <p:nvPr/>
        </p:nvSpPr>
        <p:spPr>
          <a:xfrm>
            <a:off x="3884755" y="8685364"/>
            <a:ext cx="2971800" cy="4586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A775778C-0527-479F-890B-CF11940A4776}" type="slidenum">
              <a:t>1</a:t>
            </a:fld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Arial Unicode MS" pitchFamily="2"/>
              <a:cs typeface="Tahoma" pitchFamily="2"/>
            </a:endParaRPr>
          </a:p>
        </p:txBody>
      </p:sp>
      <p:sp>
        <p:nvSpPr>
          <p:cNvPr id="4" name="Espace réservé de l'image des diapositives 1">
            <a:extLst>
              <a:ext uri="{FF2B5EF4-FFF2-40B4-BE49-F238E27FC236}">
                <a16:creationId xmlns:a16="http://schemas.microsoft.com/office/drawing/2014/main" id="{35586B20-BBBC-F8A5-EA16-73DEF945B9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17708563" y="-9201150"/>
            <a:ext cx="35418713" cy="19923125"/>
          </a:xfrm>
          <a:solidFill>
            <a:srgbClr val="4472C4"/>
          </a:solidFill>
          <a:ln w="12600" cap="flat">
            <a:solidFill>
              <a:srgbClr val="2F528F"/>
            </a:solidFill>
            <a:prstDash val="solid"/>
            <a:miter/>
          </a:ln>
        </p:spPr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4332CE37-E90A-B60F-FB51-F9D3468895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9036" y="4759195"/>
            <a:ext cx="5506919" cy="4503602"/>
          </a:xfrm>
        </p:spPr>
        <p:txBody>
          <a:bodyPr wrap="none" lIns="96478" tIns="48243" rIns="96478" bIns="48243" anchor="ctr"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2">
            <a:extLst>
              <a:ext uri="{FF2B5EF4-FFF2-40B4-BE49-F238E27FC236}">
                <a16:creationId xmlns:a16="http://schemas.microsoft.com/office/drawing/2014/main" id="{183D1140-E035-0070-7EF0-4D29177FB740}"/>
              </a:ext>
            </a:extLst>
          </p:cNvPr>
          <p:cNvSpPr txBox="1"/>
          <p:nvPr/>
        </p:nvSpPr>
        <p:spPr>
          <a:xfrm>
            <a:off x="3884755" y="0"/>
            <a:ext cx="2971800" cy="4586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C225939-317D-41CA-B19C-77FEA0D2A568}" type="datetime1">
              <a: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Arial Unicode MS" pitchFamily="2"/>
                <a:cs typeface="Tahoma" pitchFamily="2"/>
              </a:rPr>
              <a:pPr marL="0" marR="0" lvl="0" indent="0" algn="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25/06/2026</a:t>
            </a:fld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Arial Unicode MS" pitchFamily="2"/>
              <a:cs typeface="Tahoma" pitchFamily="2"/>
            </a:endParaRPr>
          </a:p>
        </p:txBody>
      </p:sp>
      <p:sp>
        <p:nvSpPr>
          <p:cNvPr id="3" name="Espace réservé du numéro de diapositive 6">
            <a:extLst>
              <a:ext uri="{FF2B5EF4-FFF2-40B4-BE49-F238E27FC236}">
                <a16:creationId xmlns:a16="http://schemas.microsoft.com/office/drawing/2014/main" id="{84DA5A1C-7FA4-7246-0D31-D7C8829F5B60}"/>
              </a:ext>
            </a:extLst>
          </p:cNvPr>
          <p:cNvSpPr txBox="1"/>
          <p:nvPr/>
        </p:nvSpPr>
        <p:spPr>
          <a:xfrm>
            <a:off x="3884755" y="8685364"/>
            <a:ext cx="2971800" cy="4586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F455EF8-D338-4C9E-8411-E84ED7F3A265}" type="slidenum">
              <a:t>15</a:t>
            </a:fld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Arial Unicode MS" pitchFamily="2"/>
              <a:cs typeface="Tahoma" pitchFamily="2"/>
            </a:endParaRPr>
          </a:p>
        </p:txBody>
      </p:sp>
      <p:sp>
        <p:nvSpPr>
          <p:cNvPr id="4" name="Espace réservé de l'image des diapositives 1">
            <a:extLst>
              <a:ext uri="{FF2B5EF4-FFF2-40B4-BE49-F238E27FC236}">
                <a16:creationId xmlns:a16="http://schemas.microsoft.com/office/drawing/2014/main" id="{C9FFA62D-2227-548B-FBE8-938F50E3B5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4472C4"/>
          </a:solidFill>
          <a:ln w="12600" cap="flat">
            <a:solidFill>
              <a:srgbClr val="2F528F"/>
            </a:solidFill>
            <a:prstDash val="solid"/>
            <a:miter/>
          </a:ln>
        </p:spPr>
      </p:sp>
      <p:sp>
        <p:nvSpPr>
          <p:cNvPr id="5" name="Espace réservé des notes 2">
            <a:extLst>
              <a:ext uri="{FF2B5EF4-FFF2-40B4-BE49-F238E27FC236}">
                <a16:creationId xmlns:a16="http://schemas.microsoft.com/office/drawing/2014/main" id="{4624162F-D6C5-47BD-51C9-5F016ADFA60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lIns="0" tIns="0" rIns="0" bIns="0"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04143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4A2FD4-0130-830B-2F84-F3A9ED998B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2">
            <a:extLst>
              <a:ext uri="{FF2B5EF4-FFF2-40B4-BE49-F238E27FC236}">
                <a16:creationId xmlns:a16="http://schemas.microsoft.com/office/drawing/2014/main" id="{DE3E879E-C3DC-0B70-664B-7B6C8A5768EA}"/>
              </a:ext>
            </a:extLst>
          </p:cNvPr>
          <p:cNvSpPr txBox="1"/>
          <p:nvPr/>
        </p:nvSpPr>
        <p:spPr>
          <a:xfrm>
            <a:off x="3884755" y="0"/>
            <a:ext cx="2971800" cy="4586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9050FC3-76D4-41CE-8F46-A85079D020A0}" type="datetime1">
              <a: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Arial Unicode MS" pitchFamily="2"/>
                <a:cs typeface="Tahoma" pitchFamily="2"/>
              </a:rPr>
              <a:pPr marL="0" marR="0" lvl="0" indent="0" algn="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25/06/2026</a:t>
            </a:fld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Arial Unicode MS" pitchFamily="2"/>
              <a:cs typeface="Tahoma" pitchFamily="2"/>
            </a:endParaRPr>
          </a:p>
        </p:txBody>
      </p:sp>
      <p:sp>
        <p:nvSpPr>
          <p:cNvPr id="3" name="Espace réservé du numéro de diapositive 6">
            <a:extLst>
              <a:ext uri="{FF2B5EF4-FFF2-40B4-BE49-F238E27FC236}">
                <a16:creationId xmlns:a16="http://schemas.microsoft.com/office/drawing/2014/main" id="{69E6FC11-1300-B7E1-FDA6-03E17D742D4A}"/>
              </a:ext>
            </a:extLst>
          </p:cNvPr>
          <p:cNvSpPr txBox="1"/>
          <p:nvPr/>
        </p:nvSpPr>
        <p:spPr>
          <a:xfrm>
            <a:off x="3884755" y="8685364"/>
            <a:ext cx="2971800" cy="4586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C1EFA32-7A46-4AC0-99B1-73F11CC33B9B}" type="slidenum">
              <a:t>16</a:t>
            </a:fld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Arial Unicode MS" pitchFamily="2"/>
              <a:cs typeface="Tahoma" pitchFamily="2"/>
            </a:endParaRPr>
          </a:p>
        </p:txBody>
      </p:sp>
      <p:sp>
        <p:nvSpPr>
          <p:cNvPr id="4" name="Espace réservé de l'image des diapositives 1">
            <a:extLst>
              <a:ext uri="{FF2B5EF4-FFF2-40B4-BE49-F238E27FC236}">
                <a16:creationId xmlns:a16="http://schemas.microsoft.com/office/drawing/2014/main" id="{A8354B95-0FE9-7657-1AD7-2240945530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4472C4"/>
          </a:solidFill>
          <a:ln w="12600" cap="flat">
            <a:solidFill>
              <a:srgbClr val="2F528F"/>
            </a:solidFill>
            <a:prstDash val="solid"/>
            <a:miter/>
          </a:ln>
        </p:spPr>
      </p:sp>
      <p:sp>
        <p:nvSpPr>
          <p:cNvPr id="5" name="Espace réservé des notes 2">
            <a:extLst>
              <a:ext uri="{FF2B5EF4-FFF2-40B4-BE49-F238E27FC236}">
                <a16:creationId xmlns:a16="http://schemas.microsoft.com/office/drawing/2014/main" id="{CF9C8EEF-E990-5560-A7CB-C136F07B652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lIns="0" tIns="0" rIns="0" bIns="0"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99078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F87110-CD65-E14A-B504-879DA2635A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2">
            <a:extLst>
              <a:ext uri="{FF2B5EF4-FFF2-40B4-BE49-F238E27FC236}">
                <a16:creationId xmlns:a16="http://schemas.microsoft.com/office/drawing/2014/main" id="{D834BB2A-F64F-E8FB-1280-929A4077F1C7}"/>
              </a:ext>
            </a:extLst>
          </p:cNvPr>
          <p:cNvSpPr txBox="1"/>
          <p:nvPr/>
        </p:nvSpPr>
        <p:spPr>
          <a:xfrm>
            <a:off x="3884755" y="0"/>
            <a:ext cx="2971800" cy="4586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9050FC3-76D4-41CE-8F46-A85079D020A0}" type="datetime1">
              <a: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Arial Unicode MS" pitchFamily="2"/>
                <a:cs typeface="Tahoma" pitchFamily="2"/>
              </a:rPr>
              <a:pPr marL="0" marR="0" lvl="0" indent="0" algn="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25/06/2026</a:t>
            </a:fld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Arial Unicode MS" pitchFamily="2"/>
              <a:cs typeface="Tahoma" pitchFamily="2"/>
            </a:endParaRPr>
          </a:p>
        </p:txBody>
      </p:sp>
      <p:sp>
        <p:nvSpPr>
          <p:cNvPr id="3" name="Espace réservé du numéro de diapositive 6">
            <a:extLst>
              <a:ext uri="{FF2B5EF4-FFF2-40B4-BE49-F238E27FC236}">
                <a16:creationId xmlns:a16="http://schemas.microsoft.com/office/drawing/2014/main" id="{80617910-DA8A-3FC9-9DE3-68CDD289963C}"/>
              </a:ext>
            </a:extLst>
          </p:cNvPr>
          <p:cNvSpPr txBox="1"/>
          <p:nvPr/>
        </p:nvSpPr>
        <p:spPr>
          <a:xfrm>
            <a:off x="3884755" y="8685364"/>
            <a:ext cx="2971800" cy="4586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C1EFA32-7A46-4AC0-99B1-73F11CC33B9B}" type="slidenum">
              <a:t>17</a:t>
            </a:fld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Arial Unicode MS" pitchFamily="2"/>
              <a:cs typeface="Tahoma" pitchFamily="2"/>
            </a:endParaRPr>
          </a:p>
        </p:txBody>
      </p:sp>
      <p:sp>
        <p:nvSpPr>
          <p:cNvPr id="4" name="Espace réservé de l'image des diapositives 1">
            <a:extLst>
              <a:ext uri="{FF2B5EF4-FFF2-40B4-BE49-F238E27FC236}">
                <a16:creationId xmlns:a16="http://schemas.microsoft.com/office/drawing/2014/main" id="{6395D424-BBCC-A718-8C9B-4585DBDFE7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4472C4"/>
          </a:solidFill>
          <a:ln w="12600" cap="flat">
            <a:solidFill>
              <a:srgbClr val="2F528F"/>
            </a:solidFill>
            <a:prstDash val="solid"/>
            <a:miter/>
          </a:ln>
        </p:spPr>
      </p:sp>
      <p:sp>
        <p:nvSpPr>
          <p:cNvPr id="5" name="Espace réservé des notes 2">
            <a:extLst>
              <a:ext uri="{FF2B5EF4-FFF2-40B4-BE49-F238E27FC236}">
                <a16:creationId xmlns:a16="http://schemas.microsoft.com/office/drawing/2014/main" id="{844D6234-9D43-D6EB-2584-CFE35992DA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lIns="0" tIns="0" rIns="0" bIns="0"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80793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57222F-DBAD-A6CC-ECF4-D31419AA71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2">
            <a:extLst>
              <a:ext uri="{FF2B5EF4-FFF2-40B4-BE49-F238E27FC236}">
                <a16:creationId xmlns:a16="http://schemas.microsoft.com/office/drawing/2014/main" id="{41F1FBB0-10AA-3772-B410-0D9B452D43EA}"/>
              </a:ext>
            </a:extLst>
          </p:cNvPr>
          <p:cNvSpPr txBox="1"/>
          <p:nvPr/>
        </p:nvSpPr>
        <p:spPr>
          <a:xfrm>
            <a:off x="3884755" y="0"/>
            <a:ext cx="2971800" cy="4586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9050FC3-76D4-41CE-8F46-A85079D020A0}" type="datetime1">
              <a: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Arial Unicode MS" pitchFamily="2"/>
                <a:cs typeface="Tahoma" pitchFamily="2"/>
              </a:rPr>
              <a:pPr marL="0" marR="0" lvl="0" indent="0" algn="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25/06/2026</a:t>
            </a:fld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Arial Unicode MS" pitchFamily="2"/>
              <a:cs typeface="Tahoma" pitchFamily="2"/>
            </a:endParaRPr>
          </a:p>
        </p:txBody>
      </p:sp>
      <p:sp>
        <p:nvSpPr>
          <p:cNvPr id="3" name="Espace réservé du numéro de diapositive 6">
            <a:extLst>
              <a:ext uri="{FF2B5EF4-FFF2-40B4-BE49-F238E27FC236}">
                <a16:creationId xmlns:a16="http://schemas.microsoft.com/office/drawing/2014/main" id="{BF2853BE-7121-A78A-97C9-9CCC23A2576C}"/>
              </a:ext>
            </a:extLst>
          </p:cNvPr>
          <p:cNvSpPr txBox="1"/>
          <p:nvPr/>
        </p:nvSpPr>
        <p:spPr>
          <a:xfrm>
            <a:off x="3884755" y="8685364"/>
            <a:ext cx="2971800" cy="4586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C1EFA32-7A46-4AC0-99B1-73F11CC33B9B}" type="slidenum">
              <a:t>18</a:t>
            </a:fld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Arial Unicode MS" pitchFamily="2"/>
              <a:cs typeface="Tahoma" pitchFamily="2"/>
            </a:endParaRPr>
          </a:p>
        </p:txBody>
      </p:sp>
      <p:sp>
        <p:nvSpPr>
          <p:cNvPr id="4" name="Espace réservé de l'image des diapositives 1">
            <a:extLst>
              <a:ext uri="{FF2B5EF4-FFF2-40B4-BE49-F238E27FC236}">
                <a16:creationId xmlns:a16="http://schemas.microsoft.com/office/drawing/2014/main" id="{70063F4D-7CB0-87EB-99DC-9B95C586A6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4472C4"/>
          </a:solidFill>
          <a:ln w="12600" cap="flat">
            <a:solidFill>
              <a:srgbClr val="2F528F"/>
            </a:solidFill>
            <a:prstDash val="solid"/>
            <a:miter/>
          </a:ln>
        </p:spPr>
      </p:sp>
      <p:sp>
        <p:nvSpPr>
          <p:cNvPr id="5" name="Espace réservé des notes 2">
            <a:extLst>
              <a:ext uri="{FF2B5EF4-FFF2-40B4-BE49-F238E27FC236}">
                <a16:creationId xmlns:a16="http://schemas.microsoft.com/office/drawing/2014/main" id="{BBA69206-6769-6F06-2B13-92893E9E8F2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lIns="0" tIns="0" rIns="0" bIns="0"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13623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5F7C6F-E2CF-D4B8-AABA-21BA110BF9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2">
            <a:extLst>
              <a:ext uri="{FF2B5EF4-FFF2-40B4-BE49-F238E27FC236}">
                <a16:creationId xmlns:a16="http://schemas.microsoft.com/office/drawing/2014/main" id="{ED3B2D0D-7B31-FB2A-06AF-57C00E93840C}"/>
              </a:ext>
            </a:extLst>
          </p:cNvPr>
          <p:cNvSpPr txBox="1"/>
          <p:nvPr/>
        </p:nvSpPr>
        <p:spPr>
          <a:xfrm>
            <a:off x="3884755" y="0"/>
            <a:ext cx="2971800" cy="4586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9050FC3-76D4-41CE-8F46-A85079D020A0}" type="datetime1">
              <a: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Arial Unicode MS" pitchFamily="2"/>
                <a:cs typeface="Tahoma" pitchFamily="2"/>
              </a:rPr>
              <a:pPr marL="0" marR="0" lvl="0" indent="0" algn="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25/06/2026</a:t>
            </a:fld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Arial Unicode MS" pitchFamily="2"/>
              <a:cs typeface="Tahoma" pitchFamily="2"/>
            </a:endParaRPr>
          </a:p>
        </p:txBody>
      </p:sp>
      <p:sp>
        <p:nvSpPr>
          <p:cNvPr id="3" name="Espace réservé du numéro de diapositive 6">
            <a:extLst>
              <a:ext uri="{FF2B5EF4-FFF2-40B4-BE49-F238E27FC236}">
                <a16:creationId xmlns:a16="http://schemas.microsoft.com/office/drawing/2014/main" id="{E86CFDFA-55FC-961E-DC26-4FFA01DEA05B}"/>
              </a:ext>
            </a:extLst>
          </p:cNvPr>
          <p:cNvSpPr txBox="1"/>
          <p:nvPr/>
        </p:nvSpPr>
        <p:spPr>
          <a:xfrm>
            <a:off x="3884755" y="8685364"/>
            <a:ext cx="2971800" cy="4586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C1EFA32-7A46-4AC0-99B1-73F11CC33B9B}" type="slidenum">
              <a:t>19</a:t>
            </a:fld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Arial Unicode MS" pitchFamily="2"/>
              <a:cs typeface="Tahoma" pitchFamily="2"/>
            </a:endParaRPr>
          </a:p>
        </p:txBody>
      </p:sp>
      <p:sp>
        <p:nvSpPr>
          <p:cNvPr id="4" name="Espace réservé de l'image des diapositives 1">
            <a:extLst>
              <a:ext uri="{FF2B5EF4-FFF2-40B4-BE49-F238E27FC236}">
                <a16:creationId xmlns:a16="http://schemas.microsoft.com/office/drawing/2014/main" id="{BBF38196-2944-6367-1330-F5D0E63FA0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4472C4"/>
          </a:solidFill>
          <a:ln w="12600" cap="flat">
            <a:solidFill>
              <a:srgbClr val="2F528F"/>
            </a:solidFill>
            <a:prstDash val="solid"/>
            <a:miter/>
          </a:ln>
        </p:spPr>
      </p:sp>
      <p:sp>
        <p:nvSpPr>
          <p:cNvPr id="5" name="Espace réservé des notes 2">
            <a:extLst>
              <a:ext uri="{FF2B5EF4-FFF2-40B4-BE49-F238E27FC236}">
                <a16:creationId xmlns:a16="http://schemas.microsoft.com/office/drawing/2014/main" id="{2BF8A6FC-E087-2DC5-2919-3F7E4655559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lIns="0" tIns="0" rIns="0" bIns="0"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85639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A942B1-4F70-1003-6460-D07B37B095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2">
            <a:extLst>
              <a:ext uri="{FF2B5EF4-FFF2-40B4-BE49-F238E27FC236}">
                <a16:creationId xmlns:a16="http://schemas.microsoft.com/office/drawing/2014/main" id="{CC20105C-04F2-9627-0874-D4D08ECE7454}"/>
              </a:ext>
            </a:extLst>
          </p:cNvPr>
          <p:cNvSpPr txBox="1"/>
          <p:nvPr/>
        </p:nvSpPr>
        <p:spPr>
          <a:xfrm>
            <a:off x="3884755" y="0"/>
            <a:ext cx="2971800" cy="4586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9050FC3-76D4-41CE-8F46-A85079D020A0}" type="datetime1">
              <a: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Arial Unicode MS" pitchFamily="2"/>
                <a:cs typeface="Tahoma" pitchFamily="2"/>
              </a:rPr>
              <a:pPr marL="0" marR="0" lvl="0" indent="0" algn="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25/06/2026</a:t>
            </a:fld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Arial Unicode MS" pitchFamily="2"/>
              <a:cs typeface="Tahoma" pitchFamily="2"/>
            </a:endParaRPr>
          </a:p>
        </p:txBody>
      </p:sp>
      <p:sp>
        <p:nvSpPr>
          <p:cNvPr id="3" name="Espace réservé du numéro de diapositive 6">
            <a:extLst>
              <a:ext uri="{FF2B5EF4-FFF2-40B4-BE49-F238E27FC236}">
                <a16:creationId xmlns:a16="http://schemas.microsoft.com/office/drawing/2014/main" id="{F33316AE-170E-7680-4CCD-05B37D73B1B2}"/>
              </a:ext>
            </a:extLst>
          </p:cNvPr>
          <p:cNvSpPr txBox="1"/>
          <p:nvPr/>
        </p:nvSpPr>
        <p:spPr>
          <a:xfrm>
            <a:off x="3884755" y="8685364"/>
            <a:ext cx="2971800" cy="4586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C1EFA32-7A46-4AC0-99B1-73F11CC33B9B}" type="slidenum">
              <a:t>20</a:t>
            </a:fld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Arial Unicode MS" pitchFamily="2"/>
              <a:cs typeface="Tahoma" pitchFamily="2"/>
            </a:endParaRPr>
          </a:p>
        </p:txBody>
      </p:sp>
      <p:sp>
        <p:nvSpPr>
          <p:cNvPr id="4" name="Espace réservé de l'image des diapositives 1">
            <a:extLst>
              <a:ext uri="{FF2B5EF4-FFF2-40B4-BE49-F238E27FC236}">
                <a16:creationId xmlns:a16="http://schemas.microsoft.com/office/drawing/2014/main" id="{C94F56C9-D021-C56E-7D88-6527BC85EB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4472C4"/>
          </a:solidFill>
          <a:ln w="12600" cap="flat">
            <a:solidFill>
              <a:srgbClr val="2F528F"/>
            </a:solidFill>
            <a:prstDash val="solid"/>
            <a:miter/>
          </a:ln>
        </p:spPr>
      </p:sp>
      <p:sp>
        <p:nvSpPr>
          <p:cNvPr id="5" name="Espace réservé des notes 2">
            <a:extLst>
              <a:ext uri="{FF2B5EF4-FFF2-40B4-BE49-F238E27FC236}">
                <a16:creationId xmlns:a16="http://schemas.microsoft.com/office/drawing/2014/main" id="{DD7D778D-1D88-2927-9156-CFEEC2C6727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lIns="0" tIns="0" rIns="0" bIns="0"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69735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3CB692-8708-FCD1-2E3D-D00263454C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2">
            <a:extLst>
              <a:ext uri="{FF2B5EF4-FFF2-40B4-BE49-F238E27FC236}">
                <a16:creationId xmlns:a16="http://schemas.microsoft.com/office/drawing/2014/main" id="{5FB7571C-88B2-974B-4FDE-0C3C207FF033}"/>
              </a:ext>
            </a:extLst>
          </p:cNvPr>
          <p:cNvSpPr txBox="1"/>
          <p:nvPr/>
        </p:nvSpPr>
        <p:spPr>
          <a:xfrm>
            <a:off x="3884755" y="0"/>
            <a:ext cx="2971800" cy="4586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9050FC3-76D4-41CE-8F46-A85079D020A0}" type="datetime1">
              <a: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Arial Unicode MS" pitchFamily="2"/>
                <a:cs typeface="Tahoma" pitchFamily="2"/>
              </a:rPr>
              <a:pPr marL="0" marR="0" lvl="0" indent="0" algn="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25/06/2026</a:t>
            </a:fld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Arial Unicode MS" pitchFamily="2"/>
              <a:cs typeface="Tahoma" pitchFamily="2"/>
            </a:endParaRPr>
          </a:p>
        </p:txBody>
      </p:sp>
      <p:sp>
        <p:nvSpPr>
          <p:cNvPr id="3" name="Espace réservé du numéro de diapositive 6">
            <a:extLst>
              <a:ext uri="{FF2B5EF4-FFF2-40B4-BE49-F238E27FC236}">
                <a16:creationId xmlns:a16="http://schemas.microsoft.com/office/drawing/2014/main" id="{D53A904C-9B97-71A6-FB31-C58ABDBAD38B}"/>
              </a:ext>
            </a:extLst>
          </p:cNvPr>
          <p:cNvSpPr txBox="1"/>
          <p:nvPr/>
        </p:nvSpPr>
        <p:spPr>
          <a:xfrm>
            <a:off x="3884755" y="8685364"/>
            <a:ext cx="2971800" cy="4586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C1EFA32-7A46-4AC0-99B1-73F11CC33B9B}" type="slidenum">
              <a:t>21</a:t>
            </a:fld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Arial Unicode MS" pitchFamily="2"/>
              <a:cs typeface="Tahoma" pitchFamily="2"/>
            </a:endParaRPr>
          </a:p>
        </p:txBody>
      </p:sp>
      <p:sp>
        <p:nvSpPr>
          <p:cNvPr id="4" name="Espace réservé de l'image des diapositives 1">
            <a:extLst>
              <a:ext uri="{FF2B5EF4-FFF2-40B4-BE49-F238E27FC236}">
                <a16:creationId xmlns:a16="http://schemas.microsoft.com/office/drawing/2014/main" id="{7BFC63AC-40BC-00E5-657B-12CD39F2E6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4472C4"/>
          </a:solidFill>
          <a:ln w="12600" cap="flat">
            <a:solidFill>
              <a:srgbClr val="2F528F"/>
            </a:solidFill>
            <a:prstDash val="solid"/>
            <a:miter/>
          </a:ln>
        </p:spPr>
      </p:sp>
      <p:sp>
        <p:nvSpPr>
          <p:cNvPr id="5" name="Espace réservé des notes 2">
            <a:extLst>
              <a:ext uri="{FF2B5EF4-FFF2-40B4-BE49-F238E27FC236}">
                <a16:creationId xmlns:a16="http://schemas.microsoft.com/office/drawing/2014/main" id="{E1DA6F4D-CD8F-F7A6-6AA3-3E768C7F5E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lIns="0" tIns="0" rIns="0" bIns="0"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433064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B4883D-103E-E299-557B-2C582CDDDE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2">
            <a:extLst>
              <a:ext uri="{FF2B5EF4-FFF2-40B4-BE49-F238E27FC236}">
                <a16:creationId xmlns:a16="http://schemas.microsoft.com/office/drawing/2014/main" id="{0D0B8AB5-4E54-D700-B3BF-1A86AB8ACF2F}"/>
              </a:ext>
            </a:extLst>
          </p:cNvPr>
          <p:cNvSpPr txBox="1"/>
          <p:nvPr/>
        </p:nvSpPr>
        <p:spPr>
          <a:xfrm>
            <a:off x="3884755" y="0"/>
            <a:ext cx="2971800" cy="4586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9050FC3-76D4-41CE-8F46-A85079D020A0}" type="datetime1">
              <a: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Arial Unicode MS" pitchFamily="2"/>
                <a:cs typeface="Tahoma" pitchFamily="2"/>
              </a:rPr>
              <a:pPr marL="0" marR="0" lvl="0" indent="0" algn="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25/06/2026</a:t>
            </a:fld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Arial Unicode MS" pitchFamily="2"/>
              <a:cs typeface="Tahoma" pitchFamily="2"/>
            </a:endParaRPr>
          </a:p>
        </p:txBody>
      </p:sp>
      <p:sp>
        <p:nvSpPr>
          <p:cNvPr id="3" name="Espace réservé du numéro de diapositive 6">
            <a:extLst>
              <a:ext uri="{FF2B5EF4-FFF2-40B4-BE49-F238E27FC236}">
                <a16:creationId xmlns:a16="http://schemas.microsoft.com/office/drawing/2014/main" id="{178563B7-6081-97E3-0F49-C6FF213F25C9}"/>
              </a:ext>
            </a:extLst>
          </p:cNvPr>
          <p:cNvSpPr txBox="1"/>
          <p:nvPr/>
        </p:nvSpPr>
        <p:spPr>
          <a:xfrm>
            <a:off x="3884755" y="8685364"/>
            <a:ext cx="2971800" cy="4586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C1EFA32-7A46-4AC0-99B1-73F11CC33B9B}" type="slidenum">
              <a:t>22</a:t>
            </a:fld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Arial Unicode MS" pitchFamily="2"/>
              <a:cs typeface="Tahoma" pitchFamily="2"/>
            </a:endParaRPr>
          </a:p>
        </p:txBody>
      </p:sp>
      <p:sp>
        <p:nvSpPr>
          <p:cNvPr id="4" name="Espace réservé de l'image des diapositives 1">
            <a:extLst>
              <a:ext uri="{FF2B5EF4-FFF2-40B4-BE49-F238E27FC236}">
                <a16:creationId xmlns:a16="http://schemas.microsoft.com/office/drawing/2014/main" id="{ACE205D7-9359-534E-CB8F-8BF8ED6943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4472C4"/>
          </a:solidFill>
          <a:ln w="12600" cap="flat">
            <a:solidFill>
              <a:srgbClr val="2F528F"/>
            </a:solidFill>
            <a:prstDash val="solid"/>
            <a:miter/>
          </a:ln>
        </p:spPr>
      </p:sp>
      <p:sp>
        <p:nvSpPr>
          <p:cNvPr id="5" name="Espace réservé des notes 2">
            <a:extLst>
              <a:ext uri="{FF2B5EF4-FFF2-40B4-BE49-F238E27FC236}">
                <a16:creationId xmlns:a16="http://schemas.microsoft.com/office/drawing/2014/main" id="{9842BA92-0AF7-0373-029D-3862BE10A1B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lIns="0" tIns="0" rIns="0" bIns="0"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724472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1B304B-5D43-EC33-013B-B8086C38DA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2">
            <a:extLst>
              <a:ext uri="{FF2B5EF4-FFF2-40B4-BE49-F238E27FC236}">
                <a16:creationId xmlns:a16="http://schemas.microsoft.com/office/drawing/2014/main" id="{009C4A4D-DCAA-1D2E-79FC-8618089A72EB}"/>
              </a:ext>
            </a:extLst>
          </p:cNvPr>
          <p:cNvSpPr txBox="1"/>
          <p:nvPr/>
        </p:nvSpPr>
        <p:spPr>
          <a:xfrm>
            <a:off x="3884755" y="0"/>
            <a:ext cx="2971800" cy="4586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9050FC3-76D4-41CE-8F46-A85079D020A0}" type="datetime1">
              <a: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Arial Unicode MS" pitchFamily="2"/>
                <a:cs typeface="Tahoma" pitchFamily="2"/>
              </a:rPr>
              <a:pPr marL="0" marR="0" lvl="0" indent="0" algn="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25/06/2026</a:t>
            </a:fld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Arial Unicode MS" pitchFamily="2"/>
              <a:cs typeface="Tahoma" pitchFamily="2"/>
            </a:endParaRPr>
          </a:p>
        </p:txBody>
      </p:sp>
      <p:sp>
        <p:nvSpPr>
          <p:cNvPr id="3" name="Espace réservé du numéro de diapositive 6">
            <a:extLst>
              <a:ext uri="{FF2B5EF4-FFF2-40B4-BE49-F238E27FC236}">
                <a16:creationId xmlns:a16="http://schemas.microsoft.com/office/drawing/2014/main" id="{95B46B1F-9364-C9C6-B0F6-FA741C876BCF}"/>
              </a:ext>
            </a:extLst>
          </p:cNvPr>
          <p:cNvSpPr txBox="1"/>
          <p:nvPr/>
        </p:nvSpPr>
        <p:spPr>
          <a:xfrm>
            <a:off x="3884755" y="8685364"/>
            <a:ext cx="2971800" cy="4586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C1EFA32-7A46-4AC0-99B1-73F11CC33B9B}" type="slidenum">
              <a:t>23</a:t>
            </a:fld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Arial Unicode MS" pitchFamily="2"/>
              <a:cs typeface="Tahoma" pitchFamily="2"/>
            </a:endParaRPr>
          </a:p>
        </p:txBody>
      </p:sp>
      <p:sp>
        <p:nvSpPr>
          <p:cNvPr id="4" name="Espace réservé de l'image des diapositives 1">
            <a:extLst>
              <a:ext uri="{FF2B5EF4-FFF2-40B4-BE49-F238E27FC236}">
                <a16:creationId xmlns:a16="http://schemas.microsoft.com/office/drawing/2014/main" id="{6132AAAE-D32D-63C3-5173-7191B6287D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4472C4"/>
          </a:solidFill>
          <a:ln w="12600" cap="flat">
            <a:solidFill>
              <a:srgbClr val="2F528F"/>
            </a:solidFill>
            <a:prstDash val="solid"/>
            <a:miter/>
          </a:ln>
        </p:spPr>
      </p:sp>
      <p:sp>
        <p:nvSpPr>
          <p:cNvPr id="5" name="Espace réservé des notes 2">
            <a:extLst>
              <a:ext uri="{FF2B5EF4-FFF2-40B4-BE49-F238E27FC236}">
                <a16:creationId xmlns:a16="http://schemas.microsoft.com/office/drawing/2014/main" id="{E02FB5A5-4ED1-E8FC-A737-E934A3EB346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lIns="0" tIns="0" rIns="0" bIns="0"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028786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360C32-7BAC-B51D-56DA-3338073367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2">
            <a:extLst>
              <a:ext uri="{FF2B5EF4-FFF2-40B4-BE49-F238E27FC236}">
                <a16:creationId xmlns:a16="http://schemas.microsoft.com/office/drawing/2014/main" id="{4BCFCC6A-355E-CA11-B60C-B960F3019C28}"/>
              </a:ext>
            </a:extLst>
          </p:cNvPr>
          <p:cNvSpPr txBox="1"/>
          <p:nvPr/>
        </p:nvSpPr>
        <p:spPr>
          <a:xfrm>
            <a:off x="3884755" y="0"/>
            <a:ext cx="2971800" cy="4586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9050FC3-76D4-41CE-8F46-A85079D020A0}" type="datetime1">
              <a: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Arial Unicode MS" pitchFamily="2"/>
                <a:cs typeface="Tahoma" pitchFamily="2"/>
              </a:rPr>
              <a:pPr marL="0" marR="0" lvl="0" indent="0" algn="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25/06/2026</a:t>
            </a:fld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Arial Unicode MS" pitchFamily="2"/>
              <a:cs typeface="Tahoma" pitchFamily="2"/>
            </a:endParaRPr>
          </a:p>
        </p:txBody>
      </p:sp>
      <p:sp>
        <p:nvSpPr>
          <p:cNvPr id="3" name="Espace réservé du numéro de diapositive 6">
            <a:extLst>
              <a:ext uri="{FF2B5EF4-FFF2-40B4-BE49-F238E27FC236}">
                <a16:creationId xmlns:a16="http://schemas.microsoft.com/office/drawing/2014/main" id="{AD3B5476-5D7C-C34F-05BD-2493A094609F}"/>
              </a:ext>
            </a:extLst>
          </p:cNvPr>
          <p:cNvSpPr txBox="1"/>
          <p:nvPr/>
        </p:nvSpPr>
        <p:spPr>
          <a:xfrm>
            <a:off x="3884755" y="8685364"/>
            <a:ext cx="2971800" cy="4586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C1EFA32-7A46-4AC0-99B1-73F11CC33B9B}" type="slidenum">
              <a:t>24</a:t>
            </a:fld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Arial Unicode MS" pitchFamily="2"/>
              <a:cs typeface="Tahoma" pitchFamily="2"/>
            </a:endParaRPr>
          </a:p>
        </p:txBody>
      </p:sp>
      <p:sp>
        <p:nvSpPr>
          <p:cNvPr id="4" name="Espace réservé de l'image des diapositives 1">
            <a:extLst>
              <a:ext uri="{FF2B5EF4-FFF2-40B4-BE49-F238E27FC236}">
                <a16:creationId xmlns:a16="http://schemas.microsoft.com/office/drawing/2014/main" id="{90810ABB-7B03-656B-F7E7-E4A81AAB91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4472C4"/>
          </a:solidFill>
          <a:ln w="12600" cap="flat">
            <a:solidFill>
              <a:srgbClr val="2F528F"/>
            </a:solidFill>
            <a:prstDash val="solid"/>
            <a:miter/>
          </a:ln>
        </p:spPr>
      </p:sp>
      <p:sp>
        <p:nvSpPr>
          <p:cNvPr id="5" name="Espace réservé des notes 2">
            <a:extLst>
              <a:ext uri="{FF2B5EF4-FFF2-40B4-BE49-F238E27FC236}">
                <a16:creationId xmlns:a16="http://schemas.microsoft.com/office/drawing/2014/main" id="{0B820990-9B69-25A6-53A2-C0AAFA6DD6F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lIns="0" tIns="0" rIns="0" bIns="0"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66506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2">
            <a:extLst>
              <a:ext uri="{FF2B5EF4-FFF2-40B4-BE49-F238E27FC236}">
                <a16:creationId xmlns:a16="http://schemas.microsoft.com/office/drawing/2014/main" id="{B744BA53-8D81-1FC4-4EA5-963107BF1E16}"/>
              </a:ext>
            </a:extLst>
          </p:cNvPr>
          <p:cNvSpPr txBox="1"/>
          <p:nvPr/>
        </p:nvSpPr>
        <p:spPr>
          <a:xfrm>
            <a:off x="3884755" y="0"/>
            <a:ext cx="2971800" cy="4586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F032892-81FB-449E-A6EF-D5D5F4959CDD}" type="datetime1">
              <a: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Arial Unicode MS" pitchFamily="2"/>
                <a:cs typeface="Tahoma" pitchFamily="2"/>
              </a:rPr>
              <a:pPr marL="0" marR="0" lvl="0" indent="0" algn="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25/06/2026</a:t>
            </a:fld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Arial Unicode MS" pitchFamily="2"/>
              <a:cs typeface="Tahoma" pitchFamily="2"/>
            </a:endParaRPr>
          </a:p>
        </p:txBody>
      </p:sp>
      <p:sp>
        <p:nvSpPr>
          <p:cNvPr id="3" name="Espace réservé du numéro de diapositive 6">
            <a:extLst>
              <a:ext uri="{FF2B5EF4-FFF2-40B4-BE49-F238E27FC236}">
                <a16:creationId xmlns:a16="http://schemas.microsoft.com/office/drawing/2014/main" id="{35884577-32A2-8759-4212-2A94149D2F09}"/>
              </a:ext>
            </a:extLst>
          </p:cNvPr>
          <p:cNvSpPr txBox="1"/>
          <p:nvPr/>
        </p:nvSpPr>
        <p:spPr>
          <a:xfrm>
            <a:off x="3884755" y="8685364"/>
            <a:ext cx="2971800" cy="4586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31DC6EE-F2DA-4265-B284-8CB285EAD403}" type="slidenum">
              <a:t>7</a:t>
            </a:fld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Arial Unicode MS" pitchFamily="2"/>
              <a:cs typeface="Tahoma" pitchFamily="2"/>
            </a:endParaRPr>
          </a:p>
        </p:txBody>
      </p:sp>
      <p:sp>
        <p:nvSpPr>
          <p:cNvPr id="4" name="Espace réservé de l'image des diapositives 1">
            <a:extLst>
              <a:ext uri="{FF2B5EF4-FFF2-40B4-BE49-F238E27FC236}">
                <a16:creationId xmlns:a16="http://schemas.microsoft.com/office/drawing/2014/main" id="{C0FAE2D5-0609-C2B1-C065-946CF8E177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4472C4"/>
          </a:solidFill>
          <a:ln w="12600" cap="flat">
            <a:solidFill>
              <a:srgbClr val="2F528F"/>
            </a:solidFill>
            <a:prstDash val="solid"/>
            <a:miter/>
          </a:ln>
        </p:spPr>
      </p:sp>
      <p:sp>
        <p:nvSpPr>
          <p:cNvPr id="5" name="Espace réservé des notes 2">
            <a:extLst>
              <a:ext uri="{FF2B5EF4-FFF2-40B4-BE49-F238E27FC236}">
                <a16:creationId xmlns:a16="http://schemas.microsoft.com/office/drawing/2014/main" id="{7DF21FDE-BDAC-9101-9F54-49DC5023A3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lIns="0" tIns="0" rIns="0" bIns="0"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AF17E2-F2D2-423A-0245-CC5CC3B293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2">
            <a:extLst>
              <a:ext uri="{FF2B5EF4-FFF2-40B4-BE49-F238E27FC236}">
                <a16:creationId xmlns:a16="http://schemas.microsoft.com/office/drawing/2014/main" id="{B5957084-4D1D-3E52-0BC5-22F776996A73}"/>
              </a:ext>
            </a:extLst>
          </p:cNvPr>
          <p:cNvSpPr txBox="1"/>
          <p:nvPr/>
        </p:nvSpPr>
        <p:spPr>
          <a:xfrm>
            <a:off x="3884755" y="0"/>
            <a:ext cx="2971800" cy="4586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9050FC3-76D4-41CE-8F46-A85079D020A0}" type="datetime1">
              <a: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Arial Unicode MS" pitchFamily="2"/>
                <a:cs typeface="Tahoma" pitchFamily="2"/>
              </a:rPr>
              <a:pPr marL="0" marR="0" lvl="0" indent="0" algn="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25/06/2026</a:t>
            </a:fld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Arial Unicode MS" pitchFamily="2"/>
              <a:cs typeface="Tahoma" pitchFamily="2"/>
            </a:endParaRPr>
          </a:p>
        </p:txBody>
      </p:sp>
      <p:sp>
        <p:nvSpPr>
          <p:cNvPr id="3" name="Espace réservé du numéro de diapositive 6">
            <a:extLst>
              <a:ext uri="{FF2B5EF4-FFF2-40B4-BE49-F238E27FC236}">
                <a16:creationId xmlns:a16="http://schemas.microsoft.com/office/drawing/2014/main" id="{AE06B4C5-9B36-2AA8-A142-AFB40A40BEF8}"/>
              </a:ext>
            </a:extLst>
          </p:cNvPr>
          <p:cNvSpPr txBox="1"/>
          <p:nvPr/>
        </p:nvSpPr>
        <p:spPr>
          <a:xfrm>
            <a:off x="3884755" y="8685364"/>
            <a:ext cx="2971800" cy="4586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C1EFA32-7A46-4AC0-99B1-73F11CC33B9B}" type="slidenum">
              <a:t>25</a:t>
            </a:fld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Arial Unicode MS" pitchFamily="2"/>
              <a:cs typeface="Tahoma" pitchFamily="2"/>
            </a:endParaRPr>
          </a:p>
        </p:txBody>
      </p:sp>
      <p:sp>
        <p:nvSpPr>
          <p:cNvPr id="4" name="Espace réservé de l'image des diapositives 1">
            <a:extLst>
              <a:ext uri="{FF2B5EF4-FFF2-40B4-BE49-F238E27FC236}">
                <a16:creationId xmlns:a16="http://schemas.microsoft.com/office/drawing/2014/main" id="{DF76A9A6-9403-5133-6F39-7E3CED299F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4472C4"/>
          </a:solidFill>
          <a:ln w="12600" cap="flat">
            <a:solidFill>
              <a:srgbClr val="2F528F"/>
            </a:solidFill>
            <a:prstDash val="solid"/>
            <a:miter/>
          </a:ln>
        </p:spPr>
      </p:sp>
      <p:sp>
        <p:nvSpPr>
          <p:cNvPr id="5" name="Espace réservé des notes 2">
            <a:extLst>
              <a:ext uri="{FF2B5EF4-FFF2-40B4-BE49-F238E27FC236}">
                <a16:creationId xmlns:a16="http://schemas.microsoft.com/office/drawing/2014/main" id="{B5B211C1-EA99-F73A-622A-AAD684A1182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lIns="0" tIns="0" rIns="0" bIns="0"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141748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378612-9F81-7769-7435-2B9C92B373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2">
            <a:extLst>
              <a:ext uri="{FF2B5EF4-FFF2-40B4-BE49-F238E27FC236}">
                <a16:creationId xmlns:a16="http://schemas.microsoft.com/office/drawing/2014/main" id="{A39DD8DE-13BD-A39A-2BB0-7247B36DDE68}"/>
              </a:ext>
            </a:extLst>
          </p:cNvPr>
          <p:cNvSpPr txBox="1"/>
          <p:nvPr/>
        </p:nvSpPr>
        <p:spPr>
          <a:xfrm>
            <a:off x="3884755" y="0"/>
            <a:ext cx="2971800" cy="4586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9050FC3-76D4-41CE-8F46-A85079D020A0}" type="datetime1">
              <a: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Arial Unicode MS" pitchFamily="2"/>
                <a:cs typeface="Tahoma" pitchFamily="2"/>
              </a:rPr>
              <a:pPr marL="0" marR="0" lvl="0" indent="0" algn="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25/06/2026</a:t>
            </a:fld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Arial Unicode MS" pitchFamily="2"/>
              <a:cs typeface="Tahoma" pitchFamily="2"/>
            </a:endParaRPr>
          </a:p>
        </p:txBody>
      </p:sp>
      <p:sp>
        <p:nvSpPr>
          <p:cNvPr id="3" name="Espace réservé du numéro de diapositive 6">
            <a:extLst>
              <a:ext uri="{FF2B5EF4-FFF2-40B4-BE49-F238E27FC236}">
                <a16:creationId xmlns:a16="http://schemas.microsoft.com/office/drawing/2014/main" id="{0B877E02-39E6-EC25-4827-62D018B05171}"/>
              </a:ext>
            </a:extLst>
          </p:cNvPr>
          <p:cNvSpPr txBox="1"/>
          <p:nvPr/>
        </p:nvSpPr>
        <p:spPr>
          <a:xfrm>
            <a:off x="3884755" y="8685364"/>
            <a:ext cx="2971800" cy="4586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C1EFA32-7A46-4AC0-99B1-73F11CC33B9B}" type="slidenum">
              <a:t>26</a:t>
            </a:fld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Arial Unicode MS" pitchFamily="2"/>
              <a:cs typeface="Tahoma" pitchFamily="2"/>
            </a:endParaRPr>
          </a:p>
        </p:txBody>
      </p:sp>
      <p:sp>
        <p:nvSpPr>
          <p:cNvPr id="4" name="Espace réservé de l'image des diapositives 1">
            <a:extLst>
              <a:ext uri="{FF2B5EF4-FFF2-40B4-BE49-F238E27FC236}">
                <a16:creationId xmlns:a16="http://schemas.microsoft.com/office/drawing/2014/main" id="{1DEBCDFB-DEE4-4070-F875-0B714C0DF6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4472C4"/>
          </a:solidFill>
          <a:ln w="12600" cap="flat">
            <a:solidFill>
              <a:srgbClr val="2F528F"/>
            </a:solidFill>
            <a:prstDash val="solid"/>
            <a:miter/>
          </a:ln>
        </p:spPr>
      </p:sp>
      <p:sp>
        <p:nvSpPr>
          <p:cNvPr id="5" name="Espace réservé des notes 2">
            <a:extLst>
              <a:ext uri="{FF2B5EF4-FFF2-40B4-BE49-F238E27FC236}">
                <a16:creationId xmlns:a16="http://schemas.microsoft.com/office/drawing/2014/main" id="{F328F29F-0ECF-46CB-30D6-7883E79EFED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lIns="0" tIns="0" rIns="0" bIns="0"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406060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86691E-CEB2-BE88-9F09-2B1CC88BB7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2">
            <a:extLst>
              <a:ext uri="{FF2B5EF4-FFF2-40B4-BE49-F238E27FC236}">
                <a16:creationId xmlns:a16="http://schemas.microsoft.com/office/drawing/2014/main" id="{8CFDE86F-49EB-FFA3-938D-2F856A8E1665}"/>
              </a:ext>
            </a:extLst>
          </p:cNvPr>
          <p:cNvSpPr txBox="1"/>
          <p:nvPr/>
        </p:nvSpPr>
        <p:spPr>
          <a:xfrm>
            <a:off x="3884755" y="0"/>
            <a:ext cx="2971800" cy="4586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9050FC3-76D4-41CE-8F46-A85079D020A0}" type="datetime1">
              <a: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Arial Unicode MS" pitchFamily="2"/>
                <a:cs typeface="Tahoma" pitchFamily="2"/>
              </a:rPr>
              <a:pPr marL="0" marR="0" lvl="0" indent="0" algn="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25/06/2026</a:t>
            </a:fld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Arial Unicode MS" pitchFamily="2"/>
              <a:cs typeface="Tahoma" pitchFamily="2"/>
            </a:endParaRPr>
          </a:p>
        </p:txBody>
      </p:sp>
      <p:sp>
        <p:nvSpPr>
          <p:cNvPr id="3" name="Espace réservé du numéro de diapositive 6">
            <a:extLst>
              <a:ext uri="{FF2B5EF4-FFF2-40B4-BE49-F238E27FC236}">
                <a16:creationId xmlns:a16="http://schemas.microsoft.com/office/drawing/2014/main" id="{96D96F10-B0A0-9488-573A-8BF53FB2428E}"/>
              </a:ext>
            </a:extLst>
          </p:cNvPr>
          <p:cNvSpPr txBox="1"/>
          <p:nvPr/>
        </p:nvSpPr>
        <p:spPr>
          <a:xfrm>
            <a:off x="3884755" y="8685364"/>
            <a:ext cx="2971800" cy="4586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C1EFA32-7A46-4AC0-99B1-73F11CC33B9B}" type="slidenum">
              <a:t>27</a:t>
            </a:fld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Arial Unicode MS" pitchFamily="2"/>
              <a:cs typeface="Tahoma" pitchFamily="2"/>
            </a:endParaRPr>
          </a:p>
        </p:txBody>
      </p:sp>
      <p:sp>
        <p:nvSpPr>
          <p:cNvPr id="4" name="Espace réservé de l'image des diapositives 1">
            <a:extLst>
              <a:ext uri="{FF2B5EF4-FFF2-40B4-BE49-F238E27FC236}">
                <a16:creationId xmlns:a16="http://schemas.microsoft.com/office/drawing/2014/main" id="{CB0390DA-A54E-CEA9-1369-4DDD3D5709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4472C4"/>
          </a:solidFill>
          <a:ln w="12600" cap="flat">
            <a:solidFill>
              <a:srgbClr val="2F528F"/>
            </a:solidFill>
            <a:prstDash val="solid"/>
            <a:miter/>
          </a:ln>
        </p:spPr>
      </p:sp>
      <p:sp>
        <p:nvSpPr>
          <p:cNvPr id="5" name="Espace réservé des notes 2">
            <a:extLst>
              <a:ext uri="{FF2B5EF4-FFF2-40B4-BE49-F238E27FC236}">
                <a16:creationId xmlns:a16="http://schemas.microsoft.com/office/drawing/2014/main" id="{4A772A0C-BAEF-22B9-8FDD-A48C6E61220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lIns="0" tIns="0" rIns="0" bIns="0"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96217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2">
            <a:extLst>
              <a:ext uri="{FF2B5EF4-FFF2-40B4-BE49-F238E27FC236}">
                <a16:creationId xmlns:a16="http://schemas.microsoft.com/office/drawing/2014/main" id="{0CD6D9EB-C3B7-FAF4-BB4C-7ABA3F291182}"/>
              </a:ext>
            </a:extLst>
          </p:cNvPr>
          <p:cNvSpPr txBox="1"/>
          <p:nvPr/>
        </p:nvSpPr>
        <p:spPr>
          <a:xfrm>
            <a:off x="3884755" y="0"/>
            <a:ext cx="2971800" cy="4586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52D12F2-43A9-43F3-B62C-94BD8E4A68E3}" type="datetime1">
              <a: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Arial Unicode MS" pitchFamily="2"/>
                <a:cs typeface="Tahoma" pitchFamily="2"/>
              </a:rPr>
              <a:pPr marL="0" marR="0" lvl="0" indent="0" algn="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25/06/2026</a:t>
            </a:fld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Arial Unicode MS" pitchFamily="2"/>
              <a:cs typeface="Tahoma" pitchFamily="2"/>
            </a:endParaRPr>
          </a:p>
        </p:txBody>
      </p:sp>
      <p:sp>
        <p:nvSpPr>
          <p:cNvPr id="3" name="Espace réservé du numéro de diapositive 6">
            <a:extLst>
              <a:ext uri="{FF2B5EF4-FFF2-40B4-BE49-F238E27FC236}">
                <a16:creationId xmlns:a16="http://schemas.microsoft.com/office/drawing/2014/main" id="{1B4C55B3-094E-D0F5-81C0-998E2D07BD67}"/>
              </a:ext>
            </a:extLst>
          </p:cNvPr>
          <p:cNvSpPr txBox="1"/>
          <p:nvPr/>
        </p:nvSpPr>
        <p:spPr>
          <a:xfrm>
            <a:off x="3884755" y="8685364"/>
            <a:ext cx="2971800" cy="4586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5A9E03D-2736-4D99-A553-016B04BEEA7A}" type="slidenum">
              <a:t>8</a:t>
            </a:fld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Arial Unicode MS" pitchFamily="2"/>
              <a:cs typeface="Tahoma" pitchFamily="2"/>
            </a:endParaRPr>
          </a:p>
        </p:txBody>
      </p:sp>
      <p:sp>
        <p:nvSpPr>
          <p:cNvPr id="4" name="Espace réservé de l'image des diapositives 1">
            <a:extLst>
              <a:ext uri="{FF2B5EF4-FFF2-40B4-BE49-F238E27FC236}">
                <a16:creationId xmlns:a16="http://schemas.microsoft.com/office/drawing/2014/main" id="{266565A0-0C30-B637-4B05-A7B4540894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17708563" y="-9201150"/>
            <a:ext cx="35418713" cy="19923125"/>
          </a:xfrm>
          <a:solidFill>
            <a:srgbClr val="4472C4"/>
          </a:solidFill>
          <a:ln w="12600" cap="flat">
            <a:solidFill>
              <a:srgbClr val="2F528F"/>
            </a:solidFill>
            <a:prstDash val="solid"/>
            <a:miter/>
          </a:ln>
        </p:spPr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1CDA292F-8540-76DF-2370-B445A9C5918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9036" y="4759195"/>
            <a:ext cx="5506919" cy="4503602"/>
          </a:xfrm>
        </p:spPr>
        <p:txBody>
          <a:bodyPr wrap="none" lIns="96478" tIns="48243" rIns="96478" bIns="48243" anchor="ctr"/>
          <a:lstStyle/>
          <a:p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2">
            <a:extLst>
              <a:ext uri="{FF2B5EF4-FFF2-40B4-BE49-F238E27FC236}">
                <a16:creationId xmlns:a16="http://schemas.microsoft.com/office/drawing/2014/main" id="{CF48E901-E171-2F33-2A89-4AD4F4664FC7}"/>
              </a:ext>
            </a:extLst>
          </p:cNvPr>
          <p:cNvSpPr txBox="1"/>
          <p:nvPr/>
        </p:nvSpPr>
        <p:spPr>
          <a:xfrm>
            <a:off x="3884755" y="0"/>
            <a:ext cx="2971800" cy="4586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7CAB6E8-DB02-4DD6-AF99-2820060EB612}" type="datetime1">
              <a: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Arial Unicode MS" pitchFamily="2"/>
                <a:cs typeface="Tahoma" pitchFamily="2"/>
              </a:rPr>
              <a:pPr marL="0" marR="0" lvl="0" indent="0" algn="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25/06/2026</a:t>
            </a:fld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Arial Unicode MS" pitchFamily="2"/>
              <a:cs typeface="Tahoma" pitchFamily="2"/>
            </a:endParaRPr>
          </a:p>
        </p:txBody>
      </p:sp>
      <p:sp>
        <p:nvSpPr>
          <p:cNvPr id="3" name="Espace réservé du numéro de diapositive 6">
            <a:extLst>
              <a:ext uri="{FF2B5EF4-FFF2-40B4-BE49-F238E27FC236}">
                <a16:creationId xmlns:a16="http://schemas.microsoft.com/office/drawing/2014/main" id="{7A68499A-7168-FFBF-AFBE-D4BEA354EC1B}"/>
              </a:ext>
            </a:extLst>
          </p:cNvPr>
          <p:cNvSpPr txBox="1"/>
          <p:nvPr/>
        </p:nvSpPr>
        <p:spPr>
          <a:xfrm>
            <a:off x="3884755" y="8685364"/>
            <a:ext cx="2971800" cy="4586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3D1AEBA-C124-42E6-808E-FE9FE494DA70}" type="slidenum">
              <a:t>9</a:t>
            </a:fld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Arial Unicode MS" pitchFamily="2"/>
              <a:cs typeface="Tahoma" pitchFamily="2"/>
            </a:endParaRPr>
          </a:p>
        </p:txBody>
      </p:sp>
      <p:sp>
        <p:nvSpPr>
          <p:cNvPr id="4" name="Espace réservé de l'image des diapositives 1">
            <a:extLst>
              <a:ext uri="{FF2B5EF4-FFF2-40B4-BE49-F238E27FC236}">
                <a16:creationId xmlns:a16="http://schemas.microsoft.com/office/drawing/2014/main" id="{BA60CEAF-50A4-DB00-EBBB-6244290EDB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4472C4"/>
          </a:solidFill>
          <a:ln w="12600" cap="flat">
            <a:solidFill>
              <a:srgbClr val="2F528F"/>
            </a:solidFill>
            <a:prstDash val="solid"/>
            <a:miter/>
          </a:ln>
        </p:spPr>
      </p:sp>
      <p:sp>
        <p:nvSpPr>
          <p:cNvPr id="5" name="Espace réservé des notes 2">
            <a:extLst>
              <a:ext uri="{FF2B5EF4-FFF2-40B4-BE49-F238E27FC236}">
                <a16:creationId xmlns:a16="http://schemas.microsoft.com/office/drawing/2014/main" id="{B0D0C5BC-2D1A-F92D-983F-C3029638E6A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lIns="0" tIns="0" rIns="0" bIns="0"/>
          <a:lstStyle/>
          <a:p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2">
            <a:extLst>
              <a:ext uri="{FF2B5EF4-FFF2-40B4-BE49-F238E27FC236}">
                <a16:creationId xmlns:a16="http://schemas.microsoft.com/office/drawing/2014/main" id="{B96D1472-B830-56D9-6CA0-726D0FD7646F}"/>
              </a:ext>
            </a:extLst>
          </p:cNvPr>
          <p:cNvSpPr txBox="1"/>
          <p:nvPr/>
        </p:nvSpPr>
        <p:spPr>
          <a:xfrm>
            <a:off x="3884755" y="0"/>
            <a:ext cx="2971800" cy="4586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9AC8A1F-7FC7-4C7B-836D-C4BFA2908B6B}" type="datetime1">
              <a: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Arial Unicode MS" pitchFamily="2"/>
                <a:cs typeface="Tahoma" pitchFamily="2"/>
              </a:rPr>
              <a:pPr marL="0" marR="0" lvl="0" indent="0" algn="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25/06/2026</a:t>
            </a:fld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Arial Unicode MS" pitchFamily="2"/>
              <a:cs typeface="Tahoma" pitchFamily="2"/>
            </a:endParaRPr>
          </a:p>
        </p:txBody>
      </p:sp>
      <p:sp>
        <p:nvSpPr>
          <p:cNvPr id="3" name="Espace réservé du numéro de diapositive 6">
            <a:extLst>
              <a:ext uri="{FF2B5EF4-FFF2-40B4-BE49-F238E27FC236}">
                <a16:creationId xmlns:a16="http://schemas.microsoft.com/office/drawing/2014/main" id="{FA1D1FDD-8035-EA32-E188-719734A45576}"/>
              </a:ext>
            </a:extLst>
          </p:cNvPr>
          <p:cNvSpPr txBox="1"/>
          <p:nvPr/>
        </p:nvSpPr>
        <p:spPr>
          <a:xfrm>
            <a:off x="3884755" y="8685364"/>
            <a:ext cx="2971800" cy="4586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11B9D1C-DFEF-43D8-B49A-789D89654C7D}" type="slidenum">
              <a:t>10</a:t>
            </a:fld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Arial Unicode MS" pitchFamily="2"/>
              <a:cs typeface="Tahoma" pitchFamily="2"/>
            </a:endParaRPr>
          </a:p>
        </p:txBody>
      </p:sp>
      <p:sp>
        <p:nvSpPr>
          <p:cNvPr id="4" name="Espace réservé de l'image des diapositives 1">
            <a:extLst>
              <a:ext uri="{FF2B5EF4-FFF2-40B4-BE49-F238E27FC236}">
                <a16:creationId xmlns:a16="http://schemas.microsoft.com/office/drawing/2014/main" id="{5D60DE75-7E42-5576-D58E-90F0670D67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4472C4"/>
          </a:solidFill>
          <a:ln w="12600" cap="flat">
            <a:solidFill>
              <a:srgbClr val="2F528F"/>
            </a:solidFill>
            <a:prstDash val="solid"/>
            <a:miter/>
          </a:ln>
        </p:spPr>
      </p:sp>
      <p:sp>
        <p:nvSpPr>
          <p:cNvPr id="5" name="Espace réservé des notes 2">
            <a:extLst>
              <a:ext uri="{FF2B5EF4-FFF2-40B4-BE49-F238E27FC236}">
                <a16:creationId xmlns:a16="http://schemas.microsoft.com/office/drawing/2014/main" id="{F6A2EF21-8D8E-9FBD-6F17-BA8F2562B1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lIns="0" tIns="0" rIns="0" bIns="0"/>
          <a:lstStyle/>
          <a:p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2">
            <a:extLst>
              <a:ext uri="{FF2B5EF4-FFF2-40B4-BE49-F238E27FC236}">
                <a16:creationId xmlns:a16="http://schemas.microsoft.com/office/drawing/2014/main" id="{DE588CE1-25D8-0CB1-816D-D32FE4EEF15B}"/>
              </a:ext>
            </a:extLst>
          </p:cNvPr>
          <p:cNvSpPr txBox="1"/>
          <p:nvPr/>
        </p:nvSpPr>
        <p:spPr>
          <a:xfrm>
            <a:off x="3884755" y="0"/>
            <a:ext cx="2971800" cy="4586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503F219-430D-41A5-8C2A-18031B3FC766}" type="datetime1">
              <a: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Arial Unicode MS" pitchFamily="2"/>
                <a:cs typeface="Tahoma" pitchFamily="2"/>
              </a:rPr>
              <a:pPr marL="0" marR="0" lvl="0" indent="0" algn="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25/06/2026</a:t>
            </a:fld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Arial Unicode MS" pitchFamily="2"/>
              <a:cs typeface="Tahoma" pitchFamily="2"/>
            </a:endParaRPr>
          </a:p>
        </p:txBody>
      </p:sp>
      <p:sp>
        <p:nvSpPr>
          <p:cNvPr id="3" name="Espace réservé du numéro de diapositive 6">
            <a:extLst>
              <a:ext uri="{FF2B5EF4-FFF2-40B4-BE49-F238E27FC236}">
                <a16:creationId xmlns:a16="http://schemas.microsoft.com/office/drawing/2014/main" id="{FA3374C0-A79D-E39C-6EF1-FA64ADF14ADF}"/>
              </a:ext>
            </a:extLst>
          </p:cNvPr>
          <p:cNvSpPr txBox="1"/>
          <p:nvPr/>
        </p:nvSpPr>
        <p:spPr>
          <a:xfrm>
            <a:off x="3884755" y="8685364"/>
            <a:ext cx="2971800" cy="4586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606A478-C70D-402D-9A54-4934A084A243}" type="slidenum">
              <a:t>11</a:t>
            </a:fld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Arial Unicode MS" pitchFamily="2"/>
              <a:cs typeface="Tahoma" pitchFamily="2"/>
            </a:endParaRPr>
          </a:p>
        </p:txBody>
      </p:sp>
      <p:sp>
        <p:nvSpPr>
          <p:cNvPr id="4" name="Espace réservé de l'image des diapositives 1">
            <a:extLst>
              <a:ext uri="{FF2B5EF4-FFF2-40B4-BE49-F238E27FC236}">
                <a16:creationId xmlns:a16="http://schemas.microsoft.com/office/drawing/2014/main" id="{E08DAE6D-9371-CF1E-8E1C-0B9F028B48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4472C4"/>
          </a:solidFill>
          <a:ln w="12600" cap="flat">
            <a:solidFill>
              <a:srgbClr val="2F528F"/>
            </a:solidFill>
            <a:prstDash val="solid"/>
            <a:miter/>
          </a:ln>
        </p:spPr>
      </p:sp>
      <p:sp>
        <p:nvSpPr>
          <p:cNvPr id="5" name="Espace réservé des notes 2">
            <a:extLst>
              <a:ext uri="{FF2B5EF4-FFF2-40B4-BE49-F238E27FC236}">
                <a16:creationId xmlns:a16="http://schemas.microsoft.com/office/drawing/2014/main" id="{EF576B5B-3874-6DD6-F5AE-AA5623C9E60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lIns="0" tIns="0" rIns="0" bIns="0"/>
          <a:lstStyle/>
          <a:p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2">
            <a:extLst>
              <a:ext uri="{FF2B5EF4-FFF2-40B4-BE49-F238E27FC236}">
                <a16:creationId xmlns:a16="http://schemas.microsoft.com/office/drawing/2014/main" id="{2CCE724D-73CE-5C34-4EC9-EC7F55787FCC}"/>
              </a:ext>
            </a:extLst>
          </p:cNvPr>
          <p:cNvSpPr txBox="1"/>
          <p:nvPr/>
        </p:nvSpPr>
        <p:spPr>
          <a:xfrm>
            <a:off x="3884755" y="0"/>
            <a:ext cx="2971800" cy="4586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53BE0AF-DF77-4610-BA7F-38B596BC7E87}" type="datetime1">
              <a: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Arial Unicode MS" pitchFamily="2"/>
                <a:cs typeface="Tahoma" pitchFamily="2"/>
              </a:rPr>
              <a:pPr marL="0" marR="0" lvl="0" indent="0" algn="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25/06/2026</a:t>
            </a:fld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Arial Unicode MS" pitchFamily="2"/>
              <a:cs typeface="Tahoma" pitchFamily="2"/>
            </a:endParaRPr>
          </a:p>
        </p:txBody>
      </p:sp>
      <p:sp>
        <p:nvSpPr>
          <p:cNvPr id="3" name="Espace réservé du numéro de diapositive 6">
            <a:extLst>
              <a:ext uri="{FF2B5EF4-FFF2-40B4-BE49-F238E27FC236}">
                <a16:creationId xmlns:a16="http://schemas.microsoft.com/office/drawing/2014/main" id="{57F356C5-E488-EFF8-0BF8-0020BC71E3AF}"/>
              </a:ext>
            </a:extLst>
          </p:cNvPr>
          <p:cNvSpPr txBox="1"/>
          <p:nvPr/>
        </p:nvSpPr>
        <p:spPr>
          <a:xfrm>
            <a:off x="3884755" y="8685364"/>
            <a:ext cx="2971800" cy="4586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89AA24E-C69D-4A81-80FE-201A84EAE691}" type="slidenum">
              <a:t>12</a:t>
            </a:fld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Arial Unicode MS" pitchFamily="2"/>
              <a:cs typeface="Tahoma" pitchFamily="2"/>
            </a:endParaRPr>
          </a:p>
        </p:txBody>
      </p:sp>
      <p:sp>
        <p:nvSpPr>
          <p:cNvPr id="4" name="Espace réservé de l'image des diapositives 1">
            <a:extLst>
              <a:ext uri="{FF2B5EF4-FFF2-40B4-BE49-F238E27FC236}">
                <a16:creationId xmlns:a16="http://schemas.microsoft.com/office/drawing/2014/main" id="{73BF9DB2-2B1F-FD63-DBD4-D700B0AF11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4472C4"/>
          </a:solidFill>
          <a:ln w="12600" cap="flat">
            <a:solidFill>
              <a:srgbClr val="2F528F"/>
            </a:solidFill>
            <a:prstDash val="solid"/>
            <a:miter/>
          </a:ln>
        </p:spPr>
      </p:sp>
      <p:sp>
        <p:nvSpPr>
          <p:cNvPr id="5" name="Espace réservé des notes 2">
            <a:extLst>
              <a:ext uri="{FF2B5EF4-FFF2-40B4-BE49-F238E27FC236}">
                <a16:creationId xmlns:a16="http://schemas.microsoft.com/office/drawing/2014/main" id="{17AE10A6-BD80-7A25-20FA-37F299517B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lIns="0" tIns="0" rIns="0" bIns="0"/>
          <a:lstStyle/>
          <a:p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2">
            <a:extLst>
              <a:ext uri="{FF2B5EF4-FFF2-40B4-BE49-F238E27FC236}">
                <a16:creationId xmlns:a16="http://schemas.microsoft.com/office/drawing/2014/main" id="{EFA837BB-5A08-E8B1-D670-4F2D943F42A3}"/>
              </a:ext>
            </a:extLst>
          </p:cNvPr>
          <p:cNvSpPr txBox="1"/>
          <p:nvPr/>
        </p:nvSpPr>
        <p:spPr>
          <a:xfrm>
            <a:off x="3884755" y="0"/>
            <a:ext cx="2971800" cy="4586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9050FC3-76D4-41CE-8F46-A85079D020A0}" type="datetime1">
              <a: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Arial Unicode MS" pitchFamily="2"/>
                <a:cs typeface="Tahoma" pitchFamily="2"/>
              </a:rPr>
              <a:pPr marL="0" marR="0" lvl="0" indent="0" algn="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25/06/2026</a:t>
            </a:fld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Arial Unicode MS" pitchFamily="2"/>
              <a:cs typeface="Tahoma" pitchFamily="2"/>
            </a:endParaRPr>
          </a:p>
        </p:txBody>
      </p:sp>
      <p:sp>
        <p:nvSpPr>
          <p:cNvPr id="3" name="Espace réservé du numéro de diapositive 6">
            <a:extLst>
              <a:ext uri="{FF2B5EF4-FFF2-40B4-BE49-F238E27FC236}">
                <a16:creationId xmlns:a16="http://schemas.microsoft.com/office/drawing/2014/main" id="{A5C6DC90-5704-86FF-44BD-62FB33998233}"/>
              </a:ext>
            </a:extLst>
          </p:cNvPr>
          <p:cNvSpPr txBox="1"/>
          <p:nvPr/>
        </p:nvSpPr>
        <p:spPr>
          <a:xfrm>
            <a:off x="3884755" y="8685364"/>
            <a:ext cx="2971800" cy="4586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C1EFA32-7A46-4AC0-99B1-73F11CC33B9B}" type="slidenum">
              <a:t>13</a:t>
            </a:fld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Arial Unicode MS" pitchFamily="2"/>
              <a:cs typeface="Tahoma" pitchFamily="2"/>
            </a:endParaRPr>
          </a:p>
        </p:txBody>
      </p:sp>
      <p:sp>
        <p:nvSpPr>
          <p:cNvPr id="4" name="Espace réservé de l'image des diapositives 1">
            <a:extLst>
              <a:ext uri="{FF2B5EF4-FFF2-40B4-BE49-F238E27FC236}">
                <a16:creationId xmlns:a16="http://schemas.microsoft.com/office/drawing/2014/main" id="{27D45493-3676-9DF4-117C-40EB72B87F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4472C4"/>
          </a:solidFill>
          <a:ln w="12600" cap="flat">
            <a:solidFill>
              <a:srgbClr val="2F528F"/>
            </a:solidFill>
            <a:prstDash val="solid"/>
            <a:miter/>
          </a:ln>
        </p:spPr>
      </p:sp>
      <p:sp>
        <p:nvSpPr>
          <p:cNvPr id="5" name="Espace réservé des notes 2">
            <a:extLst>
              <a:ext uri="{FF2B5EF4-FFF2-40B4-BE49-F238E27FC236}">
                <a16:creationId xmlns:a16="http://schemas.microsoft.com/office/drawing/2014/main" id="{CDA8EBB2-7647-D641-B08D-4BBEDE82A63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lIns="0" tIns="0" rIns="0" bIns="0"/>
          <a:lstStyle/>
          <a:p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2">
            <a:extLst>
              <a:ext uri="{FF2B5EF4-FFF2-40B4-BE49-F238E27FC236}">
                <a16:creationId xmlns:a16="http://schemas.microsoft.com/office/drawing/2014/main" id="{8BB88FF1-3A78-7DB9-E3E4-2A8FEB735544}"/>
              </a:ext>
            </a:extLst>
          </p:cNvPr>
          <p:cNvSpPr txBox="1"/>
          <p:nvPr/>
        </p:nvSpPr>
        <p:spPr>
          <a:xfrm>
            <a:off x="3884755" y="0"/>
            <a:ext cx="2971800" cy="4586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2503A92-351B-401C-9C74-D92FBBB1B827}" type="datetime1">
              <a: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Arial Unicode MS" pitchFamily="2"/>
                <a:cs typeface="Tahoma" pitchFamily="2"/>
              </a:rPr>
              <a:pPr marL="0" marR="0" lvl="0" indent="0" algn="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25/06/2026</a:t>
            </a:fld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Arial Unicode MS" pitchFamily="2"/>
              <a:cs typeface="Tahoma" pitchFamily="2"/>
            </a:endParaRPr>
          </a:p>
        </p:txBody>
      </p:sp>
      <p:sp>
        <p:nvSpPr>
          <p:cNvPr id="3" name="Espace réservé du numéro de diapositive 6">
            <a:extLst>
              <a:ext uri="{FF2B5EF4-FFF2-40B4-BE49-F238E27FC236}">
                <a16:creationId xmlns:a16="http://schemas.microsoft.com/office/drawing/2014/main" id="{FDB18300-B3CF-D980-4E42-644D7F8E3CE3}"/>
              </a:ext>
            </a:extLst>
          </p:cNvPr>
          <p:cNvSpPr txBox="1"/>
          <p:nvPr/>
        </p:nvSpPr>
        <p:spPr>
          <a:xfrm>
            <a:off x="3884755" y="8685364"/>
            <a:ext cx="2971800" cy="4586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862F719-2C62-45FF-999A-E1781720D8D1}" type="slidenum">
              <a:t>14</a:t>
            </a:fld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Arial Unicode MS" pitchFamily="2"/>
              <a:cs typeface="Tahoma" pitchFamily="2"/>
            </a:endParaRPr>
          </a:p>
        </p:txBody>
      </p:sp>
      <p:sp>
        <p:nvSpPr>
          <p:cNvPr id="4" name="Espace réservé de l'image des diapositives 1">
            <a:extLst>
              <a:ext uri="{FF2B5EF4-FFF2-40B4-BE49-F238E27FC236}">
                <a16:creationId xmlns:a16="http://schemas.microsoft.com/office/drawing/2014/main" id="{E1408CF3-AA54-4484-7F64-221C80EF5B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4472C4"/>
          </a:solidFill>
          <a:ln w="12600" cap="flat">
            <a:solidFill>
              <a:srgbClr val="2F528F"/>
            </a:solidFill>
            <a:prstDash val="solid"/>
            <a:miter/>
          </a:ln>
        </p:spPr>
      </p:sp>
      <p:sp>
        <p:nvSpPr>
          <p:cNvPr id="5" name="Espace réservé des notes 2">
            <a:extLst>
              <a:ext uri="{FF2B5EF4-FFF2-40B4-BE49-F238E27FC236}">
                <a16:creationId xmlns:a16="http://schemas.microsoft.com/office/drawing/2014/main" id="{E005305D-0D87-E645-446A-17EAA5224EA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lIns="0" tIns="0" rIns="0" bIns="0"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0740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9901D3-D12A-B604-A5D5-6E4956E83B84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3884" y="1122480"/>
            <a:ext cx="9144000" cy="2387516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CA62BC4-BA90-241E-ED70-29A4FDD4E29F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3884" y="3602159"/>
            <a:ext cx="9144000" cy="1655640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4CA479D-EBBA-F064-96EE-4400E8D7C74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74D3633-D406-40D5-8378-7385BC6072F0}" type="datetime1">
              <a:rPr lang="fr-FR"/>
              <a:pPr lvl="0"/>
              <a:t>25/06/2026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F52F656-ABCA-C119-A219-685F5F74E66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1093E5B-16D3-6972-4546-12D77DC7EA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5BDBBCC-16EB-4E16-92EE-90BFBC20796F}" type="slidenum">
              <a:t>‹N°›</a:t>
            </a:fld>
            <a:endParaRPr lang="fr-FR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DCBD6A42-3576-6968-0D86-DB10012DDF1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09484" y="1604515"/>
            <a:ext cx="10972443" cy="2793601"/>
          </a:xfrm>
        </p:spPr>
        <p:txBody>
          <a:bodyPr lIns="0" tIns="0" rIns="0" bIns="0"/>
          <a:lstStyle>
            <a:lvl1pPr hangingPunct="0">
              <a:spcBef>
                <a:spcPts val="0"/>
              </a:spcBef>
              <a:spcAft>
                <a:spcPts val="1415"/>
              </a:spcAft>
              <a:defRPr sz="3200">
                <a:latin typeface="Arial" pitchFamily="18"/>
              </a:defRPr>
            </a:lvl1pPr>
          </a:lstStyle>
          <a:p>
            <a:pPr lvl="0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54981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C973F9-A7C9-3649-70D0-7BF0F63DAA9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9E2CA41-1CA7-6D19-17F0-257E61955F26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A204AEC-1A11-B3F6-14AA-D151B4EEBB4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4F3F50B-63DE-46C5-B8A2-42C97505CB8E}" type="datetime1">
              <a:rPr lang="fr-FR"/>
              <a:pPr lvl="0"/>
              <a:t>25/06/2026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2904713-5231-21F3-0E35-F96C3B8B040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C3C824B-EE1C-B2A7-E6BB-9DC9F8ADE65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E7A7559-7504-4E93-8CD5-437992E8B362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8702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4C8A610-F698-ACD1-BB60-6A4C952F1FE2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57" y="365037"/>
            <a:ext cx="2628717" cy="581184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3E50130-7A59-D137-4DAE-ABB93765E06B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084" y="365037"/>
            <a:ext cx="7734242" cy="581184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ECF200C-CFCF-EAD1-BE7B-05CBC854C67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3C337B3-36B0-4083-B265-BECA574E77AC}" type="datetime1">
              <a:rPr lang="fr-FR"/>
              <a:pPr lvl="0"/>
              <a:t>25/06/2026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93C09D3-CA72-61E6-9A8D-6C432D5A24F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35F5156-C639-4932-0478-0842415E8FA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B6E8772-E509-4AC7-8896-0AF798F426E8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82703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3EC095-0A64-D6DA-7E93-5DE2B7B652FF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3801" y="1122361"/>
            <a:ext cx="9144393" cy="2387598"/>
          </a:xfrm>
        </p:spPr>
        <p:txBody>
          <a:bodyPr anchor="b" anchorCtr="1"/>
          <a:lstStyle>
            <a:lvl1pPr algn="ctr">
              <a:defRPr sz="5999"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5EC5D0F-C540-1387-7E47-D39DF406D4D0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3801" y="3602041"/>
            <a:ext cx="9144393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fr-FR"/>
              <a:t>Modifiez le style des sous-titres du masque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C5E8B84-1A2D-730C-BF0A-3E4DF2EE25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C3CE44B-9086-47EF-AAA4-1B7A64834509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601901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6C3899-5615-CF9A-D7E6-A052B802FC3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661BC29-4124-2C82-EC29-E954B42BA6E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084" y="1825563"/>
            <a:ext cx="10515600" cy="4351318"/>
          </a:xfrm>
        </p:spPr>
        <p:txBody>
          <a:bodyPr anchor="t"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 sz="2800">
                <a:latin typeface="Aptos" pitchFamily="18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  <a:br>
              <a:rPr lang="fr-FR"/>
            </a:br>
            <a:r>
              <a:rPr lang="fr-FR"/>
              <a:t>Deuxième niveau</a:t>
            </a:r>
            <a:br>
              <a:rPr lang="fr-FR"/>
            </a:br>
            <a:r>
              <a:rPr lang="fr-FR"/>
              <a:t>Troisième niveau</a:t>
            </a:r>
            <a:br>
              <a:rPr lang="fr-FR"/>
            </a:br>
            <a:r>
              <a:rPr lang="fr-FR"/>
              <a:t>Quatrième niveau</a:t>
            </a:r>
            <a:br>
              <a:rPr lang="fr-FR"/>
            </a:br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9E8CABF-B44C-FFC2-50F3-49625B5C7CA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3C431C7-6A87-4C70-A7A1-555605FBAFE5}" type="datetime1">
              <a:rPr lang="fr-FR"/>
              <a:pPr lvl="0"/>
              <a:t>25/06/2026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2CEC6F-6321-E051-B869-38A94ABFF71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4B4F68C-701F-7AF6-7D96-7AF35E686B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277F74B-7267-44C3-984D-58377E3B909E}" type="slidenum">
              <a:t>‹N°›</a:t>
            </a:fld>
            <a:endParaRPr lang="fr-FR"/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C7105EAA-8217-8FBF-8465-3BC5CC49805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09484" y="1604515"/>
            <a:ext cx="10972443" cy="2793601"/>
          </a:xfrm>
        </p:spPr>
        <p:txBody>
          <a:bodyPr lIns="0" tIns="0" rIns="0" bIns="0"/>
          <a:lstStyle>
            <a:lvl1pPr hangingPunct="0">
              <a:spcBef>
                <a:spcPts val="0"/>
              </a:spcBef>
              <a:spcAft>
                <a:spcPts val="1415"/>
              </a:spcAft>
              <a:defRPr sz="3200">
                <a:latin typeface="Arial" pitchFamily="18"/>
              </a:defRPr>
            </a:lvl1pPr>
          </a:lstStyle>
          <a:p>
            <a:pPr lvl="0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753589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477C97-B3FC-33BF-9616-E23DF76B6A5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957" y="1709644"/>
            <a:ext cx="10515600" cy="2852644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874B1B1-17E7-3CA2-498C-EBC5DD3AF1B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957" y="4589638"/>
            <a:ext cx="10515600" cy="1500118"/>
          </a:xfrm>
        </p:spPr>
        <p:txBody>
          <a:bodyPr/>
          <a:lstStyle>
            <a:lvl1pPr marL="0" indent="0">
              <a:defRPr sz="2400">
                <a:solidFill>
                  <a:srgbClr val="767676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C48A7F3-6CDC-FAFF-42CD-2E2883731A0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8D69D8F-BDF9-4C11-9427-906DE738AF5E}" type="datetime1">
              <a:rPr lang="fr-FR"/>
              <a:pPr lvl="0"/>
              <a:t>25/06/2026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46083C9-5461-2C47-684B-6ED0972F2AB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90D953A-F6A3-FF7A-846C-84B637BE76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FCA19E2-914F-4921-B2C5-63E9C254651B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4267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C10216-4097-B428-2D23-4E921C2D34A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9F3D389-3357-7BEE-1893-7F1F1B0135C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084" y="1825563"/>
            <a:ext cx="5181484" cy="4351318"/>
          </a:xfrm>
        </p:spPr>
        <p:txBody>
          <a:bodyPr anchor="t"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 sz="2800">
                <a:latin typeface="Aptos" pitchFamily="18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  <a:br>
              <a:rPr lang="fr-FR"/>
            </a:br>
            <a:r>
              <a:rPr lang="fr-FR"/>
              <a:t>Deuxième niveau</a:t>
            </a:r>
            <a:br>
              <a:rPr lang="fr-FR"/>
            </a:br>
            <a:r>
              <a:rPr lang="fr-FR"/>
              <a:t>Troisième niveau</a:t>
            </a:r>
            <a:br>
              <a:rPr lang="fr-FR"/>
            </a:br>
            <a:r>
              <a:rPr lang="fr-FR"/>
              <a:t>Quatrième niveau</a:t>
            </a:r>
            <a:br>
              <a:rPr lang="fr-FR"/>
            </a:br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0C2BEB0-7758-E406-9CC8-D999D0F7B3F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172200" y="1825563"/>
            <a:ext cx="5181484" cy="4351318"/>
          </a:xfrm>
        </p:spPr>
        <p:txBody>
          <a:bodyPr anchor="t"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 sz="2800">
                <a:latin typeface="Aptos" pitchFamily="18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  <a:br>
              <a:rPr lang="fr-FR"/>
            </a:br>
            <a:r>
              <a:rPr lang="fr-FR"/>
              <a:t>Deuxième niveau</a:t>
            </a:r>
            <a:br>
              <a:rPr lang="fr-FR"/>
            </a:br>
            <a:r>
              <a:rPr lang="fr-FR"/>
              <a:t>Troisième niveau</a:t>
            </a:r>
            <a:br>
              <a:rPr lang="fr-FR"/>
            </a:br>
            <a:r>
              <a:rPr lang="fr-FR"/>
              <a:t>Quatrième niveau</a:t>
            </a:r>
            <a:br>
              <a:rPr lang="fr-FR"/>
            </a:br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814D6CF-68C2-610D-FF95-58EEC1FDB47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7FC6A82-3D01-410A-8B03-19980148CE8F}" type="datetime1">
              <a:rPr lang="fr-FR"/>
              <a:pPr lvl="0"/>
              <a:t>25/06/2026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B234D8B-1477-4478-AE5E-F1AD4DC9637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A0C3B9B-8417-EAB2-B53E-8363A5CAA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B436340-E660-40EF-BDCB-41F6167F0C34}" type="slidenum">
              <a:t>‹N°›</a:t>
            </a:fld>
            <a:endParaRPr lang="fr-FR"/>
          </a:p>
        </p:txBody>
      </p:sp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05A19F3B-FCF8-CD12-A489-88DD599C8A5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09484" y="1604515"/>
            <a:ext cx="10972443" cy="2793601"/>
          </a:xfrm>
        </p:spPr>
        <p:txBody>
          <a:bodyPr lIns="0" tIns="0" rIns="0" bIns="0"/>
          <a:lstStyle>
            <a:lvl1pPr hangingPunct="0">
              <a:spcBef>
                <a:spcPts val="0"/>
              </a:spcBef>
              <a:spcAft>
                <a:spcPts val="1415"/>
              </a:spcAft>
              <a:defRPr sz="3200">
                <a:latin typeface="Arial" pitchFamily="18"/>
              </a:defRPr>
            </a:lvl1pPr>
          </a:lstStyle>
          <a:p>
            <a:pPr lvl="0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9247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C61671-CDBA-BD0F-0B38-8D7C015709B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876" y="365037"/>
            <a:ext cx="10515600" cy="132552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BF30408-0626-4C93-80A7-782BC38C8D1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876" y="1681197"/>
            <a:ext cx="5157718" cy="824038"/>
          </a:xfrm>
        </p:spPr>
        <p:txBody>
          <a:bodyPr anchor="b"/>
          <a:lstStyle>
            <a:lvl1pPr marL="0" indent="0">
              <a:defRPr sz="24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B8B22FB-C315-20AE-090B-E17BE839929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9876" y="2505236"/>
            <a:ext cx="5157718" cy="3684602"/>
          </a:xfrm>
        </p:spPr>
        <p:txBody>
          <a:bodyPr anchor="t"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 sz="2800">
                <a:latin typeface="Aptos" pitchFamily="18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  <a:br>
              <a:rPr lang="fr-FR"/>
            </a:br>
            <a:r>
              <a:rPr lang="fr-FR"/>
              <a:t>Deuxième niveau</a:t>
            </a:r>
            <a:br>
              <a:rPr lang="fr-FR"/>
            </a:br>
            <a:r>
              <a:rPr lang="fr-FR"/>
              <a:t>Troisième niveau</a:t>
            </a:r>
            <a:br>
              <a:rPr lang="fr-FR"/>
            </a:br>
            <a:r>
              <a:rPr lang="fr-FR"/>
              <a:t>Quatrième niveau</a:t>
            </a:r>
            <a:br>
              <a:rPr lang="fr-FR"/>
            </a:br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00D8DFA-2C0F-A06A-BFFE-7DC4651E4432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97"/>
            <a:ext cx="5183276" cy="824038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5453867-B40F-A962-EB70-001B383466D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172200" y="2505236"/>
            <a:ext cx="5183276" cy="3684602"/>
          </a:xfrm>
        </p:spPr>
        <p:txBody>
          <a:bodyPr anchor="t"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 sz="2800">
                <a:latin typeface="Aptos" pitchFamily="18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  <a:br>
              <a:rPr lang="fr-FR"/>
            </a:br>
            <a:r>
              <a:rPr lang="fr-FR"/>
              <a:t>Deuxième niveau</a:t>
            </a:r>
            <a:br>
              <a:rPr lang="fr-FR"/>
            </a:br>
            <a:r>
              <a:rPr lang="fr-FR"/>
              <a:t>Troisième niveau</a:t>
            </a:r>
            <a:br>
              <a:rPr lang="fr-FR"/>
            </a:br>
            <a:r>
              <a:rPr lang="fr-FR"/>
              <a:t>Quatrième niveau</a:t>
            </a:r>
            <a:br>
              <a:rPr lang="fr-FR"/>
            </a:br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75138DB-404B-36B9-943C-9CA7EA47957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47CE13F-7FCD-4BB1-B4D5-9EB18D07FDA0}" type="datetime1">
              <a:rPr lang="fr-FR"/>
              <a:pPr lvl="0"/>
              <a:t>25/06/2026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4B62484-6746-A5B8-68AE-6B6F419B16A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1E9CB29-72CC-25D3-3D7F-7BB0D48AB0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52A2FD8-30B6-4FCD-A027-5D611362BEF7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808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913075-1028-6760-7394-A6F43720F9E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A175BB7-08A9-ED01-FA89-D914BF333A3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7713C02-726A-4959-9DE9-6D5891A8CDBB}" type="datetime1">
              <a:rPr lang="fr-FR"/>
              <a:pPr lvl="0"/>
              <a:t>25/06/2026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FACBB00-E893-158D-489E-3F26DA60588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F65739A-BC23-6B5E-A3FE-0C96E5A529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9425E41-EA61-45E2-8160-7A31D435C58B}" type="slidenum">
              <a:t>‹N°›</a:t>
            </a:fld>
            <a:endParaRPr lang="fr-FR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3FF6F685-A5ED-D5BB-4B49-E59F41A6913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09484" y="1604515"/>
            <a:ext cx="10972443" cy="2793601"/>
          </a:xfrm>
        </p:spPr>
        <p:txBody>
          <a:bodyPr lIns="0" tIns="0" rIns="0" bIns="0"/>
          <a:lstStyle>
            <a:lvl1pPr hangingPunct="0">
              <a:spcBef>
                <a:spcPts val="0"/>
              </a:spcBef>
              <a:spcAft>
                <a:spcPts val="1415"/>
              </a:spcAft>
              <a:defRPr sz="3200">
                <a:latin typeface="Arial" pitchFamily="18"/>
              </a:defRPr>
            </a:lvl1pPr>
          </a:lstStyle>
          <a:p>
            <a:pPr lvl="0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6414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9075B0C-625C-8E7D-707D-C3941568FD0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8C24795-5B94-4E4A-B345-61B5A4C63A09}" type="datetime1">
              <a:rPr lang="fr-FR"/>
              <a:pPr lvl="0"/>
              <a:t>25/06/2026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A102A6D-F463-9A63-17DF-05BD138330B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BE666E8-ADD9-89A2-D6ED-5F99617842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84F5C2C-42AC-4471-95F7-BA0F92746088}" type="slidenum">
              <a:t>‹N°›</a:t>
            </a:fld>
            <a:endParaRPr lang="fr-FR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2F7214DD-367F-DB77-99B5-3E36B886A00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09484" y="273597"/>
            <a:ext cx="10972443" cy="1144801"/>
          </a:xfrm>
        </p:spPr>
        <p:txBody>
          <a:bodyPr lIns="0" tIns="0" rIns="0" bIns="0" anchorCtr="1"/>
          <a:lstStyle>
            <a:lvl1pPr algn="ctr" hangingPunct="0">
              <a:defRPr>
                <a:latin typeface="Arial" pitchFamily="18"/>
              </a:defRPr>
            </a:lvl1pPr>
          </a:lstStyle>
          <a:p>
            <a:pPr lvl="0"/>
            <a:endParaRPr lang="fr-FR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37096C22-88FD-77BB-103F-E0E3F5AA778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09484" y="1604515"/>
            <a:ext cx="10972443" cy="2793601"/>
          </a:xfrm>
        </p:spPr>
        <p:txBody>
          <a:bodyPr lIns="0" tIns="0" rIns="0" bIns="0"/>
          <a:lstStyle>
            <a:lvl1pPr hangingPunct="0">
              <a:spcBef>
                <a:spcPts val="0"/>
              </a:spcBef>
              <a:spcAft>
                <a:spcPts val="1415"/>
              </a:spcAft>
              <a:defRPr sz="3200">
                <a:latin typeface="Arial" pitchFamily="18"/>
              </a:defRPr>
            </a:lvl1pPr>
          </a:lstStyle>
          <a:p>
            <a:pPr lvl="0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609178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9F1EBE-5644-44FA-B2B7-4C0ECE0A7B9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876" y="457200"/>
            <a:ext cx="3932276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561EFD0-B99B-CB2C-2C0F-F3B60A14658E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183276" y="987478"/>
            <a:ext cx="6172200" cy="4873678"/>
          </a:xfrm>
        </p:spPr>
        <p:txBody>
          <a:bodyPr anchor="t"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 sz="3200">
                <a:latin typeface="Aptos" pitchFamily="18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  <a:br>
              <a:rPr lang="fr-FR"/>
            </a:br>
            <a:r>
              <a:rPr lang="fr-FR"/>
              <a:t>Deuxième niveau</a:t>
            </a:r>
            <a:br>
              <a:rPr lang="fr-FR"/>
            </a:br>
            <a:r>
              <a:rPr lang="fr-FR"/>
              <a:t>Troisième niveau</a:t>
            </a:r>
            <a:br>
              <a:rPr lang="fr-FR"/>
            </a:br>
            <a:r>
              <a:rPr lang="fr-FR"/>
              <a:t>Quatrième niveau</a:t>
            </a:r>
            <a:br>
              <a:rPr lang="fr-FR"/>
            </a:br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619C8FA-0BE0-95C8-1705-79A29DC4D840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876" y="2057400"/>
            <a:ext cx="3932276" cy="3811676"/>
          </a:xfrm>
        </p:spPr>
        <p:txBody>
          <a:bodyPr/>
          <a:lstStyle>
            <a:lvl1pPr marL="0" indent="0">
              <a:defRPr sz="160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4B93E1F-23A1-1388-BC16-4A3F5169088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72462B6-A025-4997-B8B2-857516B531FA}" type="datetime1">
              <a:rPr lang="fr-FR"/>
              <a:pPr lvl="0"/>
              <a:t>25/06/2026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92A0948-005F-D22D-D353-E4E184CD9CC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83DDB68-69BF-4CF5-8CC1-9FBDA37EC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4AE63CB-39D8-4B36-9656-D59F12FA2CD7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8981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570C66-3BF9-47CD-3476-4E364F231BF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876" y="457200"/>
            <a:ext cx="3932276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4D9F804-4980-4BFA-8BB7-A144D642772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183276" y="987478"/>
            <a:ext cx="6172200" cy="4873678"/>
          </a:xfrm>
        </p:spPr>
        <p:txBody>
          <a:bodyPr anchor="t" anchorCtr="1"/>
          <a:lstStyle>
            <a:lvl1pPr algn="ctr" hangingPunct="0">
              <a:defRPr>
                <a:latin typeface="Arial" pitchFamily="18"/>
              </a:defRPr>
            </a:lvl1pPr>
          </a:lstStyle>
          <a:p>
            <a:pPr lvl="0"/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16A2BB5-3293-F67E-A7CC-E8F86E7AC764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876" y="2057400"/>
            <a:ext cx="3932276" cy="3811676"/>
          </a:xfrm>
        </p:spPr>
        <p:txBody>
          <a:bodyPr/>
          <a:lstStyle>
            <a:lvl1pPr marL="0" indent="0">
              <a:defRPr sz="160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B05DC7B-032F-F8C4-164F-36863C3B380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FFAE3E2-DA36-41CD-9F6D-A673FD713E9E}" type="datetime1">
              <a:rPr lang="fr-FR"/>
              <a:pPr lvl="0"/>
              <a:t>25/06/2026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12E0070-D470-6702-71CA-9A3D506A5AB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50DE90A-3572-A319-ACD4-3F37607268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8A22F9A-05FE-47FA-8A42-90110FA7E111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9518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5565150-0F6F-E474-604E-871279411F0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084" y="365037"/>
            <a:ext cx="10515600" cy="132552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7FF4E9D-608C-1913-C83F-F36CE04C994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084" y="1825563"/>
            <a:ext cx="10515600" cy="435131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8CF6E31-BA85-EA88-4D4A-FFD8FB9F05FD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084" y="6356515"/>
            <a:ext cx="2743200" cy="36503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767676"/>
                </a:solidFill>
                <a:uFillTx/>
                <a:latin typeface="Aptos"/>
                <a:ea typeface="Arial Unicode MS" pitchFamily="2"/>
                <a:cs typeface="Tahoma" pitchFamily="2"/>
              </a:defRPr>
            </a:lvl1pPr>
          </a:lstStyle>
          <a:p>
            <a:pPr lvl="0"/>
            <a:fld id="{88D8D562-E1BE-40EE-A1EE-62918DAC6D9D}" type="datetime1">
              <a:rPr lang="fr-FR"/>
              <a:pPr lvl="0"/>
              <a:t>25/06/2026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134D4C-7013-9A2E-0BCF-6D052250EDDA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475" y="6356515"/>
            <a:ext cx="4114800" cy="36503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2381DCF-2024-0DA5-075E-C903DB49EAD6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484" y="6356515"/>
            <a:ext cx="2743200" cy="36503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767676"/>
                </a:solidFill>
                <a:uFillTx/>
                <a:latin typeface="Aptos"/>
                <a:ea typeface="Arial Unicode MS" pitchFamily="2"/>
                <a:cs typeface="Tahoma" pitchFamily="2"/>
              </a:defRPr>
            </a:lvl1pPr>
          </a:lstStyle>
          <a:p>
            <a:pPr lvl="0"/>
            <a:fld id="{82FFA21F-F687-4CEA-884B-E776BB8179CC}" type="slidenum"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fr-FR" sz="4400" b="0" i="0" u="none" strike="noStrike" kern="1200" cap="none" spc="0" baseline="0">
          <a:solidFill>
            <a:srgbClr val="000000"/>
          </a:solidFill>
          <a:uFillTx/>
          <a:latin typeface="Aptos Display" pitchFamily="18"/>
          <a:ea typeface="Arial Unicode MS" pitchFamily="2"/>
          <a:cs typeface="Arial Unicode MS" pitchFamily="2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45000"/>
        <a:buFont typeface="StarSymbol"/>
        <a:buChar char="●"/>
        <a:tabLst/>
        <a:defRPr lang="fr-FR" sz="2800" b="0" i="0" u="none" strike="noStrike" kern="1200" cap="none" spc="0" baseline="0">
          <a:solidFill>
            <a:srgbClr val="000000"/>
          </a:solidFill>
          <a:uFillTx/>
          <a:latin typeface="Aptos" pitchFamily="18"/>
          <a:ea typeface="Arial Unicode MS" pitchFamily="2"/>
          <a:cs typeface="Arial Unicode MS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75000"/>
        <a:buFont typeface="StarSymbol"/>
        <a:buChar char="–"/>
        <a:tabLst/>
        <a:defRPr lang="fr-FR" sz="2400" b="0" i="0" u="none" strike="noStrike" kern="1200" cap="none" spc="0" baseline="0">
          <a:solidFill>
            <a:srgbClr val="000000"/>
          </a:solidFill>
          <a:uFillTx/>
          <a:latin typeface="Aptos" pitchFamily="18"/>
          <a:ea typeface="Arial Unicode MS" pitchFamily="2"/>
          <a:cs typeface="Arial Unicode MS" pitchFamily="2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45000"/>
        <a:buFont typeface="StarSymbol"/>
        <a:buChar char="●"/>
        <a:tabLst/>
        <a:defRPr lang="fr-FR" sz="2000" b="0" i="0" u="none" strike="noStrike" kern="1200" cap="none" spc="0" baseline="0">
          <a:solidFill>
            <a:srgbClr val="000000"/>
          </a:solidFill>
          <a:uFillTx/>
          <a:latin typeface="Aptos" pitchFamily="18"/>
          <a:ea typeface="Arial Unicode MS" pitchFamily="2"/>
          <a:cs typeface="Arial Unicode MS" pitchFamily="2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75000"/>
        <a:buFont typeface="StarSymbol"/>
        <a:buChar char="–"/>
        <a:tabLst/>
        <a:defRPr lang="fr-FR" sz="1800" b="0" i="0" u="none" strike="noStrike" kern="1200" cap="none" spc="0" baseline="0">
          <a:solidFill>
            <a:srgbClr val="000000"/>
          </a:solidFill>
          <a:uFillTx/>
          <a:latin typeface="Aptos" pitchFamily="18"/>
          <a:ea typeface="Arial Unicode MS" pitchFamily="2"/>
          <a:cs typeface="Arial Unicode MS" pitchFamily="2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45000"/>
        <a:buFont typeface="StarSymbol"/>
        <a:buChar char="●"/>
        <a:tabLst/>
        <a:defRPr lang="fr-FR" sz="1800" b="0" i="0" u="none" strike="noStrike" kern="1200" cap="none" spc="0" baseline="0">
          <a:solidFill>
            <a:srgbClr val="000000"/>
          </a:solidFill>
          <a:uFillTx/>
          <a:latin typeface="Aptos" pitchFamily="18"/>
          <a:ea typeface="Arial Unicode MS" pitchFamily="2"/>
          <a:cs typeface="Arial Unicode MS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>
            <a:extLst>
              <a:ext uri="{FF2B5EF4-FFF2-40B4-BE49-F238E27FC236}">
                <a16:creationId xmlns:a16="http://schemas.microsoft.com/office/drawing/2014/main" id="{A7CBF3F1-7234-32B8-1291-7B3BE5CB1245}"/>
              </a:ext>
            </a:extLst>
          </p:cNvPr>
          <p:cNvSpPr txBox="1"/>
          <p:nvPr/>
        </p:nvSpPr>
        <p:spPr>
          <a:xfrm>
            <a:off x="914345" y="4204310"/>
            <a:ext cx="10363315" cy="175715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0004" tIns="46798" rIns="90004" bIns="46798" anchor="ctr" anchorCtr="1" compatLnSpc="0">
            <a:noAutofit/>
          </a:bodyPr>
          <a:lstStyle/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7836" algn="l"/>
                <a:tab pos="896761" algn="l"/>
                <a:tab pos="1346042" algn="l"/>
                <a:tab pos="1795323" algn="l"/>
                <a:tab pos="2244595" algn="l"/>
                <a:tab pos="2693877" algn="l"/>
                <a:tab pos="3143158" algn="l"/>
                <a:tab pos="3592439" algn="l"/>
                <a:tab pos="4041721" algn="l"/>
                <a:tab pos="4491002" algn="l"/>
                <a:tab pos="4940283" algn="l"/>
                <a:tab pos="5389555" algn="l"/>
                <a:tab pos="5838837" algn="l"/>
                <a:tab pos="6288118" algn="l"/>
                <a:tab pos="6737399" algn="l"/>
                <a:tab pos="7186681" algn="l"/>
                <a:tab pos="7635962" algn="l"/>
                <a:tab pos="8085243" algn="l"/>
                <a:tab pos="8534515" algn="l"/>
                <a:tab pos="8983797" algn="l"/>
                <a:tab pos="9410757" algn="l"/>
                <a:tab pos="10134715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800" b="1" i="0" u="none" strike="noStrike" kern="1200" cap="none" spc="0" baseline="0" dirty="0">
                <a:solidFill>
                  <a:srgbClr val="000000"/>
                </a:solidFill>
                <a:uFillTx/>
                <a:latin typeface="Tahoma" pitchFamily="34"/>
                <a:ea typeface="Microsoft YaHei" pitchFamily="34"/>
                <a:cs typeface="Tahoma" pitchFamily="34"/>
              </a:rPr>
              <a:t>Intervenante : Laure Palun, directrice de l’Anafé</a:t>
            </a:r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id="{98384420-45A7-C98E-2E18-02BE0C0CC6AB}"/>
              </a:ext>
            </a:extLst>
          </p:cNvPr>
          <p:cNvSpPr txBox="1"/>
          <p:nvPr/>
        </p:nvSpPr>
        <p:spPr>
          <a:xfrm>
            <a:off x="914345" y="2096399"/>
            <a:ext cx="10061792" cy="149435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0004" tIns="46798" rIns="90004" bIns="46798" anchor="t" anchorCtr="1" compatLnSpc="0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  <a:tabLst>
                <a:tab pos="0" algn="l"/>
                <a:tab pos="447836" algn="l"/>
                <a:tab pos="896761" algn="l"/>
                <a:tab pos="1346042" algn="l"/>
                <a:tab pos="1795323" algn="l"/>
                <a:tab pos="2244595" algn="l"/>
                <a:tab pos="2693877" algn="l"/>
                <a:tab pos="3143158" algn="l"/>
                <a:tab pos="3592439" algn="l"/>
                <a:tab pos="4041721" algn="l"/>
                <a:tab pos="4491002" algn="l"/>
                <a:tab pos="4940283" algn="l"/>
                <a:tab pos="5389555" algn="l"/>
                <a:tab pos="5838837" algn="l"/>
                <a:tab pos="6288118" algn="l"/>
                <a:tab pos="6737399" algn="l"/>
                <a:tab pos="7186681" algn="l"/>
                <a:tab pos="7635962" algn="l"/>
                <a:tab pos="8085243" algn="l"/>
                <a:tab pos="8534515" algn="l"/>
                <a:tab pos="8983797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4000" b="1" kern="0" dirty="0">
                <a:solidFill>
                  <a:srgbClr val="000000"/>
                </a:solidFill>
                <a:latin typeface="Tahoma" pitchFamily="34"/>
                <a:ea typeface="Microsoft YaHei" pitchFamily="34"/>
                <a:cs typeface="Tahoma" pitchFamily="34"/>
              </a:rPr>
              <a:t>La mise en œuvre de la procédure d’asile à la frontière dans le Pacte</a:t>
            </a:r>
            <a:endParaRPr lang="fr-FR" sz="4000" b="1" i="0" u="none" strike="noStrike" kern="0" cap="none" spc="0" baseline="0" dirty="0">
              <a:solidFill>
                <a:srgbClr val="000000"/>
              </a:solidFill>
              <a:uFillTx/>
              <a:latin typeface="Tahoma" pitchFamily="34"/>
              <a:ea typeface="Microsoft YaHei" pitchFamily="34"/>
              <a:cs typeface="Tahoma" pitchFamily="34"/>
            </a:endParaRPr>
          </a:p>
        </p:txBody>
      </p:sp>
      <p:pic>
        <p:nvPicPr>
          <p:cNvPr id="4" name="Image 8">
            <a:extLst>
              <a:ext uri="{FF2B5EF4-FFF2-40B4-BE49-F238E27FC236}">
                <a16:creationId xmlns:a16="http://schemas.microsoft.com/office/drawing/2014/main" id="{DA8EF068-AFDD-F5B3-BA21-E96D5F78EFB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768242" y="357475"/>
            <a:ext cx="2856603" cy="1125361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>
            <a:extLst>
              <a:ext uri="{FF2B5EF4-FFF2-40B4-BE49-F238E27FC236}">
                <a16:creationId xmlns:a16="http://schemas.microsoft.com/office/drawing/2014/main" id="{2D096CEE-7402-6804-5D9F-4484C11DB7BF}"/>
              </a:ext>
            </a:extLst>
          </p:cNvPr>
          <p:cNvSpPr txBox="1"/>
          <p:nvPr/>
        </p:nvSpPr>
        <p:spPr>
          <a:xfrm>
            <a:off x="838084" y="365403"/>
            <a:ext cx="10504800" cy="9554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0004" tIns="46798" rIns="90004" bIns="46798" anchor="ctr" anchorCtr="1" compatLnSpc="0">
            <a:noAutofit/>
          </a:bodyPr>
          <a:lstStyle/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7836" algn="l"/>
                <a:tab pos="896761" algn="l"/>
                <a:tab pos="1346042" algn="l"/>
                <a:tab pos="1795323" algn="l"/>
                <a:tab pos="2244595" algn="l"/>
                <a:tab pos="2693877" algn="l"/>
                <a:tab pos="3143158" algn="l"/>
                <a:tab pos="3592439" algn="l"/>
                <a:tab pos="4041721" algn="l"/>
                <a:tab pos="4491002" algn="l"/>
                <a:tab pos="4940283" algn="l"/>
                <a:tab pos="5389555" algn="l"/>
                <a:tab pos="5838837" algn="l"/>
                <a:tab pos="6288118" algn="l"/>
                <a:tab pos="6737399" algn="l"/>
                <a:tab pos="7186681" algn="l"/>
                <a:tab pos="7635962" algn="l"/>
                <a:tab pos="8085243" algn="l"/>
                <a:tab pos="8534515" algn="l"/>
                <a:tab pos="8983797" algn="l"/>
                <a:tab pos="9410757" algn="l"/>
                <a:tab pos="10134715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4400" b="1" i="0" u="none" strike="noStrike" kern="1200" cap="none" spc="0" baseline="0">
                <a:solidFill>
                  <a:srgbClr val="E4002B"/>
                </a:solidFill>
                <a:effectLst>
                  <a:outerShdw dist="17962" dir="2700000">
                    <a:srgbClr val="000000"/>
                  </a:outerShdw>
                </a:effectLst>
                <a:uFillTx/>
                <a:latin typeface="Tahoma" pitchFamily="34"/>
                <a:ea typeface="Microsoft YaHei" pitchFamily="34"/>
                <a:cs typeface="Tahoma" pitchFamily="34"/>
              </a:rPr>
              <a:t>La procédure de filtrage</a:t>
            </a:r>
          </a:p>
        </p:txBody>
      </p:sp>
      <p:sp>
        <p:nvSpPr>
          <p:cNvPr id="3" name="Sous-titre 3">
            <a:extLst>
              <a:ext uri="{FF2B5EF4-FFF2-40B4-BE49-F238E27FC236}">
                <a16:creationId xmlns:a16="http://schemas.microsoft.com/office/drawing/2014/main" id="{A81500D9-8034-8E0F-D495-B505E419281C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849116" y="1146180"/>
            <a:ext cx="10583997" cy="4392000"/>
          </a:xfrm>
        </p:spPr>
        <p:txBody>
          <a:bodyPr anchorCtr="0"/>
          <a:lstStyle/>
          <a:p>
            <a:pPr lvl="0" algn="l" hangingPunct="0"/>
            <a:r>
              <a:rPr lang="fr-FR" sz="2800" b="1" dirty="0">
                <a:latin typeface="Tahoma" pitchFamily="34"/>
                <a:ea typeface="Tahoma" pitchFamily="34"/>
                <a:cs typeface="Tahoma" pitchFamily="34"/>
              </a:rPr>
              <a:t>Qui est concerné ?</a:t>
            </a:r>
          </a:p>
          <a:p>
            <a:pPr lvl="0" algn="l" hangingPunct="0"/>
            <a:endParaRPr lang="fr-FR" sz="2800" dirty="0">
              <a:latin typeface="Tahoma" pitchFamily="34"/>
              <a:ea typeface="Tahoma" pitchFamily="34"/>
              <a:cs typeface="Tahoma" pitchFamily="34"/>
            </a:endParaRPr>
          </a:p>
          <a:p>
            <a:pPr marL="457200" lvl="0" indent="-457200" algn="l" hangingPunct="0">
              <a:buFont typeface="Arial" panose="020B0604020202020204" pitchFamily="34" charset="0"/>
              <a:buChar char="•"/>
            </a:pPr>
            <a:r>
              <a:rPr lang="fr-FR" sz="2800" dirty="0">
                <a:latin typeface="Tahoma" pitchFamily="34"/>
                <a:ea typeface="Tahoma" pitchFamily="34"/>
                <a:cs typeface="Tahoma" pitchFamily="34"/>
              </a:rPr>
              <a:t>Tous les ressortissants de pays tiers en provenance directe d’un de ces pays...</a:t>
            </a:r>
          </a:p>
          <a:p>
            <a:pPr marL="457200" lvl="0" indent="-457200" algn="l" hangingPunct="0">
              <a:buFont typeface="Arial" panose="020B0604020202020204" pitchFamily="34" charset="0"/>
              <a:buChar char="•"/>
            </a:pPr>
            <a:r>
              <a:rPr lang="fr-FR" sz="2800" dirty="0">
                <a:latin typeface="Tahoma" pitchFamily="34"/>
                <a:ea typeface="Tahoma" pitchFamily="34"/>
                <a:cs typeface="Tahoma" pitchFamily="34"/>
              </a:rPr>
              <a:t>… qui ne remplissent pas les conditions d’entrée sur le territoire de l’UE...</a:t>
            </a:r>
          </a:p>
          <a:p>
            <a:pPr marL="457200" lvl="0" indent="-457200" algn="l" hangingPunct="0">
              <a:buFont typeface="Arial" panose="020B0604020202020204" pitchFamily="34" charset="0"/>
              <a:buChar char="•"/>
            </a:pPr>
            <a:r>
              <a:rPr lang="fr-FR" sz="2800" dirty="0">
                <a:latin typeface="Tahoma" pitchFamily="34"/>
                <a:ea typeface="Tahoma" pitchFamily="34"/>
                <a:cs typeface="Tahoma" pitchFamily="34"/>
              </a:rPr>
              <a:t>… qu’ils présentent ou non une demande de protection…</a:t>
            </a:r>
          </a:p>
          <a:p>
            <a:pPr marL="457200" lvl="0" indent="-457200" algn="l" hangingPunct="0">
              <a:buFont typeface="Arial" panose="020B0604020202020204" pitchFamily="34" charset="0"/>
              <a:buChar char="•"/>
            </a:pPr>
            <a:r>
              <a:rPr lang="fr-FR" sz="2800" dirty="0">
                <a:latin typeface="Tahoma" pitchFamily="34"/>
                <a:ea typeface="Tahoma" pitchFamily="34"/>
                <a:cs typeface="Tahoma" pitchFamily="34"/>
              </a:rPr>
              <a:t>… y compris les mineurs accompagnés ou isolés</a:t>
            </a:r>
          </a:p>
          <a:p>
            <a:pPr lvl="0" hangingPunct="0"/>
            <a:endParaRPr lang="fr-FR" sz="1800" dirty="0">
              <a:latin typeface="Tahoma" pitchFamily="34"/>
              <a:ea typeface="Tahoma" pitchFamily="34"/>
              <a:cs typeface="Tahoma" pitchFamily="34"/>
            </a:endParaRPr>
          </a:p>
          <a:p>
            <a:pPr lvl="0" hangingPunct="0"/>
            <a:r>
              <a:rPr lang="fr-FR" sz="2800" dirty="0">
                <a:latin typeface="Tahoma" pitchFamily="34"/>
                <a:ea typeface="Tahoma" pitchFamily="34"/>
                <a:cs typeface="Tahoma" pitchFamily="34"/>
              </a:rPr>
              <a:t>= les personnes qui font l’objet d’un refus d’entrée aujourd’hui (qu’elles soient placées en ZA ou renvoyées directement)</a:t>
            </a:r>
          </a:p>
        </p:txBody>
      </p:sp>
      <p:pic>
        <p:nvPicPr>
          <p:cNvPr id="4" name="Image 2">
            <a:extLst>
              <a:ext uri="{FF2B5EF4-FFF2-40B4-BE49-F238E27FC236}">
                <a16:creationId xmlns:a16="http://schemas.microsoft.com/office/drawing/2014/main" id="{AD003CE0-2A31-FAD1-2E9B-DC0CB91DEE5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0488597" y="5950083"/>
            <a:ext cx="1473116" cy="579601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>
            <a:extLst>
              <a:ext uri="{FF2B5EF4-FFF2-40B4-BE49-F238E27FC236}">
                <a16:creationId xmlns:a16="http://schemas.microsoft.com/office/drawing/2014/main" id="{0072DD8D-96A7-0EC5-BCB8-847CF61F5C13}"/>
              </a:ext>
            </a:extLst>
          </p:cNvPr>
          <p:cNvSpPr txBox="1"/>
          <p:nvPr/>
        </p:nvSpPr>
        <p:spPr>
          <a:xfrm>
            <a:off x="838084" y="365403"/>
            <a:ext cx="10504800" cy="9554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0004" tIns="46798" rIns="90004" bIns="46798" anchor="ctr" anchorCtr="1" compatLnSpc="0">
            <a:noAutofit/>
          </a:bodyPr>
          <a:lstStyle/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7836" algn="l"/>
                <a:tab pos="896761" algn="l"/>
                <a:tab pos="1346042" algn="l"/>
                <a:tab pos="1795323" algn="l"/>
                <a:tab pos="2244595" algn="l"/>
                <a:tab pos="2693877" algn="l"/>
                <a:tab pos="3143158" algn="l"/>
                <a:tab pos="3592439" algn="l"/>
                <a:tab pos="4041721" algn="l"/>
                <a:tab pos="4491002" algn="l"/>
                <a:tab pos="4940283" algn="l"/>
                <a:tab pos="5389555" algn="l"/>
                <a:tab pos="5838837" algn="l"/>
                <a:tab pos="6288118" algn="l"/>
                <a:tab pos="6737399" algn="l"/>
                <a:tab pos="7186681" algn="l"/>
                <a:tab pos="7635962" algn="l"/>
                <a:tab pos="8085243" algn="l"/>
                <a:tab pos="8534515" algn="l"/>
                <a:tab pos="8983797" algn="l"/>
                <a:tab pos="9410757" algn="l"/>
                <a:tab pos="10134715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4400" b="1" i="0" u="none" strike="noStrike" kern="1200" cap="none" spc="0" baseline="0">
                <a:solidFill>
                  <a:srgbClr val="E4002B"/>
                </a:solidFill>
                <a:effectLst>
                  <a:outerShdw dist="17962" dir="2700000">
                    <a:srgbClr val="000000"/>
                  </a:outerShdw>
                </a:effectLst>
                <a:uFillTx/>
                <a:latin typeface="Tahoma" pitchFamily="34"/>
                <a:ea typeface="Microsoft YaHei" pitchFamily="34"/>
                <a:cs typeface="Tahoma" pitchFamily="34"/>
              </a:rPr>
              <a:t>La procédure de filtrage</a:t>
            </a:r>
          </a:p>
        </p:txBody>
      </p:sp>
      <p:sp>
        <p:nvSpPr>
          <p:cNvPr id="3" name="Sous-titre 4">
            <a:extLst>
              <a:ext uri="{FF2B5EF4-FFF2-40B4-BE49-F238E27FC236}">
                <a16:creationId xmlns:a16="http://schemas.microsoft.com/office/drawing/2014/main" id="{705C093D-0C4A-3947-8BEC-F54D00402FDF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962890" y="1414083"/>
            <a:ext cx="10583997" cy="4536000"/>
          </a:xfrm>
        </p:spPr>
        <p:txBody>
          <a:bodyPr anchorCtr="0"/>
          <a:lstStyle/>
          <a:p>
            <a:pPr lvl="0" algn="l" hangingPunct="0"/>
            <a:r>
              <a:rPr lang="fr-FR" sz="2800" b="1" dirty="0">
                <a:latin typeface="Tahoma" pitchFamily="34"/>
                <a:ea typeface="Tahoma" pitchFamily="34"/>
                <a:cs typeface="Tahoma" pitchFamily="34"/>
              </a:rPr>
              <a:t>Les différentes étapes de la procédure :</a:t>
            </a:r>
          </a:p>
          <a:p>
            <a:pPr lvl="0" algn="l" hangingPunct="0"/>
            <a:endParaRPr lang="fr-FR" sz="2800" dirty="0">
              <a:latin typeface="Tahoma" pitchFamily="34"/>
              <a:ea typeface="Tahoma" pitchFamily="34"/>
              <a:cs typeface="Tahoma" pitchFamily="34"/>
            </a:endParaRPr>
          </a:p>
          <a:p>
            <a:pPr marL="457200" lvl="0" indent="-457200" algn="l" hangingPunct="0">
              <a:buFont typeface="Arial" panose="020B0604020202020204" pitchFamily="34" charset="0"/>
              <a:buChar char="•"/>
            </a:pPr>
            <a:r>
              <a:rPr lang="fr-FR" sz="2800" dirty="0">
                <a:latin typeface="Tahoma" pitchFamily="34"/>
                <a:ea typeface="Tahoma" pitchFamily="34"/>
                <a:cs typeface="Tahoma" pitchFamily="34"/>
              </a:rPr>
              <a:t>Un contrôle sanitaire</a:t>
            </a:r>
          </a:p>
          <a:p>
            <a:pPr marL="457200" lvl="0" indent="-457200" algn="l" hangingPunct="0">
              <a:buFont typeface="Arial" panose="020B0604020202020204" pitchFamily="34" charset="0"/>
              <a:buChar char="•"/>
            </a:pPr>
            <a:r>
              <a:rPr lang="fr-FR" sz="2800" dirty="0">
                <a:latin typeface="Tahoma" pitchFamily="34"/>
                <a:ea typeface="Tahoma" pitchFamily="34"/>
                <a:cs typeface="Tahoma" pitchFamily="34"/>
              </a:rPr>
              <a:t>Un contrôle de vulnérabilité</a:t>
            </a:r>
          </a:p>
          <a:p>
            <a:pPr marL="457200" lvl="0" indent="-457200" algn="l" hangingPunct="0">
              <a:buFont typeface="Arial" panose="020B0604020202020204" pitchFamily="34" charset="0"/>
              <a:buChar char="•"/>
            </a:pPr>
            <a:r>
              <a:rPr lang="fr-FR" sz="2800" dirty="0">
                <a:latin typeface="Tahoma" pitchFamily="34"/>
                <a:ea typeface="Tahoma" pitchFamily="34"/>
                <a:cs typeface="Tahoma" pitchFamily="34"/>
              </a:rPr>
              <a:t>La vérification d’identité</a:t>
            </a:r>
          </a:p>
          <a:p>
            <a:pPr marL="457200" lvl="0" indent="-457200" algn="l" hangingPunct="0">
              <a:buFont typeface="Arial" panose="020B0604020202020204" pitchFamily="34" charset="0"/>
              <a:buChar char="•"/>
            </a:pPr>
            <a:r>
              <a:rPr lang="fr-FR" sz="2800" dirty="0">
                <a:latin typeface="Tahoma" pitchFamily="34"/>
                <a:ea typeface="Tahoma" pitchFamily="34"/>
                <a:cs typeface="Tahoma" pitchFamily="34"/>
              </a:rPr>
              <a:t>L’enregistrement des données biométriques</a:t>
            </a:r>
          </a:p>
          <a:p>
            <a:pPr marL="457200" lvl="0" indent="-457200" algn="l" hangingPunct="0">
              <a:buFont typeface="Arial" panose="020B0604020202020204" pitchFamily="34" charset="0"/>
              <a:buChar char="•"/>
            </a:pPr>
            <a:r>
              <a:rPr lang="fr-FR" sz="2800" dirty="0">
                <a:latin typeface="Tahoma" pitchFamily="34"/>
                <a:ea typeface="Tahoma" pitchFamily="34"/>
                <a:cs typeface="Tahoma" pitchFamily="34"/>
              </a:rPr>
              <a:t>Un contrôle de sécurité</a:t>
            </a:r>
          </a:p>
          <a:p>
            <a:pPr marL="457200" lvl="0" indent="-457200" algn="l" hangingPunct="0">
              <a:buFont typeface="Arial" panose="020B0604020202020204" pitchFamily="34" charset="0"/>
              <a:buChar char="•"/>
            </a:pPr>
            <a:r>
              <a:rPr lang="fr-FR" sz="2800" dirty="0">
                <a:latin typeface="Tahoma" pitchFamily="34"/>
                <a:ea typeface="Tahoma" pitchFamily="34"/>
                <a:cs typeface="Tahoma" pitchFamily="34"/>
              </a:rPr>
              <a:t>Le remplissage du formulaire de filtrage</a:t>
            </a:r>
          </a:p>
          <a:p>
            <a:pPr marL="457200" lvl="0" indent="-457200" algn="l" hangingPunct="0">
              <a:buFont typeface="Arial" panose="020B0604020202020204" pitchFamily="34" charset="0"/>
              <a:buChar char="•"/>
            </a:pPr>
            <a:r>
              <a:rPr lang="fr-FR" sz="2800" dirty="0">
                <a:latin typeface="Tahoma" pitchFamily="34"/>
                <a:ea typeface="Tahoma" pitchFamily="34"/>
                <a:cs typeface="Tahoma" pitchFamily="34"/>
              </a:rPr>
              <a:t>Le renvoi vers la procédure appropriée  </a:t>
            </a:r>
          </a:p>
        </p:txBody>
      </p:sp>
      <p:pic>
        <p:nvPicPr>
          <p:cNvPr id="4" name="Image 2">
            <a:extLst>
              <a:ext uri="{FF2B5EF4-FFF2-40B4-BE49-F238E27FC236}">
                <a16:creationId xmlns:a16="http://schemas.microsoft.com/office/drawing/2014/main" id="{BB7458D8-2AA9-C5E9-385C-2F077741286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0488597" y="5950083"/>
            <a:ext cx="1473116" cy="579601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8">
            <a:extLst>
              <a:ext uri="{FF2B5EF4-FFF2-40B4-BE49-F238E27FC236}">
                <a16:creationId xmlns:a16="http://schemas.microsoft.com/office/drawing/2014/main" id="{D8E31BF5-A030-9D75-900D-EDB0A8C91DBB}"/>
              </a:ext>
            </a:extLst>
          </p:cNvPr>
          <p:cNvSpPr txBox="1"/>
          <p:nvPr/>
        </p:nvSpPr>
        <p:spPr>
          <a:xfrm>
            <a:off x="838084" y="365403"/>
            <a:ext cx="10504800" cy="9554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0004" tIns="46798" rIns="90004" bIns="46798" anchor="ctr" anchorCtr="1" compatLnSpc="0">
            <a:noAutofit/>
          </a:bodyPr>
          <a:lstStyle/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7836" algn="l"/>
                <a:tab pos="896761" algn="l"/>
                <a:tab pos="1346042" algn="l"/>
                <a:tab pos="1795323" algn="l"/>
                <a:tab pos="2244595" algn="l"/>
                <a:tab pos="2693877" algn="l"/>
                <a:tab pos="3143158" algn="l"/>
                <a:tab pos="3592439" algn="l"/>
                <a:tab pos="4041721" algn="l"/>
                <a:tab pos="4491002" algn="l"/>
                <a:tab pos="4940283" algn="l"/>
                <a:tab pos="5389555" algn="l"/>
                <a:tab pos="5838837" algn="l"/>
                <a:tab pos="6288118" algn="l"/>
                <a:tab pos="6737399" algn="l"/>
                <a:tab pos="7186681" algn="l"/>
                <a:tab pos="7635962" algn="l"/>
                <a:tab pos="8085243" algn="l"/>
                <a:tab pos="8534515" algn="l"/>
                <a:tab pos="8983797" algn="l"/>
                <a:tab pos="9410757" algn="l"/>
                <a:tab pos="10134715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4400" b="1" i="0" u="none" strike="noStrike" kern="1200" cap="none" spc="0" baseline="0">
                <a:solidFill>
                  <a:srgbClr val="E4002B"/>
                </a:solidFill>
                <a:effectLst>
                  <a:outerShdw dist="17962" dir="2700000">
                    <a:srgbClr val="000000"/>
                  </a:outerShdw>
                </a:effectLst>
                <a:uFillTx/>
                <a:latin typeface="Tahoma" pitchFamily="34"/>
                <a:ea typeface="Microsoft YaHei" pitchFamily="34"/>
                <a:cs typeface="Tahoma" pitchFamily="34"/>
              </a:rPr>
              <a:t>La procédure de filtrage</a:t>
            </a:r>
          </a:p>
        </p:txBody>
      </p:sp>
      <p:sp>
        <p:nvSpPr>
          <p:cNvPr id="3" name="Sous-titre 6">
            <a:extLst>
              <a:ext uri="{FF2B5EF4-FFF2-40B4-BE49-F238E27FC236}">
                <a16:creationId xmlns:a16="http://schemas.microsoft.com/office/drawing/2014/main" id="{A403DE3D-DF3F-C816-EA47-8DBDBE1989DE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972135" y="1342083"/>
            <a:ext cx="10583997" cy="4607999"/>
          </a:xfrm>
        </p:spPr>
        <p:txBody>
          <a:bodyPr anchorCtr="0"/>
          <a:lstStyle/>
          <a:p>
            <a:pPr lvl="0" algn="l" hangingPunct="0"/>
            <a:r>
              <a:rPr lang="fr-FR" b="1" dirty="0">
                <a:latin typeface="Tahoma" pitchFamily="34"/>
                <a:ea typeface="Tahoma" pitchFamily="34"/>
                <a:cs typeface="Tahoma" pitchFamily="34"/>
              </a:rPr>
              <a:t>Durée et modalités :</a:t>
            </a:r>
          </a:p>
          <a:p>
            <a:pPr marL="457200" lvl="0" indent="-457200" algn="l" hangingPunct="0">
              <a:buFont typeface="Arial" panose="020B0604020202020204" pitchFamily="34" charset="0"/>
              <a:buChar char="•"/>
            </a:pPr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Dans un délai de 7 jours</a:t>
            </a:r>
          </a:p>
          <a:p>
            <a:pPr marL="457200" lvl="0" indent="-457200" algn="l" hangingPunct="0">
              <a:buFont typeface="Arial" panose="020B0604020202020204" pitchFamily="34" charset="0"/>
              <a:buChar char="•"/>
            </a:pPr>
            <a:r>
              <a:rPr lang="fr-FR" dirty="0">
                <a:latin typeface="Tahoma" pitchFamily="34"/>
                <a:cs typeface="Tahoma" pitchFamily="34"/>
              </a:rPr>
              <a:t>Contrainte possible des personnes qui doivent rester à la «</a:t>
            </a:r>
            <a:r>
              <a:rPr lang="fr-FR" i="1" dirty="0">
                <a:latin typeface="Tahoma" pitchFamily="34"/>
                <a:cs typeface="Tahoma" pitchFamily="34"/>
              </a:rPr>
              <a:t> disposition des autorités de filtrage </a:t>
            </a:r>
            <a:r>
              <a:rPr lang="fr-FR" dirty="0">
                <a:latin typeface="Tahoma" pitchFamily="34"/>
                <a:cs typeface="Tahoma" pitchFamily="34"/>
              </a:rPr>
              <a:t>» =&gt; Privation de liberté (risque de « </a:t>
            </a:r>
            <a:r>
              <a:rPr lang="fr-FR" i="1" dirty="0">
                <a:latin typeface="Tahoma" pitchFamily="34"/>
                <a:cs typeface="Tahoma" pitchFamily="34"/>
              </a:rPr>
              <a:t>fuite</a:t>
            </a:r>
            <a:r>
              <a:rPr lang="fr-FR" dirty="0">
                <a:latin typeface="Tahoma" pitchFamily="34"/>
                <a:cs typeface="Tahoma" pitchFamily="34"/>
              </a:rPr>
              <a:t> »)</a:t>
            </a:r>
            <a:endParaRPr lang="fr-FR" dirty="0">
              <a:latin typeface="Tahoma" pitchFamily="34"/>
              <a:ea typeface="Tahoma" pitchFamily="34"/>
              <a:cs typeface="Tahoma" pitchFamily="34"/>
            </a:endParaRPr>
          </a:p>
          <a:p>
            <a:pPr lvl="0" algn="l" hangingPunct="0"/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  </a:t>
            </a:r>
          </a:p>
          <a:p>
            <a:pPr lvl="0" algn="l" hangingPunct="0"/>
            <a:r>
              <a:rPr lang="fr-FR" b="1" dirty="0">
                <a:latin typeface="Tahoma" pitchFamily="34"/>
                <a:ea typeface="Tahoma" pitchFamily="34"/>
                <a:cs typeface="Tahoma" pitchFamily="34"/>
              </a:rPr>
              <a:t>Le formulaire de filtrage : </a:t>
            </a:r>
          </a:p>
          <a:p>
            <a:pPr marL="457200" lvl="0" indent="-457200" algn="l" hangingPunct="0">
              <a:buFont typeface="Arial" panose="020B0604020202020204" pitchFamily="34" charset="0"/>
              <a:buChar char="•"/>
            </a:pPr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Rempli par les autorités en charge du contrôle = FDO</a:t>
            </a:r>
          </a:p>
          <a:p>
            <a:pPr marL="457200" lvl="0" indent="-457200" algn="l" hangingPunct="0">
              <a:buFont typeface="Arial" panose="020B0604020202020204" pitchFamily="34" charset="0"/>
              <a:buChar char="•"/>
            </a:pPr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Pas susceptible de recours</a:t>
            </a:r>
          </a:p>
          <a:p>
            <a:pPr marL="457200" lvl="0" indent="-457200" algn="l" hangingPunct="0">
              <a:buFont typeface="Arial" panose="020B0604020202020204" pitchFamily="34" charset="0"/>
              <a:buChar char="•"/>
            </a:pPr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Orientation vers la procédure adéquate</a:t>
            </a:r>
          </a:p>
          <a:p>
            <a:pPr marL="457200" indent="-457200" algn="l" hangingPunct="0">
              <a:buFont typeface="Arial" panose="020B0604020202020204" pitchFamily="34" charset="0"/>
              <a:buChar char="•"/>
            </a:pPr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« </a:t>
            </a:r>
            <a:r>
              <a:rPr lang="fr-FR" i="1" dirty="0">
                <a:latin typeface="Tahoma" pitchFamily="34"/>
                <a:ea typeface="Tahoma" pitchFamily="34"/>
                <a:cs typeface="Tahoma" pitchFamily="34"/>
              </a:rPr>
              <a:t>Le renvoi vers la procédure appropriée n’est pas une décision faisant grief susceptible de recours ... </a:t>
            </a:r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»  </a:t>
            </a:r>
          </a:p>
          <a:p>
            <a:pPr marL="457200" lvl="0" indent="-457200" algn="l" hangingPunct="0">
              <a:buFont typeface="Arial" panose="020B0604020202020204" pitchFamily="34" charset="0"/>
              <a:buChar char="•"/>
            </a:pPr>
            <a:endParaRPr lang="fr-FR" dirty="0">
              <a:latin typeface="Tahoma" pitchFamily="34"/>
              <a:ea typeface="Tahoma" pitchFamily="34"/>
              <a:cs typeface="Tahoma" pitchFamily="34"/>
            </a:endParaRPr>
          </a:p>
          <a:p>
            <a:pPr lvl="0" algn="l" hangingPunct="0"/>
            <a:endParaRPr lang="fr-FR" dirty="0">
              <a:latin typeface="Tahoma" pitchFamily="34"/>
              <a:ea typeface="Tahoma" pitchFamily="34"/>
              <a:cs typeface="Tahoma" pitchFamily="34"/>
            </a:endParaRPr>
          </a:p>
        </p:txBody>
      </p:sp>
      <p:pic>
        <p:nvPicPr>
          <p:cNvPr id="4" name="Image 2">
            <a:extLst>
              <a:ext uri="{FF2B5EF4-FFF2-40B4-BE49-F238E27FC236}">
                <a16:creationId xmlns:a16="http://schemas.microsoft.com/office/drawing/2014/main" id="{C4C712FB-0A07-AB80-D896-C7AEE91B053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0488597" y="5950083"/>
            <a:ext cx="1473116" cy="579601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7">
            <a:extLst>
              <a:ext uri="{FF2B5EF4-FFF2-40B4-BE49-F238E27FC236}">
                <a16:creationId xmlns:a16="http://schemas.microsoft.com/office/drawing/2014/main" id="{42DCCCB5-767C-0F8C-0F0B-CDA3128E462B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34066" y="1342083"/>
            <a:ext cx="10583997" cy="4607999"/>
          </a:xfrm>
        </p:spPr>
        <p:txBody>
          <a:bodyPr anchorCtr="0"/>
          <a:lstStyle/>
          <a:p>
            <a:pPr lvl="0" algn="l" hangingPunct="0"/>
            <a:r>
              <a:rPr lang="fr-FR" sz="2800" dirty="0">
                <a:latin typeface="Tahoma" pitchFamily="34"/>
                <a:ea typeface="Tahoma" pitchFamily="34"/>
                <a:cs typeface="Tahoma" pitchFamily="34"/>
              </a:rPr>
              <a:t>À </a:t>
            </a:r>
            <a:r>
              <a:rPr lang="fr-FR" sz="2800" b="1" dirty="0">
                <a:latin typeface="Tahoma" pitchFamily="34"/>
                <a:ea typeface="Tahoma" pitchFamily="34"/>
                <a:cs typeface="Tahoma" pitchFamily="34"/>
              </a:rPr>
              <a:t>l’issue du filtrage</a:t>
            </a:r>
            <a:r>
              <a:rPr lang="fr-FR" sz="2800" dirty="0">
                <a:latin typeface="Tahoma" pitchFamily="34"/>
                <a:ea typeface="Tahoma" pitchFamily="34"/>
                <a:cs typeface="Tahoma" pitchFamily="34"/>
              </a:rPr>
              <a:t>, selon le cas :</a:t>
            </a:r>
          </a:p>
          <a:p>
            <a:pPr lvl="0" algn="l" hangingPunct="0"/>
            <a:endParaRPr lang="fr-FR" sz="2800" dirty="0">
              <a:latin typeface="Tahoma" pitchFamily="34"/>
              <a:ea typeface="Tahoma" pitchFamily="34"/>
              <a:cs typeface="Tahoma" pitchFamily="34"/>
            </a:endParaRPr>
          </a:p>
          <a:p>
            <a:pPr marL="457200" lvl="0" indent="-457200" algn="l" hangingPunct="0">
              <a:buFont typeface="Arial" panose="020B0604020202020204" pitchFamily="34" charset="0"/>
              <a:buChar char="•"/>
            </a:pPr>
            <a:r>
              <a:rPr lang="fr-FR" sz="2800" dirty="0">
                <a:latin typeface="Tahoma" pitchFamily="34"/>
                <a:ea typeface="Tahoma" pitchFamily="34"/>
                <a:cs typeface="Tahoma" pitchFamily="34"/>
              </a:rPr>
              <a:t>Soit renvoi vers la procédure d’éloignement</a:t>
            </a:r>
          </a:p>
          <a:p>
            <a:pPr marL="457200" lvl="0" indent="-457200" algn="l" hangingPunct="0">
              <a:buFont typeface="Arial" panose="020B0604020202020204" pitchFamily="34" charset="0"/>
              <a:buChar char="•"/>
            </a:pPr>
            <a:r>
              <a:rPr lang="fr-FR" sz="2800" dirty="0">
                <a:latin typeface="Tahoma" pitchFamily="34"/>
                <a:ea typeface="Tahoma" pitchFamily="34"/>
                <a:cs typeface="Tahoma" pitchFamily="34"/>
              </a:rPr>
              <a:t>Soit renvoi aux autorités compétentes pour enregistrer la demande de protection</a:t>
            </a:r>
          </a:p>
          <a:p>
            <a:pPr marL="457200" lvl="0" indent="-457200" algn="l" hangingPunct="0">
              <a:buFont typeface="Arial" panose="020B0604020202020204" pitchFamily="34" charset="0"/>
              <a:buChar char="•"/>
            </a:pPr>
            <a:r>
              <a:rPr lang="fr-FR" sz="2800" dirty="0">
                <a:latin typeface="Tahoma" pitchFamily="34"/>
                <a:ea typeface="Tahoma" pitchFamily="34"/>
                <a:cs typeface="Tahoma" pitchFamily="34"/>
              </a:rPr>
              <a:t>Soit renvoi aux autorités de l’EM de relocalisation</a:t>
            </a:r>
          </a:p>
          <a:p>
            <a:pPr lvl="0" algn="l" hangingPunct="0"/>
            <a:endParaRPr lang="fr-FR" sz="2800" dirty="0">
              <a:latin typeface="Tahoma" pitchFamily="34"/>
              <a:ea typeface="Tahoma" pitchFamily="34"/>
              <a:cs typeface="Tahoma" pitchFamily="34"/>
            </a:endParaRPr>
          </a:p>
          <a:p>
            <a:pPr lvl="0" algn="l" hangingPunct="0"/>
            <a:endParaRPr lang="fr-FR" sz="2800" dirty="0">
              <a:latin typeface="Tahoma" pitchFamily="34"/>
              <a:ea typeface="Tahoma" pitchFamily="34"/>
              <a:cs typeface="Tahoma" pitchFamily="34"/>
            </a:endParaRPr>
          </a:p>
          <a:p>
            <a:pPr lvl="0" algn="l" hangingPunct="0"/>
            <a:endParaRPr lang="fr-FR" sz="2800" dirty="0">
              <a:latin typeface="Tahoma" pitchFamily="34"/>
              <a:ea typeface="Tahoma" pitchFamily="34"/>
              <a:cs typeface="Tahoma" pitchFamily="34"/>
            </a:endParaRPr>
          </a:p>
          <a:p>
            <a:pPr lvl="0" algn="l" hangingPunct="0"/>
            <a:endParaRPr lang="fr-FR" sz="2800" dirty="0">
              <a:latin typeface="Tahoma" pitchFamily="34"/>
              <a:ea typeface="Tahoma" pitchFamily="34"/>
              <a:cs typeface="Tahoma" pitchFamily="34"/>
            </a:endParaRPr>
          </a:p>
          <a:p>
            <a:pPr lvl="0" algn="l" hangingPunct="0"/>
            <a:r>
              <a:rPr lang="fr-FR" sz="2800" dirty="0">
                <a:latin typeface="Tahoma" pitchFamily="34"/>
                <a:ea typeface="Tahoma" pitchFamily="34"/>
                <a:cs typeface="Tahoma" pitchFamily="34"/>
              </a:rPr>
              <a:t>  </a:t>
            </a:r>
          </a:p>
        </p:txBody>
      </p:sp>
      <p:pic>
        <p:nvPicPr>
          <p:cNvPr id="4" name="Image 2">
            <a:extLst>
              <a:ext uri="{FF2B5EF4-FFF2-40B4-BE49-F238E27FC236}">
                <a16:creationId xmlns:a16="http://schemas.microsoft.com/office/drawing/2014/main" id="{2084C87D-326D-F22A-10C3-5BB3E190C5B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0488597" y="5950083"/>
            <a:ext cx="1473116" cy="579601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Text Box 9">
            <a:extLst>
              <a:ext uri="{FF2B5EF4-FFF2-40B4-BE49-F238E27FC236}">
                <a16:creationId xmlns:a16="http://schemas.microsoft.com/office/drawing/2014/main" id="{A5C3B431-19BF-EF02-DB17-485BB5B8C954}"/>
              </a:ext>
            </a:extLst>
          </p:cNvPr>
          <p:cNvSpPr txBox="1"/>
          <p:nvPr/>
        </p:nvSpPr>
        <p:spPr>
          <a:xfrm>
            <a:off x="838084" y="365403"/>
            <a:ext cx="10504800" cy="9554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0004" tIns="46798" rIns="90004" bIns="46798" anchor="ctr" anchorCtr="1" compatLnSpc="0">
            <a:noAutofit/>
          </a:bodyPr>
          <a:lstStyle/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7836" algn="l"/>
                <a:tab pos="896761" algn="l"/>
                <a:tab pos="1346042" algn="l"/>
                <a:tab pos="1795323" algn="l"/>
                <a:tab pos="2244595" algn="l"/>
                <a:tab pos="2693877" algn="l"/>
                <a:tab pos="3143158" algn="l"/>
                <a:tab pos="3592439" algn="l"/>
                <a:tab pos="4041721" algn="l"/>
                <a:tab pos="4491002" algn="l"/>
                <a:tab pos="4940283" algn="l"/>
                <a:tab pos="5389555" algn="l"/>
                <a:tab pos="5838837" algn="l"/>
                <a:tab pos="6288118" algn="l"/>
                <a:tab pos="6737399" algn="l"/>
                <a:tab pos="7186681" algn="l"/>
                <a:tab pos="7635962" algn="l"/>
                <a:tab pos="8085243" algn="l"/>
                <a:tab pos="8534515" algn="l"/>
                <a:tab pos="8983797" algn="l"/>
                <a:tab pos="9410757" algn="l"/>
                <a:tab pos="10134715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4400" b="1" i="0" u="none" strike="noStrike" kern="1200" cap="none" spc="0" baseline="0" dirty="0">
                <a:solidFill>
                  <a:srgbClr val="E4002B"/>
                </a:solidFill>
                <a:effectLst>
                  <a:outerShdw dist="17962" dir="2700000">
                    <a:srgbClr val="000000"/>
                  </a:outerShdw>
                </a:effectLst>
                <a:uFillTx/>
                <a:latin typeface="Tahoma" pitchFamily="34"/>
                <a:ea typeface="Microsoft YaHei" pitchFamily="34"/>
                <a:cs typeface="Tahoma" pitchFamily="34"/>
              </a:rPr>
              <a:t>La procédure de filtrage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58426839-6B80-25B1-014A-782E46623914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084" y="1468133"/>
            <a:ext cx="10515600" cy="4893832"/>
          </a:xfrm>
        </p:spPr>
        <p:txBody>
          <a:bodyPr lIns="91440" tIns="45720" rIns="91440" bIns="45720"/>
          <a:lstStyle/>
          <a:p>
            <a:pPr marL="0" lvl="0" indent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fr-FR" sz="2400" b="1" kern="0" dirty="0">
                <a:solidFill>
                  <a:schemeClr val="tx1"/>
                </a:solidFill>
                <a:latin typeface="Tahoma" pitchFamily="34"/>
                <a:ea typeface="Microsoft YaHei" pitchFamily="34"/>
                <a:cs typeface="Tahoma" pitchFamily="34"/>
              </a:rPr>
              <a:t>La prise en compte de la vulnérabilité au niveau du filtrage : </a:t>
            </a:r>
            <a:endParaRPr lang="fr-FR" sz="2400" b="1" dirty="0">
              <a:solidFill>
                <a:schemeClr val="tx1"/>
              </a:solidFill>
              <a:latin typeface="Tahoma" pitchFamily="34"/>
              <a:ea typeface="Tahoma" pitchFamily="34"/>
              <a:cs typeface="Tahoma" pitchFamily="34"/>
            </a:endParaRPr>
          </a:p>
          <a:p>
            <a:pPr lvl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</a:pPr>
            <a:r>
              <a:rPr lang="fr-FR" sz="2400" dirty="0">
                <a:latin typeface="Tahoma" pitchFamily="34"/>
                <a:ea typeface="Tahoma" pitchFamily="34"/>
                <a:cs typeface="Tahoma" pitchFamily="34"/>
              </a:rPr>
              <a:t>Effectué par du « </a:t>
            </a:r>
            <a:r>
              <a:rPr lang="fr-FR" sz="2400" i="1" dirty="0">
                <a:latin typeface="Tahoma" pitchFamily="34"/>
                <a:ea typeface="Tahoma" pitchFamily="34"/>
                <a:cs typeface="Tahoma" pitchFamily="34"/>
              </a:rPr>
              <a:t>personnel spécialisé </a:t>
            </a:r>
            <a:r>
              <a:rPr lang="fr-FR" sz="2400" dirty="0">
                <a:latin typeface="Tahoma" pitchFamily="34"/>
                <a:ea typeface="Tahoma" pitchFamily="34"/>
                <a:cs typeface="Tahoma" pitchFamily="34"/>
              </a:rPr>
              <a:t>» « </a:t>
            </a:r>
            <a:r>
              <a:rPr lang="fr-FR" sz="2400" i="1" dirty="0">
                <a:latin typeface="Tahoma" pitchFamily="34"/>
                <a:ea typeface="Tahoma" pitchFamily="34"/>
                <a:cs typeface="Tahoma" pitchFamily="34"/>
              </a:rPr>
              <a:t>en vue d’identifier les personnes qui présentent des signes indiquant qu’elles sont vulnérables </a:t>
            </a:r>
            <a:r>
              <a:rPr lang="fr-FR" sz="2400" dirty="0">
                <a:latin typeface="Tahoma" pitchFamily="34"/>
                <a:ea typeface="Tahoma" pitchFamily="34"/>
                <a:cs typeface="Tahoma" pitchFamily="34"/>
              </a:rPr>
              <a:t>» ou susceptibles d’avoir des besoins particuliers en matière d’accueil ou de procédure</a:t>
            </a:r>
          </a:p>
          <a:p>
            <a:pPr lvl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</a:pPr>
            <a:endParaRPr lang="fr-FR" sz="2400" dirty="0">
              <a:latin typeface="Tahoma" pitchFamily="34"/>
              <a:ea typeface="Tahoma" pitchFamily="34"/>
              <a:cs typeface="Tahoma" pitchFamily="34"/>
            </a:endParaRPr>
          </a:p>
          <a:p>
            <a:pPr lvl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</a:pPr>
            <a:r>
              <a:rPr lang="fr-FR" sz="2400" dirty="0">
                <a:latin typeface="Tahoma" pitchFamily="34"/>
                <a:ea typeface="Tahoma" pitchFamily="34"/>
                <a:cs typeface="Tahoma" pitchFamily="34"/>
              </a:rPr>
              <a:t>Liste des personnes considérées comme vulnérables : femmes enceintes, personnes âgées, familles monoparentales, déficience physique ou mentale «</a:t>
            </a:r>
            <a:r>
              <a:rPr lang="fr-FR" sz="2400" i="1" dirty="0">
                <a:latin typeface="Tahoma" pitchFamily="34"/>
                <a:ea typeface="Tahoma" pitchFamily="34"/>
                <a:cs typeface="Tahoma" pitchFamily="34"/>
              </a:rPr>
              <a:t> immédiatement identifiable </a:t>
            </a:r>
            <a:r>
              <a:rPr lang="fr-FR" sz="2400" dirty="0">
                <a:latin typeface="Tahoma" pitchFamily="34"/>
                <a:ea typeface="Tahoma" pitchFamily="34"/>
                <a:cs typeface="Tahoma" pitchFamily="34"/>
              </a:rPr>
              <a:t>», situation de trauma psychologique ou physique « </a:t>
            </a:r>
            <a:r>
              <a:rPr lang="fr-FR" sz="2400" i="1" dirty="0">
                <a:latin typeface="Tahoma" pitchFamily="34"/>
                <a:ea typeface="Tahoma" pitchFamily="34"/>
                <a:cs typeface="Tahoma" pitchFamily="34"/>
              </a:rPr>
              <a:t>manifeste</a:t>
            </a:r>
            <a:r>
              <a:rPr lang="fr-FR" sz="2400" dirty="0">
                <a:latin typeface="Tahoma" pitchFamily="34"/>
                <a:ea typeface="Tahoma" pitchFamily="34"/>
                <a:cs typeface="Tahoma" pitchFamily="34"/>
              </a:rPr>
              <a:t> », MIE</a:t>
            </a:r>
          </a:p>
          <a:p>
            <a:pPr lvl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</a:pPr>
            <a:endParaRPr lang="fr-FR" sz="2400" dirty="0">
              <a:latin typeface="Tahoma" pitchFamily="34"/>
              <a:ea typeface="Tahoma" pitchFamily="34"/>
              <a:cs typeface="Tahoma" pitchFamily="34"/>
            </a:endParaRPr>
          </a:p>
          <a:p>
            <a:pPr lvl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</a:pPr>
            <a:r>
              <a:rPr lang="fr-FR" sz="2400" dirty="0">
                <a:latin typeface="Tahoma" pitchFamily="34"/>
                <a:ea typeface="Tahoma" pitchFamily="34"/>
                <a:cs typeface="Tahoma" pitchFamily="34"/>
              </a:rPr>
              <a:t>L’ensemble des autorités participant au filtrage doivent rapporter toute situation de vulnérabilité </a:t>
            </a:r>
            <a:r>
              <a:rPr lang="fr-FR" sz="2400" u="sng" dirty="0">
                <a:latin typeface="Tahoma" pitchFamily="34"/>
                <a:ea typeface="Tahoma" pitchFamily="34"/>
                <a:cs typeface="Tahoma" pitchFamily="34"/>
              </a:rPr>
              <a:t>observée</a:t>
            </a:r>
            <a:r>
              <a:rPr lang="fr-FR" sz="2400" dirty="0">
                <a:latin typeface="Tahoma" pitchFamily="34"/>
                <a:ea typeface="Tahoma" pitchFamily="34"/>
                <a:cs typeface="Tahoma" pitchFamily="34"/>
              </a:rPr>
              <a:t> ou signalée</a:t>
            </a:r>
          </a:p>
          <a:p>
            <a:pPr lvl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</a:pPr>
            <a:endParaRPr lang="fr-FR" sz="2400" dirty="0">
              <a:latin typeface="Tahoma" pitchFamily="34"/>
              <a:ea typeface="Tahoma" pitchFamily="34"/>
              <a:cs typeface="Tahoma" pitchFamily="34"/>
            </a:endParaRPr>
          </a:p>
          <a:p>
            <a:pPr lvl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</a:pPr>
            <a:r>
              <a:rPr lang="fr-FR" sz="2400" dirty="0">
                <a:latin typeface="Tahoma" pitchFamily="34"/>
                <a:ea typeface="Tahoma" pitchFamily="34"/>
                <a:cs typeface="Tahoma" pitchFamily="34"/>
              </a:rPr>
              <a:t>Les autorités de filtrage peuvent être assistées par des ONG ou du personnel médical qualifié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F94AC6C1-7168-4419-FAF9-C60C28B3ECF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0488597" y="5950083"/>
            <a:ext cx="1473116" cy="579601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Text Box 9">
            <a:extLst>
              <a:ext uri="{FF2B5EF4-FFF2-40B4-BE49-F238E27FC236}">
                <a16:creationId xmlns:a16="http://schemas.microsoft.com/office/drawing/2014/main" id="{D01746CE-377F-ACB8-E8F4-46D0E6331B9C}"/>
              </a:ext>
            </a:extLst>
          </p:cNvPr>
          <p:cNvSpPr txBox="1"/>
          <p:nvPr/>
        </p:nvSpPr>
        <p:spPr>
          <a:xfrm>
            <a:off x="838084" y="365403"/>
            <a:ext cx="10504800" cy="9554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0004" tIns="46798" rIns="90004" bIns="46798" anchor="ctr" anchorCtr="1" compatLnSpc="0">
            <a:noAutofit/>
          </a:bodyPr>
          <a:lstStyle/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7836" algn="l"/>
                <a:tab pos="896761" algn="l"/>
                <a:tab pos="1346042" algn="l"/>
                <a:tab pos="1795323" algn="l"/>
                <a:tab pos="2244595" algn="l"/>
                <a:tab pos="2693877" algn="l"/>
                <a:tab pos="3143158" algn="l"/>
                <a:tab pos="3592439" algn="l"/>
                <a:tab pos="4041721" algn="l"/>
                <a:tab pos="4491002" algn="l"/>
                <a:tab pos="4940283" algn="l"/>
                <a:tab pos="5389555" algn="l"/>
                <a:tab pos="5838837" algn="l"/>
                <a:tab pos="6288118" algn="l"/>
                <a:tab pos="6737399" algn="l"/>
                <a:tab pos="7186681" algn="l"/>
                <a:tab pos="7635962" algn="l"/>
                <a:tab pos="8085243" algn="l"/>
                <a:tab pos="8534515" algn="l"/>
                <a:tab pos="8983797" algn="l"/>
                <a:tab pos="9410757" algn="l"/>
                <a:tab pos="10134715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4400" b="1" i="0" u="none" strike="noStrike" kern="1200" cap="none" spc="0" baseline="0" dirty="0">
                <a:solidFill>
                  <a:srgbClr val="E4002B"/>
                </a:solidFill>
                <a:effectLst>
                  <a:outerShdw dist="17962" dir="2700000">
                    <a:srgbClr val="000000"/>
                  </a:outerShdw>
                </a:effectLst>
                <a:uFillTx/>
                <a:latin typeface="Tahoma" pitchFamily="34"/>
                <a:ea typeface="Microsoft YaHei" pitchFamily="34"/>
                <a:cs typeface="Tahoma" pitchFamily="34"/>
              </a:rPr>
              <a:t>La procédure de filtrage</a:t>
            </a:r>
          </a:p>
        </p:txBody>
      </p:sp>
    </p:spTree>
    <p:extLst>
      <p:ext uri="{BB962C8B-B14F-4D97-AF65-F5344CB8AC3E}">
        <p14:creationId xmlns:p14="http://schemas.microsoft.com/office/powerpoint/2010/main" val="17167162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D1695A56-067C-7984-36EE-5316C648CB6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49116" y="1320841"/>
            <a:ext cx="10515600" cy="4836490"/>
          </a:xfrm>
        </p:spPr>
        <p:txBody>
          <a:bodyPr lIns="91440" tIns="45720" rIns="91440" bIns="45720"/>
          <a:lstStyle/>
          <a:p>
            <a:pPr marL="0" lvl="0" indent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fr-FR" sz="2600" b="1" dirty="0">
                <a:latin typeface="Tahoma" pitchFamily="34"/>
                <a:ea typeface="Tahoma" pitchFamily="34"/>
                <a:cs typeface="Tahoma" pitchFamily="34"/>
              </a:rPr>
              <a:t>Les garanties en faveur des mineur.es au cours du filtrage :</a:t>
            </a:r>
          </a:p>
          <a:p>
            <a:pPr marL="0" lvl="0" indent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endParaRPr lang="fr-FR" sz="2600" b="1" dirty="0">
              <a:latin typeface="Tahoma" pitchFamily="34"/>
              <a:ea typeface="Tahoma" pitchFamily="34"/>
              <a:cs typeface="Tahoma" pitchFamily="34"/>
            </a:endParaRPr>
          </a:p>
          <a:p>
            <a:pPr lvl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</a:pPr>
            <a:r>
              <a:rPr lang="fr-FR" sz="2600" dirty="0">
                <a:latin typeface="Tahoma" pitchFamily="34"/>
                <a:ea typeface="Tahoma" pitchFamily="34"/>
                <a:cs typeface="Tahoma" pitchFamily="34"/>
              </a:rPr>
              <a:t>« </a:t>
            </a:r>
            <a:r>
              <a:rPr lang="fr-FR" sz="2600" i="1" dirty="0">
                <a:latin typeface="Tahoma" pitchFamily="34"/>
                <a:ea typeface="Tahoma" pitchFamily="34"/>
                <a:cs typeface="Tahoma" pitchFamily="34"/>
              </a:rPr>
              <a:t>L’intérêt supérieur de l’enfant est toujours une considération primordiale </a:t>
            </a:r>
            <a:r>
              <a:rPr lang="fr-FR" sz="2600" dirty="0">
                <a:latin typeface="Tahoma" pitchFamily="34"/>
                <a:ea typeface="Tahoma" pitchFamily="34"/>
                <a:cs typeface="Tahoma" pitchFamily="34"/>
              </a:rPr>
              <a:t>»…</a:t>
            </a:r>
          </a:p>
          <a:p>
            <a:pPr lvl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</a:pPr>
            <a:endParaRPr lang="fr-FR" sz="2600" dirty="0">
              <a:latin typeface="Tahoma" pitchFamily="34"/>
              <a:ea typeface="Tahoma" pitchFamily="34"/>
              <a:cs typeface="Tahoma" pitchFamily="34"/>
            </a:endParaRPr>
          </a:p>
          <a:p>
            <a:pPr lvl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</a:pPr>
            <a:r>
              <a:rPr lang="fr-FR" sz="2600" dirty="0" err="1">
                <a:latin typeface="Tahoma" pitchFamily="34"/>
                <a:ea typeface="Tahoma" pitchFamily="34"/>
                <a:cs typeface="Tahoma" pitchFamily="34"/>
              </a:rPr>
              <a:t>Représentant.e</a:t>
            </a:r>
            <a:r>
              <a:rPr lang="fr-FR" sz="2600" dirty="0">
                <a:latin typeface="Tahoma" pitchFamily="34"/>
                <a:ea typeface="Tahoma" pitchFamily="34"/>
                <a:cs typeface="Tahoma" pitchFamily="34"/>
              </a:rPr>
              <a:t>  </a:t>
            </a:r>
            <a:r>
              <a:rPr lang="fr-FR" sz="2600" dirty="0" err="1">
                <a:latin typeface="Tahoma" pitchFamily="34"/>
                <a:ea typeface="Tahoma" pitchFamily="34"/>
                <a:cs typeface="Tahoma" pitchFamily="34"/>
              </a:rPr>
              <a:t>désigné.e</a:t>
            </a:r>
            <a:r>
              <a:rPr lang="fr-FR" sz="2600" dirty="0">
                <a:latin typeface="Tahoma" pitchFamily="34"/>
                <a:ea typeface="Tahoma" pitchFamily="34"/>
                <a:cs typeface="Tahoma" pitchFamily="34"/>
              </a:rPr>
              <a:t> « </a:t>
            </a:r>
            <a:r>
              <a:rPr lang="fr-FR" sz="2600" i="1" dirty="0">
                <a:latin typeface="Tahoma" pitchFamily="34"/>
                <a:ea typeface="Tahoma" pitchFamily="34"/>
                <a:cs typeface="Tahoma" pitchFamily="34"/>
              </a:rPr>
              <a:t>dès que possible </a:t>
            </a:r>
            <a:r>
              <a:rPr lang="fr-FR" sz="2600" dirty="0">
                <a:latin typeface="Tahoma" pitchFamily="34"/>
                <a:ea typeface="Tahoma" pitchFamily="34"/>
                <a:cs typeface="Tahoma" pitchFamily="34"/>
              </a:rPr>
              <a:t>»  ou, à défaut, « </a:t>
            </a:r>
            <a:r>
              <a:rPr lang="fr-FR" sz="2600" i="1" dirty="0">
                <a:latin typeface="Tahoma" pitchFamily="34"/>
                <a:ea typeface="Tahoma" pitchFamily="34"/>
                <a:cs typeface="Tahoma" pitchFamily="34"/>
              </a:rPr>
              <a:t>une personne formée à la sauvegarde de l’intérêt supérieur et au bien-être général du mineur</a:t>
            </a:r>
            <a:r>
              <a:rPr lang="fr-FR" sz="2600" dirty="0">
                <a:latin typeface="Tahoma" pitchFamily="34"/>
                <a:ea typeface="Tahoma" pitchFamily="34"/>
                <a:cs typeface="Tahoma" pitchFamily="34"/>
              </a:rPr>
              <a:t> »</a:t>
            </a:r>
          </a:p>
          <a:p>
            <a:pPr lvl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</a:pPr>
            <a:endParaRPr lang="fr-FR" sz="2600" dirty="0">
              <a:latin typeface="Tahoma" pitchFamily="34"/>
              <a:ea typeface="Tahoma" pitchFamily="34"/>
              <a:cs typeface="Tahoma" pitchFamily="34"/>
            </a:endParaRPr>
          </a:p>
          <a:p>
            <a:pPr lvl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</a:pPr>
            <a:r>
              <a:rPr lang="fr-FR" sz="2600" dirty="0">
                <a:latin typeface="Tahoma" pitchFamily="34"/>
                <a:ea typeface="Tahoma" pitchFamily="34"/>
                <a:cs typeface="Tahoma" pitchFamily="34"/>
              </a:rPr>
              <a:t>Assistance adaptée à l’âge et à la compréhension de la personne mineure  </a:t>
            </a:r>
          </a:p>
          <a:p>
            <a:pPr lvl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</a:pPr>
            <a:endParaRPr lang="fr-FR" sz="2600" dirty="0">
              <a:latin typeface="Tahoma" pitchFamily="34"/>
              <a:ea typeface="Tahoma" pitchFamily="34"/>
              <a:cs typeface="Tahoma" pitchFamily="34"/>
            </a:endParaRPr>
          </a:p>
          <a:p>
            <a:pPr lvl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</a:pPr>
            <a:r>
              <a:rPr lang="fr-FR" sz="2600" dirty="0">
                <a:latin typeface="Tahoma" pitchFamily="34"/>
                <a:ea typeface="Tahoma" pitchFamily="34"/>
                <a:cs typeface="Tahoma" pitchFamily="34"/>
              </a:rPr>
              <a:t>La personne chargée de l’assistance d’une </a:t>
            </a:r>
            <a:r>
              <a:rPr lang="fr-FR" sz="2600" dirty="0" err="1">
                <a:latin typeface="Tahoma" pitchFamily="34"/>
                <a:ea typeface="Tahoma" pitchFamily="34"/>
                <a:cs typeface="Tahoma" pitchFamily="34"/>
              </a:rPr>
              <a:t>mineur.e</a:t>
            </a:r>
            <a:r>
              <a:rPr lang="fr-FR" sz="2600" dirty="0">
                <a:latin typeface="Tahoma" pitchFamily="34"/>
                <a:ea typeface="Tahoma" pitchFamily="34"/>
                <a:cs typeface="Tahoma" pitchFamily="34"/>
              </a:rPr>
              <a:t> doit être indépendante et sans aucun lien avec les autorités de filtrage</a:t>
            </a:r>
          </a:p>
          <a:p>
            <a:pPr marL="0" lvl="0" indent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lang="fr-FR" sz="2600" dirty="0">
              <a:latin typeface="Tahoma" pitchFamily="34"/>
              <a:ea typeface="Tahoma" pitchFamily="34"/>
              <a:cs typeface="Tahoma" pitchFamily="34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11FB82FC-A48A-FEFE-7B3E-C0CF2631417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0488597" y="5950083"/>
            <a:ext cx="1473116" cy="579601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Text Box 9">
            <a:extLst>
              <a:ext uri="{FF2B5EF4-FFF2-40B4-BE49-F238E27FC236}">
                <a16:creationId xmlns:a16="http://schemas.microsoft.com/office/drawing/2014/main" id="{3697A6BD-F659-4C3C-1736-70A5E11F699F}"/>
              </a:ext>
            </a:extLst>
          </p:cNvPr>
          <p:cNvSpPr txBox="1"/>
          <p:nvPr/>
        </p:nvSpPr>
        <p:spPr>
          <a:xfrm>
            <a:off x="838084" y="365403"/>
            <a:ext cx="10504800" cy="9554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0004" tIns="46798" rIns="90004" bIns="46798" anchor="ctr" anchorCtr="1" compatLnSpc="0">
            <a:noAutofit/>
          </a:bodyPr>
          <a:lstStyle/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7836" algn="l"/>
                <a:tab pos="896761" algn="l"/>
                <a:tab pos="1346042" algn="l"/>
                <a:tab pos="1795323" algn="l"/>
                <a:tab pos="2244595" algn="l"/>
                <a:tab pos="2693877" algn="l"/>
                <a:tab pos="3143158" algn="l"/>
                <a:tab pos="3592439" algn="l"/>
                <a:tab pos="4041721" algn="l"/>
                <a:tab pos="4491002" algn="l"/>
                <a:tab pos="4940283" algn="l"/>
                <a:tab pos="5389555" algn="l"/>
                <a:tab pos="5838837" algn="l"/>
                <a:tab pos="6288118" algn="l"/>
                <a:tab pos="6737399" algn="l"/>
                <a:tab pos="7186681" algn="l"/>
                <a:tab pos="7635962" algn="l"/>
                <a:tab pos="8085243" algn="l"/>
                <a:tab pos="8534515" algn="l"/>
                <a:tab pos="8983797" algn="l"/>
                <a:tab pos="9410757" algn="l"/>
                <a:tab pos="10134715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4400" b="1" i="0" u="none" strike="noStrike" kern="1200" cap="none" spc="0" baseline="0" dirty="0">
                <a:solidFill>
                  <a:srgbClr val="E4002B"/>
                </a:solidFill>
                <a:effectLst>
                  <a:outerShdw dist="17962" dir="2700000">
                    <a:srgbClr val="000000"/>
                  </a:outerShdw>
                </a:effectLst>
                <a:uFillTx/>
                <a:latin typeface="Tahoma" pitchFamily="34"/>
                <a:ea typeface="Microsoft YaHei" pitchFamily="34"/>
                <a:cs typeface="Tahoma" pitchFamily="34"/>
              </a:rPr>
              <a:t>La procédure de filtrage</a:t>
            </a:r>
          </a:p>
        </p:txBody>
      </p:sp>
    </p:spTree>
    <p:extLst>
      <p:ext uri="{BB962C8B-B14F-4D97-AF65-F5344CB8AC3E}">
        <p14:creationId xmlns:p14="http://schemas.microsoft.com/office/powerpoint/2010/main" val="6204337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F5D90D-0132-4F4C-B8CC-FDCD546D18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9">
            <a:extLst>
              <a:ext uri="{FF2B5EF4-FFF2-40B4-BE49-F238E27FC236}">
                <a16:creationId xmlns:a16="http://schemas.microsoft.com/office/drawing/2014/main" id="{CF736DA2-5D43-4E6D-8704-6B113ED039BF}"/>
              </a:ext>
            </a:extLst>
          </p:cNvPr>
          <p:cNvSpPr txBox="1"/>
          <p:nvPr/>
        </p:nvSpPr>
        <p:spPr>
          <a:xfrm>
            <a:off x="838084" y="365403"/>
            <a:ext cx="10504800" cy="9554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0004" tIns="46798" rIns="90004" bIns="46798" anchor="ctr" anchorCtr="1" compatLnSpc="0">
            <a:noAutofit/>
          </a:bodyPr>
          <a:lstStyle/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7836" algn="l"/>
                <a:tab pos="896761" algn="l"/>
                <a:tab pos="1346042" algn="l"/>
                <a:tab pos="1795323" algn="l"/>
                <a:tab pos="2244595" algn="l"/>
                <a:tab pos="2693877" algn="l"/>
                <a:tab pos="3143158" algn="l"/>
                <a:tab pos="3592439" algn="l"/>
                <a:tab pos="4041721" algn="l"/>
                <a:tab pos="4491002" algn="l"/>
                <a:tab pos="4940283" algn="l"/>
                <a:tab pos="5389555" algn="l"/>
                <a:tab pos="5838837" algn="l"/>
                <a:tab pos="6288118" algn="l"/>
                <a:tab pos="6737399" algn="l"/>
                <a:tab pos="7186681" algn="l"/>
                <a:tab pos="7635962" algn="l"/>
                <a:tab pos="8085243" algn="l"/>
                <a:tab pos="8534515" algn="l"/>
                <a:tab pos="8983797" algn="l"/>
                <a:tab pos="9410757" algn="l"/>
                <a:tab pos="10134715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4400" b="1" i="0" u="none" strike="noStrike" kern="1200" cap="none" spc="0" baseline="0">
                <a:solidFill>
                  <a:srgbClr val="E4002B"/>
                </a:solidFill>
                <a:effectLst>
                  <a:outerShdw dist="17962" dir="2700000">
                    <a:srgbClr val="000000"/>
                  </a:outerShdw>
                </a:effectLst>
                <a:uFillTx/>
                <a:latin typeface="Tahoma" pitchFamily="34"/>
                <a:ea typeface="Microsoft YaHei" pitchFamily="34"/>
                <a:cs typeface="Tahoma" pitchFamily="34"/>
              </a:rPr>
              <a:t>La procédure de filtrage</a:t>
            </a:r>
          </a:p>
        </p:txBody>
      </p:sp>
      <p:sp>
        <p:nvSpPr>
          <p:cNvPr id="3" name="Sous-titre 7">
            <a:extLst>
              <a:ext uri="{FF2B5EF4-FFF2-40B4-BE49-F238E27FC236}">
                <a16:creationId xmlns:a16="http://schemas.microsoft.com/office/drawing/2014/main" id="{9248E562-D229-889C-2D13-1EA8DF8892F5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54614" y="1342083"/>
            <a:ext cx="10583997" cy="4607999"/>
          </a:xfrm>
        </p:spPr>
        <p:txBody>
          <a:bodyPr anchorCtr="0"/>
          <a:lstStyle/>
          <a:p>
            <a:pPr lvl="0" algn="l" hangingPunct="0"/>
            <a:r>
              <a:rPr lang="fr-FR" sz="2800" b="1" dirty="0">
                <a:solidFill>
                  <a:srgbClr val="FFC400"/>
                </a:solidFill>
                <a:latin typeface="Tahoma" pitchFamily="34"/>
                <a:ea typeface="Tahoma" pitchFamily="34"/>
                <a:cs typeface="Tahoma" pitchFamily="34"/>
              </a:rPr>
              <a:t>Quelle application par la France? </a:t>
            </a:r>
          </a:p>
          <a:p>
            <a:pPr marL="457200" lvl="0" indent="-457200" algn="l" hangingPunct="0">
              <a:buFontTx/>
              <a:buChar char="-"/>
            </a:pPr>
            <a:endParaRPr lang="fr-FR" sz="2800" dirty="0">
              <a:latin typeface="Tahoma" pitchFamily="34"/>
              <a:ea typeface="Tahoma" pitchFamily="34"/>
              <a:cs typeface="Tahoma" pitchFamily="34"/>
            </a:endParaRPr>
          </a:p>
          <a:p>
            <a:pPr marL="457200" lvl="0" indent="-457200" algn="l" hangingPunct="0">
              <a:buFontTx/>
              <a:buChar char="-"/>
            </a:pPr>
            <a:r>
              <a:rPr lang="fr-FR" sz="2800" dirty="0">
                <a:latin typeface="Tahoma" pitchFamily="34"/>
                <a:ea typeface="Tahoma" pitchFamily="34"/>
                <a:cs typeface="Tahoma" pitchFamily="34"/>
              </a:rPr>
              <a:t>Pas de décret pour la procédure filtrage – nécessité de se reporter aux fiches techniques liées à la circulaire</a:t>
            </a:r>
          </a:p>
          <a:p>
            <a:pPr marL="457200" lvl="0" indent="-457200" algn="l" hangingPunct="0">
              <a:buFontTx/>
              <a:buChar char="-"/>
            </a:pPr>
            <a:endParaRPr lang="fr-FR" sz="2800" dirty="0">
              <a:latin typeface="Tahoma" pitchFamily="34"/>
              <a:ea typeface="Tahoma" pitchFamily="34"/>
              <a:cs typeface="Tahoma" pitchFamily="34"/>
            </a:endParaRPr>
          </a:p>
          <a:p>
            <a:pPr marL="457200" lvl="0" indent="-457200" algn="l" hangingPunct="0">
              <a:buFontTx/>
              <a:buChar char="-"/>
            </a:pPr>
            <a:r>
              <a:rPr lang="fr-FR" sz="2800" dirty="0">
                <a:latin typeface="Tahoma" pitchFamily="34"/>
                <a:ea typeface="Tahoma" pitchFamily="34"/>
                <a:cs typeface="Tahoma" pitchFamily="34"/>
              </a:rPr>
              <a:t>Période transitoire : modification à prévoir avec les ordonnances</a:t>
            </a:r>
          </a:p>
          <a:p>
            <a:pPr marL="457200" lvl="0" indent="-457200" algn="l" hangingPunct="0">
              <a:buFontTx/>
              <a:buChar char="-"/>
            </a:pPr>
            <a:endParaRPr lang="fr-FR" sz="2800" dirty="0">
              <a:latin typeface="Tahoma" pitchFamily="34"/>
              <a:ea typeface="Tahoma" pitchFamily="34"/>
              <a:cs typeface="Tahoma" pitchFamily="34"/>
            </a:endParaRPr>
          </a:p>
          <a:p>
            <a:pPr marL="457200" lvl="0" indent="-457200" algn="l" hangingPunct="0">
              <a:buFontTx/>
              <a:buChar char="-"/>
            </a:pPr>
            <a:r>
              <a:rPr lang="fr-FR" sz="2800" dirty="0">
                <a:latin typeface="Tahoma" pitchFamily="34"/>
                <a:ea typeface="Tahoma" pitchFamily="34"/>
                <a:cs typeface="Tahoma" pitchFamily="34"/>
              </a:rPr>
              <a:t>Dématérialisation totale : Introduction de l’utilisation de l’ANEF à la frontière</a:t>
            </a:r>
          </a:p>
          <a:p>
            <a:pPr lvl="0" algn="l" hangingPunct="0"/>
            <a:endParaRPr lang="fr-FR" sz="2800" dirty="0">
              <a:latin typeface="Tahoma" pitchFamily="34"/>
              <a:ea typeface="Tahoma" pitchFamily="34"/>
              <a:cs typeface="Tahoma" pitchFamily="34"/>
            </a:endParaRPr>
          </a:p>
        </p:txBody>
      </p:sp>
      <p:pic>
        <p:nvPicPr>
          <p:cNvPr id="4" name="Image 2">
            <a:extLst>
              <a:ext uri="{FF2B5EF4-FFF2-40B4-BE49-F238E27FC236}">
                <a16:creationId xmlns:a16="http://schemas.microsoft.com/office/drawing/2014/main" id="{38071FC6-DA8B-329B-039D-BCC99E2A0B8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0488597" y="5950083"/>
            <a:ext cx="1473116" cy="579601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27237338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4F869-2AD6-983B-7F43-4EDC5701B7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9">
            <a:extLst>
              <a:ext uri="{FF2B5EF4-FFF2-40B4-BE49-F238E27FC236}">
                <a16:creationId xmlns:a16="http://schemas.microsoft.com/office/drawing/2014/main" id="{0399DEE8-69F2-2F1F-865B-DF685C935B5D}"/>
              </a:ext>
            </a:extLst>
          </p:cNvPr>
          <p:cNvSpPr txBox="1"/>
          <p:nvPr/>
        </p:nvSpPr>
        <p:spPr>
          <a:xfrm>
            <a:off x="838084" y="365403"/>
            <a:ext cx="10504800" cy="9554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0004" tIns="46798" rIns="90004" bIns="46798" anchor="ctr" anchorCtr="1" compatLnSpc="0">
            <a:noAutofit/>
          </a:bodyPr>
          <a:lstStyle/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7836" algn="l"/>
                <a:tab pos="896761" algn="l"/>
                <a:tab pos="1346042" algn="l"/>
                <a:tab pos="1795323" algn="l"/>
                <a:tab pos="2244595" algn="l"/>
                <a:tab pos="2693877" algn="l"/>
                <a:tab pos="3143158" algn="l"/>
                <a:tab pos="3592439" algn="l"/>
                <a:tab pos="4041721" algn="l"/>
                <a:tab pos="4491002" algn="l"/>
                <a:tab pos="4940283" algn="l"/>
                <a:tab pos="5389555" algn="l"/>
                <a:tab pos="5838837" algn="l"/>
                <a:tab pos="6288118" algn="l"/>
                <a:tab pos="6737399" algn="l"/>
                <a:tab pos="7186681" algn="l"/>
                <a:tab pos="7635962" algn="l"/>
                <a:tab pos="8085243" algn="l"/>
                <a:tab pos="8534515" algn="l"/>
                <a:tab pos="8983797" algn="l"/>
                <a:tab pos="9410757" algn="l"/>
                <a:tab pos="10134715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4400" b="1" i="0" u="none" strike="noStrike" kern="1200" cap="none" spc="0" baseline="0">
                <a:solidFill>
                  <a:srgbClr val="E4002B"/>
                </a:solidFill>
                <a:effectLst>
                  <a:outerShdw dist="17962" dir="2700000">
                    <a:srgbClr val="000000"/>
                  </a:outerShdw>
                </a:effectLst>
                <a:uFillTx/>
                <a:latin typeface="Tahoma" pitchFamily="34"/>
                <a:ea typeface="Microsoft YaHei" pitchFamily="34"/>
                <a:cs typeface="Tahoma" pitchFamily="34"/>
              </a:rPr>
              <a:t>La procédure de filtrage</a:t>
            </a:r>
          </a:p>
        </p:txBody>
      </p:sp>
      <p:sp>
        <p:nvSpPr>
          <p:cNvPr id="3" name="Sous-titre 7">
            <a:extLst>
              <a:ext uri="{FF2B5EF4-FFF2-40B4-BE49-F238E27FC236}">
                <a16:creationId xmlns:a16="http://schemas.microsoft.com/office/drawing/2014/main" id="{6D1F6A71-5594-75CA-9B13-53D19E23586C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54614" y="1342083"/>
            <a:ext cx="10583997" cy="4607999"/>
          </a:xfrm>
        </p:spPr>
        <p:txBody>
          <a:bodyPr anchorCtr="0"/>
          <a:lstStyle/>
          <a:p>
            <a:pPr lvl="0" algn="l" hangingPunct="0"/>
            <a:r>
              <a:rPr lang="fr-FR" sz="2800" dirty="0">
                <a:latin typeface="Tahoma" pitchFamily="34"/>
                <a:ea typeface="Tahoma" pitchFamily="34"/>
                <a:cs typeface="Tahoma" pitchFamily="34"/>
              </a:rPr>
              <a:t>Qui est concerné? </a:t>
            </a:r>
          </a:p>
          <a:p>
            <a:pPr marL="457200" lvl="0" indent="-457200" algn="l" hangingPunct="0">
              <a:buFontTx/>
              <a:buChar char="-"/>
            </a:pPr>
            <a:r>
              <a:rPr lang="fr-FR" sz="2800" dirty="0">
                <a:latin typeface="Tahoma" pitchFamily="34"/>
                <a:ea typeface="Tahoma" pitchFamily="34"/>
                <a:cs typeface="Tahoma" pitchFamily="34"/>
              </a:rPr>
              <a:t>Seules les personnes qui demandent l’asile soit au moment du contrôle en aubette ou 2</a:t>
            </a:r>
            <a:r>
              <a:rPr lang="fr-FR" sz="2800" baseline="30000" dirty="0">
                <a:latin typeface="Tahoma" pitchFamily="34"/>
                <a:ea typeface="Tahoma" pitchFamily="34"/>
                <a:cs typeface="Tahoma" pitchFamily="34"/>
              </a:rPr>
              <a:t>e</a:t>
            </a:r>
            <a:r>
              <a:rPr lang="fr-FR" sz="2800" dirty="0">
                <a:latin typeface="Tahoma" pitchFamily="34"/>
                <a:ea typeface="Tahoma" pitchFamily="34"/>
                <a:cs typeface="Tahoma" pitchFamily="34"/>
              </a:rPr>
              <a:t> ligne / soit à tout moment pendant le maintien en ZA</a:t>
            </a:r>
          </a:p>
          <a:p>
            <a:pPr marL="457200" lvl="0" indent="-457200" algn="l" hangingPunct="0">
              <a:buFontTx/>
              <a:buChar char="-"/>
            </a:pPr>
            <a:r>
              <a:rPr lang="fr-FR" sz="2800" dirty="0">
                <a:latin typeface="Tahoma" pitchFamily="34"/>
                <a:ea typeface="Tahoma" pitchFamily="34"/>
                <a:cs typeface="Tahoma" pitchFamily="34"/>
              </a:rPr>
              <a:t>Exclusion des personnes non DA de la procédure de filtrage</a:t>
            </a:r>
          </a:p>
          <a:p>
            <a:pPr marL="457200" lvl="0" indent="-457200" algn="l" hangingPunct="0">
              <a:buFontTx/>
              <a:buChar char="-"/>
            </a:pPr>
            <a:r>
              <a:rPr lang="fr-FR" sz="2800" dirty="0">
                <a:latin typeface="Tahoma" pitchFamily="34"/>
                <a:ea typeface="Tahoma" pitchFamily="34"/>
                <a:cs typeface="Tahoma" pitchFamily="34"/>
              </a:rPr>
              <a:t>Donc deux possibilités : </a:t>
            </a:r>
          </a:p>
          <a:p>
            <a:pPr marL="1143000" lvl="1" indent="-457200" hangingPunct="0">
              <a:buFontTx/>
              <a:buChar char="-"/>
            </a:pPr>
            <a:r>
              <a:rPr lang="fr-FR" sz="2800" dirty="0">
                <a:latin typeface="Tahoma" pitchFamily="34"/>
                <a:ea typeface="Tahoma" pitchFamily="34"/>
                <a:cs typeface="Tahoma" pitchFamily="34"/>
              </a:rPr>
              <a:t>DA en aubette : pas de RE, mais PV de demande d’asile + placement en ZA</a:t>
            </a:r>
          </a:p>
          <a:p>
            <a:pPr marL="1143000" lvl="1" indent="-457200" hangingPunct="0">
              <a:buFontTx/>
              <a:buChar char="-"/>
            </a:pPr>
            <a:r>
              <a:rPr lang="fr-FR" sz="2800" dirty="0">
                <a:latin typeface="Tahoma" pitchFamily="34"/>
                <a:ea typeface="Tahoma" pitchFamily="34"/>
                <a:cs typeface="Tahoma" pitchFamily="34"/>
              </a:rPr>
              <a:t>DA postérieure : RE et placement en ZA au moment du contrôle puis PV de demande d’asile</a:t>
            </a:r>
          </a:p>
          <a:p>
            <a:pPr lvl="0" algn="l" hangingPunct="0"/>
            <a:r>
              <a:rPr lang="fr-FR" sz="2800" dirty="0">
                <a:latin typeface="Tahoma" pitchFamily="34"/>
                <a:ea typeface="Tahoma" pitchFamily="34"/>
                <a:cs typeface="Tahoma" pitchFamily="34"/>
              </a:rPr>
              <a:t>  </a:t>
            </a:r>
          </a:p>
        </p:txBody>
      </p:sp>
      <p:pic>
        <p:nvPicPr>
          <p:cNvPr id="4" name="Image 2">
            <a:extLst>
              <a:ext uri="{FF2B5EF4-FFF2-40B4-BE49-F238E27FC236}">
                <a16:creationId xmlns:a16="http://schemas.microsoft.com/office/drawing/2014/main" id="{FE5199E5-07C2-129D-99EC-F07BD0D4CC2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0488597" y="5950083"/>
            <a:ext cx="1473116" cy="579601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29410000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4CD6A8-3E10-BB51-5CE6-03FD47BEEB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9">
            <a:extLst>
              <a:ext uri="{FF2B5EF4-FFF2-40B4-BE49-F238E27FC236}">
                <a16:creationId xmlns:a16="http://schemas.microsoft.com/office/drawing/2014/main" id="{963BF128-E4EE-2D83-EEDC-5E778E516CC1}"/>
              </a:ext>
            </a:extLst>
          </p:cNvPr>
          <p:cNvSpPr txBox="1"/>
          <p:nvPr/>
        </p:nvSpPr>
        <p:spPr>
          <a:xfrm>
            <a:off x="838084" y="365403"/>
            <a:ext cx="10504800" cy="9554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0004" tIns="46798" rIns="90004" bIns="46798" anchor="ctr" anchorCtr="1" compatLnSpc="0">
            <a:noAutofit/>
          </a:bodyPr>
          <a:lstStyle/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7836" algn="l"/>
                <a:tab pos="896761" algn="l"/>
                <a:tab pos="1346042" algn="l"/>
                <a:tab pos="1795323" algn="l"/>
                <a:tab pos="2244595" algn="l"/>
                <a:tab pos="2693877" algn="l"/>
                <a:tab pos="3143158" algn="l"/>
                <a:tab pos="3592439" algn="l"/>
                <a:tab pos="4041721" algn="l"/>
                <a:tab pos="4491002" algn="l"/>
                <a:tab pos="4940283" algn="l"/>
                <a:tab pos="5389555" algn="l"/>
                <a:tab pos="5838837" algn="l"/>
                <a:tab pos="6288118" algn="l"/>
                <a:tab pos="6737399" algn="l"/>
                <a:tab pos="7186681" algn="l"/>
                <a:tab pos="7635962" algn="l"/>
                <a:tab pos="8085243" algn="l"/>
                <a:tab pos="8534515" algn="l"/>
                <a:tab pos="8983797" algn="l"/>
                <a:tab pos="9410757" algn="l"/>
                <a:tab pos="10134715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4400" b="1" i="0" u="none" strike="noStrike" kern="1200" cap="none" spc="0" baseline="0">
                <a:solidFill>
                  <a:srgbClr val="E4002B"/>
                </a:solidFill>
                <a:effectLst>
                  <a:outerShdw dist="17962" dir="2700000">
                    <a:srgbClr val="000000"/>
                  </a:outerShdw>
                </a:effectLst>
                <a:uFillTx/>
                <a:latin typeface="Tahoma" pitchFamily="34"/>
                <a:ea typeface="Microsoft YaHei" pitchFamily="34"/>
                <a:cs typeface="Tahoma" pitchFamily="34"/>
              </a:rPr>
              <a:t>La procédure de filtrage</a:t>
            </a:r>
          </a:p>
        </p:txBody>
      </p:sp>
      <p:sp>
        <p:nvSpPr>
          <p:cNvPr id="3" name="Sous-titre 7">
            <a:extLst>
              <a:ext uri="{FF2B5EF4-FFF2-40B4-BE49-F238E27FC236}">
                <a16:creationId xmlns:a16="http://schemas.microsoft.com/office/drawing/2014/main" id="{FBDB2B71-1FB8-7BC8-BDFF-717A27450C0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54614" y="1342083"/>
            <a:ext cx="10583997" cy="4607999"/>
          </a:xfrm>
        </p:spPr>
        <p:txBody>
          <a:bodyPr anchorCtr="0"/>
          <a:lstStyle/>
          <a:p>
            <a:pPr marL="0" marR="0" lvl="0" indent="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45000"/>
              <a:buFont typeface="StarSymbol"/>
              <a:buNone/>
              <a:tabLst/>
              <a:defRPr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/>
                <a:ea typeface="Tahoma" pitchFamily="34"/>
                <a:cs typeface="Tahoma" pitchFamily="34"/>
              </a:rPr>
              <a:t>Par qui : </a:t>
            </a:r>
          </a:p>
          <a:p>
            <a:pPr marL="457200" marR="0" lvl="0" indent="-45720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45000"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/>
                <a:ea typeface="Tahoma" pitchFamily="34"/>
                <a:cs typeface="Tahoma" pitchFamily="34"/>
              </a:rPr>
              <a:t>Par les FDO, y compris le contrôle de vulnérabilité (2 personnes dédiées en </a:t>
            </a:r>
            <a:r>
              <a:rPr kumimoji="0" lang="fr-FR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/>
                <a:ea typeface="Tahoma" pitchFamily="34"/>
                <a:cs typeface="Tahoma" pitchFamily="34"/>
              </a:rPr>
              <a:t>ZAPi</a:t>
            </a: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/>
                <a:ea typeface="Tahoma" pitchFamily="34"/>
                <a:cs typeface="Tahoma" pitchFamily="34"/>
              </a:rPr>
              <a:t> / pas d’info pour les autres ZA)</a:t>
            </a:r>
          </a:p>
          <a:p>
            <a:pPr marL="457200" marR="0" lvl="0" indent="-45720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45000"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/>
                <a:ea typeface="Tahoma" pitchFamily="34"/>
                <a:cs typeface="Tahoma" pitchFamily="34"/>
              </a:rPr>
              <a:t>Le contrôle sanitaire est réalisé par le médecin de la ZAPI pour les personnes arrivées à Roissy (pas d’info pour les autres PPF)</a:t>
            </a:r>
          </a:p>
          <a:p>
            <a:pPr marL="457200" marR="0" lvl="0" indent="-45720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45000"/>
              <a:buFont typeface="Arial" panose="020B0604020202020204" pitchFamily="34" charset="0"/>
              <a:buChar char="•"/>
              <a:tabLst/>
              <a:defRPr/>
            </a:pPr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Croix-Rouge pour l’explication sur le CNU et l’ANEF (pas d’infos sur modalités pour les autres ZA, question de la visio)</a:t>
            </a:r>
            <a:endParaRPr kumimoji="0" lang="fr-FR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itchFamily="34"/>
              <a:ea typeface="Tahoma" pitchFamily="34"/>
              <a:cs typeface="Tahoma" pitchFamily="34"/>
            </a:endParaRPr>
          </a:p>
          <a:p>
            <a:pPr lvl="0" algn="l" hangingPunct="0"/>
            <a:endParaRPr lang="fr-FR" sz="1800" dirty="0">
              <a:latin typeface="Tahoma" pitchFamily="34"/>
              <a:ea typeface="Tahoma" pitchFamily="34"/>
              <a:cs typeface="Tahoma" pitchFamily="34"/>
            </a:endParaRPr>
          </a:p>
          <a:p>
            <a:pPr lvl="0" algn="l" hangingPunct="0"/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Durée : </a:t>
            </a:r>
          </a:p>
          <a:p>
            <a:pPr marL="457200" lvl="0" indent="-457200" algn="l" hangingPunct="0">
              <a:buFont typeface="Arial" panose="020B0604020202020204" pitchFamily="34" charset="0"/>
              <a:buChar char="•"/>
            </a:pPr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En moins de 96h pour éviter la présentation devant le JLD</a:t>
            </a:r>
          </a:p>
          <a:p>
            <a:pPr marL="457200" lvl="0" indent="-457200" algn="l" hangingPunct="0">
              <a:buFont typeface="Arial" panose="020B0604020202020204" pitchFamily="34" charset="0"/>
              <a:buChar char="•"/>
            </a:pPr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Si présentation JLD : demande pour 3 jours (= durée maximale du filtrage)</a:t>
            </a:r>
          </a:p>
          <a:p>
            <a:pPr lvl="0" algn="l" hangingPunct="0"/>
            <a:endParaRPr lang="fr-FR" dirty="0">
              <a:latin typeface="Tahoma" pitchFamily="34"/>
              <a:ea typeface="Tahoma" pitchFamily="34"/>
              <a:cs typeface="Tahoma" pitchFamily="34"/>
            </a:endParaRPr>
          </a:p>
          <a:p>
            <a:pPr lvl="0" algn="l" hangingPunct="0"/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  </a:t>
            </a:r>
          </a:p>
        </p:txBody>
      </p:sp>
      <p:pic>
        <p:nvPicPr>
          <p:cNvPr id="4" name="Image 2">
            <a:extLst>
              <a:ext uri="{FF2B5EF4-FFF2-40B4-BE49-F238E27FC236}">
                <a16:creationId xmlns:a16="http://schemas.microsoft.com/office/drawing/2014/main" id="{9387C1DE-26DF-992D-D5E8-7013EE0815D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0488597" y="5950083"/>
            <a:ext cx="1473116" cy="579601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21071020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F8B756-93F2-5047-8559-E91AAE99BA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9">
            <a:extLst>
              <a:ext uri="{FF2B5EF4-FFF2-40B4-BE49-F238E27FC236}">
                <a16:creationId xmlns:a16="http://schemas.microsoft.com/office/drawing/2014/main" id="{E824DC32-5994-356C-4425-45AD5C4305AC}"/>
              </a:ext>
            </a:extLst>
          </p:cNvPr>
          <p:cNvSpPr txBox="1"/>
          <p:nvPr/>
        </p:nvSpPr>
        <p:spPr>
          <a:xfrm>
            <a:off x="838084" y="365403"/>
            <a:ext cx="10504800" cy="9554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0004" tIns="46798" rIns="90004" bIns="46798" anchor="ctr" anchorCtr="1" compatLnSpc="0">
            <a:noAutofit/>
          </a:bodyPr>
          <a:lstStyle/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7836" algn="l"/>
                <a:tab pos="896761" algn="l"/>
                <a:tab pos="1346042" algn="l"/>
                <a:tab pos="1795323" algn="l"/>
                <a:tab pos="2244595" algn="l"/>
                <a:tab pos="2693877" algn="l"/>
                <a:tab pos="3143158" algn="l"/>
                <a:tab pos="3592439" algn="l"/>
                <a:tab pos="4041721" algn="l"/>
                <a:tab pos="4491002" algn="l"/>
                <a:tab pos="4940283" algn="l"/>
                <a:tab pos="5389555" algn="l"/>
                <a:tab pos="5838837" algn="l"/>
                <a:tab pos="6288118" algn="l"/>
                <a:tab pos="6737399" algn="l"/>
                <a:tab pos="7186681" algn="l"/>
                <a:tab pos="7635962" algn="l"/>
                <a:tab pos="8085243" algn="l"/>
                <a:tab pos="8534515" algn="l"/>
                <a:tab pos="8983797" algn="l"/>
                <a:tab pos="9410757" algn="l"/>
                <a:tab pos="10134715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4400" b="1" i="0" u="none" strike="noStrike" kern="1200" cap="none" spc="0" baseline="0">
                <a:solidFill>
                  <a:srgbClr val="E4002B"/>
                </a:solidFill>
                <a:effectLst>
                  <a:outerShdw dist="17962" dir="2700000">
                    <a:srgbClr val="000000"/>
                  </a:outerShdw>
                </a:effectLst>
                <a:uFillTx/>
                <a:latin typeface="Tahoma" pitchFamily="34"/>
                <a:ea typeface="Microsoft YaHei" pitchFamily="34"/>
                <a:cs typeface="Tahoma" pitchFamily="34"/>
              </a:rPr>
              <a:t>La procédure de filtrage</a:t>
            </a:r>
          </a:p>
        </p:txBody>
      </p:sp>
      <p:sp>
        <p:nvSpPr>
          <p:cNvPr id="3" name="Sous-titre 7">
            <a:extLst>
              <a:ext uri="{FF2B5EF4-FFF2-40B4-BE49-F238E27FC236}">
                <a16:creationId xmlns:a16="http://schemas.microsoft.com/office/drawing/2014/main" id="{F34311CB-6316-2C09-EB69-79D21044C1E4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54614" y="1342083"/>
            <a:ext cx="10583997" cy="4607999"/>
          </a:xfrm>
        </p:spPr>
        <p:txBody>
          <a:bodyPr anchorCtr="0"/>
          <a:lstStyle/>
          <a:p>
            <a:pPr marL="0" marR="0" lvl="0" indent="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45000"/>
              <a:buFont typeface="StarSymbol"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/>
                <a:ea typeface="Tahoma" pitchFamily="34"/>
                <a:cs typeface="Tahoma" pitchFamily="34"/>
              </a:rPr>
              <a:t>Droits au cours du filtrage : </a:t>
            </a:r>
          </a:p>
          <a:p>
            <a:pPr marL="457200" marR="0" lvl="0" indent="-45720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45000"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/>
                <a:ea typeface="Tahoma" pitchFamily="34"/>
                <a:cs typeface="Tahoma" pitchFamily="34"/>
              </a:rPr>
              <a:t>Remise d’une notice au moment du PV de demande d’asile (français et anglais)</a:t>
            </a:r>
          </a:p>
          <a:p>
            <a:pPr marL="1143000" lvl="1" indent="-457200" hangingPunct="0">
              <a:spcBef>
                <a:spcPts val="1000"/>
              </a:spcBef>
              <a:buSzPct val="45000"/>
              <a:buFont typeface="Arial" panose="020B0604020202020204" pitchFamily="34" charset="0"/>
              <a:buChar char="•"/>
              <a:defRPr/>
            </a:pPr>
            <a:r>
              <a:rPr lang="fr-FR" sz="2800" dirty="0">
                <a:latin typeface="Tahoma" pitchFamily="34"/>
                <a:ea typeface="Tahoma" pitchFamily="34"/>
                <a:cs typeface="Tahoma" pitchFamily="34"/>
              </a:rPr>
              <a:t>Mention associations habilitées </a:t>
            </a:r>
          </a:p>
          <a:p>
            <a:pPr marL="1143000" lvl="1" indent="-457200" hangingPunct="0">
              <a:spcBef>
                <a:spcPts val="1000"/>
              </a:spcBef>
              <a:buSzPct val="45000"/>
              <a:buFont typeface="Arial" panose="020B0604020202020204" pitchFamily="34" charset="0"/>
              <a:buChar char="•"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/>
                <a:ea typeface="Tahoma" pitchFamily="34"/>
                <a:cs typeface="Tahoma" pitchFamily="34"/>
              </a:rPr>
              <a:t>Mention DDD, CGLPL</a:t>
            </a:r>
          </a:p>
          <a:p>
            <a:pPr marL="457200" marR="0" lvl="0" indent="-45720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45000"/>
              <a:buFont typeface="Arial" panose="020B0604020202020204" pitchFamily="34" charset="0"/>
              <a:buChar char="•"/>
              <a:tabLst/>
              <a:defRPr/>
            </a:pPr>
            <a:r>
              <a:rPr lang="fr-FR" sz="2800" dirty="0">
                <a:latin typeface="Tahoma" pitchFamily="34"/>
                <a:ea typeface="Tahoma" pitchFamily="34"/>
                <a:cs typeface="Tahoma" pitchFamily="34"/>
              </a:rPr>
              <a:t>Brochure disponible sur le CNU dans la langue parlée par la personne</a:t>
            </a:r>
          </a:p>
          <a:p>
            <a:pPr marL="457200" marR="0" lvl="0" indent="-45720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45000"/>
              <a:buFont typeface="Arial" panose="020B0604020202020204" pitchFamily="34" charset="0"/>
              <a:buChar char="•"/>
              <a:tabLst/>
              <a:defRPr/>
            </a:pP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itchFamily="34"/>
              <a:ea typeface="Tahoma" pitchFamily="34"/>
              <a:cs typeface="Tahoma" pitchFamily="34"/>
            </a:endParaRPr>
          </a:p>
          <a:p>
            <a:pPr marL="457200" marR="0" lvl="0" indent="-45720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45000"/>
              <a:buFont typeface="Arial" panose="020B0604020202020204" pitchFamily="34" charset="0"/>
              <a:buChar char="•"/>
              <a:tabLst/>
              <a:defRPr/>
            </a:pPr>
            <a:r>
              <a:rPr lang="fr-FR" sz="2800" dirty="0">
                <a:latin typeface="Tahoma" pitchFamily="34"/>
                <a:ea typeface="Tahoma" pitchFamily="34"/>
                <a:cs typeface="Tahoma" pitchFamily="34"/>
              </a:rPr>
              <a:t>Obligation de coopération sinon rejet implicite</a:t>
            </a: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itchFamily="34"/>
              <a:ea typeface="Tahoma" pitchFamily="34"/>
              <a:cs typeface="Tahoma" pitchFamily="34"/>
            </a:endParaRPr>
          </a:p>
          <a:p>
            <a:pPr marR="0" lvl="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45000"/>
              <a:tabLst/>
              <a:defRPr/>
            </a:pP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itchFamily="34"/>
              <a:ea typeface="Tahoma" pitchFamily="34"/>
              <a:cs typeface="Tahoma" pitchFamily="34"/>
            </a:endParaRPr>
          </a:p>
          <a:p>
            <a:pPr lvl="0" algn="l" hangingPunct="0"/>
            <a:endParaRPr lang="fr-FR" sz="2800" dirty="0">
              <a:latin typeface="Tahoma" pitchFamily="34"/>
              <a:ea typeface="Tahoma" pitchFamily="34"/>
              <a:cs typeface="Tahoma" pitchFamily="34"/>
            </a:endParaRPr>
          </a:p>
          <a:p>
            <a:pPr lvl="0" algn="l" hangingPunct="0"/>
            <a:r>
              <a:rPr lang="fr-FR" sz="2800" dirty="0">
                <a:latin typeface="Tahoma" pitchFamily="34"/>
                <a:ea typeface="Tahoma" pitchFamily="34"/>
                <a:cs typeface="Tahoma" pitchFamily="34"/>
              </a:rPr>
              <a:t>  </a:t>
            </a:r>
          </a:p>
        </p:txBody>
      </p:sp>
      <p:pic>
        <p:nvPicPr>
          <p:cNvPr id="4" name="Image 2">
            <a:extLst>
              <a:ext uri="{FF2B5EF4-FFF2-40B4-BE49-F238E27FC236}">
                <a16:creationId xmlns:a16="http://schemas.microsoft.com/office/drawing/2014/main" id="{4E1063EC-B7FC-8E24-DCFA-6DBC73B029D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0488597" y="5950083"/>
            <a:ext cx="1473116" cy="579601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4182208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9A74EF-320B-3BB1-8039-3AA3D96BB5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2">
            <a:extLst>
              <a:ext uri="{FF2B5EF4-FFF2-40B4-BE49-F238E27FC236}">
                <a16:creationId xmlns:a16="http://schemas.microsoft.com/office/drawing/2014/main" id="{417EE55C-3CAD-2BA4-103D-F535E0BF44F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0488835" y="5949625"/>
            <a:ext cx="1473006" cy="57936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Sous-titre 5">
            <a:extLst>
              <a:ext uri="{FF2B5EF4-FFF2-40B4-BE49-F238E27FC236}">
                <a16:creationId xmlns:a16="http://schemas.microsoft.com/office/drawing/2014/main" id="{B5FC8223-BB53-86CD-A566-C5DD1BFD5C78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77774" y="1321079"/>
            <a:ext cx="9825346" cy="5171398"/>
          </a:xfrm>
        </p:spPr>
        <p:txBody>
          <a:bodyPr/>
          <a:lstStyle/>
          <a:p>
            <a:pPr lvl="0" algn="l"/>
            <a:r>
              <a:rPr lang="fr-FR" sz="2200" b="1" dirty="0">
                <a:latin typeface="Tahoma" pitchFamily="34"/>
                <a:ea typeface="Tahoma" pitchFamily="34"/>
                <a:cs typeface="Tahoma" pitchFamily="34"/>
              </a:rPr>
              <a:t>La fiction de non-entrée sur le territoire, concept central du Pacte :</a:t>
            </a:r>
          </a:p>
          <a:p>
            <a:pPr marL="1142890" lvl="0" indent="-1142890" algn="l">
              <a:buFont typeface="Times New Roman" pitchFamily="18"/>
              <a:buChar char="-"/>
            </a:pPr>
            <a:endParaRPr lang="fr-FR" sz="1600" dirty="0">
              <a:latin typeface="Tahoma" pitchFamily="34"/>
              <a:ea typeface="Tahoma" pitchFamily="34"/>
              <a:cs typeface="Tahoma" pitchFamily="34"/>
            </a:endParaRPr>
          </a:p>
          <a:p>
            <a:pPr marL="342863" lvl="0" indent="-342863" algn="l">
              <a:buFont typeface="Times New Roman" pitchFamily="18"/>
              <a:buChar char="•"/>
            </a:pPr>
            <a:r>
              <a:rPr lang="fr-FR" sz="2200" dirty="0">
                <a:latin typeface="Tahoma" pitchFamily="34"/>
                <a:ea typeface="Tahoma" pitchFamily="34"/>
                <a:cs typeface="Tahoma" pitchFamily="34"/>
              </a:rPr>
              <a:t>Fiction juridique</a:t>
            </a:r>
          </a:p>
          <a:p>
            <a:pPr marL="342863" lvl="0" indent="-342863" algn="l">
              <a:buFont typeface="Times New Roman" pitchFamily="18"/>
              <a:buChar char="•"/>
            </a:pPr>
            <a:r>
              <a:rPr lang="fr-FR" sz="2200" dirty="0">
                <a:latin typeface="Tahoma" pitchFamily="34"/>
                <a:ea typeface="Tahoma" pitchFamily="34"/>
                <a:cs typeface="Tahoma" pitchFamily="34"/>
              </a:rPr>
              <a:t>Zone hors du droit national à l’intérieur du territoire</a:t>
            </a:r>
          </a:p>
          <a:p>
            <a:pPr marL="342863" lvl="0" indent="-342863" algn="l">
              <a:buFont typeface="Times New Roman" pitchFamily="18"/>
              <a:buChar char="•"/>
            </a:pPr>
            <a:r>
              <a:rPr lang="fr-FR" sz="2200" dirty="0">
                <a:latin typeface="Tahoma" pitchFamily="34"/>
                <a:ea typeface="Tahoma" pitchFamily="34"/>
                <a:cs typeface="Tahoma" pitchFamily="34"/>
              </a:rPr>
              <a:t>3 éléments principaux :</a:t>
            </a:r>
          </a:p>
          <a:p>
            <a:pPr marL="1028599" lvl="1" indent="-342863">
              <a:spcBef>
                <a:spcPts val="1000"/>
              </a:spcBef>
            </a:pPr>
            <a:r>
              <a:rPr lang="fr-FR" sz="2200" dirty="0">
                <a:latin typeface="Tahoma" pitchFamily="34"/>
                <a:ea typeface="Tahoma" pitchFamily="34"/>
                <a:cs typeface="Tahoma" pitchFamily="34"/>
              </a:rPr>
              <a:t>Présomption de non-présence sur le territoire (jusqu’à ce qu’une décision d’admission soit prise)</a:t>
            </a:r>
          </a:p>
          <a:p>
            <a:pPr marL="1028599" lvl="1" indent="-342863">
              <a:spcBef>
                <a:spcPts val="1000"/>
              </a:spcBef>
            </a:pPr>
            <a:r>
              <a:rPr lang="fr-FR" sz="2200" dirty="0">
                <a:latin typeface="Tahoma" pitchFamily="34"/>
                <a:ea typeface="Tahoma" pitchFamily="34"/>
                <a:cs typeface="Tahoma" pitchFamily="34"/>
              </a:rPr>
              <a:t>Possibilité d’enfermer les personnes en attente d’admission</a:t>
            </a:r>
          </a:p>
          <a:p>
            <a:pPr marL="1028599" lvl="1" indent="-342863">
              <a:spcBef>
                <a:spcPts val="1000"/>
              </a:spcBef>
            </a:pPr>
            <a:r>
              <a:rPr lang="fr-FR" sz="2200" dirty="0">
                <a:latin typeface="Tahoma" pitchFamily="34"/>
                <a:ea typeface="Tahoma" pitchFamily="34"/>
                <a:cs typeface="Tahoma" pitchFamily="34"/>
              </a:rPr>
              <a:t>Renvoi immédiat des personnes dont l’admission sur le territoire a été refusée</a:t>
            </a:r>
          </a:p>
          <a:p>
            <a:pPr marL="342863" lvl="0" indent="-342863" algn="l">
              <a:buFont typeface="Times New Roman" pitchFamily="18"/>
              <a:buChar char="•"/>
            </a:pPr>
            <a:r>
              <a:rPr lang="fr-FR" sz="2200" dirty="0">
                <a:latin typeface="Tahoma" pitchFamily="34"/>
                <a:ea typeface="Tahoma" pitchFamily="34"/>
                <a:cs typeface="Tahoma" pitchFamily="34"/>
              </a:rPr>
              <a:t>Permet aux États de déroger aux conventions internationales et au respect des droits fondamentaux</a:t>
            </a:r>
          </a:p>
        </p:txBody>
      </p:sp>
      <p:sp>
        <p:nvSpPr>
          <p:cNvPr id="4" name="Text Box 1">
            <a:extLst>
              <a:ext uri="{FF2B5EF4-FFF2-40B4-BE49-F238E27FC236}">
                <a16:creationId xmlns:a16="http://schemas.microsoft.com/office/drawing/2014/main" id="{619321B6-402C-36A7-7847-C7F1F7848A0B}"/>
              </a:ext>
            </a:extLst>
          </p:cNvPr>
          <p:cNvSpPr txBox="1"/>
          <p:nvPr/>
        </p:nvSpPr>
        <p:spPr>
          <a:xfrm>
            <a:off x="838888" y="507113"/>
            <a:ext cx="10503118" cy="95554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89976" tIns="46780" rIns="89976" bIns="46780" anchor="ctr" anchorCtr="1" compatLnSpc="1">
            <a:noAutofit/>
          </a:bodyPr>
          <a:lstStyle/>
          <a:p>
            <a:pPr marL="0" marR="0" lvl="0" indent="0" algn="ctr" defTabSz="914308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7626" algn="l"/>
                <a:tab pos="896843" algn="l"/>
                <a:tab pos="1346060" algn="l"/>
                <a:tab pos="1795278" algn="l"/>
                <a:tab pos="2244495" algn="l"/>
                <a:tab pos="2693712" algn="l"/>
                <a:tab pos="3142939" algn="l"/>
                <a:tab pos="3592156" algn="l"/>
                <a:tab pos="4041373" algn="l"/>
                <a:tab pos="4490590" algn="l"/>
                <a:tab pos="4939808" algn="l"/>
                <a:tab pos="5389025" algn="l"/>
                <a:tab pos="5838242" algn="l"/>
                <a:tab pos="6287460" algn="l"/>
                <a:tab pos="6736677" algn="l"/>
                <a:tab pos="7185894" algn="l"/>
                <a:tab pos="7635102" algn="l"/>
                <a:tab pos="8084320" algn="l"/>
                <a:tab pos="8533546" algn="l"/>
                <a:tab pos="8982763" algn="l"/>
                <a:tab pos="9409761" algn="l"/>
                <a:tab pos="10133581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4400" b="1" i="0" u="none" strike="noStrike" kern="0" cap="none" spc="0" baseline="0" dirty="0">
                <a:solidFill>
                  <a:srgbClr val="E400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Tahoma" pitchFamily="34"/>
                <a:cs typeface="Tahoma" pitchFamily="34"/>
              </a:rPr>
              <a:t>Le Pacte et la frontière</a:t>
            </a:r>
          </a:p>
        </p:txBody>
      </p:sp>
    </p:spTree>
    <p:extLst>
      <p:ext uri="{BB962C8B-B14F-4D97-AF65-F5344CB8AC3E}">
        <p14:creationId xmlns:p14="http://schemas.microsoft.com/office/powerpoint/2010/main" val="3956741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35B816-788C-FF4C-FC59-22A11C09E6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9">
            <a:extLst>
              <a:ext uri="{FF2B5EF4-FFF2-40B4-BE49-F238E27FC236}">
                <a16:creationId xmlns:a16="http://schemas.microsoft.com/office/drawing/2014/main" id="{4FF2D928-628B-D8C8-CFE5-6281A25A2EFF}"/>
              </a:ext>
            </a:extLst>
          </p:cNvPr>
          <p:cNvSpPr txBox="1"/>
          <p:nvPr/>
        </p:nvSpPr>
        <p:spPr>
          <a:xfrm>
            <a:off x="838084" y="365403"/>
            <a:ext cx="10504800" cy="9554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0004" tIns="46798" rIns="90004" bIns="46798" anchor="ctr" anchorCtr="1" compatLnSpc="0">
            <a:noAutofit/>
          </a:bodyPr>
          <a:lstStyle/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7836" algn="l"/>
                <a:tab pos="896761" algn="l"/>
                <a:tab pos="1346042" algn="l"/>
                <a:tab pos="1795323" algn="l"/>
                <a:tab pos="2244595" algn="l"/>
                <a:tab pos="2693877" algn="l"/>
                <a:tab pos="3143158" algn="l"/>
                <a:tab pos="3592439" algn="l"/>
                <a:tab pos="4041721" algn="l"/>
                <a:tab pos="4491002" algn="l"/>
                <a:tab pos="4940283" algn="l"/>
                <a:tab pos="5389555" algn="l"/>
                <a:tab pos="5838837" algn="l"/>
                <a:tab pos="6288118" algn="l"/>
                <a:tab pos="6737399" algn="l"/>
                <a:tab pos="7186681" algn="l"/>
                <a:tab pos="7635962" algn="l"/>
                <a:tab pos="8085243" algn="l"/>
                <a:tab pos="8534515" algn="l"/>
                <a:tab pos="8983797" algn="l"/>
                <a:tab pos="9410757" algn="l"/>
                <a:tab pos="10134715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4400" b="1" i="0" u="none" strike="noStrike" kern="1200" cap="none" spc="0" baseline="0">
                <a:solidFill>
                  <a:srgbClr val="E4002B"/>
                </a:solidFill>
                <a:effectLst>
                  <a:outerShdw dist="17962" dir="2700000">
                    <a:srgbClr val="000000"/>
                  </a:outerShdw>
                </a:effectLst>
                <a:uFillTx/>
                <a:latin typeface="Tahoma" pitchFamily="34"/>
                <a:ea typeface="Microsoft YaHei" pitchFamily="34"/>
                <a:cs typeface="Tahoma" pitchFamily="34"/>
              </a:rPr>
              <a:t>La procédure de filtrage</a:t>
            </a:r>
          </a:p>
        </p:txBody>
      </p:sp>
      <p:sp>
        <p:nvSpPr>
          <p:cNvPr id="3" name="Sous-titre 7">
            <a:extLst>
              <a:ext uri="{FF2B5EF4-FFF2-40B4-BE49-F238E27FC236}">
                <a16:creationId xmlns:a16="http://schemas.microsoft.com/office/drawing/2014/main" id="{BCA3F1D5-A574-EACC-8847-71D4BE92CA45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54614" y="1342083"/>
            <a:ext cx="10583997" cy="4607999"/>
          </a:xfrm>
        </p:spPr>
        <p:txBody>
          <a:bodyPr anchorCtr="0"/>
          <a:lstStyle/>
          <a:p>
            <a:pPr marL="0" marR="0" lvl="0" indent="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45000"/>
              <a:buFont typeface="StarSymbol"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/>
                <a:ea typeface="Tahoma" pitchFamily="34"/>
                <a:cs typeface="Tahoma" pitchFamily="34"/>
              </a:rPr>
              <a:t>Issue de procédure filtrage : </a:t>
            </a:r>
          </a:p>
          <a:p>
            <a:pPr marL="457200" marR="0" lvl="0" indent="-45720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45000"/>
              <a:buFont typeface="Arial" panose="020B0604020202020204" pitchFamily="34" charset="0"/>
              <a:buChar char="•"/>
              <a:tabLst/>
              <a:defRPr/>
            </a:pP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itchFamily="34"/>
              <a:ea typeface="Tahoma" pitchFamily="34"/>
              <a:cs typeface="Tahoma" pitchFamily="34"/>
            </a:endParaRPr>
          </a:p>
          <a:p>
            <a:pPr marL="457200" marR="0" lvl="0" indent="-45720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45000"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/>
                <a:ea typeface="Tahoma" pitchFamily="34"/>
                <a:cs typeface="Tahoma" pitchFamily="34"/>
              </a:rPr>
              <a:t>Formulaire PAF relu et déposé sur le CNU</a:t>
            </a:r>
          </a:p>
          <a:p>
            <a:pPr marL="457200" marR="0" lvl="0" indent="-45720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45000"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/>
                <a:ea typeface="Tahoma" pitchFamily="34"/>
                <a:cs typeface="Tahoma" pitchFamily="34"/>
              </a:rPr>
              <a:t>Information préfecture, OFII et Ofpra</a:t>
            </a:r>
          </a:p>
          <a:p>
            <a:pPr marL="457200" marR="0" lvl="0" indent="-45720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45000"/>
              <a:buFont typeface="Arial" panose="020B0604020202020204" pitchFamily="34" charset="0"/>
              <a:buChar char="•"/>
              <a:tabLst/>
              <a:defRPr/>
            </a:pP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itchFamily="34"/>
              <a:ea typeface="Tahoma" pitchFamily="34"/>
              <a:cs typeface="Tahoma" pitchFamily="34"/>
            </a:endParaRPr>
          </a:p>
          <a:p>
            <a:pPr marL="457200" marR="0" lvl="0" indent="-45720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45000"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/>
                <a:ea typeface="Tahoma" pitchFamily="34"/>
                <a:cs typeface="Tahoma" pitchFamily="34"/>
              </a:rPr>
              <a:t>Introduction de la demande devant l’Ofpra en ZAPI = l’Ofpra remplit le formulaire unique : </a:t>
            </a:r>
          </a:p>
          <a:p>
            <a:pPr marL="1143000" lvl="1" indent="-457200" hangingPunct="0">
              <a:spcBef>
                <a:spcPts val="1000"/>
              </a:spcBef>
              <a:buSzPct val="45000"/>
              <a:buFont typeface="Arial" panose="020B0604020202020204" pitchFamily="34" charset="0"/>
              <a:buChar char="•"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/>
                <a:ea typeface="Tahoma" pitchFamily="34"/>
                <a:cs typeface="Tahoma" pitchFamily="34"/>
              </a:rPr>
              <a:t>En présentiel pour les personnes à Roissy</a:t>
            </a:r>
          </a:p>
          <a:p>
            <a:pPr marL="1143000" lvl="1" indent="-457200" hangingPunct="0">
              <a:spcBef>
                <a:spcPts val="1000"/>
              </a:spcBef>
              <a:buSzPct val="45000"/>
              <a:buFont typeface="Arial" panose="020B0604020202020204" pitchFamily="34" charset="0"/>
              <a:buChar char="•"/>
              <a:defRPr/>
            </a:pPr>
            <a:r>
              <a:rPr lang="fr-FR" sz="2800" dirty="0">
                <a:latin typeface="Tahoma" pitchFamily="34"/>
                <a:ea typeface="Tahoma" pitchFamily="34"/>
                <a:cs typeface="Tahoma" pitchFamily="34"/>
              </a:rPr>
              <a:t>En visio pour les autres</a:t>
            </a: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itchFamily="34"/>
              <a:ea typeface="Tahoma" pitchFamily="34"/>
              <a:cs typeface="Tahoma" pitchFamily="34"/>
            </a:endParaRPr>
          </a:p>
          <a:p>
            <a:pPr marL="457200" marR="0" lvl="0" indent="-45720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45000"/>
              <a:buFont typeface="Arial" panose="020B0604020202020204" pitchFamily="34" charset="0"/>
              <a:buChar char="•"/>
              <a:tabLst/>
              <a:defRPr/>
            </a:pPr>
            <a:endParaRPr lang="fr-FR" sz="2800" dirty="0">
              <a:latin typeface="Tahoma" pitchFamily="34"/>
              <a:ea typeface="Tahoma" pitchFamily="34"/>
              <a:cs typeface="Tahoma" pitchFamily="34"/>
            </a:endParaRPr>
          </a:p>
          <a:p>
            <a:pPr lvl="0" algn="l" hangingPunct="0"/>
            <a:endParaRPr lang="fr-FR" sz="2800" dirty="0">
              <a:latin typeface="Tahoma" pitchFamily="34"/>
              <a:ea typeface="Tahoma" pitchFamily="34"/>
              <a:cs typeface="Tahoma" pitchFamily="34"/>
            </a:endParaRPr>
          </a:p>
          <a:p>
            <a:pPr lvl="0" algn="l" hangingPunct="0"/>
            <a:r>
              <a:rPr lang="fr-FR" sz="2800" dirty="0">
                <a:latin typeface="Tahoma" pitchFamily="34"/>
                <a:ea typeface="Tahoma" pitchFamily="34"/>
                <a:cs typeface="Tahoma" pitchFamily="34"/>
              </a:rPr>
              <a:t>  </a:t>
            </a:r>
          </a:p>
        </p:txBody>
      </p:sp>
      <p:pic>
        <p:nvPicPr>
          <p:cNvPr id="4" name="Image 2">
            <a:extLst>
              <a:ext uri="{FF2B5EF4-FFF2-40B4-BE49-F238E27FC236}">
                <a16:creationId xmlns:a16="http://schemas.microsoft.com/office/drawing/2014/main" id="{933FD49D-A799-427F-2490-8822E934D9E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0488597" y="5950083"/>
            <a:ext cx="1473116" cy="579601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24270642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6227CE-835C-DA07-68F6-0E43DCC99F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9">
            <a:extLst>
              <a:ext uri="{FF2B5EF4-FFF2-40B4-BE49-F238E27FC236}">
                <a16:creationId xmlns:a16="http://schemas.microsoft.com/office/drawing/2014/main" id="{B7047962-48D2-97A7-6750-898FEC9284FB}"/>
              </a:ext>
            </a:extLst>
          </p:cNvPr>
          <p:cNvSpPr txBox="1"/>
          <p:nvPr/>
        </p:nvSpPr>
        <p:spPr>
          <a:xfrm>
            <a:off x="838084" y="365403"/>
            <a:ext cx="10504800" cy="9554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0004" tIns="46798" rIns="90004" bIns="46798" anchor="ctr" anchorCtr="1" compatLnSpc="0">
            <a:noAutofit/>
          </a:bodyPr>
          <a:lstStyle/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7836" algn="l"/>
                <a:tab pos="896761" algn="l"/>
                <a:tab pos="1346042" algn="l"/>
                <a:tab pos="1795323" algn="l"/>
                <a:tab pos="2244595" algn="l"/>
                <a:tab pos="2693877" algn="l"/>
                <a:tab pos="3143158" algn="l"/>
                <a:tab pos="3592439" algn="l"/>
                <a:tab pos="4041721" algn="l"/>
                <a:tab pos="4491002" algn="l"/>
                <a:tab pos="4940283" algn="l"/>
                <a:tab pos="5389555" algn="l"/>
                <a:tab pos="5838837" algn="l"/>
                <a:tab pos="6288118" algn="l"/>
                <a:tab pos="6737399" algn="l"/>
                <a:tab pos="7186681" algn="l"/>
                <a:tab pos="7635962" algn="l"/>
                <a:tab pos="8085243" algn="l"/>
                <a:tab pos="8534515" algn="l"/>
                <a:tab pos="8983797" algn="l"/>
                <a:tab pos="9410757" algn="l"/>
                <a:tab pos="10134715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4400" b="1" i="0" u="none" strike="noStrike" kern="1200" cap="none" spc="0" baseline="0">
                <a:solidFill>
                  <a:srgbClr val="E4002B"/>
                </a:solidFill>
                <a:effectLst>
                  <a:outerShdw dist="17962" dir="2700000">
                    <a:srgbClr val="000000"/>
                  </a:outerShdw>
                </a:effectLst>
                <a:uFillTx/>
                <a:latin typeface="Tahoma" pitchFamily="34"/>
                <a:ea typeface="Microsoft YaHei" pitchFamily="34"/>
                <a:cs typeface="Tahoma" pitchFamily="34"/>
              </a:rPr>
              <a:t>La procédure de filtrage</a:t>
            </a:r>
          </a:p>
        </p:txBody>
      </p:sp>
      <p:sp>
        <p:nvSpPr>
          <p:cNvPr id="3" name="Sous-titre 7">
            <a:extLst>
              <a:ext uri="{FF2B5EF4-FFF2-40B4-BE49-F238E27FC236}">
                <a16:creationId xmlns:a16="http://schemas.microsoft.com/office/drawing/2014/main" id="{A223D7F4-3DA1-D45E-8704-B02CBE41EE19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54614" y="1342083"/>
            <a:ext cx="10583997" cy="4607999"/>
          </a:xfrm>
        </p:spPr>
        <p:txBody>
          <a:bodyPr anchorCtr="0"/>
          <a:lstStyle/>
          <a:p>
            <a:pPr marR="0" lvl="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45000"/>
              <a:tabLst/>
              <a:defRPr/>
            </a:pPr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Orientation OFII </a:t>
            </a:r>
          </a:p>
          <a:p>
            <a:pPr marL="1143000" lvl="1" indent="-457200" hangingPunct="0">
              <a:spcBef>
                <a:spcPts val="1000"/>
              </a:spcBef>
              <a:buSzPct val="45000"/>
              <a:buFont typeface="Arial" panose="020B0604020202020204" pitchFamily="34" charset="0"/>
              <a:buChar char="•"/>
              <a:defRPr/>
            </a:pPr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Ouverture des CMA</a:t>
            </a:r>
          </a:p>
          <a:p>
            <a:pPr marL="1143000" lvl="1" indent="-457200" hangingPunct="0">
              <a:spcBef>
                <a:spcPts val="1000"/>
              </a:spcBef>
              <a:buSzPct val="45000"/>
              <a:buFont typeface="Arial" panose="020B0604020202020204" pitchFamily="34" charset="0"/>
              <a:buChar char="•"/>
              <a:defRPr/>
            </a:pPr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Lieu d’hébergement à proximité ZAPI</a:t>
            </a:r>
          </a:p>
          <a:p>
            <a:pPr marL="1143000" lvl="1" indent="-457200" hangingPunct="0">
              <a:spcBef>
                <a:spcPts val="1000"/>
              </a:spcBef>
              <a:buSzPct val="45000"/>
              <a:buFont typeface="Arial" panose="020B0604020202020204" pitchFamily="34" charset="0"/>
              <a:buChar char="•"/>
              <a:defRPr/>
            </a:pPr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Rétention pour les MOP (procédure asile frontière ou asile territoire – à clarifier)</a:t>
            </a:r>
          </a:p>
          <a:p>
            <a:pPr marL="1143000" lvl="1" indent="-457200" hangingPunct="0">
              <a:spcBef>
                <a:spcPts val="1000"/>
              </a:spcBef>
              <a:buSzPct val="45000"/>
              <a:buFont typeface="Arial" panose="020B0604020202020204" pitchFamily="34" charset="0"/>
              <a:buChar char="•"/>
              <a:defRPr/>
            </a:pPr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Mineurs isolés et personnes avec besoins spécifiques : asile territoire </a:t>
            </a:r>
          </a:p>
          <a:p>
            <a:pPr lvl="0" algn="l" hangingPunct="0"/>
            <a:endParaRPr lang="fr-FR" dirty="0">
              <a:latin typeface="Tahoma" pitchFamily="34"/>
              <a:ea typeface="Tahoma" pitchFamily="34"/>
              <a:cs typeface="Tahoma" pitchFamily="34"/>
            </a:endParaRPr>
          </a:p>
          <a:p>
            <a:pPr lvl="0" algn="l" hangingPunct="0"/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Aller au lieu d’hébergement dédié :</a:t>
            </a:r>
          </a:p>
          <a:p>
            <a:pPr marL="1143000" lvl="1" indent="-457200" hangingPunct="0">
              <a:buFont typeface="Arial" panose="020B0604020202020204" pitchFamily="34" charset="0"/>
              <a:buChar char="•"/>
            </a:pPr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Pour les personnes en ZAPI : le groupe SOS vient les chercher</a:t>
            </a:r>
          </a:p>
          <a:p>
            <a:pPr marL="1143000" lvl="1" indent="-457200" hangingPunct="0">
              <a:buFont typeface="Arial" panose="020B0604020202020204" pitchFamily="34" charset="0"/>
              <a:buChar char="•"/>
            </a:pPr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Pour les autres ZA : remise d’un bon de transport</a:t>
            </a:r>
          </a:p>
          <a:p>
            <a:pPr marL="1143000" lvl="1" indent="-457200" hangingPunct="0">
              <a:buFont typeface="Arial" panose="020B0604020202020204" pitchFamily="34" charset="0"/>
              <a:buChar char="•"/>
            </a:pPr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Obligation de s’y rendre dans les 48h sinon rejet implicite</a:t>
            </a:r>
          </a:p>
          <a:p>
            <a:pPr marL="1143000" lvl="1" indent="-457200" hangingPunct="0">
              <a:buFont typeface="Arial" panose="020B0604020202020204" pitchFamily="34" charset="0"/>
              <a:buChar char="•"/>
            </a:pPr>
            <a:endParaRPr lang="fr-FR" dirty="0">
              <a:latin typeface="Tahoma" pitchFamily="34"/>
              <a:ea typeface="Tahoma" pitchFamily="34"/>
              <a:cs typeface="Tahoma" pitchFamily="34"/>
            </a:endParaRPr>
          </a:p>
          <a:p>
            <a:pPr lvl="0" algn="l" hangingPunct="0"/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  </a:t>
            </a:r>
          </a:p>
        </p:txBody>
      </p:sp>
      <p:pic>
        <p:nvPicPr>
          <p:cNvPr id="4" name="Image 2">
            <a:extLst>
              <a:ext uri="{FF2B5EF4-FFF2-40B4-BE49-F238E27FC236}">
                <a16:creationId xmlns:a16="http://schemas.microsoft.com/office/drawing/2014/main" id="{9F60922F-B9D2-4F06-DE59-7E926C29C9D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0488597" y="5950083"/>
            <a:ext cx="1473116" cy="579601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34219560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F42403-E8D8-13A3-D26C-401A48522E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9">
            <a:extLst>
              <a:ext uri="{FF2B5EF4-FFF2-40B4-BE49-F238E27FC236}">
                <a16:creationId xmlns:a16="http://schemas.microsoft.com/office/drawing/2014/main" id="{EBB80183-ADB6-F530-8D22-46180233B249}"/>
              </a:ext>
            </a:extLst>
          </p:cNvPr>
          <p:cNvSpPr txBox="1"/>
          <p:nvPr/>
        </p:nvSpPr>
        <p:spPr>
          <a:xfrm>
            <a:off x="838084" y="365403"/>
            <a:ext cx="10504800" cy="9554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0004" tIns="46798" rIns="90004" bIns="46798" anchor="ctr" anchorCtr="1" compatLnSpc="0">
            <a:noAutofit/>
          </a:bodyPr>
          <a:lstStyle/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7836" algn="l"/>
                <a:tab pos="896761" algn="l"/>
                <a:tab pos="1346042" algn="l"/>
                <a:tab pos="1795323" algn="l"/>
                <a:tab pos="2244595" algn="l"/>
                <a:tab pos="2693877" algn="l"/>
                <a:tab pos="3143158" algn="l"/>
                <a:tab pos="3592439" algn="l"/>
                <a:tab pos="4041721" algn="l"/>
                <a:tab pos="4491002" algn="l"/>
                <a:tab pos="4940283" algn="l"/>
                <a:tab pos="5389555" algn="l"/>
                <a:tab pos="5838837" algn="l"/>
                <a:tab pos="6288118" algn="l"/>
                <a:tab pos="6737399" algn="l"/>
                <a:tab pos="7186681" algn="l"/>
                <a:tab pos="7635962" algn="l"/>
                <a:tab pos="8085243" algn="l"/>
                <a:tab pos="8534515" algn="l"/>
                <a:tab pos="8983797" algn="l"/>
                <a:tab pos="9410757" algn="l"/>
                <a:tab pos="10134715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4400" b="1" i="0" u="none" strike="noStrike" kern="1200" cap="none" spc="0" baseline="0">
                <a:solidFill>
                  <a:srgbClr val="E4002B"/>
                </a:solidFill>
                <a:effectLst>
                  <a:outerShdw dist="17962" dir="2700000">
                    <a:srgbClr val="000000"/>
                  </a:outerShdw>
                </a:effectLst>
                <a:uFillTx/>
                <a:latin typeface="Tahoma" pitchFamily="34"/>
                <a:ea typeface="Microsoft YaHei" pitchFamily="34"/>
                <a:cs typeface="Tahoma" pitchFamily="34"/>
              </a:rPr>
              <a:t>La procédure de filtrage</a:t>
            </a:r>
          </a:p>
        </p:txBody>
      </p:sp>
      <p:sp>
        <p:nvSpPr>
          <p:cNvPr id="3" name="Sous-titre 7">
            <a:extLst>
              <a:ext uri="{FF2B5EF4-FFF2-40B4-BE49-F238E27FC236}">
                <a16:creationId xmlns:a16="http://schemas.microsoft.com/office/drawing/2014/main" id="{3FD55E13-A8CA-1D63-9E15-4653528AB59D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54614" y="1342083"/>
            <a:ext cx="10583997" cy="4607999"/>
          </a:xfrm>
        </p:spPr>
        <p:txBody>
          <a:bodyPr anchorCtr="0"/>
          <a:lstStyle/>
          <a:p>
            <a:pPr marR="0" lvl="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45000"/>
              <a:tabLst/>
              <a:defRPr/>
            </a:pPr>
            <a:r>
              <a:rPr lang="fr-FR" sz="2800" b="1" dirty="0">
                <a:solidFill>
                  <a:srgbClr val="FFC400"/>
                </a:solidFill>
                <a:latin typeface="Tahoma" pitchFamily="34"/>
                <a:ea typeface="Tahoma" pitchFamily="34"/>
                <a:cs typeface="Tahoma" pitchFamily="34"/>
              </a:rPr>
              <a:t>Premiers constats – premières situations suivies</a:t>
            </a:r>
          </a:p>
          <a:p>
            <a:pPr marR="0" lvl="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45000"/>
              <a:tabLst/>
              <a:defRPr/>
            </a:pPr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Depuis le 12 juin : </a:t>
            </a:r>
          </a:p>
          <a:p>
            <a:pPr marL="342900" marR="0" lvl="0" indent="-34290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45000"/>
              <a:buFont typeface="Arial" panose="020B0604020202020204" pitchFamily="34" charset="0"/>
              <a:buChar char="•"/>
              <a:tabLst/>
              <a:defRPr/>
            </a:pPr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8 perms</a:t>
            </a:r>
          </a:p>
          <a:p>
            <a:pPr marL="342900" marR="0" lvl="0" indent="-34290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45000"/>
              <a:buFont typeface="Arial" panose="020B0604020202020204" pitchFamily="34" charset="0"/>
              <a:buChar char="•"/>
              <a:tabLst/>
              <a:defRPr/>
            </a:pPr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5 visites de ZA (Orly, Marseille-aéroport, Lyon, Toulouse)</a:t>
            </a:r>
          </a:p>
          <a:p>
            <a:pPr marL="342900" marR="0" lvl="0" indent="-34290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45000"/>
              <a:buFont typeface="Arial" panose="020B0604020202020204" pitchFamily="34" charset="0"/>
              <a:buChar char="•"/>
              <a:tabLst/>
              <a:defRPr/>
            </a:pPr>
            <a:endParaRPr lang="fr-FR" dirty="0">
              <a:latin typeface="Tahoma" pitchFamily="34"/>
              <a:ea typeface="Tahoma" pitchFamily="34"/>
              <a:cs typeface="Tahoma" pitchFamily="34"/>
            </a:endParaRPr>
          </a:p>
          <a:p>
            <a:pPr marL="342900" marR="0" lvl="0" indent="-34290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45000"/>
              <a:buFont typeface="Arial" panose="020B0604020202020204" pitchFamily="34" charset="0"/>
              <a:buChar char="•"/>
              <a:tabLst/>
              <a:defRPr/>
            </a:pPr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Autres : </a:t>
            </a:r>
          </a:p>
          <a:p>
            <a:pPr marL="1028700" lvl="1" indent="-342900" hangingPunct="0">
              <a:spcBef>
                <a:spcPts val="1000"/>
              </a:spcBef>
              <a:buSzPct val="45000"/>
              <a:buFont typeface="Arial" panose="020B0604020202020204" pitchFamily="34" charset="0"/>
              <a:buChar char="•"/>
              <a:defRPr/>
            </a:pPr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visites des bâtonniers (SSD, Nice, Aix, Bordeaux)</a:t>
            </a:r>
          </a:p>
          <a:p>
            <a:pPr marL="1028700" lvl="1" indent="-342900" hangingPunct="0">
              <a:spcBef>
                <a:spcPts val="1000"/>
              </a:spcBef>
              <a:buSzPct val="45000"/>
              <a:buFont typeface="Arial" panose="020B0604020202020204" pitchFamily="34" charset="0"/>
              <a:buChar char="•"/>
              <a:defRPr/>
            </a:pPr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Visite élus + journalistes + bâtonnière 95 : lieu d’hébergement des DA</a:t>
            </a:r>
          </a:p>
          <a:p>
            <a:pPr lvl="0" algn="l" hangingPunct="0"/>
            <a:endParaRPr lang="fr-FR" dirty="0">
              <a:latin typeface="Tahoma" pitchFamily="34"/>
              <a:ea typeface="Tahoma" pitchFamily="34"/>
              <a:cs typeface="Tahoma" pitchFamily="34"/>
            </a:endParaRPr>
          </a:p>
          <a:p>
            <a:pPr lvl="0" algn="l" hangingPunct="0"/>
            <a:endParaRPr lang="fr-FR" dirty="0">
              <a:latin typeface="Tahoma" pitchFamily="34"/>
              <a:ea typeface="Tahoma" pitchFamily="34"/>
              <a:cs typeface="Tahoma" pitchFamily="34"/>
            </a:endParaRPr>
          </a:p>
          <a:p>
            <a:pPr marL="1143000" lvl="1" indent="-457200" hangingPunct="0">
              <a:buFont typeface="Arial" panose="020B0604020202020204" pitchFamily="34" charset="0"/>
              <a:buChar char="•"/>
            </a:pPr>
            <a:endParaRPr lang="fr-FR" dirty="0">
              <a:latin typeface="Tahoma" pitchFamily="34"/>
              <a:ea typeface="Tahoma" pitchFamily="34"/>
              <a:cs typeface="Tahoma" pitchFamily="34"/>
            </a:endParaRPr>
          </a:p>
          <a:p>
            <a:pPr lvl="0" algn="l" hangingPunct="0"/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  </a:t>
            </a:r>
          </a:p>
        </p:txBody>
      </p:sp>
      <p:pic>
        <p:nvPicPr>
          <p:cNvPr id="4" name="Image 2">
            <a:extLst>
              <a:ext uri="{FF2B5EF4-FFF2-40B4-BE49-F238E27FC236}">
                <a16:creationId xmlns:a16="http://schemas.microsoft.com/office/drawing/2014/main" id="{0694B128-1B51-9644-19D4-DD74E7F037A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0488597" y="5950083"/>
            <a:ext cx="1473116" cy="579601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1818355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5AD81E-A0DB-6144-403A-F48AB5D0CD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9">
            <a:extLst>
              <a:ext uri="{FF2B5EF4-FFF2-40B4-BE49-F238E27FC236}">
                <a16:creationId xmlns:a16="http://schemas.microsoft.com/office/drawing/2014/main" id="{DB075D9A-4A5B-FA47-814E-6A1303CA250E}"/>
              </a:ext>
            </a:extLst>
          </p:cNvPr>
          <p:cNvSpPr txBox="1"/>
          <p:nvPr/>
        </p:nvSpPr>
        <p:spPr>
          <a:xfrm>
            <a:off x="838084" y="365403"/>
            <a:ext cx="10504800" cy="9554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0004" tIns="46798" rIns="90004" bIns="46798" anchor="ctr" anchorCtr="1" compatLnSpc="0">
            <a:noAutofit/>
          </a:bodyPr>
          <a:lstStyle/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7836" algn="l"/>
                <a:tab pos="896761" algn="l"/>
                <a:tab pos="1346042" algn="l"/>
                <a:tab pos="1795323" algn="l"/>
                <a:tab pos="2244595" algn="l"/>
                <a:tab pos="2693877" algn="l"/>
                <a:tab pos="3143158" algn="l"/>
                <a:tab pos="3592439" algn="l"/>
                <a:tab pos="4041721" algn="l"/>
                <a:tab pos="4491002" algn="l"/>
                <a:tab pos="4940283" algn="l"/>
                <a:tab pos="5389555" algn="l"/>
                <a:tab pos="5838837" algn="l"/>
                <a:tab pos="6288118" algn="l"/>
                <a:tab pos="6737399" algn="l"/>
                <a:tab pos="7186681" algn="l"/>
                <a:tab pos="7635962" algn="l"/>
                <a:tab pos="8085243" algn="l"/>
                <a:tab pos="8534515" algn="l"/>
                <a:tab pos="8983797" algn="l"/>
                <a:tab pos="9410757" algn="l"/>
                <a:tab pos="10134715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4400" b="1" i="0" u="none" strike="noStrike" kern="1200" cap="none" spc="0" baseline="0">
                <a:solidFill>
                  <a:srgbClr val="E4002B"/>
                </a:solidFill>
                <a:effectLst>
                  <a:outerShdw dist="17962" dir="2700000">
                    <a:srgbClr val="000000"/>
                  </a:outerShdw>
                </a:effectLst>
                <a:uFillTx/>
                <a:latin typeface="Tahoma" pitchFamily="34"/>
                <a:ea typeface="Microsoft YaHei" pitchFamily="34"/>
                <a:cs typeface="Tahoma" pitchFamily="34"/>
              </a:rPr>
              <a:t>La procédure de filtrage</a:t>
            </a:r>
          </a:p>
        </p:txBody>
      </p:sp>
      <p:sp>
        <p:nvSpPr>
          <p:cNvPr id="3" name="Sous-titre 7">
            <a:extLst>
              <a:ext uri="{FF2B5EF4-FFF2-40B4-BE49-F238E27FC236}">
                <a16:creationId xmlns:a16="http://schemas.microsoft.com/office/drawing/2014/main" id="{F5F87999-B32B-D91A-A80F-AA92810A8A84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54614" y="1342083"/>
            <a:ext cx="10583997" cy="4607999"/>
          </a:xfrm>
        </p:spPr>
        <p:txBody>
          <a:bodyPr anchorCtr="0"/>
          <a:lstStyle/>
          <a:p>
            <a:pPr marR="0" lvl="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45000"/>
              <a:tabLst/>
              <a:defRPr/>
            </a:pPr>
            <a:r>
              <a:rPr lang="fr-FR" b="1" dirty="0">
                <a:solidFill>
                  <a:srgbClr val="FFC400"/>
                </a:solidFill>
                <a:latin typeface="Tahoma" pitchFamily="34"/>
                <a:ea typeface="Tahoma" pitchFamily="34"/>
                <a:cs typeface="Tahoma" pitchFamily="34"/>
              </a:rPr>
              <a:t>Premiers constats – premières situations suivies</a:t>
            </a:r>
          </a:p>
          <a:p>
            <a:pPr lvl="0" algn="l" hangingPunct="0"/>
            <a:r>
              <a:rPr lang="fr-FR" sz="2000" dirty="0">
                <a:latin typeface="Tahoma" pitchFamily="34"/>
                <a:ea typeface="Tahoma" pitchFamily="34"/>
                <a:cs typeface="Tahoma" pitchFamily="34"/>
              </a:rPr>
              <a:t>Pratiques et informations différentes en fonction des ZA : ZAPI VS autres ZA</a:t>
            </a:r>
          </a:p>
          <a:p>
            <a:pPr lvl="0" algn="l" hangingPunct="0"/>
            <a:r>
              <a:rPr lang="fr-FR" sz="2000" dirty="0">
                <a:latin typeface="Tahoma" pitchFamily="34"/>
                <a:ea typeface="Tahoma" pitchFamily="34"/>
                <a:cs typeface="Tahoma" pitchFamily="34"/>
              </a:rPr>
              <a:t>(qui fait les étapes, CNU, orientation, transfert)</a:t>
            </a:r>
          </a:p>
          <a:p>
            <a:pPr lvl="0" algn="l" hangingPunct="0"/>
            <a:endParaRPr lang="fr-FR" sz="2000" dirty="0">
              <a:latin typeface="Tahoma" pitchFamily="34"/>
              <a:ea typeface="Tahoma" pitchFamily="34"/>
              <a:cs typeface="Tahoma" pitchFamily="34"/>
            </a:endParaRPr>
          </a:p>
          <a:p>
            <a:pPr lvl="0" algn="l" hangingPunct="0"/>
            <a:r>
              <a:rPr lang="fr-FR" sz="2000" dirty="0">
                <a:latin typeface="Tahoma" pitchFamily="34"/>
                <a:ea typeface="Tahoma" pitchFamily="34"/>
                <a:cs typeface="Tahoma" pitchFamily="34"/>
              </a:rPr>
              <a:t>Absence d’infos des personnes sur les procédures de filtrage</a:t>
            </a:r>
          </a:p>
          <a:p>
            <a:pPr lvl="0" algn="l" hangingPunct="0"/>
            <a:endParaRPr lang="fr-FR" sz="2000" dirty="0">
              <a:latin typeface="Tahoma" pitchFamily="34"/>
              <a:ea typeface="Tahoma" pitchFamily="34"/>
              <a:cs typeface="Tahoma" pitchFamily="34"/>
            </a:endParaRPr>
          </a:p>
          <a:p>
            <a:pPr lvl="0" algn="l" hangingPunct="0"/>
            <a:r>
              <a:rPr lang="fr-FR" sz="2000" dirty="0">
                <a:latin typeface="Tahoma" pitchFamily="34"/>
                <a:ea typeface="Tahoma" pitchFamily="34"/>
                <a:cs typeface="Tahoma" pitchFamily="34"/>
              </a:rPr>
              <a:t>Notice d’info pas dans la bonne langue (seuls </a:t>
            </a:r>
            <a:r>
              <a:rPr lang="fr-FR" sz="2000" dirty="0" err="1">
                <a:latin typeface="Tahoma" pitchFamily="34"/>
                <a:ea typeface="Tahoma" pitchFamily="34"/>
                <a:cs typeface="Tahoma" pitchFamily="34"/>
              </a:rPr>
              <a:t>fr</a:t>
            </a:r>
            <a:r>
              <a:rPr lang="fr-FR" sz="2000" dirty="0">
                <a:latin typeface="Tahoma" pitchFamily="34"/>
                <a:ea typeface="Tahoma" pitchFamily="34"/>
                <a:cs typeface="Tahoma" pitchFamily="34"/>
              </a:rPr>
              <a:t> ou en dispo)</a:t>
            </a:r>
          </a:p>
          <a:p>
            <a:pPr lvl="0" algn="l" hangingPunct="0"/>
            <a:endParaRPr lang="fr-FR" sz="2000" dirty="0">
              <a:latin typeface="Tahoma" pitchFamily="34"/>
              <a:ea typeface="Tahoma" pitchFamily="34"/>
              <a:cs typeface="Tahoma" pitchFamily="34"/>
            </a:endParaRPr>
          </a:p>
          <a:p>
            <a:pPr lvl="0" algn="l" hangingPunct="0"/>
            <a:r>
              <a:rPr lang="fr-FR" sz="2000" dirty="0">
                <a:latin typeface="Tahoma" pitchFamily="34"/>
                <a:ea typeface="Tahoma" pitchFamily="34"/>
                <a:cs typeface="Tahoma" pitchFamily="34"/>
              </a:rPr>
              <a:t>Contrôles sanitaires et vulnérabilités pas harmonisés en ZA</a:t>
            </a:r>
          </a:p>
          <a:p>
            <a:pPr lvl="0" algn="l" hangingPunct="0"/>
            <a:endParaRPr lang="fr-FR" sz="2000" dirty="0">
              <a:latin typeface="Tahoma" pitchFamily="34"/>
              <a:ea typeface="Tahoma" pitchFamily="34"/>
              <a:cs typeface="Tahoma" pitchFamily="34"/>
            </a:endParaRPr>
          </a:p>
          <a:p>
            <a:pPr lvl="0" algn="l" hangingPunct="0"/>
            <a:r>
              <a:rPr lang="fr-FR" sz="2000" dirty="0">
                <a:latin typeface="Tahoma" pitchFamily="34"/>
                <a:ea typeface="Tahoma" pitchFamily="34"/>
                <a:cs typeface="Tahoma" pitchFamily="34"/>
              </a:rPr>
              <a:t>Brochures d’info pas remises systématiquement</a:t>
            </a:r>
          </a:p>
          <a:p>
            <a:pPr lvl="0" algn="l" hangingPunct="0"/>
            <a:endParaRPr lang="fr-FR" sz="2000" dirty="0">
              <a:latin typeface="Tahoma" pitchFamily="34"/>
              <a:ea typeface="Tahoma" pitchFamily="34"/>
              <a:cs typeface="Tahoma" pitchFamily="34"/>
            </a:endParaRPr>
          </a:p>
          <a:p>
            <a:pPr lvl="0" algn="l" hangingPunct="0"/>
            <a:r>
              <a:rPr lang="fr-FR" sz="2000" dirty="0">
                <a:latin typeface="Tahoma" pitchFamily="34"/>
                <a:ea typeface="Tahoma" pitchFamily="34"/>
                <a:cs typeface="Tahoma" pitchFamily="34"/>
              </a:rPr>
              <a:t>Délais différents entre les personnes (1 jour VS 9 jours) donc JLD ou pas</a:t>
            </a:r>
          </a:p>
          <a:p>
            <a:pPr marL="1143000" lvl="1" indent="-457200" hangingPunct="0">
              <a:buFont typeface="Arial" panose="020B0604020202020204" pitchFamily="34" charset="0"/>
              <a:buChar char="•"/>
            </a:pPr>
            <a:endParaRPr lang="fr-FR" sz="2000" dirty="0">
              <a:latin typeface="Tahoma" pitchFamily="34"/>
              <a:ea typeface="Tahoma" pitchFamily="34"/>
              <a:cs typeface="Tahoma" pitchFamily="34"/>
            </a:endParaRPr>
          </a:p>
          <a:p>
            <a:pPr lvl="0" algn="l" hangingPunct="0"/>
            <a:r>
              <a:rPr lang="fr-FR" sz="2000" dirty="0">
                <a:latin typeface="Tahoma" pitchFamily="34"/>
                <a:ea typeface="Tahoma" pitchFamily="34"/>
                <a:cs typeface="Tahoma" pitchFamily="34"/>
              </a:rPr>
              <a:t>  </a:t>
            </a:r>
          </a:p>
        </p:txBody>
      </p:sp>
      <p:pic>
        <p:nvPicPr>
          <p:cNvPr id="4" name="Image 2">
            <a:extLst>
              <a:ext uri="{FF2B5EF4-FFF2-40B4-BE49-F238E27FC236}">
                <a16:creationId xmlns:a16="http://schemas.microsoft.com/office/drawing/2014/main" id="{CB3C6A7F-A9A0-AFC6-6AD7-C122239281E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0488597" y="5950083"/>
            <a:ext cx="1473116" cy="579601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40457310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21C486-997F-F3C3-659A-D07152CF2A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9">
            <a:extLst>
              <a:ext uri="{FF2B5EF4-FFF2-40B4-BE49-F238E27FC236}">
                <a16:creationId xmlns:a16="http://schemas.microsoft.com/office/drawing/2014/main" id="{18453DA8-B93C-59A7-9E27-BACFCCDC0F54}"/>
              </a:ext>
            </a:extLst>
          </p:cNvPr>
          <p:cNvSpPr txBox="1"/>
          <p:nvPr/>
        </p:nvSpPr>
        <p:spPr>
          <a:xfrm>
            <a:off x="838084" y="365403"/>
            <a:ext cx="10504800" cy="9554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0004" tIns="46798" rIns="90004" bIns="46798" anchor="ctr" anchorCtr="1" compatLnSpc="0">
            <a:noAutofit/>
          </a:bodyPr>
          <a:lstStyle/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7836" algn="l"/>
                <a:tab pos="896761" algn="l"/>
                <a:tab pos="1346042" algn="l"/>
                <a:tab pos="1795323" algn="l"/>
                <a:tab pos="2244595" algn="l"/>
                <a:tab pos="2693877" algn="l"/>
                <a:tab pos="3143158" algn="l"/>
                <a:tab pos="3592439" algn="l"/>
                <a:tab pos="4041721" algn="l"/>
                <a:tab pos="4491002" algn="l"/>
                <a:tab pos="4940283" algn="l"/>
                <a:tab pos="5389555" algn="l"/>
                <a:tab pos="5838837" algn="l"/>
                <a:tab pos="6288118" algn="l"/>
                <a:tab pos="6737399" algn="l"/>
                <a:tab pos="7186681" algn="l"/>
                <a:tab pos="7635962" algn="l"/>
                <a:tab pos="8085243" algn="l"/>
                <a:tab pos="8534515" algn="l"/>
                <a:tab pos="8983797" algn="l"/>
                <a:tab pos="9410757" algn="l"/>
                <a:tab pos="10134715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4400" b="1" i="0" u="none" strike="noStrike" kern="1200" cap="none" spc="0" baseline="0">
                <a:solidFill>
                  <a:srgbClr val="E4002B"/>
                </a:solidFill>
                <a:effectLst>
                  <a:outerShdw dist="17962" dir="2700000">
                    <a:srgbClr val="000000"/>
                  </a:outerShdw>
                </a:effectLst>
                <a:uFillTx/>
                <a:latin typeface="Tahoma" pitchFamily="34"/>
                <a:ea typeface="Microsoft YaHei" pitchFamily="34"/>
                <a:cs typeface="Tahoma" pitchFamily="34"/>
              </a:rPr>
              <a:t>La procédure de filtrage</a:t>
            </a:r>
          </a:p>
        </p:txBody>
      </p:sp>
      <p:sp>
        <p:nvSpPr>
          <p:cNvPr id="3" name="Sous-titre 7">
            <a:extLst>
              <a:ext uri="{FF2B5EF4-FFF2-40B4-BE49-F238E27FC236}">
                <a16:creationId xmlns:a16="http://schemas.microsoft.com/office/drawing/2014/main" id="{EBB857E7-EDFB-FF29-9C8C-71CE4738929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54614" y="1342083"/>
            <a:ext cx="10583997" cy="4607999"/>
          </a:xfrm>
        </p:spPr>
        <p:txBody>
          <a:bodyPr anchorCtr="0"/>
          <a:lstStyle/>
          <a:p>
            <a:pPr marR="0" lvl="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45000"/>
              <a:tabLst/>
              <a:defRPr/>
            </a:pPr>
            <a:r>
              <a:rPr lang="fr-FR" b="1" dirty="0">
                <a:solidFill>
                  <a:srgbClr val="FFC400"/>
                </a:solidFill>
                <a:latin typeface="Tahoma" pitchFamily="34"/>
                <a:ea typeface="Tahoma" pitchFamily="34"/>
                <a:cs typeface="Tahoma" pitchFamily="34"/>
              </a:rPr>
              <a:t>Quelles pistes contentieuses ?</a:t>
            </a:r>
            <a:r>
              <a:rPr lang="fr-FR" sz="2000" dirty="0">
                <a:latin typeface="Tahoma" pitchFamily="34"/>
                <a:ea typeface="Tahoma" pitchFamily="34"/>
                <a:cs typeface="Tahoma" pitchFamily="34"/>
              </a:rPr>
              <a:t> </a:t>
            </a:r>
          </a:p>
          <a:p>
            <a:pPr lvl="0" algn="l" hangingPunct="0"/>
            <a:r>
              <a:rPr lang="fr-FR" sz="2000" dirty="0">
                <a:latin typeface="Tahoma" pitchFamily="34"/>
                <a:ea typeface="Tahoma" pitchFamily="34"/>
                <a:cs typeface="Tahoma" pitchFamily="34"/>
              </a:rPr>
              <a:t>Devant les juridictions administratives :</a:t>
            </a:r>
          </a:p>
          <a:p>
            <a:pPr marL="342900" lvl="0" indent="-342900" algn="l" hangingPunct="0">
              <a:buFont typeface="Arial" panose="020B0604020202020204" pitchFamily="34" charset="0"/>
              <a:buChar char="•"/>
            </a:pPr>
            <a:r>
              <a:rPr lang="fr-FR" sz="2000" dirty="0">
                <a:latin typeface="Tahoma" pitchFamily="34"/>
                <a:ea typeface="Tahoma" pitchFamily="34"/>
                <a:cs typeface="Tahoma" pitchFamily="34"/>
              </a:rPr>
              <a:t>Décision d’orientation vers la PRAF de la préfecture : ce n’est pas le formulaire de filtrage</a:t>
            </a:r>
          </a:p>
          <a:p>
            <a:pPr marL="342900" lvl="0" indent="-342900" algn="l" hangingPunct="0">
              <a:buFont typeface="Arial" panose="020B0604020202020204" pitchFamily="34" charset="0"/>
              <a:buChar char="•"/>
            </a:pPr>
            <a:r>
              <a:rPr lang="fr-FR" sz="2000" dirty="0">
                <a:latin typeface="Tahoma" pitchFamily="34"/>
                <a:ea typeface="Tahoma" pitchFamily="34"/>
                <a:cs typeface="Tahoma" pitchFamily="34"/>
              </a:rPr>
              <a:t>Décision d’orientation de l’OFII vers le lieu d’hébergement</a:t>
            </a:r>
          </a:p>
          <a:p>
            <a:pPr marL="342900" lvl="0" indent="-342900" algn="l" hangingPunct="0">
              <a:buFont typeface="Arial" panose="020B0604020202020204" pitchFamily="34" charset="0"/>
              <a:buChar char="•"/>
            </a:pPr>
            <a:r>
              <a:rPr lang="fr-FR" sz="2000" dirty="0">
                <a:latin typeface="Tahoma" pitchFamily="34"/>
                <a:ea typeface="Tahoma" pitchFamily="34"/>
                <a:cs typeface="Tahoma" pitchFamily="34"/>
              </a:rPr>
              <a:t>Dysfonctionnement ANEF</a:t>
            </a:r>
          </a:p>
          <a:p>
            <a:pPr marL="342900" lvl="0" indent="-342900" algn="l" hangingPunct="0">
              <a:buFont typeface="Arial" panose="020B0604020202020204" pitchFamily="34" charset="0"/>
              <a:buChar char="•"/>
            </a:pPr>
            <a:r>
              <a:rPr lang="fr-FR" sz="2000" dirty="0">
                <a:latin typeface="Tahoma" pitchFamily="34"/>
                <a:ea typeface="Tahoma" pitchFamily="34"/>
                <a:cs typeface="Tahoma" pitchFamily="34"/>
              </a:rPr>
              <a:t>Mauvaise application de la procédure (outre-mer, frontières intérieures)</a:t>
            </a:r>
          </a:p>
          <a:p>
            <a:pPr marL="342900" lvl="0" indent="-342900" algn="l" hangingPunct="0">
              <a:buFont typeface="Arial" panose="020B0604020202020204" pitchFamily="34" charset="0"/>
              <a:buChar char="•"/>
            </a:pPr>
            <a:r>
              <a:rPr lang="fr-FR" sz="2000" dirty="0">
                <a:latin typeface="Tahoma" pitchFamily="34"/>
                <a:ea typeface="Tahoma" pitchFamily="34"/>
                <a:cs typeface="Tahoma" pitchFamily="34"/>
              </a:rPr>
              <a:t>Décisions de retrait implicite si non-respect des obligations de filtrage</a:t>
            </a:r>
          </a:p>
          <a:p>
            <a:pPr marL="342900" lvl="0" indent="-342900" algn="l" hangingPunct="0">
              <a:buFont typeface="Arial" panose="020B0604020202020204" pitchFamily="34" charset="0"/>
              <a:buChar char="•"/>
            </a:pPr>
            <a:endParaRPr lang="fr-FR" sz="2000" dirty="0">
              <a:latin typeface="Tahoma" pitchFamily="34"/>
              <a:ea typeface="Tahoma" pitchFamily="34"/>
              <a:cs typeface="Tahoma" pitchFamily="34"/>
            </a:endParaRPr>
          </a:p>
          <a:p>
            <a:pPr marL="342900" lvl="0" indent="-342900" algn="l" hangingPunct="0">
              <a:buFont typeface="Arial" panose="020B0604020202020204" pitchFamily="34" charset="0"/>
              <a:buChar char="•"/>
            </a:pPr>
            <a:r>
              <a:rPr lang="fr-FR" sz="2000" dirty="0">
                <a:latin typeface="Tahoma" pitchFamily="34"/>
                <a:ea typeface="Tahoma" pitchFamily="34"/>
                <a:cs typeface="Tahoma" pitchFamily="34"/>
              </a:rPr>
              <a:t>Contestation du refus d’entrée et du MZA : </a:t>
            </a:r>
          </a:p>
          <a:p>
            <a:pPr marL="1028700" lvl="1" indent="-342900" hangingPunct="0">
              <a:buFont typeface="Arial" panose="020B0604020202020204" pitchFamily="34" charset="0"/>
              <a:buChar char="•"/>
            </a:pPr>
            <a:r>
              <a:rPr lang="fr-FR" sz="2000" dirty="0">
                <a:latin typeface="Tahoma" pitchFamily="34"/>
                <a:ea typeface="Tahoma" pitchFamily="34"/>
                <a:cs typeface="Tahoma" pitchFamily="34"/>
              </a:rPr>
              <a:t>Au moment des contrôles ou pendant le filtrage : recours au fond</a:t>
            </a:r>
          </a:p>
          <a:p>
            <a:pPr marL="1028700" lvl="1" indent="-342900" hangingPunct="0">
              <a:buFont typeface="Arial" panose="020B0604020202020204" pitchFamily="34" charset="0"/>
              <a:buChar char="•"/>
            </a:pPr>
            <a:r>
              <a:rPr lang="fr-FR" sz="2000" dirty="0">
                <a:latin typeface="Tahoma" pitchFamily="34"/>
                <a:ea typeface="Tahoma" pitchFamily="34"/>
                <a:cs typeface="Tahoma" pitchFamily="34"/>
              </a:rPr>
              <a:t>A l’issue de la PRAF : recours au fond + référé</a:t>
            </a:r>
          </a:p>
          <a:p>
            <a:pPr lvl="0" algn="l" hangingPunct="0"/>
            <a:endParaRPr lang="fr-FR" sz="2000" dirty="0">
              <a:latin typeface="Tahoma" pitchFamily="34"/>
              <a:ea typeface="Tahoma" pitchFamily="34"/>
              <a:cs typeface="Tahoma" pitchFamily="34"/>
            </a:endParaRPr>
          </a:p>
          <a:p>
            <a:pPr lvl="0" algn="l" hangingPunct="0"/>
            <a:endParaRPr lang="fr-FR" sz="2000" dirty="0">
              <a:latin typeface="Tahoma" pitchFamily="34"/>
              <a:ea typeface="Tahoma" pitchFamily="34"/>
              <a:cs typeface="Tahoma" pitchFamily="34"/>
            </a:endParaRPr>
          </a:p>
          <a:p>
            <a:pPr marL="1143000" lvl="1" indent="-457200" hangingPunct="0">
              <a:buFont typeface="Arial" panose="020B0604020202020204" pitchFamily="34" charset="0"/>
              <a:buChar char="•"/>
            </a:pPr>
            <a:endParaRPr lang="fr-FR" sz="2000" dirty="0">
              <a:latin typeface="Tahoma" pitchFamily="34"/>
              <a:ea typeface="Tahoma" pitchFamily="34"/>
              <a:cs typeface="Tahoma" pitchFamily="34"/>
            </a:endParaRPr>
          </a:p>
          <a:p>
            <a:pPr lvl="0" algn="l" hangingPunct="0"/>
            <a:r>
              <a:rPr lang="fr-FR" sz="2000" dirty="0">
                <a:latin typeface="Tahoma" pitchFamily="34"/>
                <a:ea typeface="Tahoma" pitchFamily="34"/>
                <a:cs typeface="Tahoma" pitchFamily="34"/>
              </a:rPr>
              <a:t>  </a:t>
            </a:r>
          </a:p>
        </p:txBody>
      </p:sp>
      <p:pic>
        <p:nvPicPr>
          <p:cNvPr id="4" name="Image 2">
            <a:extLst>
              <a:ext uri="{FF2B5EF4-FFF2-40B4-BE49-F238E27FC236}">
                <a16:creationId xmlns:a16="http://schemas.microsoft.com/office/drawing/2014/main" id="{D2D7C511-C897-E973-9043-045A4B35EA3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0488597" y="5950083"/>
            <a:ext cx="1473116" cy="579601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25293178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D27AC4-0198-016E-F69A-C6FCBC1F59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9">
            <a:extLst>
              <a:ext uri="{FF2B5EF4-FFF2-40B4-BE49-F238E27FC236}">
                <a16:creationId xmlns:a16="http://schemas.microsoft.com/office/drawing/2014/main" id="{004AC618-95E5-8E49-47FB-8CE9FEBAAB68}"/>
              </a:ext>
            </a:extLst>
          </p:cNvPr>
          <p:cNvSpPr txBox="1"/>
          <p:nvPr/>
        </p:nvSpPr>
        <p:spPr>
          <a:xfrm>
            <a:off x="838084" y="365403"/>
            <a:ext cx="10504800" cy="9554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0004" tIns="46798" rIns="90004" bIns="46798" anchor="ctr" anchorCtr="1" compatLnSpc="0">
            <a:noAutofit/>
          </a:bodyPr>
          <a:lstStyle/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7836" algn="l"/>
                <a:tab pos="896761" algn="l"/>
                <a:tab pos="1346042" algn="l"/>
                <a:tab pos="1795323" algn="l"/>
                <a:tab pos="2244595" algn="l"/>
                <a:tab pos="2693877" algn="l"/>
                <a:tab pos="3143158" algn="l"/>
                <a:tab pos="3592439" algn="l"/>
                <a:tab pos="4041721" algn="l"/>
                <a:tab pos="4491002" algn="l"/>
                <a:tab pos="4940283" algn="l"/>
                <a:tab pos="5389555" algn="l"/>
                <a:tab pos="5838837" algn="l"/>
                <a:tab pos="6288118" algn="l"/>
                <a:tab pos="6737399" algn="l"/>
                <a:tab pos="7186681" algn="l"/>
                <a:tab pos="7635962" algn="l"/>
                <a:tab pos="8085243" algn="l"/>
                <a:tab pos="8534515" algn="l"/>
                <a:tab pos="8983797" algn="l"/>
                <a:tab pos="9410757" algn="l"/>
                <a:tab pos="10134715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4400" b="1" i="0" u="none" strike="noStrike" kern="1200" cap="none" spc="0" baseline="0">
                <a:solidFill>
                  <a:srgbClr val="E4002B"/>
                </a:solidFill>
                <a:effectLst>
                  <a:outerShdw dist="17962" dir="2700000">
                    <a:srgbClr val="000000"/>
                  </a:outerShdw>
                </a:effectLst>
                <a:uFillTx/>
                <a:latin typeface="Tahoma" pitchFamily="34"/>
                <a:ea typeface="Microsoft YaHei" pitchFamily="34"/>
                <a:cs typeface="Tahoma" pitchFamily="34"/>
              </a:rPr>
              <a:t>La procédure de filtrage</a:t>
            </a:r>
          </a:p>
        </p:txBody>
      </p:sp>
      <p:sp>
        <p:nvSpPr>
          <p:cNvPr id="3" name="Sous-titre 7">
            <a:extLst>
              <a:ext uri="{FF2B5EF4-FFF2-40B4-BE49-F238E27FC236}">
                <a16:creationId xmlns:a16="http://schemas.microsoft.com/office/drawing/2014/main" id="{8B37ACD7-CCC7-4256-6087-F6849830E788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54614" y="1342083"/>
            <a:ext cx="10583997" cy="4607999"/>
          </a:xfrm>
        </p:spPr>
        <p:txBody>
          <a:bodyPr anchorCtr="0"/>
          <a:lstStyle/>
          <a:p>
            <a:pPr marR="0" lvl="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45000"/>
              <a:tabLst/>
              <a:defRPr/>
            </a:pPr>
            <a:r>
              <a:rPr lang="fr-FR" b="1" dirty="0">
                <a:solidFill>
                  <a:srgbClr val="FFC400"/>
                </a:solidFill>
                <a:latin typeface="Tahoma" pitchFamily="34"/>
                <a:ea typeface="Tahoma" pitchFamily="34"/>
                <a:cs typeface="Tahoma" pitchFamily="34"/>
              </a:rPr>
              <a:t>Quelles pistes contentieuses ?</a:t>
            </a:r>
            <a:r>
              <a:rPr lang="fr-FR" sz="2000" dirty="0">
                <a:latin typeface="Tahoma" pitchFamily="34"/>
                <a:ea typeface="Tahoma" pitchFamily="34"/>
                <a:cs typeface="Tahoma" pitchFamily="34"/>
              </a:rPr>
              <a:t> </a:t>
            </a:r>
          </a:p>
          <a:p>
            <a:pPr lvl="0" algn="l" hangingPunct="0"/>
            <a:r>
              <a:rPr lang="fr-FR" sz="2000" dirty="0">
                <a:latin typeface="Tahoma" pitchFamily="34"/>
                <a:ea typeface="Tahoma" pitchFamily="34"/>
                <a:cs typeface="Tahoma" pitchFamily="34"/>
              </a:rPr>
              <a:t>Devant le juge judiciaire</a:t>
            </a:r>
          </a:p>
          <a:p>
            <a:pPr marL="342900" lvl="0" indent="-342900" algn="l" hangingPunct="0">
              <a:buFont typeface="Arial" panose="020B0604020202020204" pitchFamily="34" charset="0"/>
              <a:buChar char="•"/>
            </a:pPr>
            <a:r>
              <a:rPr lang="fr-FR" sz="2000" dirty="0">
                <a:latin typeface="Tahoma" pitchFamily="34"/>
                <a:ea typeface="Tahoma" pitchFamily="34"/>
                <a:cs typeface="Tahoma" pitchFamily="34"/>
              </a:rPr>
              <a:t>Irrégularités des procédures de filtrage, notamment délais</a:t>
            </a:r>
          </a:p>
          <a:p>
            <a:pPr marL="342900" lvl="0" indent="-342900" algn="l" hangingPunct="0">
              <a:buFont typeface="Arial" panose="020B0604020202020204" pitchFamily="34" charset="0"/>
              <a:buChar char="•"/>
            </a:pPr>
            <a:r>
              <a:rPr lang="fr-FR" sz="2000" dirty="0">
                <a:latin typeface="Tahoma" pitchFamily="34"/>
                <a:ea typeface="Tahoma" pitchFamily="34"/>
                <a:cs typeface="Tahoma" pitchFamily="34"/>
              </a:rPr>
              <a:t>Impossibilité pour le juge de vérifier les qualités des personnes faisant le filtrage</a:t>
            </a:r>
          </a:p>
          <a:p>
            <a:pPr marL="342900" lvl="0" indent="-342900" algn="l" hangingPunct="0">
              <a:buFont typeface="Arial" panose="020B0604020202020204" pitchFamily="34" charset="0"/>
              <a:buChar char="•"/>
            </a:pPr>
            <a:r>
              <a:rPr lang="fr-FR" sz="2000" dirty="0">
                <a:latin typeface="Tahoma" pitchFamily="34"/>
                <a:ea typeface="Tahoma" pitchFamily="34"/>
                <a:cs typeface="Tahoma" pitchFamily="34"/>
              </a:rPr>
              <a:t>Défaut d’information sur les droits, pas de remise de brochure</a:t>
            </a:r>
          </a:p>
          <a:p>
            <a:pPr marL="342900" lvl="0" indent="-342900" algn="l" hangingPunct="0">
              <a:buFont typeface="Arial" panose="020B0604020202020204" pitchFamily="34" charset="0"/>
              <a:buChar char="•"/>
            </a:pPr>
            <a:r>
              <a:rPr lang="fr-FR" sz="2000" dirty="0">
                <a:latin typeface="Tahoma" pitchFamily="34"/>
                <a:ea typeface="Tahoma" pitchFamily="34"/>
                <a:cs typeface="Tahoma" pitchFamily="34"/>
              </a:rPr>
              <a:t>Non-respect du droit de communiquer</a:t>
            </a:r>
          </a:p>
          <a:p>
            <a:pPr marL="342900" lvl="0" indent="-342900" algn="l" hangingPunct="0">
              <a:buFont typeface="Arial" panose="020B0604020202020204" pitchFamily="34" charset="0"/>
              <a:buChar char="•"/>
            </a:pPr>
            <a:r>
              <a:rPr lang="fr-FR" sz="2000" dirty="0">
                <a:latin typeface="Tahoma" pitchFamily="34"/>
                <a:ea typeface="Tahoma" pitchFamily="34"/>
                <a:cs typeface="Tahoma" pitchFamily="34"/>
              </a:rPr>
              <a:t>Défaut d’interprète à tous les stades du filtrage</a:t>
            </a:r>
          </a:p>
          <a:p>
            <a:pPr marL="342900" lvl="0" indent="-342900" algn="l" hangingPunct="0">
              <a:buFont typeface="Arial" panose="020B0604020202020204" pitchFamily="34" charset="0"/>
              <a:buChar char="•"/>
            </a:pPr>
            <a:r>
              <a:rPr lang="fr-FR" sz="2000" dirty="0">
                <a:latin typeface="Tahoma" pitchFamily="34"/>
                <a:ea typeface="Tahoma" pitchFamily="34"/>
                <a:cs typeface="Tahoma" pitchFamily="34"/>
              </a:rPr>
              <a:t>Contestation certificat de non contre indication de l’état de santé avec une mesure d’enfermement (+ saisine de l’ordre des médecins)</a:t>
            </a:r>
          </a:p>
          <a:p>
            <a:pPr marL="342900" lvl="0" indent="-342900" algn="l" hangingPunct="0">
              <a:buFont typeface="Arial" panose="020B0604020202020204" pitchFamily="34" charset="0"/>
              <a:buChar char="•"/>
            </a:pPr>
            <a:r>
              <a:rPr lang="fr-FR" sz="2000" dirty="0">
                <a:latin typeface="Tahoma" pitchFamily="34"/>
                <a:ea typeface="Tahoma" pitchFamily="34"/>
                <a:cs typeface="Tahoma" pitchFamily="34"/>
              </a:rPr>
              <a:t>Absence/insuffisance d’examen de la vulnérabilité (1 JP positive), y compris pour les mineurs</a:t>
            </a:r>
          </a:p>
          <a:p>
            <a:pPr marL="342900" lvl="0" indent="-342900" algn="l" hangingPunct="0">
              <a:buFont typeface="Arial" panose="020B0604020202020204" pitchFamily="34" charset="0"/>
              <a:buChar char="•"/>
            </a:pPr>
            <a:r>
              <a:rPr lang="fr-FR" sz="2000" dirty="0">
                <a:latin typeface="Tahoma" pitchFamily="34"/>
                <a:ea typeface="Tahoma" pitchFamily="34"/>
                <a:cs typeface="Tahoma" pitchFamily="34"/>
              </a:rPr>
              <a:t>Non application de la procédure filtrage frontière</a:t>
            </a:r>
          </a:p>
          <a:p>
            <a:pPr marL="1028700" lvl="1" indent="-342900" hangingPunct="0">
              <a:buFont typeface="Arial" panose="020B0604020202020204" pitchFamily="34" charset="0"/>
              <a:buChar char="•"/>
            </a:pPr>
            <a:r>
              <a:rPr lang="fr-FR" sz="2000" dirty="0">
                <a:latin typeface="Tahoma" pitchFamily="34"/>
                <a:ea typeface="Tahoma" pitchFamily="34"/>
                <a:cs typeface="Tahoma" pitchFamily="34"/>
              </a:rPr>
              <a:t>Outre-mer</a:t>
            </a:r>
          </a:p>
          <a:p>
            <a:pPr marL="1028700" lvl="1" indent="-342900" hangingPunct="0">
              <a:buFont typeface="Arial" panose="020B0604020202020204" pitchFamily="34" charset="0"/>
              <a:buChar char="•"/>
            </a:pPr>
            <a:r>
              <a:rPr lang="fr-FR" sz="2000" dirty="0">
                <a:latin typeface="Tahoma" pitchFamily="34"/>
                <a:ea typeface="Tahoma" pitchFamily="34"/>
                <a:cs typeface="Tahoma" pitchFamily="34"/>
              </a:rPr>
              <a:t>Frontières intérieures aériennes</a:t>
            </a:r>
          </a:p>
          <a:p>
            <a:pPr lvl="0" algn="l" hangingPunct="0"/>
            <a:endParaRPr lang="fr-FR" sz="2000" dirty="0">
              <a:latin typeface="Tahoma" pitchFamily="34"/>
              <a:ea typeface="Tahoma" pitchFamily="34"/>
              <a:cs typeface="Tahoma" pitchFamily="34"/>
            </a:endParaRPr>
          </a:p>
          <a:p>
            <a:pPr lvl="0" algn="l" hangingPunct="0"/>
            <a:endParaRPr lang="fr-FR" sz="2000" dirty="0">
              <a:latin typeface="Tahoma" pitchFamily="34"/>
              <a:ea typeface="Tahoma" pitchFamily="34"/>
              <a:cs typeface="Tahoma" pitchFamily="34"/>
            </a:endParaRPr>
          </a:p>
          <a:p>
            <a:pPr marL="1143000" lvl="1" indent="-457200" hangingPunct="0">
              <a:buFont typeface="Arial" panose="020B0604020202020204" pitchFamily="34" charset="0"/>
              <a:buChar char="•"/>
            </a:pPr>
            <a:endParaRPr lang="fr-FR" sz="2000" dirty="0">
              <a:latin typeface="Tahoma" pitchFamily="34"/>
              <a:ea typeface="Tahoma" pitchFamily="34"/>
              <a:cs typeface="Tahoma" pitchFamily="34"/>
            </a:endParaRPr>
          </a:p>
          <a:p>
            <a:pPr lvl="0" algn="l" hangingPunct="0"/>
            <a:r>
              <a:rPr lang="fr-FR" sz="2000" dirty="0">
                <a:latin typeface="Tahoma" pitchFamily="34"/>
                <a:ea typeface="Tahoma" pitchFamily="34"/>
                <a:cs typeface="Tahoma" pitchFamily="34"/>
              </a:rPr>
              <a:t>  </a:t>
            </a:r>
          </a:p>
        </p:txBody>
      </p:sp>
      <p:pic>
        <p:nvPicPr>
          <p:cNvPr id="4" name="Image 2">
            <a:extLst>
              <a:ext uri="{FF2B5EF4-FFF2-40B4-BE49-F238E27FC236}">
                <a16:creationId xmlns:a16="http://schemas.microsoft.com/office/drawing/2014/main" id="{51789646-3355-A4EF-E2CF-265C18EEC2E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0488597" y="5950083"/>
            <a:ext cx="1473116" cy="579601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7378768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4440C0-0DD4-9970-4ACD-4D4628C752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9">
            <a:extLst>
              <a:ext uri="{FF2B5EF4-FFF2-40B4-BE49-F238E27FC236}">
                <a16:creationId xmlns:a16="http://schemas.microsoft.com/office/drawing/2014/main" id="{9F19019B-1822-DB0C-C6ED-F916E92FFD2A}"/>
              </a:ext>
            </a:extLst>
          </p:cNvPr>
          <p:cNvSpPr txBox="1"/>
          <p:nvPr/>
        </p:nvSpPr>
        <p:spPr>
          <a:xfrm>
            <a:off x="838084" y="365403"/>
            <a:ext cx="10504800" cy="9554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0004" tIns="46798" rIns="90004" bIns="46798" anchor="ctr" anchorCtr="1" compatLnSpc="0">
            <a:noAutofit/>
          </a:bodyPr>
          <a:lstStyle/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7836" algn="l"/>
                <a:tab pos="896761" algn="l"/>
                <a:tab pos="1346042" algn="l"/>
                <a:tab pos="1795323" algn="l"/>
                <a:tab pos="2244595" algn="l"/>
                <a:tab pos="2693877" algn="l"/>
                <a:tab pos="3143158" algn="l"/>
                <a:tab pos="3592439" algn="l"/>
                <a:tab pos="4041721" algn="l"/>
                <a:tab pos="4491002" algn="l"/>
                <a:tab pos="4940283" algn="l"/>
                <a:tab pos="5389555" algn="l"/>
                <a:tab pos="5838837" algn="l"/>
                <a:tab pos="6288118" algn="l"/>
                <a:tab pos="6737399" algn="l"/>
                <a:tab pos="7186681" algn="l"/>
                <a:tab pos="7635962" algn="l"/>
                <a:tab pos="8085243" algn="l"/>
                <a:tab pos="8534515" algn="l"/>
                <a:tab pos="8983797" algn="l"/>
                <a:tab pos="9410757" algn="l"/>
                <a:tab pos="10134715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4400" b="1" i="0" u="none" strike="noStrike" kern="1200" cap="none" spc="0" baseline="0">
                <a:solidFill>
                  <a:srgbClr val="E4002B"/>
                </a:solidFill>
                <a:effectLst>
                  <a:outerShdw dist="17962" dir="2700000">
                    <a:srgbClr val="000000"/>
                  </a:outerShdw>
                </a:effectLst>
                <a:uFillTx/>
                <a:latin typeface="Tahoma" pitchFamily="34"/>
                <a:ea typeface="Microsoft YaHei" pitchFamily="34"/>
                <a:cs typeface="Tahoma" pitchFamily="34"/>
              </a:rPr>
              <a:t>La procédure de filtrage</a:t>
            </a:r>
          </a:p>
        </p:txBody>
      </p:sp>
      <p:sp>
        <p:nvSpPr>
          <p:cNvPr id="3" name="Sous-titre 7">
            <a:extLst>
              <a:ext uri="{FF2B5EF4-FFF2-40B4-BE49-F238E27FC236}">
                <a16:creationId xmlns:a16="http://schemas.microsoft.com/office/drawing/2014/main" id="{329F4457-1F6E-B250-8D78-6F930A9755FC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54614" y="1342083"/>
            <a:ext cx="10583997" cy="4607999"/>
          </a:xfrm>
        </p:spPr>
        <p:txBody>
          <a:bodyPr anchorCtr="0"/>
          <a:lstStyle/>
          <a:p>
            <a:pPr marR="0" lvl="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45000"/>
              <a:tabLst/>
              <a:defRPr/>
            </a:pPr>
            <a:r>
              <a:rPr lang="fr-FR" sz="2800" b="1" dirty="0">
                <a:solidFill>
                  <a:srgbClr val="FFC400"/>
                </a:solidFill>
                <a:latin typeface="Tahoma" pitchFamily="34"/>
                <a:ea typeface="Tahoma" pitchFamily="34"/>
                <a:cs typeface="Tahoma" pitchFamily="34"/>
              </a:rPr>
              <a:t>Quelles pistes contentieuses ?</a:t>
            </a:r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 </a:t>
            </a:r>
          </a:p>
          <a:p>
            <a:pPr lvl="0" algn="l" hangingPunct="0"/>
            <a:endParaRPr lang="fr-FR" dirty="0">
              <a:latin typeface="Tahoma" pitchFamily="34"/>
              <a:ea typeface="Tahoma" pitchFamily="34"/>
              <a:cs typeface="Tahoma" pitchFamily="34"/>
            </a:endParaRPr>
          </a:p>
          <a:p>
            <a:pPr lvl="0" algn="l" hangingPunct="0"/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Contentieux de principe</a:t>
            </a:r>
          </a:p>
          <a:p>
            <a:pPr marL="342900" lvl="0" indent="-342900" algn="l" hangingPunct="0">
              <a:buFont typeface="Arial" panose="020B0604020202020204" pitchFamily="34" charset="0"/>
              <a:buChar char="•"/>
            </a:pPr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Décrets, arrêtés et circulaires + fiches techniques</a:t>
            </a:r>
          </a:p>
          <a:p>
            <a:pPr marL="342900" lvl="0" indent="-342900" algn="l" hangingPunct="0">
              <a:buFont typeface="Arial" panose="020B0604020202020204" pitchFamily="34" charset="0"/>
              <a:buChar char="•"/>
            </a:pPr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Formulaire vulnérabilité</a:t>
            </a:r>
          </a:p>
          <a:p>
            <a:pPr marL="342900" lvl="0" indent="-342900" algn="l" hangingPunct="0">
              <a:buFont typeface="Arial" panose="020B0604020202020204" pitchFamily="34" charset="0"/>
              <a:buChar char="•"/>
            </a:pPr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Ordonnances  </a:t>
            </a:r>
          </a:p>
          <a:p>
            <a:pPr marL="342900" lvl="0" indent="-342900" algn="l" hangingPunct="0">
              <a:buFont typeface="Arial" panose="020B0604020202020204" pitchFamily="34" charset="0"/>
              <a:buChar char="•"/>
            </a:pPr>
            <a:endParaRPr lang="fr-FR" dirty="0">
              <a:latin typeface="Tahoma" pitchFamily="34"/>
              <a:ea typeface="Tahoma" pitchFamily="34"/>
              <a:cs typeface="Tahoma" pitchFamily="34"/>
            </a:endParaRPr>
          </a:p>
          <a:p>
            <a:pPr lvl="0" algn="l" hangingPunct="0"/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Autres pistes : </a:t>
            </a:r>
          </a:p>
          <a:p>
            <a:pPr marL="342900" lvl="0" indent="-342900" algn="l" hangingPunct="0">
              <a:buFont typeface="Arial" panose="020B0604020202020204" pitchFamily="34" charset="0"/>
              <a:buChar char="•"/>
            </a:pPr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CEDH</a:t>
            </a:r>
          </a:p>
          <a:p>
            <a:pPr marL="342900" lvl="0" indent="-342900" algn="l" hangingPunct="0">
              <a:buFont typeface="Arial" panose="020B0604020202020204" pitchFamily="34" charset="0"/>
              <a:buChar char="•"/>
            </a:pPr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CJUE, questions préjudicielles</a:t>
            </a:r>
          </a:p>
          <a:p>
            <a:pPr marL="342900" lvl="0" indent="-342900" algn="l" hangingPunct="0">
              <a:buFont typeface="Arial" panose="020B0604020202020204" pitchFamily="34" charset="0"/>
              <a:buChar char="•"/>
            </a:pPr>
            <a:endParaRPr lang="fr-FR" dirty="0">
              <a:latin typeface="Tahoma" pitchFamily="34"/>
              <a:ea typeface="Tahoma" pitchFamily="34"/>
              <a:cs typeface="Tahoma" pitchFamily="34"/>
            </a:endParaRPr>
          </a:p>
          <a:p>
            <a:pPr lvl="0" algn="l" hangingPunct="0"/>
            <a:endParaRPr lang="fr-FR" dirty="0">
              <a:latin typeface="Tahoma" pitchFamily="34"/>
              <a:ea typeface="Tahoma" pitchFamily="34"/>
              <a:cs typeface="Tahoma" pitchFamily="34"/>
            </a:endParaRPr>
          </a:p>
          <a:p>
            <a:pPr lvl="0" algn="l" hangingPunct="0"/>
            <a:endParaRPr lang="fr-FR" dirty="0">
              <a:latin typeface="Tahoma" pitchFamily="34"/>
              <a:ea typeface="Tahoma" pitchFamily="34"/>
              <a:cs typeface="Tahoma" pitchFamily="34"/>
            </a:endParaRPr>
          </a:p>
          <a:p>
            <a:pPr marL="1143000" lvl="1" indent="-457200" hangingPunct="0">
              <a:buFont typeface="Arial" panose="020B0604020202020204" pitchFamily="34" charset="0"/>
              <a:buChar char="•"/>
            </a:pPr>
            <a:endParaRPr lang="fr-FR" dirty="0">
              <a:latin typeface="Tahoma" pitchFamily="34"/>
              <a:ea typeface="Tahoma" pitchFamily="34"/>
              <a:cs typeface="Tahoma" pitchFamily="34"/>
            </a:endParaRPr>
          </a:p>
          <a:p>
            <a:pPr lvl="0" algn="l" hangingPunct="0"/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  </a:t>
            </a:r>
          </a:p>
        </p:txBody>
      </p:sp>
      <p:pic>
        <p:nvPicPr>
          <p:cNvPr id="4" name="Image 2">
            <a:extLst>
              <a:ext uri="{FF2B5EF4-FFF2-40B4-BE49-F238E27FC236}">
                <a16:creationId xmlns:a16="http://schemas.microsoft.com/office/drawing/2014/main" id="{3FE43280-F8E6-617A-0A17-52D9402798C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0488597" y="5950083"/>
            <a:ext cx="1473116" cy="579601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7914398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5DC7E0-9950-B9E2-1352-4BB6B914BB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9">
            <a:extLst>
              <a:ext uri="{FF2B5EF4-FFF2-40B4-BE49-F238E27FC236}">
                <a16:creationId xmlns:a16="http://schemas.microsoft.com/office/drawing/2014/main" id="{A9594F0D-C85E-4E99-F079-BF1687654D9B}"/>
              </a:ext>
            </a:extLst>
          </p:cNvPr>
          <p:cNvSpPr txBox="1"/>
          <p:nvPr/>
        </p:nvSpPr>
        <p:spPr>
          <a:xfrm>
            <a:off x="838084" y="365403"/>
            <a:ext cx="10504800" cy="9554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0004" tIns="46798" rIns="90004" bIns="46798" anchor="ctr" anchorCtr="1" compatLnSpc="0">
            <a:noAutofit/>
          </a:bodyPr>
          <a:lstStyle/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7836" algn="l"/>
                <a:tab pos="896761" algn="l"/>
                <a:tab pos="1346042" algn="l"/>
                <a:tab pos="1795323" algn="l"/>
                <a:tab pos="2244595" algn="l"/>
                <a:tab pos="2693877" algn="l"/>
                <a:tab pos="3143158" algn="l"/>
                <a:tab pos="3592439" algn="l"/>
                <a:tab pos="4041721" algn="l"/>
                <a:tab pos="4491002" algn="l"/>
                <a:tab pos="4940283" algn="l"/>
                <a:tab pos="5389555" algn="l"/>
                <a:tab pos="5838837" algn="l"/>
                <a:tab pos="6288118" algn="l"/>
                <a:tab pos="6737399" algn="l"/>
                <a:tab pos="7186681" algn="l"/>
                <a:tab pos="7635962" algn="l"/>
                <a:tab pos="8085243" algn="l"/>
                <a:tab pos="8534515" algn="l"/>
                <a:tab pos="8983797" algn="l"/>
                <a:tab pos="9410757" algn="l"/>
                <a:tab pos="10134715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4400" b="1" i="0" u="none" strike="noStrike" kern="1200" cap="none" spc="0" baseline="0">
                <a:solidFill>
                  <a:srgbClr val="E4002B"/>
                </a:solidFill>
                <a:effectLst>
                  <a:outerShdw dist="17962" dir="2700000">
                    <a:srgbClr val="000000"/>
                  </a:outerShdw>
                </a:effectLst>
                <a:uFillTx/>
                <a:latin typeface="Tahoma" pitchFamily="34"/>
                <a:ea typeface="Microsoft YaHei" pitchFamily="34"/>
                <a:cs typeface="Tahoma" pitchFamily="34"/>
              </a:rPr>
              <a:t>La procédure de filtrage</a:t>
            </a:r>
          </a:p>
        </p:txBody>
      </p:sp>
      <p:sp>
        <p:nvSpPr>
          <p:cNvPr id="3" name="Sous-titre 7">
            <a:extLst>
              <a:ext uri="{FF2B5EF4-FFF2-40B4-BE49-F238E27FC236}">
                <a16:creationId xmlns:a16="http://schemas.microsoft.com/office/drawing/2014/main" id="{746199B1-048F-E3B6-33A8-FBDCCA9C4783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54614" y="1342083"/>
            <a:ext cx="10583997" cy="4607999"/>
          </a:xfrm>
        </p:spPr>
        <p:txBody>
          <a:bodyPr anchorCtr="0"/>
          <a:lstStyle/>
          <a:p>
            <a:pPr marR="0" lvl="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45000"/>
              <a:tabLst/>
              <a:defRPr/>
            </a:pPr>
            <a:r>
              <a:rPr lang="fr-FR" sz="2800" b="1" dirty="0">
                <a:solidFill>
                  <a:srgbClr val="FFC400"/>
                </a:solidFill>
                <a:latin typeface="Tahoma" pitchFamily="34"/>
                <a:ea typeface="Tahoma" pitchFamily="34"/>
                <a:cs typeface="Tahoma" pitchFamily="34"/>
              </a:rPr>
              <a:t>Les besoins de l’Anafé</a:t>
            </a:r>
          </a:p>
          <a:p>
            <a:pPr marL="342900" marR="0" lvl="0" indent="-34290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45000"/>
              <a:buFont typeface="Arial" panose="020B0604020202020204" pitchFamily="34" charset="0"/>
              <a:buChar char="•"/>
              <a:tabLst/>
              <a:defRPr/>
            </a:pPr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Transmission des dossiers de procédure</a:t>
            </a:r>
          </a:p>
          <a:p>
            <a:pPr marL="342900" marR="0" lvl="0" indent="-34290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45000"/>
              <a:buFont typeface="Arial" panose="020B0604020202020204" pitchFamily="34" charset="0"/>
              <a:buChar char="•"/>
              <a:tabLst/>
              <a:defRPr/>
            </a:pPr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Transmission des JP</a:t>
            </a:r>
          </a:p>
          <a:p>
            <a:pPr marL="342900" marR="0" lvl="0" indent="-34290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45000"/>
              <a:buFont typeface="Arial" panose="020B0604020202020204" pitchFamily="34" charset="0"/>
              <a:buChar char="•"/>
              <a:tabLst/>
              <a:defRPr/>
            </a:pPr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Co-construction des modèles de recours</a:t>
            </a:r>
          </a:p>
          <a:p>
            <a:pPr marL="342900" marR="0" lvl="0" indent="-34290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45000"/>
              <a:buFont typeface="Arial" panose="020B0604020202020204" pitchFamily="34" charset="0"/>
              <a:buChar char="•"/>
              <a:tabLst/>
              <a:defRPr/>
            </a:pPr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CR des visites des bâtonniers ou de leurs représentant.es</a:t>
            </a:r>
          </a:p>
          <a:p>
            <a:pPr marL="342900" marR="0" lvl="0" indent="-34290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45000"/>
              <a:buFont typeface="Arial" panose="020B0604020202020204" pitchFamily="34" charset="0"/>
              <a:buChar char="•"/>
              <a:tabLst/>
              <a:defRPr/>
            </a:pPr>
            <a:endParaRPr lang="fr-FR" dirty="0">
              <a:latin typeface="Tahoma" pitchFamily="34"/>
              <a:ea typeface="Tahoma" pitchFamily="34"/>
              <a:cs typeface="Tahoma" pitchFamily="34"/>
            </a:endParaRPr>
          </a:p>
          <a:p>
            <a:pPr algn="l" hangingPunct="0">
              <a:defRPr/>
            </a:pPr>
            <a:r>
              <a:rPr lang="fr-FR" sz="2800" b="1" dirty="0">
                <a:solidFill>
                  <a:srgbClr val="FFC400"/>
                </a:solidFill>
                <a:latin typeface="Tahoma" pitchFamily="34"/>
                <a:ea typeface="Tahoma" pitchFamily="34"/>
                <a:cs typeface="Tahoma" pitchFamily="34"/>
              </a:rPr>
              <a:t>Le soutien par l’Anafé</a:t>
            </a:r>
          </a:p>
          <a:p>
            <a:pPr marL="342900" marR="0" lvl="0" indent="-34290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45000"/>
              <a:buFont typeface="Arial" panose="020B0604020202020204" pitchFamily="34" charset="0"/>
              <a:buChar char="•"/>
              <a:tabLst/>
              <a:defRPr/>
            </a:pPr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Information de terrain</a:t>
            </a:r>
          </a:p>
          <a:p>
            <a:pPr marL="342900" marR="0" lvl="0" indent="-34290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45000"/>
              <a:buFont typeface="Arial" panose="020B0604020202020204" pitchFamily="34" charset="0"/>
              <a:buChar char="•"/>
              <a:tabLst/>
              <a:defRPr/>
            </a:pPr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Actualité des ZA</a:t>
            </a:r>
          </a:p>
          <a:p>
            <a:pPr marL="342900" marR="0" lvl="0" indent="-34290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45000"/>
              <a:buFont typeface="Arial" panose="020B0604020202020204" pitchFamily="34" charset="0"/>
              <a:buChar char="•"/>
              <a:tabLst/>
              <a:defRPr/>
            </a:pPr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Soutien aux contentieux de principe</a:t>
            </a:r>
          </a:p>
          <a:p>
            <a:pPr marL="342900" marR="0" lvl="0" indent="-342900" algn="l" defTabSz="9144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45000"/>
              <a:buFont typeface="Arial" panose="020B0604020202020204" pitchFamily="34" charset="0"/>
              <a:buChar char="•"/>
              <a:tabLst/>
              <a:defRPr/>
            </a:pPr>
            <a:endParaRPr lang="fr-FR" dirty="0">
              <a:latin typeface="Tahoma" pitchFamily="34"/>
              <a:ea typeface="Tahoma" pitchFamily="34"/>
              <a:cs typeface="Tahoma" pitchFamily="34"/>
            </a:endParaRPr>
          </a:p>
          <a:p>
            <a:pPr lvl="0" algn="l" hangingPunct="0"/>
            <a:endParaRPr lang="fr-FR" dirty="0">
              <a:latin typeface="Tahoma" pitchFamily="34"/>
              <a:ea typeface="Tahoma" pitchFamily="34"/>
              <a:cs typeface="Tahoma" pitchFamily="34"/>
            </a:endParaRPr>
          </a:p>
          <a:p>
            <a:pPr lvl="0" algn="l" hangingPunct="0"/>
            <a:endParaRPr lang="fr-FR" dirty="0">
              <a:latin typeface="Tahoma" pitchFamily="34"/>
              <a:ea typeface="Tahoma" pitchFamily="34"/>
              <a:cs typeface="Tahoma" pitchFamily="34"/>
            </a:endParaRPr>
          </a:p>
          <a:p>
            <a:pPr marL="1143000" lvl="1" indent="-457200" hangingPunct="0">
              <a:buFont typeface="Arial" panose="020B0604020202020204" pitchFamily="34" charset="0"/>
              <a:buChar char="•"/>
            </a:pPr>
            <a:endParaRPr lang="fr-FR" dirty="0">
              <a:latin typeface="Tahoma" pitchFamily="34"/>
              <a:ea typeface="Tahoma" pitchFamily="34"/>
              <a:cs typeface="Tahoma" pitchFamily="34"/>
            </a:endParaRPr>
          </a:p>
          <a:p>
            <a:pPr lvl="0" algn="l" hangingPunct="0"/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  </a:t>
            </a:r>
          </a:p>
        </p:txBody>
      </p:sp>
      <p:pic>
        <p:nvPicPr>
          <p:cNvPr id="4" name="Image 2">
            <a:extLst>
              <a:ext uri="{FF2B5EF4-FFF2-40B4-BE49-F238E27FC236}">
                <a16:creationId xmlns:a16="http://schemas.microsoft.com/office/drawing/2014/main" id="{DE56A3F6-9599-C093-78B1-BDDC90EA1F9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0488597" y="5950083"/>
            <a:ext cx="1473116" cy="579601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573629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CB5E91-43EB-3F3A-4D47-29CF14B2EB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2">
            <a:extLst>
              <a:ext uri="{FF2B5EF4-FFF2-40B4-BE49-F238E27FC236}">
                <a16:creationId xmlns:a16="http://schemas.microsoft.com/office/drawing/2014/main" id="{8576A106-7D9A-4749-5FC9-89DC936B499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0488835" y="5949625"/>
            <a:ext cx="1473006" cy="57936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Sous-titre 5">
            <a:extLst>
              <a:ext uri="{FF2B5EF4-FFF2-40B4-BE49-F238E27FC236}">
                <a16:creationId xmlns:a16="http://schemas.microsoft.com/office/drawing/2014/main" id="{B13A0677-B1F8-0E65-3430-1EC170165B58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77774" y="1321079"/>
            <a:ext cx="9825346" cy="5171398"/>
          </a:xfrm>
        </p:spPr>
        <p:txBody>
          <a:bodyPr/>
          <a:lstStyle/>
          <a:p>
            <a:pPr lvl="0" algn="l"/>
            <a:r>
              <a:rPr lang="fr-FR" sz="2200" b="1" dirty="0">
                <a:latin typeface="Tahoma" pitchFamily="34"/>
                <a:ea typeface="Tahoma" pitchFamily="34"/>
                <a:cs typeface="Tahoma" pitchFamily="34"/>
              </a:rPr>
              <a:t>La fiction de non-entrée sur le territoire, en droit français :</a:t>
            </a:r>
          </a:p>
          <a:p>
            <a:pPr marL="1142890" lvl="0" indent="-1142890" algn="l">
              <a:buFont typeface="Times New Roman" pitchFamily="18"/>
              <a:buChar char="-"/>
            </a:pPr>
            <a:endParaRPr lang="fr-FR" sz="1600" dirty="0">
              <a:latin typeface="Tahoma" pitchFamily="34"/>
              <a:ea typeface="Tahoma" pitchFamily="34"/>
              <a:cs typeface="Tahoma" pitchFamily="34"/>
            </a:endParaRPr>
          </a:p>
          <a:p>
            <a:pPr marL="342863" lvl="0" indent="-342863" algn="l">
              <a:buFont typeface="Times New Roman" pitchFamily="18"/>
              <a:buChar char="•"/>
            </a:pPr>
            <a:r>
              <a:rPr lang="fr-FR" sz="2200" dirty="0">
                <a:latin typeface="Tahoma" pitchFamily="34"/>
                <a:ea typeface="Tahoma" pitchFamily="34"/>
                <a:cs typeface="Tahoma" pitchFamily="34"/>
              </a:rPr>
              <a:t>Régime juridique de la zone d’attente depuis 1992</a:t>
            </a:r>
          </a:p>
          <a:p>
            <a:pPr marL="342863" lvl="0" indent="-342863" algn="l">
              <a:buFont typeface="Times New Roman" pitchFamily="18"/>
              <a:buChar char="•"/>
            </a:pPr>
            <a:r>
              <a:rPr lang="fr-FR" sz="2200" dirty="0">
                <a:latin typeface="Tahoma" pitchFamily="34"/>
                <a:ea typeface="Tahoma" pitchFamily="34"/>
                <a:cs typeface="Tahoma" pitchFamily="34"/>
              </a:rPr>
              <a:t>SAS, lieux d’enfermement aux frontières dans les ports, aéroports, gares desservant l’international</a:t>
            </a:r>
          </a:p>
          <a:p>
            <a:pPr marL="342863" lvl="0" indent="-342863" algn="l">
              <a:buFont typeface="Times New Roman" pitchFamily="18"/>
              <a:buChar char="•"/>
            </a:pPr>
            <a:r>
              <a:rPr lang="fr-FR" sz="2200" dirty="0">
                <a:latin typeface="Tahoma" pitchFamily="34"/>
                <a:ea typeface="Tahoma" pitchFamily="34"/>
                <a:cs typeface="Tahoma" pitchFamily="34"/>
              </a:rPr>
              <a:t>Actuellement : 96 ZA recensées par la DNPAF et la DGDDI (hexagone et outre-mer)</a:t>
            </a:r>
          </a:p>
          <a:p>
            <a:pPr marL="342863" lvl="0" indent="-342863" algn="l">
              <a:buFont typeface="Times New Roman" pitchFamily="18"/>
              <a:buChar char="•"/>
            </a:pPr>
            <a:r>
              <a:rPr lang="fr-FR" sz="2200" dirty="0">
                <a:latin typeface="Tahoma" pitchFamily="34"/>
                <a:ea typeface="Tahoma" pitchFamily="34"/>
                <a:cs typeface="Tahoma" pitchFamily="34"/>
              </a:rPr>
              <a:t>Conséquences notables : </a:t>
            </a:r>
          </a:p>
          <a:p>
            <a:pPr marL="1028663" lvl="1" indent="-342863">
              <a:buFont typeface="Times New Roman" pitchFamily="18"/>
              <a:buChar char="•"/>
            </a:pPr>
            <a:r>
              <a:rPr lang="fr-FR" sz="2200" dirty="0">
                <a:latin typeface="Tahoma" pitchFamily="34"/>
                <a:ea typeface="Tahoma" pitchFamily="34"/>
                <a:cs typeface="Tahoma" pitchFamily="34"/>
              </a:rPr>
              <a:t>Enfermement des enfants </a:t>
            </a:r>
          </a:p>
          <a:p>
            <a:pPr marL="1028663" lvl="1" indent="-342863">
              <a:buFont typeface="Times New Roman" pitchFamily="18"/>
              <a:buChar char="•"/>
            </a:pPr>
            <a:r>
              <a:rPr lang="fr-FR" sz="2200" dirty="0">
                <a:latin typeface="Tahoma" pitchFamily="34"/>
                <a:ea typeface="Tahoma" pitchFamily="34"/>
                <a:cs typeface="Tahoma" pitchFamily="34"/>
              </a:rPr>
              <a:t>Procédure de non-admission au titre de l’asile</a:t>
            </a:r>
          </a:p>
          <a:p>
            <a:pPr marL="1028663" lvl="1" indent="-342863">
              <a:buFont typeface="Times New Roman" pitchFamily="18"/>
              <a:buChar char="•"/>
            </a:pPr>
            <a:r>
              <a:rPr lang="fr-FR" sz="2200" dirty="0">
                <a:latin typeface="Tahoma" pitchFamily="34"/>
                <a:ea typeface="Tahoma" pitchFamily="34"/>
                <a:cs typeface="Tahoma" pitchFamily="34"/>
              </a:rPr>
              <a:t>Application de la Convention de Chicago pour les renvois (vers le pays de provenance, pas besoin de laisser-passer consulaire)</a:t>
            </a:r>
          </a:p>
          <a:p>
            <a:pPr marL="1028663" lvl="1" indent="-342863">
              <a:buFont typeface="Times New Roman" pitchFamily="18"/>
              <a:buChar char="•"/>
            </a:pPr>
            <a:endParaRPr lang="fr-FR" sz="2200" dirty="0">
              <a:latin typeface="Tahoma" pitchFamily="34"/>
              <a:ea typeface="Tahoma" pitchFamily="34"/>
              <a:cs typeface="Tahoma" pitchFamily="34"/>
            </a:endParaRPr>
          </a:p>
          <a:p>
            <a:pPr marL="342863" lvl="0" indent="-342863" algn="l">
              <a:buFont typeface="Times New Roman" pitchFamily="18"/>
              <a:buChar char="•"/>
            </a:pPr>
            <a:endParaRPr lang="fr-FR" sz="2200" dirty="0">
              <a:latin typeface="Tahoma" pitchFamily="34"/>
              <a:ea typeface="Tahoma" pitchFamily="34"/>
              <a:cs typeface="Tahoma" pitchFamily="34"/>
            </a:endParaRPr>
          </a:p>
          <a:p>
            <a:pPr lvl="0" algn="l"/>
            <a:endParaRPr lang="fr-FR" sz="2200" dirty="0">
              <a:latin typeface="Tahoma" pitchFamily="34"/>
              <a:ea typeface="Tahoma" pitchFamily="34"/>
              <a:cs typeface="Tahoma" pitchFamily="34"/>
            </a:endParaRPr>
          </a:p>
          <a:p>
            <a:pPr lvl="0" algn="l"/>
            <a:endParaRPr lang="fr-FR" sz="2200" dirty="0">
              <a:latin typeface="Tahoma" pitchFamily="34"/>
              <a:ea typeface="Tahoma" pitchFamily="34"/>
              <a:cs typeface="Tahoma" pitchFamily="34"/>
            </a:endParaRPr>
          </a:p>
        </p:txBody>
      </p:sp>
      <p:sp>
        <p:nvSpPr>
          <p:cNvPr id="4" name="Text Box 1">
            <a:extLst>
              <a:ext uri="{FF2B5EF4-FFF2-40B4-BE49-F238E27FC236}">
                <a16:creationId xmlns:a16="http://schemas.microsoft.com/office/drawing/2014/main" id="{108BF1ED-152B-9F36-C5CE-9DED3B7033E7}"/>
              </a:ext>
            </a:extLst>
          </p:cNvPr>
          <p:cNvSpPr txBox="1"/>
          <p:nvPr/>
        </p:nvSpPr>
        <p:spPr>
          <a:xfrm>
            <a:off x="984123" y="394097"/>
            <a:ext cx="10503118" cy="95554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89976" tIns="46780" rIns="89976" bIns="46780" anchor="ctr" anchorCtr="1" compatLnSpc="1">
            <a:noAutofit/>
          </a:bodyPr>
          <a:lstStyle/>
          <a:p>
            <a:pPr marL="0" marR="0" lvl="0" indent="0" algn="ctr" defTabSz="914308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7626" algn="l"/>
                <a:tab pos="896843" algn="l"/>
                <a:tab pos="1346060" algn="l"/>
                <a:tab pos="1795278" algn="l"/>
                <a:tab pos="2244495" algn="l"/>
                <a:tab pos="2693712" algn="l"/>
                <a:tab pos="3142939" algn="l"/>
                <a:tab pos="3592156" algn="l"/>
                <a:tab pos="4041373" algn="l"/>
                <a:tab pos="4490590" algn="l"/>
                <a:tab pos="4939808" algn="l"/>
                <a:tab pos="5389025" algn="l"/>
                <a:tab pos="5838242" algn="l"/>
                <a:tab pos="6287460" algn="l"/>
                <a:tab pos="6736677" algn="l"/>
                <a:tab pos="7185894" algn="l"/>
                <a:tab pos="7635102" algn="l"/>
                <a:tab pos="8084320" algn="l"/>
                <a:tab pos="8533546" algn="l"/>
                <a:tab pos="8982763" algn="l"/>
                <a:tab pos="9409761" algn="l"/>
                <a:tab pos="10133581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4400" b="1" i="0" u="none" strike="noStrike" kern="0" cap="none" spc="0" baseline="0" dirty="0">
                <a:solidFill>
                  <a:srgbClr val="E400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Tahoma" pitchFamily="34"/>
                <a:cs typeface="Tahoma" pitchFamily="34"/>
              </a:rPr>
              <a:t>Le Pacte et la frontière</a:t>
            </a:r>
          </a:p>
        </p:txBody>
      </p:sp>
    </p:spTree>
    <p:extLst>
      <p:ext uri="{BB962C8B-B14F-4D97-AF65-F5344CB8AC3E}">
        <p14:creationId xmlns:p14="http://schemas.microsoft.com/office/powerpoint/2010/main" val="2828786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A9B79F-4A0E-9118-2962-17B6533EEF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2">
            <a:extLst>
              <a:ext uri="{FF2B5EF4-FFF2-40B4-BE49-F238E27FC236}">
                <a16:creationId xmlns:a16="http://schemas.microsoft.com/office/drawing/2014/main" id="{F28E8CDD-99D3-8C6F-E259-2BBB911C9F3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0488835" y="5949625"/>
            <a:ext cx="1473006" cy="57936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Sous-titre 5">
            <a:extLst>
              <a:ext uri="{FF2B5EF4-FFF2-40B4-BE49-F238E27FC236}">
                <a16:creationId xmlns:a16="http://schemas.microsoft.com/office/drawing/2014/main" id="{BCDFDB81-7F7A-D639-7CCC-056CD4BF6EBA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77774" y="1321079"/>
            <a:ext cx="9825346" cy="5171398"/>
          </a:xfrm>
        </p:spPr>
        <p:txBody>
          <a:bodyPr/>
          <a:lstStyle/>
          <a:p>
            <a:pPr lvl="0" algn="l"/>
            <a:endParaRPr lang="fr-FR" b="1" dirty="0">
              <a:latin typeface="Tahoma" pitchFamily="34"/>
              <a:ea typeface="Tahoma" pitchFamily="34"/>
              <a:cs typeface="Tahoma" pitchFamily="34"/>
            </a:endParaRPr>
          </a:p>
          <a:p>
            <a:pPr lvl="0" algn="l"/>
            <a:r>
              <a:rPr lang="fr-FR" b="1" dirty="0">
                <a:latin typeface="Tahoma" pitchFamily="34"/>
                <a:ea typeface="Tahoma" pitchFamily="34"/>
                <a:cs typeface="Tahoma" pitchFamily="34"/>
              </a:rPr>
              <a:t>La transformation de la fiction de non-entrée sur le territoire à la française via le Pacte :</a:t>
            </a:r>
          </a:p>
          <a:p>
            <a:pPr marL="1142890" lvl="0" indent="-1142890" algn="l">
              <a:buFont typeface="Times New Roman" pitchFamily="18"/>
              <a:buChar char="-"/>
            </a:pPr>
            <a:endParaRPr lang="fr-FR" sz="1800" dirty="0">
              <a:latin typeface="Tahoma" pitchFamily="34"/>
              <a:ea typeface="Tahoma" pitchFamily="34"/>
              <a:cs typeface="Tahoma" pitchFamily="34"/>
            </a:endParaRPr>
          </a:p>
          <a:p>
            <a:pPr marL="342863" lvl="0" indent="-342863" algn="l">
              <a:buFont typeface="Times New Roman" pitchFamily="18"/>
              <a:buChar char="•"/>
            </a:pPr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« Bulle » étendue de fiction de non entrée</a:t>
            </a:r>
          </a:p>
          <a:p>
            <a:pPr marL="1028663" lvl="1" indent="-342863">
              <a:buFont typeface="Times New Roman" pitchFamily="18"/>
              <a:buChar char="•"/>
            </a:pPr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Plus nécessairement de lien entre fiction de non entrée et ZA = création d’un espace dédié pour les DA</a:t>
            </a:r>
          </a:p>
          <a:p>
            <a:pPr marL="1028663" lvl="1" indent="-342863">
              <a:buFont typeface="Times New Roman" pitchFamily="18"/>
              <a:buChar char="•"/>
            </a:pPr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Placement en rétention des personnes considérées comme MOP</a:t>
            </a:r>
          </a:p>
          <a:p>
            <a:pPr marL="342863" lvl="0" indent="-342863" algn="l">
              <a:buFont typeface="Times New Roman" pitchFamily="18"/>
              <a:buChar char="•"/>
            </a:pPr>
            <a:endParaRPr lang="fr-FR" dirty="0">
              <a:latin typeface="Tahoma" pitchFamily="34"/>
              <a:ea typeface="Tahoma" pitchFamily="34"/>
              <a:cs typeface="Tahoma" pitchFamily="34"/>
            </a:endParaRPr>
          </a:p>
          <a:p>
            <a:pPr marL="342863" lvl="0" indent="-342863" algn="l">
              <a:buFont typeface="Times New Roman" pitchFamily="18"/>
              <a:buChar char="•"/>
            </a:pPr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Statut juridique indépendant du lieu où la personne est maintenue : </a:t>
            </a:r>
          </a:p>
          <a:p>
            <a:pPr marL="1028663" lvl="1" indent="-342863">
              <a:buFont typeface="Times New Roman" pitchFamily="18"/>
              <a:buChar char="•"/>
            </a:pPr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Exemple : Possibilité d’AR/rétention tout en étant considéré comme non entré sur le territoire pour les DA</a:t>
            </a:r>
          </a:p>
          <a:p>
            <a:pPr marL="1028663" lvl="1" indent="-342863">
              <a:buFont typeface="Times New Roman" pitchFamily="18"/>
              <a:buChar char="•"/>
            </a:pPr>
            <a:endParaRPr lang="fr-FR" dirty="0">
              <a:latin typeface="Tahoma" pitchFamily="34"/>
              <a:ea typeface="Tahoma" pitchFamily="34"/>
              <a:cs typeface="Tahoma" pitchFamily="34"/>
            </a:endParaRPr>
          </a:p>
          <a:p>
            <a:pPr marL="342863" lvl="0" indent="-342863" algn="l">
              <a:buFont typeface="Times New Roman" pitchFamily="18"/>
              <a:buChar char="•"/>
            </a:pPr>
            <a:endParaRPr lang="fr-FR" dirty="0">
              <a:latin typeface="Tahoma" pitchFamily="34"/>
              <a:ea typeface="Tahoma" pitchFamily="34"/>
              <a:cs typeface="Tahoma" pitchFamily="34"/>
            </a:endParaRPr>
          </a:p>
          <a:p>
            <a:pPr marL="342863" lvl="0" indent="-342863" algn="l">
              <a:buFont typeface="Times New Roman" pitchFamily="18"/>
              <a:buChar char="•"/>
            </a:pPr>
            <a:endParaRPr lang="fr-FR" dirty="0">
              <a:latin typeface="Tahoma" pitchFamily="34"/>
              <a:ea typeface="Tahoma" pitchFamily="34"/>
              <a:cs typeface="Tahoma" pitchFamily="34"/>
            </a:endParaRPr>
          </a:p>
          <a:p>
            <a:pPr lvl="0" algn="l"/>
            <a:endParaRPr lang="fr-FR" dirty="0">
              <a:latin typeface="Tahoma" pitchFamily="34"/>
              <a:ea typeface="Tahoma" pitchFamily="34"/>
              <a:cs typeface="Tahoma" pitchFamily="34"/>
            </a:endParaRPr>
          </a:p>
          <a:p>
            <a:pPr lvl="0" algn="l"/>
            <a:endParaRPr lang="fr-FR" dirty="0">
              <a:latin typeface="Tahoma" pitchFamily="34"/>
              <a:ea typeface="Tahoma" pitchFamily="34"/>
              <a:cs typeface="Tahoma" pitchFamily="34"/>
            </a:endParaRPr>
          </a:p>
        </p:txBody>
      </p:sp>
      <p:sp>
        <p:nvSpPr>
          <p:cNvPr id="4" name="Text Box 1">
            <a:extLst>
              <a:ext uri="{FF2B5EF4-FFF2-40B4-BE49-F238E27FC236}">
                <a16:creationId xmlns:a16="http://schemas.microsoft.com/office/drawing/2014/main" id="{CB1156AA-BF98-0108-51DC-7194669699C3}"/>
              </a:ext>
            </a:extLst>
          </p:cNvPr>
          <p:cNvSpPr txBox="1"/>
          <p:nvPr/>
        </p:nvSpPr>
        <p:spPr>
          <a:xfrm>
            <a:off x="984123" y="394097"/>
            <a:ext cx="10503118" cy="95554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89976" tIns="46780" rIns="89976" bIns="46780" anchor="ctr" anchorCtr="1" compatLnSpc="1">
            <a:noAutofit/>
          </a:bodyPr>
          <a:lstStyle/>
          <a:p>
            <a:pPr marL="0" marR="0" lvl="0" indent="0" algn="ctr" defTabSz="914308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7626" algn="l"/>
                <a:tab pos="896843" algn="l"/>
                <a:tab pos="1346060" algn="l"/>
                <a:tab pos="1795278" algn="l"/>
                <a:tab pos="2244495" algn="l"/>
                <a:tab pos="2693712" algn="l"/>
                <a:tab pos="3142939" algn="l"/>
                <a:tab pos="3592156" algn="l"/>
                <a:tab pos="4041373" algn="l"/>
                <a:tab pos="4490590" algn="l"/>
                <a:tab pos="4939808" algn="l"/>
                <a:tab pos="5389025" algn="l"/>
                <a:tab pos="5838242" algn="l"/>
                <a:tab pos="6287460" algn="l"/>
                <a:tab pos="6736677" algn="l"/>
                <a:tab pos="7185894" algn="l"/>
                <a:tab pos="7635102" algn="l"/>
                <a:tab pos="8084320" algn="l"/>
                <a:tab pos="8533546" algn="l"/>
                <a:tab pos="8982763" algn="l"/>
                <a:tab pos="9409761" algn="l"/>
                <a:tab pos="10133581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4400" b="1" i="0" u="none" strike="noStrike" kern="0" cap="none" spc="0" baseline="0" dirty="0">
                <a:solidFill>
                  <a:srgbClr val="E400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Tahoma" pitchFamily="34"/>
                <a:cs typeface="Tahoma" pitchFamily="34"/>
              </a:rPr>
              <a:t>Le Pacte et la frontière</a:t>
            </a:r>
          </a:p>
        </p:txBody>
      </p:sp>
    </p:spTree>
    <p:extLst>
      <p:ext uri="{BB962C8B-B14F-4D97-AF65-F5344CB8AC3E}">
        <p14:creationId xmlns:p14="http://schemas.microsoft.com/office/powerpoint/2010/main" val="2461095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2">
            <a:extLst>
              <a:ext uri="{FF2B5EF4-FFF2-40B4-BE49-F238E27FC236}">
                <a16:creationId xmlns:a16="http://schemas.microsoft.com/office/drawing/2014/main" id="{875AFD8A-FD72-5B8C-45C1-AE6224A4C03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0488835" y="5949625"/>
            <a:ext cx="1473006" cy="57936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Sous-titre 5">
            <a:extLst>
              <a:ext uri="{FF2B5EF4-FFF2-40B4-BE49-F238E27FC236}">
                <a16:creationId xmlns:a16="http://schemas.microsoft.com/office/drawing/2014/main" id="{EF7D3CD8-4327-DC3F-1030-38CECCA41671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77774" y="1332189"/>
            <a:ext cx="9825346" cy="5169816"/>
          </a:xfrm>
        </p:spPr>
        <p:txBody>
          <a:bodyPr/>
          <a:lstStyle/>
          <a:p>
            <a:pPr lvl="0" algn="l">
              <a:lnSpc>
                <a:spcPct val="100000"/>
              </a:lnSpc>
            </a:pPr>
            <a:r>
              <a:rPr lang="fr-FR" sz="1900" b="1" dirty="0">
                <a:latin typeface="Tahoma" pitchFamily="34"/>
                <a:ea typeface="Tahoma" pitchFamily="34"/>
                <a:cs typeface="Tahoma" pitchFamily="34"/>
              </a:rPr>
              <a:t>Le renforcement des contrôles aux frontières extérieures au cœur du Pacte :</a:t>
            </a:r>
          </a:p>
          <a:p>
            <a:pPr lvl="0" algn="l">
              <a:lnSpc>
                <a:spcPct val="100000"/>
              </a:lnSpc>
            </a:pPr>
            <a:r>
              <a:rPr lang="fr-FR" sz="1900" b="1" dirty="0">
                <a:latin typeface="Tahoma" pitchFamily="34"/>
                <a:ea typeface="Tahoma" pitchFamily="34"/>
                <a:cs typeface="Tahoma" pitchFamily="34"/>
              </a:rPr>
              <a:t>3 procédures </a:t>
            </a:r>
            <a:r>
              <a:rPr lang="fr-FR" sz="1900" dirty="0">
                <a:latin typeface="Tahoma" pitchFamily="34"/>
                <a:ea typeface="Tahoma" pitchFamily="34"/>
                <a:cs typeface="Tahoma" pitchFamily="34"/>
              </a:rPr>
              <a:t>= 3 phases successives des opérations de tri puis de renvoi du plus grand nombre possible de personnes en provenance de pays tiers interceptées à une frontière extérieure : </a:t>
            </a:r>
          </a:p>
          <a:p>
            <a:pPr marL="342863" lvl="0" indent="-342863" algn="l">
              <a:lnSpc>
                <a:spcPct val="100000"/>
              </a:lnSpc>
              <a:buFont typeface="Times New Roman" pitchFamily="18"/>
              <a:buChar char="•"/>
            </a:pPr>
            <a:r>
              <a:rPr lang="fr-FR" sz="1900" dirty="0">
                <a:latin typeface="Tahoma" pitchFamily="34"/>
                <a:ea typeface="Tahoma" pitchFamily="34"/>
                <a:cs typeface="Tahoma" pitchFamily="34"/>
              </a:rPr>
              <a:t>Phase d’identification, de contrôle et de fichage =&gt; </a:t>
            </a:r>
            <a:r>
              <a:rPr lang="fr-FR" sz="1900" b="1" dirty="0">
                <a:latin typeface="Tahoma" pitchFamily="34"/>
                <a:ea typeface="Tahoma" pitchFamily="34"/>
                <a:cs typeface="Tahoma" pitchFamily="34"/>
              </a:rPr>
              <a:t>procédure de filtrage</a:t>
            </a:r>
          </a:p>
          <a:p>
            <a:pPr marL="342863" lvl="0" indent="-342863" algn="l">
              <a:lnSpc>
                <a:spcPct val="100000"/>
              </a:lnSpc>
              <a:buFont typeface="Times New Roman" pitchFamily="18"/>
              <a:buChar char="•"/>
            </a:pPr>
            <a:r>
              <a:rPr lang="fr-FR" sz="1900" dirty="0">
                <a:latin typeface="Tahoma" pitchFamily="34"/>
                <a:ea typeface="Tahoma" pitchFamily="34"/>
                <a:cs typeface="Tahoma" pitchFamily="34"/>
              </a:rPr>
              <a:t>Phase d’examen de la demande de protection internationale =&gt; </a:t>
            </a:r>
            <a:r>
              <a:rPr lang="fr-FR" sz="1900" b="1" dirty="0">
                <a:latin typeface="Tahoma" pitchFamily="34"/>
                <a:ea typeface="Tahoma" pitchFamily="34"/>
                <a:cs typeface="Tahoma" pitchFamily="34"/>
              </a:rPr>
              <a:t>procédure d’asile à la frontière</a:t>
            </a:r>
          </a:p>
          <a:p>
            <a:pPr marL="342863" lvl="0" indent="-342863" algn="l">
              <a:lnSpc>
                <a:spcPct val="100000"/>
              </a:lnSpc>
              <a:buFont typeface="Times New Roman" pitchFamily="18"/>
              <a:buChar char="•"/>
            </a:pPr>
            <a:r>
              <a:rPr lang="fr-FR" sz="1900" dirty="0">
                <a:latin typeface="Tahoma" pitchFamily="34"/>
                <a:ea typeface="Tahoma" pitchFamily="34"/>
                <a:cs typeface="Tahoma" pitchFamily="34"/>
              </a:rPr>
              <a:t>Phase de renvoi après refus de la demande d’asile =&gt; </a:t>
            </a:r>
            <a:r>
              <a:rPr lang="fr-FR" sz="1900" b="1" dirty="0">
                <a:latin typeface="Tahoma" pitchFamily="34"/>
                <a:ea typeface="Tahoma" pitchFamily="34"/>
                <a:cs typeface="Tahoma" pitchFamily="34"/>
              </a:rPr>
              <a:t>procédure de retour à la frontière</a:t>
            </a:r>
          </a:p>
          <a:p>
            <a:pPr lvl="0" algn="l">
              <a:lnSpc>
                <a:spcPct val="100000"/>
              </a:lnSpc>
            </a:pPr>
            <a:endParaRPr lang="fr-FR" sz="1900" dirty="0">
              <a:latin typeface="Tahoma" pitchFamily="34"/>
              <a:ea typeface="Tahoma" pitchFamily="34"/>
              <a:cs typeface="Tahoma" pitchFamily="34"/>
            </a:endParaRPr>
          </a:p>
          <a:p>
            <a:pPr lvl="0" algn="l">
              <a:lnSpc>
                <a:spcPct val="100000"/>
              </a:lnSpc>
            </a:pPr>
            <a:r>
              <a:rPr lang="fr-FR" sz="1900" dirty="0">
                <a:latin typeface="Tahoma" pitchFamily="34"/>
                <a:ea typeface="Tahoma" pitchFamily="34"/>
                <a:cs typeface="Tahoma" pitchFamily="34"/>
              </a:rPr>
              <a:t>Au cours des procédures, les personnes sont placées sous un régime de contrainte : « les personnes doivent être à disposition » des autorités.</a:t>
            </a:r>
          </a:p>
          <a:p>
            <a:pPr marL="342863" lvl="0" indent="-342863" algn="l">
              <a:lnSpc>
                <a:spcPct val="100000"/>
              </a:lnSpc>
              <a:buFont typeface="Times New Roman" pitchFamily="18"/>
              <a:buChar char="•"/>
            </a:pPr>
            <a:r>
              <a:rPr lang="fr-FR" sz="1900" dirty="0">
                <a:latin typeface="Tahoma" pitchFamily="34"/>
                <a:ea typeface="Tahoma" pitchFamily="34"/>
                <a:cs typeface="Tahoma" pitchFamily="34"/>
              </a:rPr>
              <a:t>Concrètement : combinaison des modèles des hotspots grecs et italiens et des ZA en France</a:t>
            </a:r>
          </a:p>
          <a:p>
            <a:pPr lvl="0" algn="l">
              <a:lnSpc>
                <a:spcPct val="100000"/>
              </a:lnSpc>
            </a:pPr>
            <a:endParaRPr lang="fr-FR" sz="1900" dirty="0">
              <a:latin typeface="Tahoma" pitchFamily="34"/>
              <a:ea typeface="Tahoma" pitchFamily="34"/>
              <a:cs typeface="Tahoma" pitchFamily="34"/>
            </a:endParaRPr>
          </a:p>
        </p:txBody>
      </p:sp>
      <p:sp>
        <p:nvSpPr>
          <p:cNvPr id="4" name="Text Box 1">
            <a:extLst>
              <a:ext uri="{FF2B5EF4-FFF2-40B4-BE49-F238E27FC236}">
                <a16:creationId xmlns:a16="http://schemas.microsoft.com/office/drawing/2014/main" id="{BCF058DB-9FDC-084E-E188-422338B29240}"/>
              </a:ext>
            </a:extLst>
          </p:cNvPr>
          <p:cNvSpPr txBox="1"/>
          <p:nvPr/>
        </p:nvSpPr>
        <p:spPr>
          <a:xfrm>
            <a:off x="984123" y="394097"/>
            <a:ext cx="10503118" cy="95554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89976" tIns="46780" rIns="89976" bIns="46780" anchor="ctr" anchorCtr="1" compatLnSpc="1">
            <a:noAutofit/>
          </a:bodyPr>
          <a:lstStyle/>
          <a:p>
            <a:pPr marL="0" marR="0" lvl="0" indent="0" algn="ctr" defTabSz="914308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7626" algn="l"/>
                <a:tab pos="896843" algn="l"/>
                <a:tab pos="1346060" algn="l"/>
                <a:tab pos="1795278" algn="l"/>
                <a:tab pos="2244495" algn="l"/>
                <a:tab pos="2693712" algn="l"/>
                <a:tab pos="3142939" algn="l"/>
                <a:tab pos="3592156" algn="l"/>
                <a:tab pos="4041373" algn="l"/>
                <a:tab pos="4490590" algn="l"/>
                <a:tab pos="4939808" algn="l"/>
                <a:tab pos="5389025" algn="l"/>
                <a:tab pos="5838242" algn="l"/>
                <a:tab pos="6287460" algn="l"/>
                <a:tab pos="6736677" algn="l"/>
                <a:tab pos="7185894" algn="l"/>
                <a:tab pos="7635102" algn="l"/>
                <a:tab pos="8084320" algn="l"/>
                <a:tab pos="8533546" algn="l"/>
                <a:tab pos="8982763" algn="l"/>
                <a:tab pos="9409761" algn="l"/>
                <a:tab pos="10133581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4400" b="1" i="0" u="none" strike="noStrike" kern="0" cap="none" spc="0" baseline="0" dirty="0">
                <a:solidFill>
                  <a:srgbClr val="E4002B"/>
                </a:solidFill>
                <a:effectLst>
                  <a:outerShdw dist="38096" dir="2700000">
                    <a:srgbClr val="000000"/>
                  </a:outerShdw>
                </a:effectLst>
                <a:uFillTx/>
                <a:latin typeface="Tahoma" pitchFamily="34"/>
                <a:cs typeface="Tahoma" pitchFamily="34"/>
              </a:rPr>
              <a:t>Le Pacte et la frontière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E01225-A7C0-91FD-47F2-4E27E13BE6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">
            <a:extLst>
              <a:ext uri="{FF2B5EF4-FFF2-40B4-BE49-F238E27FC236}">
                <a16:creationId xmlns:a16="http://schemas.microsoft.com/office/drawing/2014/main" id="{AE72D635-4C14-5B3D-E78B-BDB9D1C84AA1}"/>
              </a:ext>
            </a:extLst>
          </p:cNvPr>
          <p:cNvSpPr txBox="1"/>
          <p:nvPr/>
        </p:nvSpPr>
        <p:spPr>
          <a:xfrm>
            <a:off x="984123" y="394097"/>
            <a:ext cx="10503118" cy="95554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89976" tIns="46780" rIns="89976" bIns="46780" anchor="ctr" anchorCtr="1" compatLnSpc="1">
            <a:noAutofit/>
          </a:bodyPr>
          <a:lstStyle/>
          <a:p>
            <a:pPr marL="0" marR="0" lvl="0" indent="0" algn="ctr" defTabSz="914308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7626" algn="l"/>
                <a:tab pos="896843" algn="l"/>
                <a:tab pos="1346060" algn="l"/>
                <a:tab pos="1795278" algn="l"/>
                <a:tab pos="2244495" algn="l"/>
                <a:tab pos="2693712" algn="l"/>
                <a:tab pos="3142939" algn="l"/>
                <a:tab pos="3592156" algn="l"/>
                <a:tab pos="4041373" algn="l"/>
                <a:tab pos="4490590" algn="l"/>
                <a:tab pos="4939808" algn="l"/>
                <a:tab pos="5389025" algn="l"/>
                <a:tab pos="5838242" algn="l"/>
                <a:tab pos="6287460" algn="l"/>
                <a:tab pos="6736677" algn="l"/>
                <a:tab pos="7185894" algn="l"/>
                <a:tab pos="7635102" algn="l"/>
                <a:tab pos="8084320" algn="l"/>
                <a:tab pos="8533546" algn="l"/>
                <a:tab pos="8982763" algn="l"/>
                <a:tab pos="9409761" algn="l"/>
                <a:tab pos="10133581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4400" b="1" i="0" u="none" strike="noStrike" kern="0" cap="none" spc="0" baseline="0" dirty="0">
                <a:solidFill>
                  <a:srgbClr val="E4002B"/>
                </a:solidFill>
                <a:effectLst>
                  <a:outerShdw dist="38096" dir="2700000">
                    <a:srgbClr val="000000"/>
                  </a:outerShdw>
                </a:effectLst>
                <a:uFillTx/>
                <a:latin typeface="Tahoma" pitchFamily="34"/>
                <a:cs typeface="Tahoma" pitchFamily="34"/>
              </a:rPr>
              <a:t>Le Pacte et la frontière</a:t>
            </a:r>
          </a:p>
        </p:txBody>
      </p:sp>
      <p:sp>
        <p:nvSpPr>
          <p:cNvPr id="6" name="Sous-titre 5">
            <a:extLst>
              <a:ext uri="{FF2B5EF4-FFF2-40B4-BE49-F238E27FC236}">
                <a16:creationId xmlns:a16="http://schemas.microsoft.com/office/drawing/2014/main" id="{2676FE51-C249-8A13-BAD3-5456B2E222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E62A4C8A-DECF-6679-0E0C-2DD048D179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3040" y="1232480"/>
            <a:ext cx="9300308" cy="5231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386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>
            <a:extLst>
              <a:ext uri="{FF2B5EF4-FFF2-40B4-BE49-F238E27FC236}">
                <a16:creationId xmlns:a16="http://schemas.microsoft.com/office/drawing/2014/main" id="{1F0A5D8B-1B78-4198-0E23-F304C613B2D6}"/>
              </a:ext>
            </a:extLst>
          </p:cNvPr>
          <p:cNvSpPr txBox="1"/>
          <p:nvPr/>
        </p:nvSpPr>
        <p:spPr>
          <a:xfrm>
            <a:off x="838084" y="365403"/>
            <a:ext cx="10504800" cy="9554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0004" tIns="46798" rIns="90004" bIns="46798" anchor="ctr" anchorCtr="1" compatLnSpc="0">
            <a:noAutofit/>
          </a:bodyPr>
          <a:lstStyle/>
          <a:p>
            <a:pPr marL="0" marR="0" lvl="0" indent="0" algn="ctr" defTabSz="914308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7626" algn="l"/>
                <a:tab pos="896843" algn="l"/>
                <a:tab pos="1346060" algn="l"/>
                <a:tab pos="1795278" algn="l"/>
                <a:tab pos="2244495" algn="l"/>
                <a:tab pos="2693712" algn="l"/>
                <a:tab pos="3142939" algn="l"/>
                <a:tab pos="3592156" algn="l"/>
                <a:tab pos="4041373" algn="l"/>
                <a:tab pos="4490590" algn="l"/>
                <a:tab pos="4939808" algn="l"/>
                <a:tab pos="5389025" algn="l"/>
                <a:tab pos="5838242" algn="l"/>
                <a:tab pos="6287460" algn="l"/>
                <a:tab pos="6736677" algn="l"/>
                <a:tab pos="7185894" algn="l"/>
                <a:tab pos="7635102" algn="l"/>
                <a:tab pos="8084320" algn="l"/>
                <a:tab pos="8533546" algn="l"/>
                <a:tab pos="8982763" algn="l"/>
                <a:tab pos="9409761" algn="l"/>
                <a:tab pos="10133581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4400" b="1" i="0" u="none" strike="noStrike" kern="0" cap="none" spc="0" baseline="0" dirty="0">
                <a:solidFill>
                  <a:srgbClr val="E4002B"/>
                </a:solidFill>
                <a:effectLst>
                  <a:outerShdw dist="38096" dir="2700000">
                    <a:srgbClr val="000000"/>
                  </a:outerShdw>
                </a:effectLst>
                <a:uFillTx/>
                <a:latin typeface="Tahoma" pitchFamily="34"/>
                <a:cs typeface="Tahoma" pitchFamily="34"/>
              </a:rPr>
              <a:t>Le Pacte et la frontière</a:t>
            </a:r>
          </a:p>
        </p:txBody>
      </p:sp>
      <p:sp>
        <p:nvSpPr>
          <p:cNvPr id="3" name="Sous-titre 1">
            <a:extLst>
              <a:ext uri="{FF2B5EF4-FFF2-40B4-BE49-F238E27FC236}">
                <a16:creationId xmlns:a16="http://schemas.microsoft.com/office/drawing/2014/main" id="{670007BF-B72C-CE0B-BC54-CC64E2CC5EC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863998" y="1655996"/>
            <a:ext cx="10583997" cy="4248000"/>
          </a:xfrm>
        </p:spPr>
        <p:txBody>
          <a:bodyPr anchorCtr="0"/>
          <a:lstStyle/>
          <a:p>
            <a:pPr lvl="0" algn="l" hangingPunct="0"/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Caractéristiques communes à ces trois procédures :</a:t>
            </a:r>
          </a:p>
          <a:p>
            <a:pPr lvl="0" algn="l" hangingPunct="0"/>
            <a:endParaRPr lang="fr-FR" dirty="0">
              <a:latin typeface="Tahoma" pitchFamily="34"/>
              <a:ea typeface="Tahoma" pitchFamily="34"/>
              <a:cs typeface="Tahoma" pitchFamily="34"/>
            </a:endParaRPr>
          </a:p>
          <a:p>
            <a:pPr marL="342900" lvl="0" indent="-342900" algn="l" hangingPunct="0">
              <a:buFont typeface="Arial" panose="020B0604020202020204" pitchFamily="34" charset="0"/>
              <a:buChar char="•"/>
            </a:pPr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Elles se déroulent aux frontières extérieures de l’UE</a:t>
            </a:r>
          </a:p>
          <a:p>
            <a:pPr marL="342900" lvl="0" indent="-342900" algn="l" hangingPunct="0">
              <a:buFont typeface="Arial" panose="020B0604020202020204" pitchFamily="34" charset="0"/>
              <a:buChar char="•"/>
            </a:pPr>
            <a:endParaRPr lang="fr-FR" dirty="0">
              <a:latin typeface="Tahoma" pitchFamily="34"/>
              <a:ea typeface="Tahoma" pitchFamily="34"/>
              <a:cs typeface="Tahoma" pitchFamily="34"/>
            </a:endParaRPr>
          </a:p>
          <a:p>
            <a:pPr marL="342900" lvl="0" indent="-342900" algn="l" hangingPunct="0">
              <a:buFont typeface="Arial" panose="020B0604020202020204" pitchFamily="34" charset="0"/>
              <a:buChar char="•"/>
            </a:pPr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Sous le régime d’une fiction juridique d’extraterritorialité</a:t>
            </a:r>
          </a:p>
          <a:p>
            <a:pPr marL="342900" lvl="0" indent="-342900" algn="l" hangingPunct="0">
              <a:buFont typeface="Arial" panose="020B0604020202020204" pitchFamily="34" charset="0"/>
              <a:buChar char="•"/>
            </a:pPr>
            <a:endParaRPr lang="fr-FR" dirty="0">
              <a:latin typeface="Tahoma" pitchFamily="34"/>
              <a:ea typeface="Tahoma" pitchFamily="34"/>
              <a:cs typeface="Tahoma" pitchFamily="34"/>
            </a:endParaRPr>
          </a:p>
          <a:p>
            <a:pPr marL="342900" lvl="0" indent="-342900" algn="l" hangingPunct="0">
              <a:buFont typeface="Arial" panose="020B0604020202020204" pitchFamily="34" charset="0"/>
              <a:buChar char="•"/>
            </a:pPr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Dans des conditions de coercition, plus ou moins fortes, mais a priori constante</a:t>
            </a:r>
          </a:p>
        </p:txBody>
      </p:sp>
      <p:pic>
        <p:nvPicPr>
          <p:cNvPr id="4" name="Image 2">
            <a:extLst>
              <a:ext uri="{FF2B5EF4-FFF2-40B4-BE49-F238E27FC236}">
                <a16:creationId xmlns:a16="http://schemas.microsoft.com/office/drawing/2014/main" id="{B63D6C92-7323-DCB4-7CFE-F4CE3F0A07D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0488597" y="5950083"/>
            <a:ext cx="1473116" cy="579601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>
            <a:extLst>
              <a:ext uri="{FF2B5EF4-FFF2-40B4-BE49-F238E27FC236}">
                <a16:creationId xmlns:a16="http://schemas.microsoft.com/office/drawing/2014/main" id="{C5131F6A-12C3-06A6-A18D-EEBA7A01EE83}"/>
              </a:ext>
            </a:extLst>
          </p:cNvPr>
          <p:cNvSpPr txBox="1"/>
          <p:nvPr/>
        </p:nvSpPr>
        <p:spPr>
          <a:xfrm>
            <a:off x="914400" y="4220641"/>
            <a:ext cx="10363315" cy="175715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0004" tIns="46798" rIns="90004" bIns="46798" anchor="ctr" anchorCtr="1" compatLnSpc="0">
            <a:noAutofit/>
          </a:bodyPr>
          <a:lstStyle/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7836" algn="l"/>
                <a:tab pos="896761" algn="l"/>
                <a:tab pos="1346042" algn="l"/>
                <a:tab pos="1795323" algn="l"/>
                <a:tab pos="2244595" algn="l"/>
                <a:tab pos="2693877" algn="l"/>
                <a:tab pos="3143158" algn="l"/>
                <a:tab pos="3592439" algn="l"/>
                <a:tab pos="4041721" algn="l"/>
                <a:tab pos="4491002" algn="l"/>
                <a:tab pos="4940283" algn="l"/>
                <a:tab pos="5389555" algn="l"/>
                <a:tab pos="5838837" algn="l"/>
                <a:tab pos="6288118" algn="l"/>
                <a:tab pos="6737399" algn="l"/>
                <a:tab pos="7186681" algn="l"/>
                <a:tab pos="7635962" algn="l"/>
                <a:tab pos="8085243" algn="l"/>
                <a:tab pos="8534515" algn="l"/>
                <a:tab pos="8983797" algn="l"/>
                <a:tab pos="9410757" algn="l"/>
                <a:tab pos="10134715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800" b="1" i="0" u="none" strike="noStrike" kern="1200" cap="none" spc="0" baseline="0">
                <a:solidFill>
                  <a:srgbClr val="000000"/>
                </a:solidFill>
                <a:uFillTx/>
                <a:latin typeface="Tahoma" pitchFamily="34"/>
                <a:ea typeface="Microsoft YaHei" pitchFamily="34"/>
                <a:cs typeface="Tahoma" pitchFamily="34"/>
              </a:rPr>
              <a:t>Le pacte européen sur la migration et l’asile</a:t>
            </a:r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id="{A8791F20-84AA-48FC-C437-C5705B7151DE}"/>
              </a:ext>
            </a:extLst>
          </p:cNvPr>
          <p:cNvSpPr txBox="1"/>
          <p:nvPr/>
        </p:nvSpPr>
        <p:spPr>
          <a:xfrm>
            <a:off x="1694776" y="2726283"/>
            <a:ext cx="8534881" cy="149435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0004" tIns="46798" rIns="90004" bIns="46798" anchor="t" anchorCtr="1" compatLnSpc="0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  <a:tabLst>
                <a:tab pos="0" algn="l"/>
                <a:tab pos="447836" algn="l"/>
                <a:tab pos="896761" algn="l"/>
                <a:tab pos="1346042" algn="l"/>
                <a:tab pos="1795323" algn="l"/>
                <a:tab pos="2244595" algn="l"/>
                <a:tab pos="2693877" algn="l"/>
                <a:tab pos="3143158" algn="l"/>
                <a:tab pos="3592439" algn="l"/>
                <a:tab pos="4041721" algn="l"/>
                <a:tab pos="4491002" algn="l"/>
                <a:tab pos="4940283" algn="l"/>
                <a:tab pos="5389555" algn="l"/>
                <a:tab pos="5838837" algn="l"/>
                <a:tab pos="6288118" algn="l"/>
                <a:tab pos="6737399" algn="l"/>
                <a:tab pos="7186681" algn="l"/>
                <a:tab pos="7635962" algn="l"/>
                <a:tab pos="8085243" algn="l"/>
                <a:tab pos="8534515" algn="l"/>
                <a:tab pos="8983797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4400" b="1" i="0" u="none" strike="noStrike" kern="1200" cap="none" spc="0" baseline="0">
                <a:solidFill>
                  <a:srgbClr val="000000"/>
                </a:solidFill>
                <a:uFillTx/>
                <a:latin typeface="Tahoma" pitchFamily="34"/>
                <a:ea typeface="Tahoma" pitchFamily="34"/>
                <a:cs typeface="Tahoma" pitchFamily="34"/>
              </a:rPr>
              <a:t>La procédure de filtrage</a:t>
            </a:r>
          </a:p>
        </p:txBody>
      </p:sp>
      <p:pic>
        <p:nvPicPr>
          <p:cNvPr id="4" name="Image 8">
            <a:extLst>
              <a:ext uri="{FF2B5EF4-FFF2-40B4-BE49-F238E27FC236}">
                <a16:creationId xmlns:a16="http://schemas.microsoft.com/office/drawing/2014/main" id="{1CCB0268-C088-8353-E085-1CBE4307E62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768242" y="357475"/>
            <a:ext cx="2856603" cy="1125361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>
            <a:extLst>
              <a:ext uri="{FF2B5EF4-FFF2-40B4-BE49-F238E27FC236}">
                <a16:creationId xmlns:a16="http://schemas.microsoft.com/office/drawing/2014/main" id="{EC89D648-587D-7176-BF0C-EFA7215058F5}"/>
              </a:ext>
            </a:extLst>
          </p:cNvPr>
          <p:cNvSpPr txBox="1"/>
          <p:nvPr/>
        </p:nvSpPr>
        <p:spPr>
          <a:xfrm>
            <a:off x="838084" y="365403"/>
            <a:ext cx="10504800" cy="9554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0004" tIns="46798" rIns="90004" bIns="46798" anchor="ctr" anchorCtr="1" compatLnSpc="0">
            <a:noAutofit/>
          </a:bodyPr>
          <a:lstStyle/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7836" algn="l"/>
                <a:tab pos="896761" algn="l"/>
                <a:tab pos="1346042" algn="l"/>
                <a:tab pos="1795323" algn="l"/>
                <a:tab pos="2244595" algn="l"/>
                <a:tab pos="2693877" algn="l"/>
                <a:tab pos="3143158" algn="l"/>
                <a:tab pos="3592439" algn="l"/>
                <a:tab pos="4041721" algn="l"/>
                <a:tab pos="4491002" algn="l"/>
                <a:tab pos="4940283" algn="l"/>
                <a:tab pos="5389555" algn="l"/>
                <a:tab pos="5838837" algn="l"/>
                <a:tab pos="6288118" algn="l"/>
                <a:tab pos="6737399" algn="l"/>
                <a:tab pos="7186681" algn="l"/>
                <a:tab pos="7635962" algn="l"/>
                <a:tab pos="8085243" algn="l"/>
                <a:tab pos="8534515" algn="l"/>
                <a:tab pos="8983797" algn="l"/>
                <a:tab pos="9410757" algn="l"/>
                <a:tab pos="10134715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4400" b="1" i="0" u="none" strike="noStrike" kern="1200" cap="none" spc="0" baseline="0">
                <a:solidFill>
                  <a:srgbClr val="E4002B"/>
                </a:solidFill>
                <a:effectLst>
                  <a:outerShdw dist="17962" dir="2700000">
                    <a:srgbClr val="000000"/>
                  </a:outerShdw>
                </a:effectLst>
                <a:uFillTx/>
                <a:latin typeface="Tahoma" pitchFamily="34"/>
                <a:ea typeface="Microsoft YaHei" pitchFamily="34"/>
                <a:cs typeface="Tahoma" pitchFamily="34"/>
              </a:rPr>
              <a:t>La procédure de filtrage</a:t>
            </a:r>
          </a:p>
        </p:txBody>
      </p:sp>
      <p:sp>
        <p:nvSpPr>
          <p:cNvPr id="3" name="Sous-titre 5">
            <a:extLst>
              <a:ext uri="{FF2B5EF4-FFF2-40B4-BE49-F238E27FC236}">
                <a16:creationId xmlns:a16="http://schemas.microsoft.com/office/drawing/2014/main" id="{D5359BC0-8CDB-0E7A-1048-242557ECE6C9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744065" y="1320841"/>
            <a:ext cx="10504800" cy="4464000"/>
          </a:xfrm>
        </p:spPr>
        <p:txBody>
          <a:bodyPr anchorCtr="0"/>
          <a:lstStyle/>
          <a:p>
            <a:pPr lvl="0" algn="l" hangingPunct="0"/>
            <a:r>
              <a:rPr lang="fr-FR" b="1" dirty="0">
                <a:solidFill>
                  <a:srgbClr val="FFC400"/>
                </a:solidFill>
                <a:latin typeface="Tahoma" pitchFamily="34"/>
                <a:ea typeface="Tahoma" pitchFamily="34"/>
                <a:cs typeface="Tahoma" pitchFamily="34"/>
              </a:rPr>
              <a:t>Ce que dit le droit de l’Union européenne</a:t>
            </a:r>
          </a:p>
          <a:p>
            <a:pPr lvl="0" algn="l" hangingPunct="0"/>
            <a:endParaRPr lang="fr-FR" dirty="0">
              <a:latin typeface="Tahoma" pitchFamily="34"/>
              <a:ea typeface="Tahoma" pitchFamily="34"/>
              <a:cs typeface="Tahoma" pitchFamily="34"/>
            </a:endParaRPr>
          </a:p>
          <a:p>
            <a:pPr lvl="0" algn="l" hangingPunct="0"/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Première étape d’un processus de tri aux frontières extérieures de l’UE qui se déroule en trois temps.</a:t>
            </a:r>
          </a:p>
          <a:p>
            <a:pPr lvl="0" algn="l" hangingPunct="0"/>
            <a:endParaRPr lang="fr-FR" dirty="0">
              <a:latin typeface="Tahoma" pitchFamily="34"/>
              <a:ea typeface="Tahoma" pitchFamily="34"/>
              <a:cs typeface="Tahoma" pitchFamily="34"/>
            </a:endParaRPr>
          </a:p>
          <a:p>
            <a:pPr lvl="0" algn="l" hangingPunct="0"/>
            <a:r>
              <a:rPr lang="fr-FR" b="1" dirty="0">
                <a:latin typeface="Tahoma" pitchFamily="34"/>
                <a:ea typeface="Tahoma" pitchFamily="34"/>
                <a:cs typeface="Tahoma" pitchFamily="34"/>
              </a:rPr>
              <a:t>Objet et buts</a:t>
            </a:r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 :</a:t>
            </a:r>
          </a:p>
          <a:p>
            <a:pPr marL="342900" lvl="0" indent="-342900" algn="l" hangingPunct="0">
              <a:buFont typeface="Arial" panose="020B0604020202020204" pitchFamily="34" charset="0"/>
              <a:buChar char="•"/>
            </a:pPr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Complète et renforce les contrôles opérés en application du code frontières Schengen</a:t>
            </a:r>
          </a:p>
          <a:p>
            <a:pPr marL="342900" lvl="0" indent="-342900" algn="l" hangingPunct="0">
              <a:buFont typeface="Arial" panose="020B0604020202020204" pitchFamily="34" charset="0"/>
              <a:buChar char="•"/>
            </a:pPr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Priorise la recherche des menaces pour la sécurité intérieure des EM</a:t>
            </a:r>
          </a:p>
          <a:p>
            <a:pPr marL="342900" lvl="0" indent="-342900" algn="l" hangingPunct="0">
              <a:buFont typeface="Arial" panose="020B0604020202020204" pitchFamily="34" charset="0"/>
              <a:buChar char="•"/>
            </a:pPr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Assure la traçabilité des personnes tout au long de leur parcours (fichage)</a:t>
            </a:r>
          </a:p>
          <a:p>
            <a:pPr lvl="0" algn="l" hangingPunct="0"/>
            <a:endParaRPr lang="fr-FR" dirty="0">
              <a:latin typeface="Tahoma" pitchFamily="34"/>
              <a:ea typeface="Tahoma" pitchFamily="34"/>
              <a:cs typeface="Tahoma" pitchFamily="34"/>
            </a:endParaRPr>
          </a:p>
          <a:p>
            <a:pPr lvl="0" algn="l" hangingPunct="0"/>
            <a:endParaRPr lang="fr-FR" dirty="0">
              <a:latin typeface="Tahoma" pitchFamily="34"/>
              <a:ea typeface="Tahoma" pitchFamily="34"/>
              <a:cs typeface="Tahoma" pitchFamily="34"/>
            </a:endParaRPr>
          </a:p>
          <a:p>
            <a:pPr lvl="0" algn="l" hangingPunct="0"/>
            <a:endParaRPr lang="fr-FR" dirty="0">
              <a:latin typeface="Tahoma" pitchFamily="34"/>
              <a:ea typeface="Tahoma" pitchFamily="34"/>
              <a:cs typeface="Tahoma" pitchFamily="34"/>
            </a:endParaRPr>
          </a:p>
          <a:p>
            <a:pPr lvl="0" algn="l" hangingPunct="0"/>
            <a:r>
              <a:rPr lang="fr-FR" dirty="0">
                <a:latin typeface="Tahoma" pitchFamily="34"/>
                <a:ea typeface="Tahoma" pitchFamily="34"/>
                <a:cs typeface="Tahoma" pitchFamily="34"/>
              </a:rPr>
              <a:t> </a:t>
            </a:r>
          </a:p>
          <a:p>
            <a:pPr lvl="0" hangingPunct="0"/>
            <a:endParaRPr lang="fr-FR" dirty="0">
              <a:latin typeface="Tahoma" pitchFamily="34"/>
              <a:ea typeface="Tahoma" pitchFamily="34"/>
              <a:cs typeface="Tahoma" pitchFamily="34"/>
            </a:endParaRPr>
          </a:p>
          <a:p>
            <a:pPr lvl="0" algn="l" hangingPunct="0"/>
            <a:endParaRPr lang="fr-FR" sz="2000" dirty="0">
              <a:latin typeface="Tahoma" pitchFamily="34"/>
              <a:ea typeface="Tahoma" pitchFamily="34"/>
              <a:cs typeface="Tahoma" pitchFamily="34"/>
            </a:endParaRPr>
          </a:p>
        </p:txBody>
      </p:sp>
      <p:pic>
        <p:nvPicPr>
          <p:cNvPr id="4" name="Image 2">
            <a:extLst>
              <a:ext uri="{FF2B5EF4-FFF2-40B4-BE49-F238E27FC236}">
                <a16:creationId xmlns:a16="http://schemas.microsoft.com/office/drawing/2014/main" id="{12BAC999-54A0-A902-F973-BD8088654C6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0488597" y="5950083"/>
            <a:ext cx="1473116" cy="579601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999</TotalTime>
  <Words>1875</Words>
  <Application>Microsoft Office PowerPoint</Application>
  <PresentationFormat>Grand écran</PresentationFormat>
  <Paragraphs>330</Paragraphs>
  <Slides>27</Slides>
  <Notes>22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27</vt:i4>
      </vt:variant>
    </vt:vector>
  </HeadingPairs>
  <TitlesOfParts>
    <vt:vector size="35" baseType="lpstr">
      <vt:lpstr>Aptos</vt:lpstr>
      <vt:lpstr>Aptos Display</vt:lpstr>
      <vt:lpstr>Arial</vt:lpstr>
      <vt:lpstr>Calibri</vt:lpstr>
      <vt:lpstr>StarSymbol</vt:lpstr>
      <vt:lpstr>Tahoma</vt:lpstr>
      <vt:lpstr>Times New Roman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BDSEFS11</dc:creator>
  <cp:lastModifiedBy>Anafé Anafé</cp:lastModifiedBy>
  <cp:revision>37</cp:revision>
  <cp:lastPrinted>2026-01-18T13:41:39Z</cp:lastPrinted>
  <dcterms:created xsi:type="dcterms:W3CDTF">2026-01-18T13:30:41Z</dcterms:created>
  <dcterms:modified xsi:type="dcterms:W3CDTF">2026-06-25T14:57:01Z</dcterms:modified>
</cp:coreProperties>
</file>