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93" d="100"/>
          <a:sy n="93" d="100"/>
        </p:scale>
        <p:origin x="29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18010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3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18.png"/><Relationship Id="rId4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3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16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42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0" y="-548640"/>
            <a:ext cx="2103120" cy="2103120"/>
          </a:xfrm>
          <a:prstGeom prst="ellipse">
            <a:avLst/>
          </a:prstGeom>
          <a:solidFill>
            <a:srgbClr val="81C9C7">
              <a:alpha val="65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" name="Shape 1"/>
          <p:cNvSpPr/>
          <p:nvPr/>
        </p:nvSpPr>
        <p:spPr>
          <a:xfrm rot="5400000">
            <a:off x="10511028" y="-1284732"/>
            <a:ext cx="1787652" cy="1787652"/>
          </a:xfrm>
          <a:prstGeom prst="hexagon">
            <a:avLst/>
          </a:prstGeom>
          <a:solidFill>
            <a:srgbClr val="00686C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4" name="Shape 2"/>
          <p:cNvSpPr/>
          <p:nvPr/>
        </p:nvSpPr>
        <p:spPr>
          <a:xfrm>
            <a:off x="9564624" y="1028700"/>
            <a:ext cx="1367028" cy="1367028"/>
          </a:xfrm>
          <a:prstGeom prst="roundRect">
            <a:avLst>
              <a:gd name="adj" fmla="val 4013"/>
            </a:avLst>
          </a:prstGeom>
          <a:solidFill>
            <a:srgbClr val="3ABB7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11562588" y="713232"/>
            <a:ext cx="946404" cy="946404"/>
          </a:xfrm>
          <a:prstGeom prst="ellipse">
            <a:avLst/>
          </a:prstGeom>
          <a:solidFill>
            <a:srgbClr val="0A7E8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" name="Shape 4"/>
          <p:cNvSpPr/>
          <p:nvPr/>
        </p:nvSpPr>
        <p:spPr>
          <a:xfrm>
            <a:off x="8618220" y="1344168"/>
            <a:ext cx="1156716" cy="1156716"/>
          </a:xfrm>
          <a:prstGeom prst="ellipse">
            <a:avLst/>
          </a:prstGeom>
          <a:solidFill>
            <a:srgbClr val="3ABB7D">
              <a:alpha val="8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11983212" y="-548640"/>
            <a:ext cx="52578" cy="52578"/>
          </a:xfrm>
          <a:prstGeom prst="ellipse">
            <a:avLst/>
          </a:prstGeom>
          <a:solidFill>
            <a:srgbClr val="81C9C7">
              <a:alpha val="75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" name="Shape 6"/>
          <p:cNvSpPr/>
          <p:nvPr/>
        </p:nvSpPr>
        <p:spPr>
          <a:xfrm>
            <a:off x="12151462" y="-548640"/>
            <a:ext cx="52578" cy="52578"/>
          </a:xfrm>
          <a:prstGeom prst="ellipse">
            <a:avLst/>
          </a:prstGeom>
          <a:solidFill>
            <a:srgbClr val="81C9C7">
              <a:alpha val="75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" name="Shape 7"/>
          <p:cNvSpPr/>
          <p:nvPr/>
        </p:nvSpPr>
        <p:spPr>
          <a:xfrm>
            <a:off x="12319711" y="-548640"/>
            <a:ext cx="52578" cy="52578"/>
          </a:xfrm>
          <a:prstGeom prst="ellipse">
            <a:avLst/>
          </a:prstGeom>
          <a:solidFill>
            <a:srgbClr val="81C9C7">
              <a:alpha val="75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" name="Shape 8"/>
          <p:cNvSpPr/>
          <p:nvPr/>
        </p:nvSpPr>
        <p:spPr>
          <a:xfrm>
            <a:off x="12487961" y="-548640"/>
            <a:ext cx="52578" cy="52578"/>
          </a:xfrm>
          <a:prstGeom prst="ellipse">
            <a:avLst/>
          </a:prstGeom>
          <a:solidFill>
            <a:srgbClr val="81C9C7">
              <a:alpha val="75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" name="Shape 9"/>
          <p:cNvSpPr/>
          <p:nvPr/>
        </p:nvSpPr>
        <p:spPr>
          <a:xfrm>
            <a:off x="11983212" y="-380390"/>
            <a:ext cx="52578" cy="52578"/>
          </a:xfrm>
          <a:prstGeom prst="ellipse">
            <a:avLst/>
          </a:prstGeom>
          <a:solidFill>
            <a:srgbClr val="81C9C7">
              <a:alpha val="75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" name="Shape 10"/>
          <p:cNvSpPr/>
          <p:nvPr/>
        </p:nvSpPr>
        <p:spPr>
          <a:xfrm>
            <a:off x="12151462" y="-380390"/>
            <a:ext cx="52578" cy="52578"/>
          </a:xfrm>
          <a:prstGeom prst="ellipse">
            <a:avLst/>
          </a:prstGeom>
          <a:solidFill>
            <a:srgbClr val="81C9C7">
              <a:alpha val="75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" name="Shape 11"/>
          <p:cNvSpPr/>
          <p:nvPr/>
        </p:nvSpPr>
        <p:spPr>
          <a:xfrm>
            <a:off x="12319711" y="-380390"/>
            <a:ext cx="52578" cy="52578"/>
          </a:xfrm>
          <a:prstGeom prst="ellipse">
            <a:avLst/>
          </a:prstGeom>
          <a:solidFill>
            <a:srgbClr val="81C9C7">
              <a:alpha val="75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" name="Shape 12"/>
          <p:cNvSpPr/>
          <p:nvPr/>
        </p:nvSpPr>
        <p:spPr>
          <a:xfrm>
            <a:off x="12487961" y="-380390"/>
            <a:ext cx="52578" cy="52578"/>
          </a:xfrm>
          <a:prstGeom prst="ellipse">
            <a:avLst/>
          </a:prstGeom>
          <a:solidFill>
            <a:srgbClr val="81C9C7">
              <a:alpha val="75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" name="Shape 13"/>
          <p:cNvSpPr/>
          <p:nvPr/>
        </p:nvSpPr>
        <p:spPr>
          <a:xfrm>
            <a:off x="11983212" y="-212141"/>
            <a:ext cx="52578" cy="52578"/>
          </a:xfrm>
          <a:prstGeom prst="ellipse">
            <a:avLst/>
          </a:prstGeom>
          <a:solidFill>
            <a:srgbClr val="81C9C7">
              <a:alpha val="75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" name="Shape 14"/>
          <p:cNvSpPr/>
          <p:nvPr/>
        </p:nvSpPr>
        <p:spPr>
          <a:xfrm>
            <a:off x="12151462" y="-212141"/>
            <a:ext cx="52578" cy="52578"/>
          </a:xfrm>
          <a:prstGeom prst="ellipse">
            <a:avLst/>
          </a:prstGeom>
          <a:solidFill>
            <a:srgbClr val="81C9C7">
              <a:alpha val="75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" name="Shape 15"/>
          <p:cNvSpPr/>
          <p:nvPr/>
        </p:nvSpPr>
        <p:spPr>
          <a:xfrm>
            <a:off x="12319711" y="-212141"/>
            <a:ext cx="52578" cy="52578"/>
          </a:xfrm>
          <a:prstGeom prst="ellipse">
            <a:avLst/>
          </a:prstGeom>
          <a:solidFill>
            <a:srgbClr val="81C9C7">
              <a:alpha val="75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8" name="Shape 16"/>
          <p:cNvSpPr/>
          <p:nvPr/>
        </p:nvSpPr>
        <p:spPr>
          <a:xfrm>
            <a:off x="12487961" y="-212141"/>
            <a:ext cx="52578" cy="52578"/>
          </a:xfrm>
          <a:prstGeom prst="ellipse">
            <a:avLst/>
          </a:prstGeom>
          <a:solidFill>
            <a:srgbClr val="81C9C7">
              <a:alpha val="75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" name="Shape 17"/>
          <p:cNvSpPr/>
          <p:nvPr/>
        </p:nvSpPr>
        <p:spPr>
          <a:xfrm>
            <a:off x="11983212" y="-43891"/>
            <a:ext cx="52578" cy="52578"/>
          </a:xfrm>
          <a:prstGeom prst="ellipse">
            <a:avLst/>
          </a:prstGeom>
          <a:solidFill>
            <a:srgbClr val="81C9C7">
              <a:alpha val="75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" name="Shape 18"/>
          <p:cNvSpPr/>
          <p:nvPr/>
        </p:nvSpPr>
        <p:spPr>
          <a:xfrm>
            <a:off x="12151462" y="-43891"/>
            <a:ext cx="52578" cy="52578"/>
          </a:xfrm>
          <a:prstGeom prst="ellipse">
            <a:avLst/>
          </a:prstGeom>
          <a:solidFill>
            <a:srgbClr val="81C9C7">
              <a:alpha val="75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" name="Shape 19"/>
          <p:cNvSpPr/>
          <p:nvPr/>
        </p:nvSpPr>
        <p:spPr>
          <a:xfrm>
            <a:off x="12319711" y="-43891"/>
            <a:ext cx="52578" cy="52578"/>
          </a:xfrm>
          <a:prstGeom prst="ellipse">
            <a:avLst/>
          </a:prstGeom>
          <a:solidFill>
            <a:srgbClr val="81C9C7">
              <a:alpha val="75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2" name="Shape 20"/>
          <p:cNvSpPr/>
          <p:nvPr/>
        </p:nvSpPr>
        <p:spPr>
          <a:xfrm>
            <a:off x="12487961" y="-43891"/>
            <a:ext cx="52578" cy="52578"/>
          </a:xfrm>
          <a:prstGeom prst="ellipse">
            <a:avLst/>
          </a:prstGeom>
          <a:solidFill>
            <a:srgbClr val="81C9C7">
              <a:alpha val="75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3" name="Shape 21"/>
          <p:cNvSpPr/>
          <p:nvPr/>
        </p:nvSpPr>
        <p:spPr>
          <a:xfrm>
            <a:off x="-640080" y="5577840"/>
            <a:ext cx="2011680" cy="2011680"/>
          </a:xfrm>
          <a:prstGeom prst="ellipse">
            <a:avLst/>
          </a:prstGeom>
          <a:solidFill>
            <a:srgbClr val="00686C">
              <a:alpha val="7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4" name="Shape 22"/>
          <p:cNvSpPr/>
          <p:nvPr/>
        </p:nvSpPr>
        <p:spPr>
          <a:xfrm>
            <a:off x="640080" y="6035040"/>
            <a:ext cx="822960" cy="822960"/>
          </a:xfrm>
          <a:prstGeom prst="roundRect">
            <a:avLst>
              <a:gd name="adj" fmla="val 5556"/>
            </a:avLst>
          </a:prstGeom>
          <a:solidFill>
            <a:srgbClr val="2FA86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5" name="Text 23"/>
          <p:cNvSpPr/>
          <p:nvPr/>
        </p:nvSpPr>
        <p:spPr>
          <a:xfrm>
            <a:off x="777240" y="141732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150" dirty="0">
                <a:solidFill>
                  <a:srgbClr val="81C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WEBINAIRE CNB  ·  PACTE EUROPÉEN SUR LA MIGRATION ET L'ASILE (PEMA)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777240" y="1874520"/>
            <a:ext cx="10424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5000"/>
              </a:lnSpc>
              <a:buNone/>
            </a:pPr>
            <a:r>
              <a:rPr lang="en-US" sz="4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traitement des vulnérabilités :</a:t>
            </a:r>
            <a:endParaRPr lang="en-US" sz="4600" dirty="0"/>
          </a:p>
          <a:p>
            <a:pPr marL="0" indent="0">
              <a:lnSpc>
                <a:spcPts val="5000"/>
              </a:lnSpc>
              <a:buNone/>
            </a:pPr>
            <a:r>
              <a:rPr lang="en-US" sz="4600" b="1" dirty="0">
                <a:solidFill>
                  <a:srgbClr val="81C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focus sur les mineurs</a:t>
            </a:r>
            <a:endParaRPr lang="en-US" sz="4600" dirty="0"/>
          </a:p>
        </p:txBody>
      </p:sp>
      <p:sp>
        <p:nvSpPr>
          <p:cNvPr id="27" name="Text 25"/>
          <p:cNvSpPr/>
          <p:nvPr/>
        </p:nvSpPr>
        <p:spPr>
          <a:xfrm>
            <a:off x="777240" y="361188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81C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Partie 4 du webinaire — Quelles conséquences pour la pratique des avocats ?</a:t>
            </a:r>
            <a:endParaRPr lang="en-US" sz="1500" dirty="0"/>
          </a:p>
        </p:txBody>
      </p:sp>
      <p:sp>
        <p:nvSpPr>
          <p:cNvPr id="28" name="Shape 26"/>
          <p:cNvSpPr/>
          <p:nvPr/>
        </p:nvSpPr>
        <p:spPr>
          <a:xfrm>
            <a:off x="822960" y="4343400"/>
            <a:ext cx="3840480" cy="0"/>
          </a:xfrm>
          <a:prstGeom prst="line">
            <a:avLst/>
          </a:prstGeom>
          <a:noFill/>
          <a:ln w="25400">
            <a:solidFill>
              <a:srgbClr val="2FA86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9" name="Text 27"/>
          <p:cNvSpPr/>
          <p:nvPr/>
        </p:nvSpPr>
        <p:spPr>
          <a:xfrm>
            <a:off x="777240" y="4472322"/>
            <a:ext cx="73152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2000"/>
              </a:lnSpc>
              <a:spcAft>
                <a:spcPts val="300"/>
              </a:spcAft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Arnaud de Saint Remy</a:t>
            </a:r>
            <a:endParaRPr lang="en-US" sz="1700" dirty="0"/>
          </a:p>
          <a:p>
            <a:pPr marL="0" indent="0">
              <a:lnSpc>
                <a:spcPts val="2000"/>
              </a:lnSpc>
              <a:spcAft>
                <a:spcPts val="300"/>
              </a:spcAft>
              <a:buNone/>
            </a:pPr>
            <a:r>
              <a:rPr lang="en-US" sz="1250" dirty="0">
                <a:solidFill>
                  <a:srgbClr val="81C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Responsable du groupe de travail Mineurs du CNB</a:t>
            </a:r>
            <a:endParaRPr lang="en-US" sz="1700" dirty="0"/>
          </a:p>
          <a:p>
            <a:pPr marL="0" indent="0">
              <a:lnSpc>
                <a:spcPts val="2000"/>
              </a:lnSpc>
              <a:spcAft>
                <a:spcPts val="300"/>
              </a:spcAft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Carole Sulli</a:t>
            </a:r>
            <a:endParaRPr lang="en-US" sz="1700" dirty="0"/>
          </a:p>
          <a:p>
            <a:pPr marL="0" indent="0">
              <a:lnSpc>
                <a:spcPts val="2000"/>
              </a:lnSpc>
              <a:spcAft>
                <a:spcPts val="300"/>
              </a:spcAft>
              <a:buNone/>
            </a:pPr>
            <a:r>
              <a:rPr lang="en-US" sz="1250" dirty="0">
                <a:solidFill>
                  <a:srgbClr val="81C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Avocate au barreau de Paris</a:t>
            </a:r>
            <a:endParaRPr lang="en-US" sz="1700" dirty="0"/>
          </a:p>
        </p:txBody>
      </p:sp>
      <p:sp>
        <p:nvSpPr>
          <p:cNvPr id="30" name="Text 28"/>
          <p:cNvSpPr/>
          <p:nvPr/>
        </p:nvSpPr>
        <p:spPr>
          <a:xfrm>
            <a:off x="8534095" y="452628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400" b="1" dirty="0">
                <a:solidFill>
                  <a:srgbClr val="2FA8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 juin 2026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8808415" y="6144768"/>
            <a:ext cx="2926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b="1" kern="0" spc="100" dirty="0">
                <a:solidFill>
                  <a:srgbClr val="81C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CONSEIL NATIONAL DES BARREAUX</a:t>
            </a:r>
            <a:endParaRPr lang="en-US" sz="850" dirty="0"/>
          </a:p>
          <a:p>
            <a:pPr marL="0" indent="0" algn="r">
              <a:buNone/>
            </a:pPr>
            <a:r>
              <a:rPr lang="en-US" sz="11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AVOCATS</a:t>
            </a:r>
            <a:endParaRPr lang="en-US" sz="850" dirty="0"/>
          </a:p>
        </p:txBody>
      </p:sp>
      <p:pic>
        <p:nvPicPr>
          <p:cNvPr id="33" name="Image 32">
            <a:extLst>
              <a:ext uri="{FF2B5EF4-FFF2-40B4-BE49-F238E27FC236}">
                <a16:creationId xmlns:a16="http://schemas.microsoft.com/office/drawing/2014/main" id="{33F6C914-0320-90E6-5349-4B64A00E0F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24086" y="5103657"/>
            <a:ext cx="2310409" cy="104111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84048"/>
            <a:ext cx="10515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kern="0" spc="200" dirty="0">
                <a:solidFill>
                  <a:srgbClr val="2FA8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POINT 3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548640" y="676656"/>
            <a:ext cx="11064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3000"/>
              </a:lnSpc>
              <a:buNone/>
            </a:pPr>
            <a:r>
              <a:rPr lang="en-US" sz="2800" b="1" dirty="0">
                <a:solidFill>
                  <a:srgbClr val="16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Filtrage et frontière : la zone de danger maximal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66928" y="1463040"/>
            <a:ext cx="10972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800"/>
              </a:lnSpc>
              <a:buNone/>
            </a:pPr>
            <a:r>
              <a:rPr lang="en-US" sz="1400" i="1" dirty="0">
                <a:solidFill>
                  <a:srgbClr val="2C3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Ici le Pacte est le plus périlleux : il saisit le mineur avant même que la question de sa minorité ait été tranchée.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566928" y="1993392"/>
            <a:ext cx="3547872" cy="2331720"/>
          </a:xfrm>
          <a:prstGeom prst="roundRect">
            <a:avLst>
              <a:gd name="adj" fmla="val 3529"/>
            </a:avLst>
          </a:prstGeom>
          <a:solidFill>
            <a:srgbClr val="EAF5F4"/>
          </a:solidFill>
          <a:ln/>
          <a:effectLst>
            <a:outerShdw blurRad="114300" dist="38100" dir="5400000" algn="bl" rotWithShape="0">
              <a:srgbClr val="13403F">
                <a:alpha val="14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6" name="Shape 4"/>
          <p:cNvSpPr/>
          <p:nvPr/>
        </p:nvSpPr>
        <p:spPr>
          <a:xfrm>
            <a:off x="804672" y="2231136"/>
            <a:ext cx="548640" cy="548640"/>
          </a:xfrm>
          <a:prstGeom prst="ellipse">
            <a:avLst/>
          </a:prstGeom>
          <a:solidFill>
            <a:srgbClr val="00686C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832" y="2368296"/>
            <a:ext cx="274320" cy="27432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3547872" y="2231136"/>
            <a:ext cx="384048" cy="384048"/>
          </a:xfrm>
          <a:prstGeom prst="ellipse">
            <a:avLst/>
          </a:prstGeom>
          <a:solidFill>
            <a:srgbClr val="2FA86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" name="Text 6"/>
          <p:cNvSpPr/>
          <p:nvPr/>
        </p:nvSpPr>
        <p:spPr>
          <a:xfrm>
            <a:off x="3547872" y="2231136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804672" y="2871216"/>
            <a:ext cx="309067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16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Filtrage (2024/1356)</a:t>
            </a:r>
            <a:endParaRPr lang="en-US" sz="1350" dirty="0"/>
          </a:p>
        </p:txBody>
      </p:sp>
      <p:sp>
        <p:nvSpPr>
          <p:cNvPr id="11" name="Text 8"/>
          <p:cNvSpPr/>
          <p:nvPr/>
        </p:nvSpPr>
        <p:spPr>
          <a:xfrm>
            <a:off x="804672" y="3236976"/>
            <a:ext cx="309067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300"/>
              </a:lnSpc>
              <a:buNone/>
            </a:pPr>
            <a:r>
              <a:rPr lang="en-US" sz="1080" dirty="0">
                <a:solidFill>
                  <a:srgbClr val="2C3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Sas obligatoire sous fiction de non-entrée. Max 7 jours à la frontière.</a:t>
            </a:r>
            <a:endParaRPr lang="en-US" sz="1080" dirty="0"/>
          </a:p>
        </p:txBody>
      </p:sp>
      <p:sp>
        <p:nvSpPr>
          <p:cNvPr id="12" name="Text 9"/>
          <p:cNvSpPr/>
          <p:nvPr/>
        </p:nvSpPr>
        <p:spPr>
          <a:xfrm>
            <a:off x="804672" y="3822192"/>
            <a:ext cx="30906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200"/>
              </a:lnSpc>
              <a:buNone/>
            </a:pPr>
            <a:r>
              <a:rPr lang="en-US" sz="1000" b="1" dirty="0">
                <a:solidFill>
                  <a:srgbClr val="C268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</a:t>
            </a:r>
            <a:r>
              <a:rPr lang="en-US" sz="1000" i="1" dirty="0">
                <a:solidFill>
                  <a:srgbClr val="C268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France vise 1 jour : détection sérieuse de la vulnérabilité impossible.</a:t>
            </a:r>
            <a:endParaRPr lang="en-US" sz="1000" dirty="0"/>
          </a:p>
        </p:txBody>
      </p:sp>
      <p:sp>
        <p:nvSpPr>
          <p:cNvPr id="13" name="Text 10"/>
          <p:cNvSpPr/>
          <p:nvPr/>
        </p:nvSpPr>
        <p:spPr>
          <a:xfrm>
            <a:off x="4123944" y="2816352"/>
            <a:ext cx="20116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2FA8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000" dirty="0"/>
          </a:p>
        </p:txBody>
      </p:sp>
      <p:sp>
        <p:nvSpPr>
          <p:cNvPr id="14" name="Shape 11"/>
          <p:cNvSpPr/>
          <p:nvPr/>
        </p:nvSpPr>
        <p:spPr>
          <a:xfrm>
            <a:off x="4315968" y="1993392"/>
            <a:ext cx="3547872" cy="2331720"/>
          </a:xfrm>
          <a:prstGeom prst="roundRect">
            <a:avLst>
              <a:gd name="adj" fmla="val 3529"/>
            </a:avLst>
          </a:prstGeom>
          <a:solidFill>
            <a:srgbClr val="EAF5F4"/>
          </a:solidFill>
          <a:ln/>
          <a:effectLst>
            <a:outerShdw blurRad="114300" dist="38100" dir="5400000" algn="bl" rotWithShape="0">
              <a:srgbClr val="13403F">
                <a:alpha val="14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5" name="Shape 12"/>
          <p:cNvSpPr/>
          <p:nvPr/>
        </p:nvSpPr>
        <p:spPr>
          <a:xfrm>
            <a:off x="4553712" y="2231136"/>
            <a:ext cx="548640" cy="548640"/>
          </a:xfrm>
          <a:prstGeom prst="ellipse">
            <a:avLst/>
          </a:prstGeom>
          <a:solidFill>
            <a:srgbClr val="00686C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90872" y="2368296"/>
            <a:ext cx="274320" cy="274320"/>
          </a:xfrm>
          <a:prstGeom prst="rect">
            <a:avLst/>
          </a:prstGeom>
        </p:spPr>
      </p:pic>
      <p:sp>
        <p:nvSpPr>
          <p:cNvPr id="17" name="Shape 13"/>
          <p:cNvSpPr/>
          <p:nvPr/>
        </p:nvSpPr>
        <p:spPr>
          <a:xfrm>
            <a:off x="7296912" y="2231136"/>
            <a:ext cx="384048" cy="384048"/>
          </a:xfrm>
          <a:prstGeom prst="ellipse">
            <a:avLst/>
          </a:prstGeom>
          <a:solidFill>
            <a:srgbClr val="2FA86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8" name="Text 14"/>
          <p:cNvSpPr/>
          <p:nvPr/>
        </p:nvSpPr>
        <p:spPr>
          <a:xfrm>
            <a:off x="7296912" y="2231136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19" name="Text 15"/>
          <p:cNvSpPr/>
          <p:nvPr/>
        </p:nvSpPr>
        <p:spPr>
          <a:xfrm>
            <a:off x="4553712" y="2871216"/>
            <a:ext cx="309067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16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Fiction de non-entrée</a:t>
            </a:r>
            <a:endParaRPr lang="en-US" sz="1350" dirty="0"/>
          </a:p>
        </p:txBody>
      </p:sp>
      <p:sp>
        <p:nvSpPr>
          <p:cNvPr id="20" name="Text 16"/>
          <p:cNvSpPr/>
          <p:nvPr/>
        </p:nvSpPr>
        <p:spPr>
          <a:xfrm>
            <a:off x="4553712" y="3236976"/>
            <a:ext cx="309067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300"/>
              </a:lnSpc>
              <a:buNone/>
            </a:pPr>
            <a:r>
              <a:rPr lang="en-US" sz="1080" dirty="0">
                <a:solidFill>
                  <a:srgbClr val="2C3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personne est physiquement présente, mais juridiquement réputée non entrée.</a:t>
            </a:r>
            <a:endParaRPr lang="en-US" sz="1080" dirty="0"/>
          </a:p>
        </p:txBody>
      </p:sp>
      <p:sp>
        <p:nvSpPr>
          <p:cNvPr id="21" name="Text 17"/>
          <p:cNvSpPr/>
          <p:nvPr/>
        </p:nvSpPr>
        <p:spPr>
          <a:xfrm>
            <a:off x="4553712" y="3822192"/>
            <a:ext cx="30906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200"/>
              </a:lnSpc>
              <a:buNone/>
            </a:pPr>
            <a:r>
              <a:rPr lang="en-US" sz="1000" b="1" dirty="0">
                <a:solidFill>
                  <a:srgbClr val="C268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</a:t>
            </a:r>
            <a:r>
              <a:rPr lang="en-US" sz="1000" i="1" dirty="0">
                <a:solidFill>
                  <a:srgbClr val="C268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Aucune règle n'encadre l'évaluation de l'âge à ce stade.</a:t>
            </a:r>
            <a:endParaRPr lang="en-US" sz="1000" dirty="0"/>
          </a:p>
        </p:txBody>
      </p:sp>
      <p:sp>
        <p:nvSpPr>
          <p:cNvPr id="22" name="Text 18"/>
          <p:cNvSpPr/>
          <p:nvPr/>
        </p:nvSpPr>
        <p:spPr>
          <a:xfrm>
            <a:off x="7872984" y="2816352"/>
            <a:ext cx="20116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2FA8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000" dirty="0"/>
          </a:p>
        </p:txBody>
      </p:sp>
      <p:sp>
        <p:nvSpPr>
          <p:cNvPr id="23" name="Shape 19"/>
          <p:cNvSpPr/>
          <p:nvPr/>
        </p:nvSpPr>
        <p:spPr>
          <a:xfrm>
            <a:off x="8065008" y="1993392"/>
            <a:ext cx="3547872" cy="2331720"/>
          </a:xfrm>
          <a:prstGeom prst="roundRect">
            <a:avLst>
              <a:gd name="adj" fmla="val 3529"/>
            </a:avLst>
          </a:prstGeom>
          <a:solidFill>
            <a:srgbClr val="EAF5F4"/>
          </a:solidFill>
          <a:ln/>
          <a:effectLst>
            <a:outerShdw blurRad="114300" dist="38100" dir="5400000" algn="bl" rotWithShape="0">
              <a:srgbClr val="13403F">
                <a:alpha val="14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4" name="Shape 20"/>
          <p:cNvSpPr/>
          <p:nvPr/>
        </p:nvSpPr>
        <p:spPr>
          <a:xfrm>
            <a:off x="8302752" y="2231136"/>
            <a:ext cx="548640" cy="548640"/>
          </a:xfrm>
          <a:prstGeom prst="ellipse">
            <a:avLst/>
          </a:prstGeom>
          <a:solidFill>
            <a:srgbClr val="00686C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2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39912" y="2368296"/>
            <a:ext cx="274320" cy="274320"/>
          </a:xfrm>
          <a:prstGeom prst="rect">
            <a:avLst/>
          </a:prstGeom>
        </p:spPr>
      </p:pic>
      <p:sp>
        <p:nvSpPr>
          <p:cNvPr id="26" name="Shape 21"/>
          <p:cNvSpPr/>
          <p:nvPr/>
        </p:nvSpPr>
        <p:spPr>
          <a:xfrm>
            <a:off x="11045952" y="2231136"/>
            <a:ext cx="384048" cy="384048"/>
          </a:xfrm>
          <a:prstGeom prst="ellipse">
            <a:avLst/>
          </a:prstGeom>
          <a:solidFill>
            <a:srgbClr val="2FA86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7" name="Text 22"/>
          <p:cNvSpPr/>
          <p:nvPr/>
        </p:nvSpPr>
        <p:spPr>
          <a:xfrm>
            <a:off x="11045952" y="2231136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28" name="Text 23"/>
          <p:cNvSpPr/>
          <p:nvPr/>
        </p:nvSpPr>
        <p:spPr>
          <a:xfrm>
            <a:off x="8302752" y="2871216"/>
            <a:ext cx="309067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16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Procédure à la frontière</a:t>
            </a:r>
            <a:endParaRPr lang="en-US" sz="1350" dirty="0"/>
          </a:p>
        </p:txBody>
      </p:sp>
      <p:sp>
        <p:nvSpPr>
          <p:cNvPr id="29" name="Text 24"/>
          <p:cNvSpPr/>
          <p:nvPr/>
        </p:nvSpPr>
        <p:spPr>
          <a:xfrm>
            <a:off x="8302752" y="3236976"/>
            <a:ext cx="309067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300"/>
              </a:lnSpc>
              <a:buNone/>
            </a:pPr>
            <a:r>
              <a:rPr lang="en-US" sz="1080" dirty="0">
                <a:solidFill>
                  <a:srgbClr val="2C3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Examen accéléré (jusqu'à 12 semaines), zone d'attente, recours non suspensif.</a:t>
            </a:r>
            <a:endParaRPr lang="en-US" sz="1080" dirty="0"/>
          </a:p>
        </p:txBody>
      </p:sp>
      <p:sp>
        <p:nvSpPr>
          <p:cNvPr id="30" name="Text 25"/>
          <p:cNvSpPr/>
          <p:nvPr/>
        </p:nvSpPr>
        <p:spPr>
          <a:xfrm>
            <a:off x="8302752" y="3822192"/>
            <a:ext cx="30906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200"/>
              </a:lnSpc>
              <a:buNone/>
            </a:pPr>
            <a:r>
              <a:rPr lang="en-US" sz="1000" b="1" dirty="0">
                <a:solidFill>
                  <a:srgbClr val="C268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</a:t>
            </a:r>
            <a:r>
              <a:rPr lang="en-US" sz="1000" i="1" dirty="0">
                <a:solidFill>
                  <a:srgbClr val="C268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L'élément le plus sensible du dispositif.</a:t>
            </a:r>
            <a:endParaRPr lang="en-US" sz="1000" dirty="0"/>
          </a:p>
        </p:txBody>
      </p:sp>
      <p:sp>
        <p:nvSpPr>
          <p:cNvPr id="31" name="Shape 26"/>
          <p:cNvSpPr/>
          <p:nvPr/>
        </p:nvSpPr>
        <p:spPr>
          <a:xfrm>
            <a:off x="566928" y="4562856"/>
            <a:ext cx="5440680" cy="1005840"/>
          </a:xfrm>
          <a:prstGeom prst="roundRect">
            <a:avLst>
              <a:gd name="adj" fmla="val 7273"/>
            </a:avLst>
          </a:prstGeom>
          <a:solidFill>
            <a:srgbClr val="2FA86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2" name="Text 27"/>
          <p:cNvSpPr/>
          <p:nvPr/>
        </p:nvSpPr>
        <p:spPr>
          <a:xfrm>
            <a:off x="786384" y="4562856"/>
            <a:ext cx="50292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MNA : exclus de la procédure à la frontière </a:t>
            </a: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(art. 53), sauf menace pour la sécurité. → 1ᵉʳ réflexe : faire constater la minorité pour les en faire sortir.</a:t>
            </a:r>
            <a:endParaRPr lang="en-US" sz="1200" dirty="0"/>
          </a:p>
        </p:txBody>
      </p:sp>
      <p:sp>
        <p:nvSpPr>
          <p:cNvPr id="33" name="Shape 28"/>
          <p:cNvSpPr/>
          <p:nvPr/>
        </p:nvSpPr>
        <p:spPr>
          <a:xfrm>
            <a:off x="6281928" y="4562856"/>
            <a:ext cx="5294376" cy="1005840"/>
          </a:xfrm>
          <a:prstGeom prst="roundRect">
            <a:avLst>
              <a:gd name="adj" fmla="val 7273"/>
            </a:avLst>
          </a:prstGeom>
          <a:solidFill>
            <a:srgbClr val="004245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4" name="Text 29"/>
          <p:cNvSpPr/>
          <p:nvPr/>
        </p:nvSpPr>
        <p:spPr>
          <a:xfrm>
            <a:off x="6501384" y="4562856"/>
            <a:ext cx="48920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200" b="1" dirty="0">
                <a:solidFill>
                  <a:srgbClr val="81C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Familles avec enfants de 13-17 ans : NON exclues </a:t>
            </a: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seulement « examinées en priorité ». Terrain conventionnel direct : Tarakhel c. Suisse (GC, 2014).</a:t>
            </a:r>
            <a:endParaRPr lang="en-US" sz="1200" dirty="0"/>
          </a:p>
        </p:txBody>
      </p:sp>
      <p:sp>
        <p:nvSpPr>
          <p:cNvPr id="35" name="Text 30"/>
          <p:cNvSpPr/>
          <p:nvPr/>
        </p:nvSpPr>
        <p:spPr>
          <a:xfrm>
            <a:off x="8808415" y="6144768"/>
            <a:ext cx="2926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b="1" kern="0" spc="100" dirty="0">
                <a:solidFill>
                  <a:srgbClr val="0068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CONSEIL NATIONAL DES BARREAUX</a:t>
            </a:r>
            <a:endParaRPr lang="en-US" sz="850" dirty="0"/>
          </a:p>
          <a:p>
            <a:pPr marL="0" indent="0" algn="r">
              <a:buNone/>
            </a:pPr>
            <a:r>
              <a:rPr lang="en-US" sz="1100" b="1" kern="0" spc="200" dirty="0">
                <a:solidFill>
                  <a:srgbClr val="16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AVOCATS</a:t>
            </a:r>
            <a:endParaRPr lang="en-US" sz="85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84048"/>
            <a:ext cx="10515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kern="0" spc="200" dirty="0">
                <a:solidFill>
                  <a:srgbClr val="2FA8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FICHAGE &amp; ÉTAT RESPONSABLE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548640" y="676656"/>
            <a:ext cx="11064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3000"/>
              </a:lnSpc>
              <a:buNone/>
            </a:pPr>
            <a:r>
              <a:rPr lang="en-US" sz="2800" b="1" dirty="0">
                <a:solidFill>
                  <a:srgbClr val="16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Eurodac dès 6 ans · l'intérêt supérieur dans l'AMMR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66928" y="1627632"/>
            <a:ext cx="5532120" cy="4069080"/>
          </a:xfrm>
          <a:prstGeom prst="roundRect">
            <a:avLst>
              <a:gd name="adj" fmla="val 2022"/>
            </a:avLst>
          </a:prstGeom>
          <a:solidFill>
            <a:srgbClr val="FBEFE9"/>
          </a:solidFill>
          <a:ln/>
          <a:effectLst>
            <a:outerShdw blurRad="114300" dist="38100" dir="5400000" algn="bl" rotWithShape="0">
              <a:srgbClr val="13403F">
                <a:alpha val="14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841248" y="1920240"/>
            <a:ext cx="585216" cy="585216"/>
          </a:xfrm>
          <a:prstGeom prst="ellipse">
            <a:avLst/>
          </a:prstGeom>
          <a:solidFill>
            <a:srgbClr val="C2683B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7552" y="2066544"/>
            <a:ext cx="292608" cy="29260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554480" y="1883664"/>
            <a:ext cx="42976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550" b="1" dirty="0">
                <a:solidFill>
                  <a:srgbClr val="16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Eurodac (UE) 2024/1358
</a:t>
            </a:r>
            <a:endParaRPr lang="en-US" sz="1550" dirty="0"/>
          </a:p>
          <a:p>
            <a:pPr marL="0" indent="0">
              <a:lnSpc>
                <a:spcPts val="1500"/>
              </a:lnSpc>
              <a:buNone/>
            </a:pPr>
            <a:r>
              <a:rPr lang="en-US" sz="1150" dirty="0">
                <a:solidFill>
                  <a:srgbClr val="2C3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Biométrie abaissée de 14 à 6 ans (art. 22) — intrusif et critiqué.</a:t>
            </a:r>
            <a:endParaRPr lang="en-US" sz="1550" dirty="0"/>
          </a:p>
        </p:txBody>
      </p:sp>
      <p:sp>
        <p:nvSpPr>
          <p:cNvPr id="8" name="Text 5"/>
          <p:cNvSpPr/>
          <p:nvPr/>
        </p:nvSpPr>
        <p:spPr>
          <a:xfrm>
            <a:off x="877824" y="2724912"/>
            <a:ext cx="492861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C268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Deux garde-fous qu'on oublie souvent — soyez précis devant le magistrat :</a:t>
            </a:r>
            <a:endParaRPr lang="en-US" sz="1250" dirty="0"/>
          </a:p>
        </p:txBody>
      </p:sp>
      <p:sp>
        <p:nvSpPr>
          <p:cNvPr id="9" name="Text 6"/>
          <p:cNvSpPr/>
          <p:nvPr/>
        </p:nvSpPr>
        <p:spPr>
          <a:xfrm>
            <a:off x="896112" y="3182112"/>
            <a:ext cx="489204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77800" indent="-177800">
              <a:lnSpc>
                <a:spcPts val="1600"/>
              </a:lnSpc>
              <a:spcAft>
                <a:spcPts val="1000"/>
              </a:spcAft>
              <a:buSzPct val="100000"/>
              <a:buChar char="•"/>
            </a:pPr>
            <a:r>
              <a:rPr lang="en-US" sz="1230" dirty="0">
                <a:solidFill>
                  <a:srgbClr val="2C3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clause de « coercition proportionnée » ne s'applique pas aux mineurs. Un mineur qui refuse doit être orienté vers la protection de l'enfance, non contraint.</a:t>
            </a:r>
            <a:endParaRPr lang="en-US" sz="1230" dirty="0"/>
          </a:p>
          <a:p>
            <a:pPr marL="177800" indent="-177800">
              <a:lnSpc>
                <a:spcPts val="1600"/>
              </a:lnSpc>
              <a:spcAft>
                <a:spcPts val="1000"/>
              </a:spcAft>
              <a:buSzPct val="100000"/>
              <a:buChar char="•"/>
            </a:pPr>
            <a:r>
              <a:rPr lang="en-US" sz="1230" dirty="0">
                <a:solidFill>
                  <a:srgbClr val="2C3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données d'un enfant de moins de 14 ans ne peuvent servir à des fins répressives que dans des conditions très restrictives (terrorisme, infraction grave).</a:t>
            </a:r>
            <a:endParaRPr lang="en-US" sz="1230" dirty="0"/>
          </a:p>
        </p:txBody>
      </p:sp>
      <p:sp>
        <p:nvSpPr>
          <p:cNvPr id="10" name="Shape 7"/>
          <p:cNvSpPr/>
          <p:nvPr/>
        </p:nvSpPr>
        <p:spPr>
          <a:xfrm>
            <a:off x="6373368" y="1627632"/>
            <a:ext cx="5294376" cy="4069080"/>
          </a:xfrm>
          <a:prstGeom prst="roundRect">
            <a:avLst>
              <a:gd name="adj" fmla="val 2022"/>
            </a:avLst>
          </a:prstGeom>
          <a:solidFill>
            <a:srgbClr val="EAF5F4"/>
          </a:solidFill>
          <a:ln/>
          <a:effectLst>
            <a:outerShdw blurRad="114300" dist="38100" dir="5400000" algn="bl" rotWithShape="0">
              <a:srgbClr val="13403F">
                <a:alpha val="14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1" name="Shape 8"/>
          <p:cNvSpPr/>
          <p:nvPr/>
        </p:nvSpPr>
        <p:spPr>
          <a:xfrm>
            <a:off x="6647688" y="1920240"/>
            <a:ext cx="585216" cy="585216"/>
          </a:xfrm>
          <a:prstGeom prst="ellipse">
            <a:avLst/>
          </a:prstGeom>
          <a:solidFill>
            <a:srgbClr val="00686C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93992" y="2066544"/>
            <a:ext cx="292608" cy="292608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7360920" y="1883664"/>
            <a:ext cx="405993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550" b="1" dirty="0">
                <a:solidFill>
                  <a:srgbClr val="16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Règlement AMMR (ex-Dublin)
</a:t>
            </a:r>
            <a:endParaRPr lang="en-US" sz="1550" dirty="0"/>
          </a:p>
          <a:p>
            <a:pPr marL="0" indent="0">
              <a:lnSpc>
                <a:spcPts val="1500"/>
              </a:lnSpc>
              <a:buNone/>
            </a:pPr>
            <a:r>
              <a:rPr lang="en-US" sz="1150" dirty="0">
                <a:solidFill>
                  <a:srgbClr val="2C3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L'intérêt supérieur réoriente l'État responsable.</a:t>
            </a:r>
            <a:endParaRPr lang="en-US" sz="1550" dirty="0"/>
          </a:p>
        </p:txBody>
      </p:sp>
      <p:sp>
        <p:nvSpPr>
          <p:cNvPr id="14" name="Text 10"/>
          <p:cNvSpPr/>
          <p:nvPr/>
        </p:nvSpPr>
        <p:spPr>
          <a:xfrm>
            <a:off x="6684264" y="2724912"/>
            <a:ext cx="469087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230" b="1" dirty="0">
                <a:solidFill>
                  <a:srgbClr val="0068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MNA : </a:t>
            </a:r>
            <a:r>
              <a:rPr lang="en-US" sz="1230" dirty="0">
                <a:solidFill>
                  <a:srgbClr val="2C3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l'État du 1ᵉʳ dépôt de demande est responsable, sauf si c'est contraire à l'intérêt supérieur du mineur.</a:t>
            </a:r>
            <a:endParaRPr lang="en-US" sz="1230" dirty="0"/>
          </a:p>
        </p:txBody>
      </p:sp>
      <p:sp>
        <p:nvSpPr>
          <p:cNvPr id="15" name="Text 11"/>
          <p:cNvSpPr/>
          <p:nvPr/>
        </p:nvSpPr>
        <p:spPr>
          <a:xfrm>
            <a:off x="6684264" y="3593592"/>
            <a:ext cx="4690872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230" b="1" dirty="0">
                <a:solidFill>
                  <a:srgbClr val="2FA8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Notion de famille élargie : </a:t>
            </a:r>
            <a:r>
              <a:rPr lang="en-US" sz="1230" dirty="0">
                <a:solidFill>
                  <a:srgbClr val="2C3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inclut les liens formés après le départ mais avant l'arrivée (familles en transit) ; preuves assouplies pour faciliter le regroupement.</a:t>
            </a:r>
            <a:endParaRPr lang="en-US" sz="1230" dirty="0"/>
          </a:p>
        </p:txBody>
      </p:sp>
      <p:sp>
        <p:nvSpPr>
          <p:cNvPr id="16" name="Text 12"/>
          <p:cNvSpPr/>
          <p:nvPr/>
        </p:nvSpPr>
        <p:spPr>
          <a:xfrm>
            <a:off x="6684264" y="4690872"/>
            <a:ext cx="469087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100" i="1" dirty="0">
                <a:solidFill>
                  <a:srgbClr val="5E75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Réserve doctrinale (European Papers) : le texte semble ignorer l'arrêt M.A. de la CJUE (État de présence du mineur en cas de demandes multiples).</a:t>
            </a:r>
            <a:endParaRPr lang="en-US" sz="1100" dirty="0"/>
          </a:p>
        </p:txBody>
      </p:sp>
      <p:sp>
        <p:nvSpPr>
          <p:cNvPr id="17" name="Text 13"/>
          <p:cNvSpPr/>
          <p:nvPr/>
        </p:nvSpPr>
        <p:spPr>
          <a:xfrm>
            <a:off x="8808415" y="6144768"/>
            <a:ext cx="2926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b="1" kern="0" spc="100" dirty="0">
                <a:solidFill>
                  <a:srgbClr val="0068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CONSEIL NATIONAL DES BARREAUX</a:t>
            </a:r>
            <a:endParaRPr lang="en-US" sz="850" dirty="0"/>
          </a:p>
          <a:p>
            <a:pPr marL="0" indent="0" algn="r">
              <a:buNone/>
            </a:pPr>
            <a:r>
              <a:rPr lang="en-US" sz="1100" b="1" kern="0" spc="200" dirty="0">
                <a:solidFill>
                  <a:srgbClr val="16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AVOCATS</a:t>
            </a:r>
            <a:endParaRPr lang="en-US" sz="85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84048"/>
            <a:ext cx="10515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kern="0" spc="200" dirty="0">
                <a:solidFill>
                  <a:srgbClr val="2FA8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POINT 4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548640" y="676656"/>
            <a:ext cx="11064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3000"/>
              </a:lnSpc>
              <a:buNone/>
            </a:pPr>
            <a:r>
              <a:rPr lang="en-US" sz="2800" b="1" dirty="0">
                <a:solidFill>
                  <a:srgbClr val="16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Représentation et conditions d'accueil : les garanties à exiger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66928" y="1627632"/>
            <a:ext cx="5440680" cy="4069080"/>
          </a:xfrm>
          <a:prstGeom prst="roundRect">
            <a:avLst>
              <a:gd name="adj" fmla="val 2022"/>
            </a:avLst>
          </a:prstGeom>
          <a:solidFill>
            <a:srgbClr val="EAF5F4"/>
          </a:solidFill>
          <a:ln/>
          <a:effectLst>
            <a:outerShdw blurRad="114300" dist="38100" dir="5400000" algn="bl" rotWithShape="0">
              <a:srgbClr val="13403F">
                <a:alpha val="14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841248" y="1920240"/>
            <a:ext cx="585216" cy="585216"/>
          </a:xfrm>
          <a:prstGeom prst="ellipse">
            <a:avLst/>
          </a:prstGeom>
          <a:solidFill>
            <a:srgbClr val="00686C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7552" y="2066544"/>
            <a:ext cx="292608" cy="29260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554480" y="1920240"/>
            <a:ext cx="420624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16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représentation du MNA</a:t>
            </a:r>
            <a:endParaRPr lang="en-US" sz="1550" dirty="0"/>
          </a:p>
        </p:txBody>
      </p:sp>
      <p:sp>
        <p:nvSpPr>
          <p:cNvPr id="8" name="Text 5"/>
          <p:cNvSpPr/>
          <p:nvPr/>
        </p:nvSpPr>
        <p:spPr>
          <a:xfrm>
            <a:off x="877824" y="2651760"/>
            <a:ext cx="4837176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230" dirty="0">
                <a:solidFill>
                  <a:srgbClr val="2C3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Désignation d'un représentant sous 15 jours ouvrables (art. 27) ; une personne assiste le mineur dès l'origine, y compris pour l'évaluation de l'âge et les procédures Eurodac/Dublin.</a:t>
            </a:r>
            <a:endParaRPr lang="en-US" sz="1230" dirty="0"/>
          </a:p>
        </p:txBody>
      </p:sp>
      <p:sp>
        <p:nvSpPr>
          <p:cNvPr id="9" name="Shape 6"/>
          <p:cNvSpPr/>
          <p:nvPr/>
        </p:nvSpPr>
        <p:spPr>
          <a:xfrm>
            <a:off x="877824" y="3730752"/>
            <a:ext cx="4818888" cy="914400"/>
          </a:xfrm>
          <a:prstGeom prst="roundRect">
            <a:avLst>
              <a:gd name="adj" fmla="val 7000"/>
            </a:avLst>
          </a:prstGeom>
          <a:solidFill>
            <a:srgbClr val="FBEFE9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" name="Text 7"/>
          <p:cNvSpPr/>
          <p:nvPr/>
        </p:nvSpPr>
        <p:spPr>
          <a:xfrm>
            <a:off x="1060704" y="3730752"/>
            <a:ext cx="44805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180" b="1" dirty="0">
                <a:solidFill>
                  <a:srgbClr val="C268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</a:t>
            </a:r>
            <a:r>
              <a:rPr lang="en-US" sz="1180" dirty="0">
                <a:solidFill>
                  <a:srgbClr val="16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 possible de 10 jours et jusqu'à 50 MNA par représentant en cas d'afflux. À ce niveau, la garantie devient théorique.</a:t>
            </a:r>
            <a:endParaRPr lang="en-US" sz="1180" dirty="0"/>
          </a:p>
        </p:txBody>
      </p:sp>
      <p:sp>
        <p:nvSpPr>
          <p:cNvPr id="11" name="Text 8"/>
          <p:cNvSpPr/>
          <p:nvPr/>
        </p:nvSpPr>
        <p:spPr>
          <a:xfrm>
            <a:off x="877824" y="4782312"/>
            <a:ext cx="4837176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150" i="1" dirty="0">
                <a:solidFill>
                  <a:srgbClr val="5E75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ministère estime le droit français déjà suffisant (administrateur ad hoc, art. L. 521-9 CESEDA) — c'est contestable.</a:t>
            </a:r>
            <a:endParaRPr lang="en-US" sz="1150" dirty="0"/>
          </a:p>
        </p:txBody>
      </p:sp>
      <p:sp>
        <p:nvSpPr>
          <p:cNvPr id="12" name="Shape 9"/>
          <p:cNvSpPr/>
          <p:nvPr/>
        </p:nvSpPr>
        <p:spPr>
          <a:xfrm>
            <a:off x="6281928" y="1627632"/>
            <a:ext cx="5385816" cy="4069080"/>
          </a:xfrm>
          <a:prstGeom prst="roundRect">
            <a:avLst>
              <a:gd name="adj" fmla="val 2022"/>
            </a:avLst>
          </a:prstGeom>
          <a:solidFill>
            <a:srgbClr val="EAF7F0"/>
          </a:solidFill>
          <a:ln/>
          <a:effectLst>
            <a:outerShdw blurRad="114300" dist="38100" dir="5400000" algn="bl" rotWithShape="0">
              <a:srgbClr val="13403F">
                <a:alpha val="14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3" name="Shape 10"/>
          <p:cNvSpPr/>
          <p:nvPr/>
        </p:nvSpPr>
        <p:spPr>
          <a:xfrm>
            <a:off x="6556248" y="1920240"/>
            <a:ext cx="585216" cy="585216"/>
          </a:xfrm>
          <a:prstGeom prst="ellipse">
            <a:avLst/>
          </a:prstGeom>
          <a:solidFill>
            <a:srgbClr val="2FA86B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02552" y="2066544"/>
            <a:ext cx="292608" cy="292608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7269480" y="1920240"/>
            <a:ext cx="4151376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16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conditions matérielles d'accueil (CMA)</a:t>
            </a:r>
            <a:endParaRPr lang="en-US" sz="1550" dirty="0"/>
          </a:p>
        </p:txBody>
      </p:sp>
      <p:sp>
        <p:nvSpPr>
          <p:cNvPr id="16" name="Text 12"/>
          <p:cNvSpPr/>
          <p:nvPr/>
        </p:nvSpPr>
        <p:spPr>
          <a:xfrm>
            <a:off x="6611112" y="2651760"/>
            <a:ext cx="4745736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77800" indent="-177800">
              <a:lnSpc>
                <a:spcPts val="1500"/>
              </a:lnSpc>
              <a:spcAft>
                <a:spcPts val="700"/>
              </a:spcAft>
              <a:buSzPct val="100000"/>
              <a:buChar char="•"/>
            </a:pPr>
            <a:r>
              <a:rPr lang="en-US" sz="1200" dirty="0">
                <a:solidFill>
                  <a:srgbClr val="2C3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Accès aux CMA garanti dès la présentation de la demande (art. 17) — plus à l'enregistrement au GUDA.</a:t>
            </a:r>
            <a:endParaRPr lang="en-US" sz="1200" dirty="0"/>
          </a:p>
          <a:p>
            <a:pPr marL="177800" indent="-177800">
              <a:lnSpc>
                <a:spcPts val="1500"/>
              </a:lnSpc>
              <a:spcAft>
                <a:spcPts val="700"/>
              </a:spcAft>
              <a:buSzPct val="100000"/>
              <a:buChar char="•"/>
            </a:pPr>
            <a:r>
              <a:rPr lang="en-US" sz="1200" dirty="0">
                <a:solidFill>
                  <a:srgbClr val="2C3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Décret nº 2026-463 (9 juin 2026) : suppression de la condition d'âge ; les mineurs peuvent bénéficier de l'ADA à titre personnel.</a:t>
            </a:r>
            <a:endParaRPr lang="en-US" sz="1200" dirty="0"/>
          </a:p>
          <a:p>
            <a:pPr marL="177800" indent="-177800">
              <a:lnSpc>
                <a:spcPts val="1500"/>
              </a:lnSpc>
              <a:spcAft>
                <a:spcPts val="700"/>
              </a:spcAft>
              <a:buSzPct val="100000"/>
              <a:buChar char="•"/>
            </a:pPr>
            <a:r>
              <a:rPr lang="en-US" sz="1200" dirty="0">
                <a:solidFill>
                  <a:srgbClr val="2C3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ne peut priver de CMA un étranger dont la demande est enregistrée comme mineure.</a:t>
            </a:r>
            <a:endParaRPr lang="en-US" sz="1200" dirty="0"/>
          </a:p>
        </p:txBody>
      </p:sp>
      <p:sp>
        <p:nvSpPr>
          <p:cNvPr id="17" name="Shape 13"/>
          <p:cNvSpPr/>
          <p:nvPr/>
        </p:nvSpPr>
        <p:spPr>
          <a:xfrm>
            <a:off x="6592824" y="4736592"/>
            <a:ext cx="4764024" cy="822960"/>
          </a:xfrm>
          <a:prstGeom prst="roundRect">
            <a:avLst>
              <a:gd name="adj" fmla="val 7778"/>
            </a:avLst>
          </a:prstGeom>
          <a:solidFill>
            <a:srgbClr val="004245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8" name="Text 14"/>
          <p:cNvSpPr/>
          <p:nvPr/>
        </p:nvSpPr>
        <p:spPr>
          <a:xfrm>
            <a:off x="6757416" y="4736592"/>
            <a:ext cx="4434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180" b="1" dirty="0">
                <a:solidFill>
                  <a:srgbClr val="81C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Garantie-plancher absolue : </a:t>
            </a:r>
            <a:r>
              <a:rPr lang="en-US" sz="118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soins nécessaires et niveau de vie conforme à la Charte, toujours (logique M.S.S. c. Belgique et Grèce).</a:t>
            </a:r>
            <a:endParaRPr lang="en-US" sz="1180" dirty="0"/>
          </a:p>
        </p:txBody>
      </p:sp>
      <p:sp>
        <p:nvSpPr>
          <p:cNvPr id="19" name="Text 15"/>
          <p:cNvSpPr/>
          <p:nvPr/>
        </p:nvSpPr>
        <p:spPr>
          <a:xfrm>
            <a:off x="8808415" y="6144768"/>
            <a:ext cx="2926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b="1" kern="0" spc="100" dirty="0">
                <a:solidFill>
                  <a:srgbClr val="0068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CONSEIL NATIONAL DES BARREAUX</a:t>
            </a:r>
            <a:endParaRPr lang="en-US" sz="850" dirty="0"/>
          </a:p>
          <a:p>
            <a:pPr marL="0" indent="0" algn="r">
              <a:buNone/>
            </a:pPr>
            <a:r>
              <a:rPr lang="en-US" sz="1100" b="1" kern="0" spc="200" dirty="0">
                <a:solidFill>
                  <a:srgbClr val="16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AVOCATS</a:t>
            </a:r>
            <a:endParaRPr lang="en-US" sz="85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42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149840" y="-457200"/>
            <a:ext cx="1737360" cy="1737360"/>
          </a:xfrm>
          <a:prstGeom prst="ellipse">
            <a:avLst/>
          </a:prstGeom>
          <a:solidFill>
            <a:srgbClr val="81C9C7">
              <a:alpha val="65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" name="Shape 1"/>
          <p:cNvSpPr/>
          <p:nvPr/>
        </p:nvSpPr>
        <p:spPr>
          <a:xfrm rot="5400000">
            <a:off x="11279124" y="-1065276"/>
            <a:ext cx="1476756" cy="1476756"/>
          </a:xfrm>
          <a:prstGeom prst="hexagon">
            <a:avLst/>
          </a:prstGeom>
          <a:solidFill>
            <a:srgbClr val="00686C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4" name="Shape 2"/>
          <p:cNvSpPr/>
          <p:nvPr/>
        </p:nvSpPr>
        <p:spPr>
          <a:xfrm>
            <a:off x="10497312" y="845820"/>
            <a:ext cx="1129284" cy="1129284"/>
          </a:xfrm>
          <a:prstGeom prst="roundRect">
            <a:avLst>
              <a:gd name="adj" fmla="val 4858"/>
            </a:avLst>
          </a:prstGeom>
          <a:solidFill>
            <a:srgbClr val="3ABB7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12147804" y="585216"/>
            <a:ext cx="781812" cy="781812"/>
          </a:xfrm>
          <a:prstGeom prst="ellipse">
            <a:avLst/>
          </a:prstGeom>
          <a:solidFill>
            <a:srgbClr val="0A7E8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" name="Shape 4"/>
          <p:cNvSpPr/>
          <p:nvPr/>
        </p:nvSpPr>
        <p:spPr>
          <a:xfrm>
            <a:off x="9715500" y="1106424"/>
            <a:ext cx="955548" cy="955548"/>
          </a:xfrm>
          <a:prstGeom prst="ellipse">
            <a:avLst/>
          </a:prstGeom>
          <a:solidFill>
            <a:srgbClr val="3ABB7D">
              <a:alpha val="8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12495276" y="-457200"/>
            <a:ext cx="43434" cy="43434"/>
          </a:xfrm>
          <a:prstGeom prst="ellipse">
            <a:avLst/>
          </a:prstGeom>
          <a:solidFill>
            <a:srgbClr val="81C9C7">
              <a:alpha val="75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" name="Shape 6"/>
          <p:cNvSpPr/>
          <p:nvPr/>
        </p:nvSpPr>
        <p:spPr>
          <a:xfrm>
            <a:off x="12634265" y="-457200"/>
            <a:ext cx="43434" cy="43434"/>
          </a:xfrm>
          <a:prstGeom prst="ellipse">
            <a:avLst/>
          </a:prstGeom>
          <a:solidFill>
            <a:srgbClr val="81C9C7">
              <a:alpha val="75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" name="Shape 7"/>
          <p:cNvSpPr/>
          <p:nvPr/>
        </p:nvSpPr>
        <p:spPr>
          <a:xfrm>
            <a:off x="12773254" y="-457200"/>
            <a:ext cx="43434" cy="43434"/>
          </a:xfrm>
          <a:prstGeom prst="ellipse">
            <a:avLst/>
          </a:prstGeom>
          <a:solidFill>
            <a:srgbClr val="81C9C7">
              <a:alpha val="75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" name="Shape 8"/>
          <p:cNvSpPr/>
          <p:nvPr/>
        </p:nvSpPr>
        <p:spPr>
          <a:xfrm>
            <a:off x="12912242" y="-457200"/>
            <a:ext cx="43434" cy="43434"/>
          </a:xfrm>
          <a:prstGeom prst="ellipse">
            <a:avLst/>
          </a:prstGeom>
          <a:solidFill>
            <a:srgbClr val="81C9C7">
              <a:alpha val="75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" name="Shape 9"/>
          <p:cNvSpPr/>
          <p:nvPr/>
        </p:nvSpPr>
        <p:spPr>
          <a:xfrm>
            <a:off x="12495276" y="-318211"/>
            <a:ext cx="43434" cy="43434"/>
          </a:xfrm>
          <a:prstGeom prst="ellipse">
            <a:avLst/>
          </a:prstGeom>
          <a:solidFill>
            <a:srgbClr val="81C9C7">
              <a:alpha val="75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" name="Shape 10"/>
          <p:cNvSpPr/>
          <p:nvPr/>
        </p:nvSpPr>
        <p:spPr>
          <a:xfrm>
            <a:off x="12634265" y="-318211"/>
            <a:ext cx="43434" cy="43434"/>
          </a:xfrm>
          <a:prstGeom prst="ellipse">
            <a:avLst/>
          </a:prstGeom>
          <a:solidFill>
            <a:srgbClr val="81C9C7">
              <a:alpha val="75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" name="Shape 11"/>
          <p:cNvSpPr/>
          <p:nvPr/>
        </p:nvSpPr>
        <p:spPr>
          <a:xfrm>
            <a:off x="12773254" y="-318211"/>
            <a:ext cx="43434" cy="43434"/>
          </a:xfrm>
          <a:prstGeom prst="ellipse">
            <a:avLst/>
          </a:prstGeom>
          <a:solidFill>
            <a:srgbClr val="81C9C7">
              <a:alpha val="75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" name="Shape 12"/>
          <p:cNvSpPr/>
          <p:nvPr/>
        </p:nvSpPr>
        <p:spPr>
          <a:xfrm>
            <a:off x="12912242" y="-318211"/>
            <a:ext cx="43434" cy="43434"/>
          </a:xfrm>
          <a:prstGeom prst="ellipse">
            <a:avLst/>
          </a:prstGeom>
          <a:solidFill>
            <a:srgbClr val="81C9C7">
              <a:alpha val="75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" name="Shape 13"/>
          <p:cNvSpPr/>
          <p:nvPr/>
        </p:nvSpPr>
        <p:spPr>
          <a:xfrm>
            <a:off x="12495276" y="-179222"/>
            <a:ext cx="43434" cy="43434"/>
          </a:xfrm>
          <a:prstGeom prst="ellipse">
            <a:avLst/>
          </a:prstGeom>
          <a:solidFill>
            <a:srgbClr val="81C9C7">
              <a:alpha val="75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" name="Shape 14"/>
          <p:cNvSpPr/>
          <p:nvPr/>
        </p:nvSpPr>
        <p:spPr>
          <a:xfrm>
            <a:off x="12634265" y="-179222"/>
            <a:ext cx="43434" cy="43434"/>
          </a:xfrm>
          <a:prstGeom prst="ellipse">
            <a:avLst/>
          </a:prstGeom>
          <a:solidFill>
            <a:srgbClr val="81C9C7">
              <a:alpha val="75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" name="Shape 15"/>
          <p:cNvSpPr/>
          <p:nvPr/>
        </p:nvSpPr>
        <p:spPr>
          <a:xfrm>
            <a:off x="12773254" y="-179222"/>
            <a:ext cx="43434" cy="43434"/>
          </a:xfrm>
          <a:prstGeom prst="ellipse">
            <a:avLst/>
          </a:prstGeom>
          <a:solidFill>
            <a:srgbClr val="81C9C7">
              <a:alpha val="75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8" name="Shape 16"/>
          <p:cNvSpPr/>
          <p:nvPr/>
        </p:nvSpPr>
        <p:spPr>
          <a:xfrm>
            <a:off x="12912242" y="-179222"/>
            <a:ext cx="43434" cy="43434"/>
          </a:xfrm>
          <a:prstGeom prst="ellipse">
            <a:avLst/>
          </a:prstGeom>
          <a:solidFill>
            <a:srgbClr val="81C9C7">
              <a:alpha val="75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" name="Shape 17"/>
          <p:cNvSpPr/>
          <p:nvPr/>
        </p:nvSpPr>
        <p:spPr>
          <a:xfrm>
            <a:off x="12495276" y="-40234"/>
            <a:ext cx="43434" cy="43434"/>
          </a:xfrm>
          <a:prstGeom prst="ellipse">
            <a:avLst/>
          </a:prstGeom>
          <a:solidFill>
            <a:srgbClr val="81C9C7">
              <a:alpha val="75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" name="Shape 18"/>
          <p:cNvSpPr/>
          <p:nvPr/>
        </p:nvSpPr>
        <p:spPr>
          <a:xfrm>
            <a:off x="12634265" y="-40234"/>
            <a:ext cx="43434" cy="43434"/>
          </a:xfrm>
          <a:prstGeom prst="ellipse">
            <a:avLst/>
          </a:prstGeom>
          <a:solidFill>
            <a:srgbClr val="81C9C7">
              <a:alpha val="75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" name="Shape 19"/>
          <p:cNvSpPr/>
          <p:nvPr/>
        </p:nvSpPr>
        <p:spPr>
          <a:xfrm>
            <a:off x="12773254" y="-40234"/>
            <a:ext cx="43434" cy="43434"/>
          </a:xfrm>
          <a:prstGeom prst="ellipse">
            <a:avLst/>
          </a:prstGeom>
          <a:solidFill>
            <a:srgbClr val="81C9C7">
              <a:alpha val="75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2" name="Shape 20"/>
          <p:cNvSpPr/>
          <p:nvPr/>
        </p:nvSpPr>
        <p:spPr>
          <a:xfrm>
            <a:off x="12912242" y="-40234"/>
            <a:ext cx="43434" cy="43434"/>
          </a:xfrm>
          <a:prstGeom prst="ellipse">
            <a:avLst/>
          </a:prstGeom>
          <a:solidFill>
            <a:srgbClr val="81C9C7">
              <a:alpha val="75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3" name="Text 21"/>
          <p:cNvSpPr/>
          <p:nvPr/>
        </p:nvSpPr>
        <p:spPr>
          <a:xfrm>
            <a:off x="777240" y="77724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2FA8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LIGNE ROUGE CONVENTIONNELLE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777240" y="1097280"/>
            <a:ext cx="9144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risque de rétention</a:t>
            </a:r>
            <a:endParaRPr lang="en-US" sz="3200" dirty="0"/>
          </a:p>
        </p:txBody>
      </p:sp>
      <p:sp>
        <p:nvSpPr>
          <p:cNvPr id="25" name="Text 23"/>
          <p:cNvSpPr/>
          <p:nvPr/>
        </p:nvSpPr>
        <p:spPr>
          <a:xfrm>
            <a:off x="777240" y="1965960"/>
            <a:ext cx="103327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3000"/>
              </a:lnSpc>
              <a:buNone/>
            </a:pPr>
            <a:r>
              <a:rPr lang="en-US" sz="2200" b="1" i="1" dirty="0">
                <a:solidFill>
                  <a:srgbClr val="81C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maintien de l'unité familiale ne justifie jamais la rétention d'un enfant ; l'intérêt supérieur impose de rechercher une alternative pour toute la famille.</a:t>
            </a:r>
            <a:endParaRPr lang="en-US" sz="2200" dirty="0"/>
          </a:p>
        </p:txBody>
      </p:sp>
      <p:sp>
        <p:nvSpPr>
          <p:cNvPr id="26" name="Shape 24"/>
          <p:cNvSpPr/>
          <p:nvPr/>
        </p:nvSpPr>
        <p:spPr>
          <a:xfrm>
            <a:off x="777240" y="3611880"/>
            <a:ext cx="5349240" cy="2240280"/>
          </a:xfrm>
          <a:prstGeom prst="roundRect">
            <a:avLst>
              <a:gd name="adj" fmla="val 3673"/>
            </a:avLst>
          </a:prstGeom>
          <a:solidFill>
            <a:srgbClr val="0A595C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7" name="Shape 25"/>
          <p:cNvSpPr/>
          <p:nvPr/>
        </p:nvSpPr>
        <p:spPr>
          <a:xfrm>
            <a:off x="1051560" y="3886200"/>
            <a:ext cx="548640" cy="548640"/>
          </a:xfrm>
          <a:prstGeom prst="ellipse">
            <a:avLst/>
          </a:prstGeom>
          <a:solidFill>
            <a:srgbClr val="2FA86B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2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8720" y="4023360"/>
            <a:ext cx="274320" cy="274320"/>
          </a:xfrm>
          <a:prstGeom prst="rect">
            <a:avLst/>
          </a:prstGeom>
        </p:spPr>
      </p:pic>
      <p:sp>
        <p:nvSpPr>
          <p:cNvPr id="29" name="Text 26"/>
          <p:cNvSpPr/>
          <p:nvPr/>
        </p:nvSpPr>
        <p:spPr>
          <a:xfrm>
            <a:off x="1728216" y="3886200"/>
            <a:ext cx="4251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Pour le mineur isolé</a:t>
            </a:r>
            <a:endParaRPr lang="en-US" sz="1500" dirty="0"/>
          </a:p>
        </p:txBody>
      </p:sp>
      <p:sp>
        <p:nvSpPr>
          <p:cNvPr id="30" name="Text 27"/>
          <p:cNvSpPr/>
          <p:nvPr/>
        </p:nvSpPr>
        <p:spPr>
          <a:xfrm>
            <a:off x="1088136" y="4572000"/>
            <a:ext cx="4727448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250" dirty="0">
                <a:solidFill>
                  <a:srgbClr val="81C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Rahimi c. Grèce (2011) · Moustahi c. France (2020) : condamnation de la rétention faute de prise en compte de l'extrême vulnérabilité et d'alternative.</a:t>
            </a:r>
            <a:endParaRPr lang="en-US" sz="1250" dirty="0"/>
          </a:p>
        </p:txBody>
      </p:sp>
      <p:sp>
        <p:nvSpPr>
          <p:cNvPr id="31" name="Shape 28"/>
          <p:cNvSpPr/>
          <p:nvPr/>
        </p:nvSpPr>
        <p:spPr>
          <a:xfrm>
            <a:off x="6446520" y="3611880"/>
            <a:ext cx="5285232" cy="2240280"/>
          </a:xfrm>
          <a:prstGeom prst="roundRect">
            <a:avLst>
              <a:gd name="adj" fmla="val 3673"/>
            </a:avLst>
          </a:prstGeom>
          <a:solidFill>
            <a:srgbClr val="0A595C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2" name="Shape 29"/>
          <p:cNvSpPr/>
          <p:nvPr/>
        </p:nvSpPr>
        <p:spPr>
          <a:xfrm>
            <a:off x="6720840" y="3886200"/>
            <a:ext cx="548640" cy="548640"/>
          </a:xfrm>
          <a:prstGeom prst="ellipse">
            <a:avLst/>
          </a:prstGeom>
          <a:solidFill>
            <a:srgbClr val="2FA86B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3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00" y="4023360"/>
            <a:ext cx="274320" cy="274320"/>
          </a:xfrm>
          <a:prstGeom prst="rect">
            <a:avLst/>
          </a:prstGeom>
        </p:spPr>
      </p:pic>
      <p:sp>
        <p:nvSpPr>
          <p:cNvPr id="34" name="Text 30"/>
          <p:cNvSpPr/>
          <p:nvPr/>
        </p:nvSpPr>
        <p:spPr>
          <a:xfrm>
            <a:off x="7397496" y="3886200"/>
            <a:ext cx="418795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Pour les enfants accompagnés</a:t>
            </a:r>
            <a:endParaRPr lang="en-US" sz="1500" dirty="0"/>
          </a:p>
        </p:txBody>
      </p:sp>
      <p:sp>
        <p:nvSpPr>
          <p:cNvPr id="35" name="Text 31"/>
          <p:cNvSpPr/>
          <p:nvPr/>
        </p:nvSpPr>
        <p:spPr>
          <a:xfrm>
            <a:off x="6757416" y="4572000"/>
            <a:ext cx="46634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250" dirty="0">
                <a:solidFill>
                  <a:srgbClr val="81C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Popov c. France (2012) · A.B. et autres (2016) · N.B. et autres (2022) : rétentions répétées sanctionnées sur le fondement des articles 3 et 5.</a:t>
            </a:r>
            <a:endParaRPr lang="en-US" sz="1250" dirty="0"/>
          </a:p>
        </p:txBody>
      </p:sp>
      <p:sp>
        <p:nvSpPr>
          <p:cNvPr id="36" name="Text 32"/>
          <p:cNvSpPr/>
          <p:nvPr/>
        </p:nvSpPr>
        <p:spPr>
          <a:xfrm>
            <a:off x="8808415" y="6144768"/>
            <a:ext cx="2926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b="1" kern="0" spc="100" dirty="0">
                <a:solidFill>
                  <a:srgbClr val="81C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CONSEIL NATIONAL DES BARREAUX</a:t>
            </a:r>
            <a:endParaRPr lang="en-US" sz="850" dirty="0"/>
          </a:p>
          <a:p>
            <a:pPr marL="0" indent="0" algn="r">
              <a:buNone/>
            </a:pPr>
            <a:r>
              <a:rPr lang="en-US" sz="11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AVOCATS</a:t>
            </a:r>
            <a:endParaRPr lang="en-US" sz="85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84048"/>
            <a:ext cx="10515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kern="0" spc="200" dirty="0">
                <a:solidFill>
                  <a:srgbClr val="2FA8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POINT 5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548640" y="676656"/>
            <a:ext cx="11064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3000"/>
              </a:lnSpc>
              <a:buNone/>
            </a:pPr>
            <a:r>
              <a:rPr lang="en-US" sz="2800" b="1" dirty="0">
                <a:solidFill>
                  <a:srgbClr val="16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réflexes contentieux : la boîte à outils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66928" y="1572768"/>
            <a:ext cx="3547872" cy="1755648"/>
          </a:xfrm>
          <a:prstGeom prst="roundRect">
            <a:avLst>
              <a:gd name="adj" fmla="val 4688"/>
            </a:avLst>
          </a:prstGeom>
          <a:solidFill>
            <a:srgbClr val="EAF5F4"/>
          </a:solidFill>
          <a:ln/>
          <a:effectLst>
            <a:outerShdw blurRad="114300" dist="38100" dir="5400000" algn="bl" rotWithShape="0">
              <a:srgbClr val="13403F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804672" y="1792224"/>
            <a:ext cx="512064" cy="512064"/>
          </a:xfrm>
          <a:prstGeom prst="ellipse">
            <a:avLst/>
          </a:prstGeom>
          <a:solidFill>
            <a:srgbClr val="00686C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2688" y="1920240"/>
            <a:ext cx="256032" cy="25603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444752" y="1792224"/>
            <a:ext cx="2496312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300" b="1" dirty="0">
                <a:solidFill>
                  <a:srgbClr val="16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Évaluation de l'âge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804672" y="2377440"/>
            <a:ext cx="3090672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300"/>
              </a:lnSpc>
              <a:buNone/>
            </a:pPr>
            <a:r>
              <a:rPr lang="en-US" sz="1040" dirty="0">
                <a:solidFill>
                  <a:srgbClr val="2C3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Présomption de minorité tant que le doute subsiste · état civil non probant ≠ majorité · test osseux seul insuffisant + marge d'erreur écrite · check-list A.C.</a:t>
            </a:r>
            <a:endParaRPr lang="en-US" sz="1040" dirty="0"/>
          </a:p>
        </p:txBody>
      </p:sp>
      <p:sp>
        <p:nvSpPr>
          <p:cNvPr id="9" name="Shape 6"/>
          <p:cNvSpPr/>
          <p:nvPr/>
        </p:nvSpPr>
        <p:spPr>
          <a:xfrm>
            <a:off x="4315968" y="1572768"/>
            <a:ext cx="3547872" cy="1755648"/>
          </a:xfrm>
          <a:prstGeom prst="roundRect">
            <a:avLst>
              <a:gd name="adj" fmla="val 4688"/>
            </a:avLst>
          </a:prstGeom>
          <a:solidFill>
            <a:srgbClr val="EAF5F4"/>
          </a:solidFill>
          <a:ln/>
          <a:effectLst>
            <a:outerShdw blurRad="114300" dist="38100" dir="5400000" algn="bl" rotWithShape="0">
              <a:srgbClr val="13403F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0" name="Shape 7"/>
          <p:cNvSpPr/>
          <p:nvPr/>
        </p:nvSpPr>
        <p:spPr>
          <a:xfrm>
            <a:off x="4553712" y="1792224"/>
            <a:ext cx="512064" cy="512064"/>
          </a:xfrm>
          <a:prstGeom prst="ellipse">
            <a:avLst/>
          </a:prstGeom>
          <a:solidFill>
            <a:srgbClr val="2FA86B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728" y="1920240"/>
            <a:ext cx="256032" cy="256032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193792" y="1792224"/>
            <a:ext cx="2496312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300" b="1" dirty="0">
                <a:solidFill>
                  <a:srgbClr val="16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À la frontière</a:t>
            </a:r>
            <a:endParaRPr lang="en-US" sz="1300" dirty="0"/>
          </a:p>
        </p:txBody>
      </p:sp>
      <p:sp>
        <p:nvSpPr>
          <p:cNvPr id="13" name="Text 9"/>
          <p:cNvSpPr/>
          <p:nvPr/>
        </p:nvSpPr>
        <p:spPr>
          <a:xfrm>
            <a:off x="4553712" y="2377440"/>
            <a:ext cx="3090672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300"/>
              </a:lnSpc>
              <a:buNone/>
            </a:pPr>
            <a:r>
              <a:rPr lang="en-US" sz="1040" dirty="0">
                <a:solidFill>
                  <a:srgbClr val="2C3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Exclusion de principe des MNA (art. 53) → faire constater la minorité · familles : garanties individualisées Tarakhel · toute rétention de fait → alternative obligatoire.</a:t>
            </a:r>
            <a:endParaRPr lang="en-US" sz="1040" dirty="0"/>
          </a:p>
        </p:txBody>
      </p:sp>
      <p:sp>
        <p:nvSpPr>
          <p:cNvPr id="14" name="Shape 10"/>
          <p:cNvSpPr/>
          <p:nvPr/>
        </p:nvSpPr>
        <p:spPr>
          <a:xfrm>
            <a:off x="8065008" y="1572768"/>
            <a:ext cx="3547872" cy="1755648"/>
          </a:xfrm>
          <a:prstGeom prst="roundRect">
            <a:avLst>
              <a:gd name="adj" fmla="val 4688"/>
            </a:avLst>
          </a:prstGeom>
          <a:solidFill>
            <a:srgbClr val="EAF5F4"/>
          </a:solidFill>
          <a:ln/>
          <a:effectLst>
            <a:outerShdw blurRad="114300" dist="38100" dir="5400000" algn="bl" rotWithShape="0">
              <a:srgbClr val="13403F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5" name="Shape 11"/>
          <p:cNvSpPr/>
          <p:nvPr/>
        </p:nvSpPr>
        <p:spPr>
          <a:xfrm>
            <a:off x="8302752" y="1792224"/>
            <a:ext cx="512064" cy="512064"/>
          </a:xfrm>
          <a:prstGeom prst="ellipse">
            <a:avLst/>
          </a:prstGeom>
          <a:solidFill>
            <a:srgbClr val="5BB0AE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30768" y="1920240"/>
            <a:ext cx="256032" cy="256032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8942832" y="1792224"/>
            <a:ext cx="2496312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300" b="1" dirty="0">
                <a:solidFill>
                  <a:srgbClr val="16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Délais &amp; recours</a:t>
            </a:r>
            <a:endParaRPr lang="en-US" sz="1300" dirty="0"/>
          </a:p>
        </p:txBody>
      </p:sp>
      <p:sp>
        <p:nvSpPr>
          <p:cNvPr id="18" name="Text 13"/>
          <p:cNvSpPr/>
          <p:nvPr/>
        </p:nvSpPr>
        <p:spPr>
          <a:xfrm>
            <a:off x="8302752" y="2377440"/>
            <a:ext cx="3090672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300"/>
              </a:lnSpc>
              <a:buNone/>
            </a:pPr>
            <a:r>
              <a:rPr lang="en-US" sz="1040" dirty="0">
                <a:solidFill>
                  <a:srgbClr val="2C3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PEMA raccourcit tout et supprime souvent l'effet suspensif. Accompagnement immédiat vital · mesure provisoire art. 39 du règlement CEDH.</a:t>
            </a:r>
            <a:endParaRPr lang="en-US" sz="1040" dirty="0"/>
          </a:p>
        </p:txBody>
      </p:sp>
      <p:sp>
        <p:nvSpPr>
          <p:cNvPr id="19" name="Shape 14"/>
          <p:cNvSpPr/>
          <p:nvPr/>
        </p:nvSpPr>
        <p:spPr>
          <a:xfrm>
            <a:off x="566928" y="3493008"/>
            <a:ext cx="3547872" cy="1755648"/>
          </a:xfrm>
          <a:prstGeom prst="roundRect">
            <a:avLst>
              <a:gd name="adj" fmla="val 4688"/>
            </a:avLst>
          </a:prstGeom>
          <a:solidFill>
            <a:srgbClr val="EAF5F4"/>
          </a:solidFill>
          <a:ln/>
          <a:effectLst>
            <a:outerShdw blurRad="114300" dist="38100" dir="5400000" algn="bl" rotWithShape="0">
              <a:srgbClr val="13403F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0" name="Shape 15"/>
          <p:cNvSpPr/>
          <p:nvPr/>
        </p:nvSpPr>
        <p:spPr>
          <a:xfrm>
            <a:off x="804672" y="3712464"/>
            <a:ext cx="512064" cy="512064"/>
          </a:xfrm>
          <a:prstGeom prst="ellipse">
            <a:avLst/>
          </a:prstGeom>
          <a:solidFill>
            <a:srgbClr val="004245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32688" y="3840480"/>
            <a:ext cx="256032" cy="256032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1444752" y="3712464"/>
            <a:ext cx="2496312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300" b="1" dirty="0">
                <a:solidFill>
                  <a:srgbClr val="16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Quel juge</a:t>
            </a:r>
            <a:endParaRPr lang="en-US" sz="1300" dirty="0"/>
          </a:p>
        </p:txBody>
      </p:sp>
      <p:sp>
        <p:nvSpPr>
          <p:cNvPr id="23" name="Text 17"/>
          <p:cNvSpPr/>
          <p:nvPr/>
        </p:nvSpPr>
        <p:spPr>
          <a:xfrm>
            <a:off x="804672" y="4297680"/>
            <a:ext cx="3090672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300"/>
              </a:lnSpc>
              <a:buNone/>
            </a:pPr>
            <a:r>
              <a:rPr lang="en-US" sz="1040" dirty="0">
                <a:solidFill>
                  <a:srgbClr val="2C3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Minorité au fond → juge des enfants + OPP · hébergement urgent → référé-liberté TA · zone d'attente → JLD + art. 5 CEDH.</a:t>
            </a:r>
            <a:endParaRPr lang="en-US" sz="1040" dirty="0"/>
          </a:p>
        </p:txBody>
      </p:sp>
      <p:sp>
        <p:nvSpPr>
          <p:cNvPr id="24" name="Shape 18"/>
          <p:cNvSpPr/>
          <p:nvPr/>
        </p:nvSpPr>
        <p:spPr>
          <a:xfrm>
            <a:off x="4315968" y="3493008"/>
            <a:ext cx="3547872" cy="1755648"/>
          </a:xfrm>
          <a:prstGeom prst="roundRect">
            <a:avLst>
              <a:gd name="adj" fmla="val 4688"/>
            </a:avLst>
          </a:prstGeom>
          <a:solidFill>
            <a:srgbClr val="EAF5F4"/>
          </a:solidFill>
          <a:ln/>
          <a:effectLst>
            <a:outerShdw blurRad="114300" dist="38100" dir="5400000" algn="bl" rotWithShape="0">
              <a:srgbClr val="13403F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5" name="Shape 19"/>
          <p:cNvSpPr/>
          <p:nvPr/>
        </p:nvSpPr>
        <p:spPr>
          <a:xfrm>
            <a:off x="4553712" y="3712464"/>
            <a:ext cx="512064" cy="512064"/>
          </a:xfrm>
          <a:prstGeom prst="ellipse">
            <a:avLst/>
          </a:prstGeom>
          <a:solidFill>
            <a:srgbClr val="2FA86B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26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81728" y="3840480"/>
            <a:ext cx="256032" cy="256032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5193792" y="3712464"/>
            <a:ext cx="2496312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300" b="1" dirty="0">
                <a:solidFill>
                  <a:srgbClr val="16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Probatoire &amp; institutionnel</a:t>
            </a:r>
            <a:endParaRPr lang="en-US" sz="1300" dirty="0"/>
          </a:p>
        </p:txBody>
      </p:sp>
      <p:sp>
        <p:nvSpPr>
          <p:cNvPr id="28" name="Text 21"/>
          <p:cNvSpPr/>
          <p:nvPr/>
        </p:nvSpPr>
        <p:spPr>
          <a:xfrm>
            <a:off x="4553712" y="4297680"/>
            <a:ext cx="3090672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300"/>
              </a:lnSpc>
              <a:buNone/>
            </a:pPr>
            <a:r>
              <a:rPr lang="en-US" sz="1040" dirty="0">
                <a:solidFill>
                  <a:srgbClr val="2C3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Documentez la vulnérabilité et provoquez le signalement · appuyez-vous sur le contrôle indépendant des droits fondamentaux (art. 10 §1, 2024/1356).</a:t>
            </a:r>
            <a:endParaRPr lang="en-US" sz="1040" dirty="0"/>
          </a:p>
        </p:txBody>
      </p:sp>
      <p:sp>
        <p:nvSpPr>
          <p:cNvPr id="29" name="Shape 22"/>
          <p:cNvSpPr/>
          <p:nvPr/>
        </p:nvSpPr>
        <p:spPr>
          <a:xfrm>
            <a:off x="8065008" y="3493008"/>
            <a:ext cx="3547872" cy="1755648"/>
          </a:xfrm>
          <a:prstGeom prst="roundRect">
            <a:avLst>
              <a:gd name="adj" fmla="val 4688"/>
            </a:avLst>
          </a:prstGeom>
          <a:solidFill>
            <a:srgbClr val="EAF5F4"/>
          </a:solidFill>
          <a:ln/>
          <a:effectLst>
            <a:outerShdw blurRad="114300" dist="38100" dir="5400000" algn="bl" rotWithShape="0">
              <a:srgbClr val="13403F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30" name="Shape 23"/>
          <p:cNvSpPr/>
          <p:nvPr/>
        </p:nvSpPr>
        <p:spPr>
          <a:xfrm>
            <a:off x="8302752" y="3712464"/>
            <a:ext cx="512064" cy="512064"/>
          </a:xfrm>
          <a:prstGeom prst="ellipse">
            <a:avLst/>
          </a:prstGeom>
          <a:solidFill>
            <a:srgbClr val="00686C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31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430768" y="3840480"/>
            <a:ext cx="256032" cy="256032"/>
          </a:xfrm>
          <a:prstGeom prst="rect">
            <a:avLst/>
          </a:prstGeom>
        </p:spPr>
      </p:pic>
      <p:sp>
        <p:nvSpPr>
          <p:cNvPr id="32" name="Text 24"/>
          <p:cNvSpPr/>
          <p:nvPr/>
        </p:nvSpPr>
        <p:spPr>
          <a:xfrm>
            <a:off x="8942832" y="3712464"/>
            <a:ext cx="2496312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300" b="1" dirty="0">
                <a:solidFill>
                  <a:srgbClr val="16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Sources à viser</a:t>
            </a:r>
            <a:endParaRPr lang="en-US" sz="1300" dirty="0"/>
          </a:p>
        </p:txBody>
      </p:sp>
      <p:sp>
        <p:nvSpPr>
          <p:cNvPr id="33" name="Text 25"/>
          <p:cNvSpPr/>
          <p:nvPr/>
        </p:nvSpPr>
        <p:spPr>
          <a:xfrm>
            <a:off x="8302752" y="4297680"/>
            <a:ext cx="3090672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300"/>
              </a:lnSpc>
              <a:buNone/>
            </a:pPr>
            <a:r>
              <a:rPr lang="en-US" sz="1040" dirty="0">
                <a:solidFill>
                  <a:srgbClr val="2C3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Circulaire INTV2615721C (11 juin 2026) · avis du Conseil d'État du 7 mai 2026 : ils reconnaissent eux-mêmes des incompatibilités.</a:t>
            </a:r>
            <a:endParaRPr lang="en-US" sz="1040" dirty="0"/>
          </a:p>
        </p:txBody>
      </p:sp>
      <p:sp>
        <p:nvSpPr>
          <p:cNvPr id="34" name="Text 26"/>
          <p:cNvSpPr/>
          <p:nvPr/>
        </p:nvSpPr>
        <p:spPr>
          <a:xfrm>
            <a:off x="8808415" y="6144768"/>
            <a:ext cx="2926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b="1" kern="0" spc="100" dirty="0">
                <a:solidFill>
                  <a:srgbClr val="0068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CONSEIL NATIONAL DES BARREAUX</a:t>
            </a:r>
            <a:endParaRPr lang="en-US" sz="850" dirty="0"/>
          </a:p>
          <a:p>
            <a:pPr marL="0" indent="0" algn="r">
              <a:buNone/>
            </a:pPr>
            <a:r>
              <a:rPr lang="en-US" sz="1100" b="1" kern="0" spc="200" dirty="0">
                <a:solidFill>
                  <a:srgbClr val="16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AVOCATS</a:t>
            </a:r>
            <a:endParaRPr lang="en-US" sz="85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42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692640" y="-640080"/>
            <a:ext cx="2011680" cy="2011680"/>
          </a:xfrm>
          <a:prstGeom prst="ellipse">
            <a:avLst/>
          </a:prstGeom>
          <a:solidFill>
            <a:srgbClr val="81C9C7">
              <a:alpha val="65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" name="Shape 1"/>
          <p:cNvSpPr/>
          <p:nvPr/>
        </p:nvSpPr>
        <p:spPr>
          <a:xfrm rot="5400000">
            <a:off x="11000232" y="-1344168"/>
            <a:ext cx="1709928" cy="1709928"/>
          </a:xfrm>
          <a:prstGeom prst="hexagon">
            <a:avLst/>
          </a:prstGeom>
          <a:solidFill>
            <a:srgbClr val="00686C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4" name="Shape 2"/>
          <p:cNvSpPr/>
          <p:nvPr/>
        </p:nvSpPr>
        <p:spPr>
          <a:xfrm>
            <a:off x="10094976" y="868680"/>
            <a:ext cx="1307592" cy="1307592"/>
          </a:xfrm>
          <a:prstGeom prst="roundRect">
            <a:avLst>
              <a:gd name="adj" fmla="val 4196"/>
            </a:avLst>
          </a:prstGeom>
          <a:solidFill>
            <a:srgbClr val="3ABB7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12006072" y="566928"/>
            <a:ext cx="905256" cy="905256"/>
          </a:xfrm>
          <a:prstGeom prst="ellipse">
            <a:avLst/>
          </a:prstGeom>
          <a:solidFill>
            <a:srgbClr val="0A7E8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" name="Shape 4"/>
          <p:cNvSpPr/>
          <p:nvPr/>
        </p:nvSpPr>
        <p:spPr>
          <a:xfrm>
            <a:off x="9189720" y="1170432"/>
            <a:ext cx="1106424" cy="1106424"/>
          </a:xfrm>
          <a:prstGeom prst="ellipse">
            <a:avLst/>
          </a:prstGeom>
          <a:solidFill>
            <a:srgbClr val="3ABB7D">
              <a:alpha val="8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12408408" y="-640080"/>
            <a:ext cx="50292" cy="50292"/>
          </a:xfrm>
          <a:prstGeom prst="ellipse">
            <a:avLst/>
          </a:prstGeom>
          <a:solidFill>
            <a:srgbClr val="81C9C7">
              <a:alpha val="75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" name="Shape 6"/>
          <p:cNvSpPr/>
          <p:nvPr/>
        </p:nvSpPr>
        <p:spPr>
          <a:xfrm>
            <a:off x="12569342" y="-640080"/>
            <a:ext cx="50292" cy="50292"/>
          </a:xfrm>
          <a:prstGeom prst="ellipse">
            <a:avLst/>
          </a:prstGeom>
          <a:solidFill>
            <a:srgbClr val="81C9C7">
              <a:alpha val="75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" name="Shape 7"/>
          <p:cNvSpPr/>
          <p:nvPr/>
        </p:nvSpPr>
        <p:spPr>
          <a:xfrm>
            <a:off x="12730277" y="-640080"/>
            <a:ext cx="50292" cy="50292"/>
          </a:xfrm>
          <a:prstGeom prst="ellipse">
            <a:avLst/>
          </a:prstGeom>
          <a:solidFill>
            <a:srgbClr val="81C9C7">
              <a:alpha val="75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" name="Shape 8"/>
          <p:cNvSpPr/>
          <p:nvPr/>
        </p:nvSpPr>
        <p:spPr>
          <a:xfrm>
            <a:off x="12891211" y="-640080"/>
            <a:ext cx="50292" cy="50292"/>
          </a:xfrm>
          <a:prstGeom prst="ellipse">
            <a:avLst/>
          </a:prstGeom>
          <a:solidFill>
            <a:srgbClr val="81C9C7">
              <a:alpha val="75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" name="Shape 9"/>
          <p:cNvSpPr/>
          <p:nvPr/>
        </p:nvSpPr>
        <p:spPr>
          <a:xfrm>
            <a:off x="12408408" y="-479146"/>
            <a:ext cx="50292" cy="50292"/>
          </a:xfrm>
          <a:prstGeom prst="ellipse">
            <a:avLst/>
          </a:prstGeom>
          <a:solidFill>
            <a:srgbClr val="81C9C7">
              <a:alpha val="75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" name="Shape 10"/>
          <p:cNvSpPr/>
          <p:nvPr/>
        </p:nvSpPr>
        <p:spPr>
          <a:xfrm>
            <a:off x="12569342" y="-479146"/>
            <a:ext cx="50292" cy="50292"/>
          </a:xfrm>
          <a:prstGeom prst="ellipse">
            <a:avLst/>
          </a:prstGeom>
          <a:solidFill>
            <a:srgbClr val="81C9C7">
              <a:alpha val="75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" name="Shape 11"/>
          <p:cNvSpPr/>
          <p:nvPr/>
        </p:nvSpPr>
        <p:spPr>
          <a:xfrm>
            <a:off x="12730277" y="-479146"/>
            <a:ext cx="50292" cy="50292"/>
          </a:xfrm>
          <a:prstGeom prst="ellipse">
            <a:avLst/>
          </a:prstGeom>
          <a:solidFill>
            <a:srgbClr val="81C9C7">
              <a:alpha val="75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" name="Shape 12"/>
          <p:cNvSpPr/>
          <p:nvPr/>
        </p:nvSpPr>
        <p:spPr>
          <a:xfrm>
            <a:off x="12891211" y="-479146"/>
            <a:ext cx="50292" cy="50292"/>
          </a:xfrm>
          <a:prstGeom prst="ellipse">
            <a:avLst/>
          </a:prstGeom>
          <a:solidFill>
            <a:srgbClr val="81C9C7">
              <a:alpha val="75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" name="Shape 13"/>
          <p:cNvSpPr/>
          <p:nvPr/>
        </p:nvSpPr>
        <p:spPr>
          <a:xfrm>
            <a:off x="12408408" y="-318211"/>
            <a:ext cx="50292" cy="50292"/>
          </a:xfrm>
          <a:prstGeom prst="ellipse">
            <a:avLst/>
          </a:prstGeom>
          <a:solidFill>
            <a:srgbClr val="81C9C7">
              <a:alpha val="75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" name="Shape 14"/>
          <p:cNvSpPr/>
          <p:nvPr/>
        </p:nvSpPr>
        <p:spPr>
          <a:xfrm>
            <a:off x="12569342" y="-318211"/>
            <a:ext cx="50292" cy="50292"/>
          </a:xfrm>
          <a:prstGeom prst="ellipse">
            <a:avLst/>
          </a:prstGeom>
          <a:solidFill>
            <a:srgbClr val="81C9C7">
              <a:alpha val="75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" name="Shape 15"/>
          <p:cNvSpPr/>
          <p:nvPr/>
        </p:nvSpPr>
        <p:spPr>
          <a:xfrm>
            <a:off x="12730277" y="-318211"/>
            <a:ext cx="50292" cy="50292"/>
          </a:xfrm>
          <a:prstGeom prst="ellipse">
            <a:avLst/>
          </a:prstGeom>
          <a:solidFill>
            <a:srgbClr val="81C9C7">
              <a:alpha val="75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8" name="Shape 16"/>
          <p:cNvSpPr/>
          <p:nvPr/>
        </p:nvSpPr>
        <p:spPr>
          <a:xfrm>
            <a:off x="12891211" y="-318211"/>
            <a:ext cx="50292" cy="50292"/>
          </a:xfrm>
          <a:prstGeom prst="ellipse">
            <a:avLst/>
          </a:prstGeom>
          <a:solidFill>
            <a:srgbClr val="81C9C7">
              <a:alpha val="75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" name="Shape 17"/>
          <p:cNvSpPr/>
          <p:nvPr/>
        </p:nvSpPr>
        <p:spPr>
          <a:xfrm>
            <a:off x="12408408" y="-157277"/>
            <a:ext cx="50292" cy="50292"/>
          </a:xfrm>
          <a:prstGeom prst="ellipse">
            <a:avLst/>
          </a:prstGeom>
          <a:solidFill>
            <a:srgbClr val="81C9C7">
              <a:alpha val="75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" name="Shape 18"/>
          <p:cNvSpPr/>
          <p:nvPr/>
        </p:nvSpPr>
        <p:spPr>
          <a:xfrm>
            <a:off x="12569342" y="-157277"/>
            <a:ext cx="50292" cy="50292"/>
          </a:xfrm>
          <a:prstGeom prst="ellipse">
            <a:avLst/>
          </a:prstGeom>
          <a:solidFill>
            <a:srgbClr val="81C9C7">
              <a:alpha val="75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" name="Shape 19"/>
          <p:cNvSpPr/>
          <p:nvPr/>
        </p:nvSpPr>
        <p:spPr>
          <a:xfrm>
            <a:off x="12730277" y="-157277"/>
            <a:ext cx="50292" cy="50292"/>
          </a:xfrm>
          <a:prstGeom prst="ellipse">
            <a:avLst/>
          </a:prstGeom>
          <a:solidFill>
            <a:srgbClr val="81C9C7">
              <a:alpha val="75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2" name="Shape 20"/>
          <p:cNvSpPr/>
          <p:nvPr/>
        </p:nvSpPr>
        <p:spPr>
          <a:xfrm>
            <a:off x="12891211" y="-157277"/>
            <a:ext cx="50292" cy="50292"/>
          </a:xfrm>
          <a:prstGeom prst="ellipse">
            <a:avLst/>
          </a:prstGeom>
          <a:solidFill>
            <a:srgbClr val="81C9C7">
              <a:alpha val="75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3" name="Shape 21"/>
          <p:cNvSpPr/>
          <p:nvPr/>
        </p:nvSpPr>
        <p:spPr>
          <a:xfrm>
            <a:off x="-731520" y="5394960"/>
            <a:ext cx="2194560" cy="2194560"/>
          </a:xfrm>
          <a:prstGeom prst="ellipse">
            <a:avLst/>
          </a:prstGeom>
          <a:solidFill>
            <a:srgbClr val="00686C">
              <a:alpha val="65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4" name="Text 22"/>
          <p:cNvSpPr/>
          <p:nvPr/>
        </p:nvSpPr>
        <p:spPr>
          <a:xfrm>
            <a:off x="777240" y="73152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50" dirty="0">
                <a:solidFill>
                  <a:srgbClr val="2FA8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CONCLUSION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777240" y="1143000"/>
            <a:ext cx="9144000" cy="1783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2900"/>
              </a:lnSpc>
              <a:buNone/>
            </a:pPr>
            <a:r>
              <a:rPr lang="en-US" sz="2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Notre rôle d'avocats tient en une formule :
</a:t>
            </a:r>
            <a:endParaRPr lang="en-US" sz="2200" dirty="0"/>
          </a:p>
          <a:p>
            <a:pPr marL="0" indent="0">
              <a:lnSpc>
                <a:spcPts val="2900"/>
              </a:lnSpc>
              <a:buNone/>
            </a:pPr>
            <a:r>
              <a:rPr lang="en-US" sz="2200" b="1" i="1" dirty="0">
                <a:solidFill>
                  <a:srgbClr val="81C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transformer la présomption de minorité — désormais consacrée par Strasbourg comme un droit — en une réalité effective dans chaque dossier.</a:t>
            </a:r>
            <a:endParaRPr lang="en-US" sz="2200" dirty="0"/>
          </a:p>
        </p:txBody>
      </p:sp>
      <p:sp>
        <p:nvSpPr>
          <p:cNvPr id="26" name="Shape 24"/>
          <p:cNvSpPr/>
          <p:nvPr/>
        </p:nvSpPr>
        <p:spPr>
          <a:xfrm>
            <a:off x="777240" y="3063240"/>
            <a:ext cx="5349240" cy="1828800"/>
          </a:xfrm>
          <a:prstGeom prst="roundRect">
            <a:avLst>
              <a:gd name="adj" fmla="val 4500"/>
            </a:avLst>
          </a:prstGeom>
          <a:solidFill>
            <a:srgbClr val="0A595C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7" name="Shape 25"/>
          <p:cNvSpPr/>
          <p:nvPr/>
        </p:nvSpPr>
        <p:spPr>
          <a:xfrm>
            <a:off x="1033272" y="3300984"/>
            <a:ext cx="512064" cy="512064"/>
          </a:xfrm>
          <a:prstGeom prst="ellipse">
            <a:avLst/>
          </a:prstGeom>
          <a:solidFill>
            <a:srgbClr val="2FA86B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2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1288" y="3429000"/>
            <a:ext cx="256032" cy="256032"/>
          </a:xfrm>
          <a:prstGeom prst="rect">
            <a:avLst/>
          </a:prstGeom>
        </p:spPr>
      </p:pic>
      <p:sp>
        <p:nvSpPr>
          <p:cNvPr id="29" name="Text 26"/>
          <p:cNvSpPr/>
          <p:nvPr/>
        </p:nvSpPr>
        <p:spPr>
          <a:xfrm>
            <a:off x="1664208" y="3300984"/>
            <a:ext cx="43434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 que le Pacte rehausse</a:t>
            </a:r>
            <a:endParaRPr lang="en-US" sz="1450" dirty="0"/>
          </a:p>
        </p:txBody>
      </p:sp>
      <p:sp>
        <p:nvSpPr>
          <p:cNvPr id="30" name="Text 27"/>
          <p:cNvSpPr/>
          <p:nvPr/>
        </p:nvSpPr>
        <p:spPr>
          <a:xfrm>
            <a:off x="1088136" y="3904488"/>
            <a:ext cx="47091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130" dirty="0">
                <a:solidFill>
                  <a:srgbClr val="81C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Intérêt supérieur primordial · représentant désigné rapidement (plafond chiffré) · évaluation de l'âge pluridisciplinaire et non intrusive · scolarisation sous 2 mois · exclusion de principe de la frontière et de la sous-traitance.</a:t>
            </a:r>
            <a:endParaRPr lang="en-US" sz="1130" dirty="0"/>
          </a:p>
        </p:txBody>
      </p:sp>
      <p:sp>
        <p:nvSpPr>
          <p:cNvPr id="31" name="Shape 28"/>
          <p:cNvSpPr/>
          <p:nvPr/>
        </p:nvSpPr>
        <p:spPr>
          <a:xfrm>
            <a:off x="6446520" y="3063240"/>
            <a:ext cx="5285232" cy="1828800"/>
          </a:xfrm>
          <a:prstGeom prst="roundRect">
            <a:avLst>
              <a:gd name="adj" fmla="val 4500"/>
            </a:avLst>
          </a:prstGeom>
          <a:solidFill>
            <a:srgbClr val="5A2E2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2" name="Shape 29"/>
          <p:cNvSpPr/>
          <p:nvPr/>
        </p:nvSpPr>
        <p:spPr>
          <a:xfrm>
            <a:off x="6702552" y="3300984"/>
            <a:ext cx="512064" cy="512064"/>
          </a:xfrm>
          <a:prstGeom prst="ellipse">
            <a:avLst/>
          </a:prstGeom>
          <a:solidFill>
            <a:srgbClr val="C2683B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3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30568" y="3429000"/>
            <a:ext cx="256032" cy="256032"/>
          </a:xfrm>
          <a:prstGeom prst="rect">
            <a:avLst/>
          </a:prstGeom>
        </p:spPr>
      </p:pic>
      <p:sp>
        <p:nvSpPr>
          <p:cNvPr id="34" name="Text 30"/>
          <p:cNvSpPr/>
          <p:nvPr/>
        </p:nvSpPr>
        <p:spPr>
          <a:xfrm>
            <a:off x="7333488" y="3300984"/>
            <a:ext cx="43434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failles soulignées (CNB)</a:t>
            </a:r>
            <a:endParaRPr lang="en-US" sz="1450" dirty="0"/>
          </a:p>
        </p:txBody>
      </p:sp>
      <p:sp>
        <p:nvSpPr>
          <p:cNvPr id="35" name="Text 31"/>
          <p:cNvSpPr/>
          <p:nvPr/>
        </p:nvSpPr>
        <p:spPr>
          <a:xfrm>
            <a:off x="6757416" y="3904488"/>
            <a:ext cx="47091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130" dirty="0">
                <a:solidFill>
                  <a:srgbClr val="F1D9C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seuil de 12 ans qui laisse les 13-17 ans accompagnés exposés à la frontière et à la rétention · le caractère conditionnel (« le cas échéant ») de l'évaluation de vulnérabilité, dont l'efficacité dépendra de chaque État.</a:t>
            </a:r>
            <a:endParaRPr lang="en-US" sz="1130" dirty="0"/>
          </a:p>
        </p:txBody>
      </p:sp>
      <p:sp>
        <p:nvSpPr>
          <p:cNvPr id="36" name="Text 32"/>
          <p:cNvSpPr/>
          <p:nvPr/>
        </p:nvSpPr>
        <p:spPr>
          <a:xfrm>
            <a:off x="777240" y="5093208"/>
            <a:ext cx="10607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700"/>
              </a:lnSpc>
              <a:buNone/>
            </a:pPr>
            <a:r>
              <a:rPr lang="en-US" sz="1300" b="1" i="1" dirty="0">
                <a:solidFill>
                  <a:srgbClr val="2FA8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standard rehaussé des garanties « suffisantes et appropriées » (A.C. c. France) </a:t>
            </a:r>
            <a:r>
              <a:rPr lang="en-US" sz="13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 notre meilleur levier — avec la vigilance documentaire qui doit être la nôtre dès les premières heures.</a:t>
            </a:r>
            <a:endParaRPr lang="en-US" sz="1300" dirty="0"/>
          </a:p>
        </p:txBody>
      </p:sp>
      <p:sp>
        <p:nvSpPr>
          <p:cNvPr id="37" name="Text 33"/>
          <p:cNvSpPr/>
          <p:nvPr/>
        </p:nvSpPr>
        <p:spPr>
          <a:xfrm>
            <a:off x="8808415" y="6144768"/>
            <a:ext cx="2926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b="1" kern="0" spc="100" dirty="0">
                <a:solidFill>
                  <a:srgbClr val="81C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CONSEIL NATIONAL DES BARREAUX</a:t>
            </a:r>
            <a:endParaRPr lang="en-US" sz="850" dirty="0"/>
          </a:p>
          <a:p>
            <a:pPr marL="0" indent="0" algn="r">
              <a:buNone/>
            </a:pPr>
            <a:r>
              <a:rPr lang="en-US" sz="11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AVOCATS</a:t>
            </a:r>
            <a:endParaRPr lang="en-US" sz="85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84048"/>
            <a:ext cx="10515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kern="0" spc="200" dirty="0">
                <a:solidFill>
                  <a:srgbClr val="2FA8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PROPOS LIMINAIRE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548640" y="676656"/>
            <a:ext cx="11064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3000"/>
              </a:lnSpc>
              <a:buNone/>
            </a:pPr>
            <a:r>
              <a:rPr lang="en-US" sz="2800" b="1" dirty="0">
                <a:solidFill>
                  <a:srgbClr val="16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L'enfant en migration : une vulnérabilité de fait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66928" y="1481328"/>
            <a:ext cx="10972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900"/>
              </a:lnSpc>
              <a:buNone/>
            </a:pPr>
            <a:r>
              <a:rPr lang="en-US" sz="1450" dirty="0">
                <a:solidFill>
                  <a:srgbClr val="2C3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parcours migratoire est, pour l'enfant, une épreuve plus risquée que pour l'adulte — violences, traite des êtres humains, exploitation. C'est le point de départ de toute notre intervention.</a:t>
            </a:r>
            <a:endParaRPr lang="en-US" sz="1450" dirty="0"/>
          </a:p>
        </p:txBody>
      </p:sp>
      <p:sp>
        <p:nvSpPr>
          <p:cNvPr id="5" name="Shape 3"/>
          <p:cNvSpPr/>
          <p:nvPr/>
        </p:nvSpPr>
        <p:spPr>
          <a:xfrm>
            <a:off x="566928" y="2212848"/>
            <a:ext cx="2697480" cy="2788920"/>
          </a:xfrm>
          <a:prstGeom prst="roundRect">
            <a:avLst>
              <a:gd name="adj" fmla="val 3051"/>
            </a:avLst>
          </a:prstGeom>
          <a:solidFill>
            <a:srgbClr val="EAF5F4"/>
          </a:solidFill>
          <a:ln/>
          <a:effectLst>
            <a:outerShdw blurRad="114300" dist="38100" dir="5400000" algn="bl" rotWithShape="0">
              <a:srgbClr val="13403F">
                <a:alpha val="14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6" name="Shape 4"/>
          <p:cNvSpPr/>
          <p:nvPr/>
        </p:nvSpPr>
        <p:spPr>
          <a:xfrm>
            <a:off x="822960" y="2468880"/>
            <a:ext cx="566928" cy="566928"/>
          </a:xfrm>
          <a:prstGeom prst="ellipse">
            <a:avLst/>
          </a:prstGeom>
          <a:solidFill>
            <a:srgbClr val="00686C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4692" y="2610612"/>
            <a:ext cx="283464" cy="283464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612648" y="3081528"/>
            <a:ext cx="26060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0068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158 400</a:t>
            </a:r>
            <a:endParaRPr lang="en-US" sz="4000" dirty="0"/>
          </a:p>
        </p:txBody>
      </p:sp>
      <p:sp>
        <p:nvSpPr>
          <p:cNvPr id="9" name="Text 6"/>
          <p:cNvSpPr/>
          <p:nvPr/>
        </p:nvSpPr>
        <p:spPr>
          <a:xfrm>
            <a:off x="768096" y="3904488"/>
            <a:ext cx="229514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1500"/>
              </a:lnSpc>
              <a:buNone/>
            </a:pPr>
            <a:r>
              <a:rPr lang="en-US" sz="1250" b="1" dirty="0">
                <a:solidFill>
                  <a:srgbClr val="16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mineurs primo-demandeurs d'asile dans l'UE en 2025</a:t>
            </a:r>
            <a:endParaRPr lang="en-US" sz="1250" dirty="0"/>
          </a:p>
        </p:txBody>
      </p:sp>
      <p:sp>
        <p:nvSpPr>
          <p:cNvPr id="10" name="Text 7"/>
          <p:cNvSpPr/>
          <p:nvPr/>
        </p:nvSpPr>
        <p:spPr>
          <a:xfrm>
            <a:off x="768096" y="4498848"/>
            <a:ext cx="229514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1200"/>
              </a:lnSpc>
              <a:buNone/>
            </a:pPr>
            <a:r>
              <a:rPr lang="en-US" sz="950" i="1" dirty="0">
                <a:solidFill>
                  <a:srgbClr val="5E75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soit 23,7 % du total — près d'1 demandeur sur 4 (Eurostat)</a:t>
            </a:r>
            <a:endParaRPr lang="en-US" sz="950" dirty="0"/>
          </a:p>
        </p:txBody>
      </p:sp>
      <p:sp>
        <p:nvSpPr>
          <p:cNvPr id="11" name="Shape 8"/>
          <p:cNvSpPr/>
          <p:nvPr/>
        </p:nvSpPr>
        <p:spPr>
          <a:xfrm>
            <a:off x="3511296" y="2212848"/>
            <a:ext cx="2697480" cy="2788920"/>
          </a:xfrm>
          <a:prstGeom prst="roundRect">
            <a:avLst>
              <a:gd name="adj" fmla="val 3051"/>
            </a:avLst>
          </a:prstGeom>
          <a:solidFill>
            <a:srgbClr val="EAF5F4"/>
          </a:solidFill>
          <a:ln/>
          <a:effectLst>
            <a:outerShdw blurRad="114300" dist="38100" dir="5400000" algn="bl" rotWithShape="0">
              <a:srgbClr val="13403F">
                <a:alpha val="14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2" name="Shape 9"/>
          <p:cNvSpPr/>
          <p:nvPr/>
        </p:nvSpPr>
        <p:spPr>
          <a:xfrm>
            <a:off x="3767328" y="2468880"/>
            <a:ext cx="566928" cy="566928"/>
          </a:xfrm>
          <a:prstGeom prst="ellipse">
            <a:avLst/>
          </a:prstGeom>
          <a:solidFill>
            <a:srgbClr val="2FA86B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9060" y="2610612"/>
            <a:ext cx="283464" cy="283464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3557016" y="3081528"/>
            <a:ext cx="26060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2FA8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− 30 %</a:t>
            </a:r>
            <a:endParaRPr lang="en-US" sz="4000" dirty="0"/>
          </a:p>
        </p:txBody>
      </p:sp>
      <p:sp>
        <p:nvSpPr>
          <p:cNvPr id="15" name="Text 11"/>
          <p:cNvSpPr/>
          <p:nvPr/>
        </p:nvSpPr>
        <p:spPr>
          <a:xfrm>
            <a:off x="3712464" y="3904488"/>
            <a:ext cx="229514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1500"/>
              </a:lnSpc>
              <a:buNone/>
            </a:pPr>
            <a:r>
              <a:rPr lang="en-US" sz="1250" b="1" dirty="0">
                <a:solidFill>
                  <a:srgbClr val="16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jeunes confiés aux départements en France en 2024</a:t>
            </a:r>
            <a:endParaRPr lang="en-US" sz="1250" dirty="0"/>
          </a:p>
        </p:txBody>
      </p:sp>
      <p:sp>
        <p:nvSpPr>
          <p:cNvPr id="16" name="Text 12"/>
          <p:cNvSpPr/>
          <p:nvPr/>
        </p:nvSpPr>
        <p:spPr>
          <a:xfrm>
            <a:off x="3712464" y="4498848"/>
            <a:ext cx="229514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1200"/>
              </a:lnSpc>
              <a:buNone/>
            </a:pPr>
            <a:r>
              <a:rPr lang="en-US" sz="950" i="1" dirty="0">
                <a:solidFill>
                  <a:srgbClr val="5E75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 un net rajeunissement des profils (Mission MNA)</a:t>
            </a:r>
            <a:endParaRPr lang="en-US" sz="950" dirty="0"/>
          </a:p>
        </p:txBody>
      </p:sp>
      <p:sp>
        <p:nvSpPr>
          <p:cNvPr id="17" name="Shape 13"/>
          <p:cNvSpPr/>
          <p:nvPr/>
        </p:nvSpPr>
        <p:spPr>
          <a:xfrm>
            <a:off x="6455664" y="2212848"/>
            <a:ext cx="2697480" cy="2788920"/>
          </a:xfrm>
          <a:prstGeom prst="roundRect">
            <a:avLst>
              <a:gd name="adj" fmla="val 3051"/>
            </a:avLst>
          </a:prstGeom>
          <a:solidFill>
            <a:srgbClr val="EAF5F4"/>
          </a:solidFill>
          <a:ln/>
          <a:effectLst>
            <a:outerShdw blurRad="114300" dist="38100" dir="5400000" algn="bl" rotWithShape="0">
              <a:srgbClr val="13403F">
                <a:alpha val="14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8" name="Shape 14"/>
          <p:cNvSpPr/>
          <p:nvPr/>
        </p:nvSpPr>
        <p:spPr>
          <a:xfrm>
            <a:off x="6711696" y="2468880"/>
            <a:ext cx="566928" cy="566928"/>
          </a:xfrm>
          <a:prstGeom prst="ellipse">
            <a:avLst/>
          </a:prstGeom>
          <a:solidFill>
            <a:srgbClr val="5BB0AE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53428" y="2610612"/>
            <a:ext cx="283464" cy="283464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6501384" y="3081528"/>
            <a:ext cx="26060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5BB0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4000" dirty="0"/>
          </a:p>
        </p:txBody>
      </p:sp>
      <p:sp>
        <p:nvSpPr>
          <p:cNvPr id="21" name="Text 16"/>
          <p:cNvSpPr/>
          <p:nvPr/>
        </p:nvSpPr>
        <p:spPr>
          <a:xfrm>
            <a:off x="6656832" y="3904488"/>
            <a:ext cx="229514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1500"/>
              </a:lnSpc>
              <a:buNone/>
            </a:pPr>
            <a:r>
              <a:rPr lang="en-US" sz="1250" b="1" dirty="0">
                <a:solidFill>
                  <a:srgbClr val="16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enfants meurent chaque semaine en Méditerranée centrale</a:t>
            </a:r>
            <a:endParaRPr lang="en-US" sz="1250" dirty="0"/>
          </a:p>
        </p:txBody>
      </p:sp>
      <p:sp>
        <p:nvSpPr>
          <p:cNvPr id="22" name="Text 17"/>
          <p:cNvSpPr/>
          <p:nvPr/>
        </p:nvSpPr>
        <p:spPr>
          <a:xfrm>
            <a:off x="6656832" y="4498848"/>
            <a:ext cx="229514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1200"/>
              </a:lnSpc>
              <a:buNone/>
            </a:pPr>
            <a:r>
              <a:rPr lang="en-US" sz="950" i="1" dirty="0">
                <a:solidFill>
                  <a:srgbClr val="5E75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estimation UNICEF — la traversée reste mortelle</a:t>
            </a:r>
            <a:endParaRPr lang="en-US" sz="950" dirty="0"/>
          </a:p>
        </p:txBody>
      </p:sp>
      <p:sp>
        <p:nvSpPr>
          <p:cNvPr id="23" name="Shape 18"/>
          <p:cNvSpPr/>
          <p:nvPr/>
        </p:nvSpPr>
        <p:spPr>
          <a:xfrm>
            <a:off x="9400032" y="2212848"/>
            <a:ext cx="2697480" cy="2788920"/>
          </a:xfrm>
          <a:prstGeom prst="roundRect">
            <a:avLst>
              <a:gd name="adj" fmla="val 3051"/>
            </a:avLst>
          </a:prstGeom>
          <a:solidFill>
            <a:srgbClr val="EAF5F4"/>
          </a:solidFill>
          <a:ln/>
          <a:effectLst>
            <a:outerShdw blurRad="114300" dist="38100" dir="5400000" algn="bl" rotWithShape="0">
              <a:srgbClr val="13403F">
                <a:alpha val="14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4" name="Shape 19"/>
          <p:cNvSpPr/>
          <p:nvPr/>
        </p:nvSpPr>
        <p:spPr>
          <a:xfrm>
            <a:off x="9656064" y="2468880"/>
            <a:ext cx="566928" cy="566928"/>
          </a:xfrm>
          <a:prstGeom prst="ellipse">
            <a:avLst/>
          </a:prstGeom>
          <a:solidFill>
            <a:srgbClr val="004245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25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797796" y="2610612"/>
            <a:ext cx="283464" cy="283464"/>
          </a:xfrm>
          <a:prstGeom prst="rect">
            <a:avLst/>
          </a:prstGeom>
        </p:spPr>
      </p:pic>
      <p:sp>
        <p:nvSpPr>
          <p:cNvPr id="26" name="Text 20"/>
          <p:cNvSpPr/>
          <p:nvPr/>
        </p:nvSpPr>
        <p:spPr>
          <a:xfrm>
            <a:off x="9445752" y="3081528"/>
            <a:ext cx="26060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0042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4000" dirty="0"/>
          </a:p>
        </p:txBody>
      </p:sp>
      <p:sp>
        <p:nvSpPr>
          <p:cNvPr id="27" name="Text 21"/>
          <p:cNvSpPr/>
          <p:nvPr/>
        </p:nvSpPr>
        <p:spPr>
          <a:xfrm>
            <a:off x="9601200" y="3904488"/>
            <a:ext cx="229514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1500"/>
              </a:lnSpc>
              <a:buNone/>
            </a:pPr>
            <a:r>
              <a:rPr lang="en-US" sz="1250" b="1" dirty="0">
                <a:solidFill>
                  <a:srgbClr val="16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socle de droits pour TOUS les enfants (CIDE)</a:t>
            </a:r>
            <a:endParaRPr lang="en-US" sz="1250" dirty="0"/>
          </a:p>
        </p:txBody>
      </p:sp>
      <p:sp>
        <p:nvSpPr>
          <p:cNvPr id="28" name="Text 22"/>
          <p:cNvSpPr/>
          <p:nvPr/>
        </p:nvSpPr>
        <p:spPr>
          <a:xfrm>
            <a:off x="9601200" y="4498848"/>
            <a:ext cx="229514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1200"/>
              </a:lnSpc>
              <a:buNone/>
            </a:pPr>
            <a:r>
              <a:rPr lang="en-US" sz="950" i="1" dirty="0">
                <a:solidFill>
                  <a:srgbClr val="5E75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non-discrimination · intérêt supérieur · vie, survie, développement</a:t>
            </a:r>
            <a:endParaRPr lang="en-US" sz="950" dirty="0"/>
          </a:p>
        </p:txBody>
      </p:sp>
      <p:sp>
        <p:nvSpPr>
          <p:cNvPr id="29" name="Text 23"/>
          <p:cNvSpPr/>
          <p:nvPr/>
        </p:nvSpPr>
        <p:spPr>
          <a:xfrm>
            <a:off x="566928" y="5230368"/>
            <a:ext cx="10972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700"/>
              </a:lnSpc>
              <a:buNone/>
            </a:pPr>
            <a:r>
              <a:rPr lang="en-US" sz="1300" b="1" dirty="0">
                <a:solidFill>
                  <a:srgbClr val="0068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cœur du problème : </a:t>
            </a:r>
            <a:r>
              <a:rPr lang="en-US" sz="1300" dirty="0">
                <a:solidFill>
                  <a:srgbClr val="2C3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l'écart entre ce socle de droits et la réalité de l'accueil — aggravé par le sous-financement et une logique émergente de « critères de vulnérabilité » qui exclut.</a:t>
            </a:r>
            <a:endParaRPr lang="en-US" sz="1300" dirty="0"/>
          </a:p>
        </p:txBody>
      </p:sp>
      <p:sp>
        <p:nvSpPr>
          <p:cNvPr id="30" name="Text 24"/>
          <p:cNvSpPr/>
          <p:nvPr/>
        </p:nvSpPr>
        <p:spPr>
          <a:xfrm>
            <a:off x="8808415" y="6144768"/>
            <a:ext cx="2926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b="1" kern="0" spc="100" dirty="0">
                <a:solidFill>
                  <a:srgbClr val="0068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CONSEIL NATIONAL DES BARREAUX</a:t>
            </a:r>
            <a:endParaRPr lang="en-US" sz="850" dirty="0"/>
          </a:p>
          <a:p>
            <a:pPr marL="0" indent="0" algn="r">
              <a:buNone/>
            </a:pPr>
            <a:r>
              <a:rPr lang="en-US" sz="1100" b="1" kern="0" spc="200" dirty="0">
                <a:solidFill>
                  <a:srgbClr val="16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AVOCATS</a:t>
            </a:r>
            <a:endParaRPr lang="en-US" sz="85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84048"/>
            <a:ext cx="10515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kern="0" spc="200" dirty="0">
                <a:solidFill>
                  <a:srgbClr val="2FA8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POSER LE CADRE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548640" y="676656"/>
            <a:ext cx="11064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3000"/>
              </a:lnSpc>
              <a:buNone/>
            </a:pPr>
            <a:r>
              <a:rPr lang="en-US" sz="2800" b="1" dirty="0">
                <a:solidFill>
                  <a:srgbClr val="16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PEMA : deux logiques en tension permanente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66928" y="1600200"/>
            <a:ext cx="5440680" cy="2423160"/>
          </a:xfrm>
          <a:prstGeom prst="roundRect">
            <a:avLst>
              <a:gd name="adj" fmla="val 3396"/>
            </a:avLst>
          </a:prstGeom>
          <a:solidFill>
            <a:srgbClr val="EAF7F0"/>
          </a:solidFill>
          <a:ln/>
          <a:effectLst>
            <a:outerShdw blurRad="114300" dist="38100" dir="5400000" algn="bl" rotWithShape="0">
              <a:srgbClr val="13403F">
                <a:alpha val="14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841248" y="1856232"/>
            <a:ext cx="548640" cy="548640"/>
          </a:xfrm>
          <a:prstGeom prst="ellipse">
            <a:avLst/>
          </a:prstGeom>
          <a:solidFill>
            <a:srgbClr val="2FA86B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8408" y="1993392"/>
            <a:ext cx="274320" cy="2743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536192" y="1874520"/>
            <a:ext cx="4343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16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Sur le papier : la protection est renforcée</a:t>
            </a:r>
            <a:endParaRPr lang="en-US" sz="1550" dirty="0"/>
          </a:p>
        </p:txBody>
      </p:sp>
      <p:sp>
        <p:nvSpPr>
          <p:cNvPr id="8" name="Text 5"/>
          <p:cNvSpPr/>
          <p:nvPr/>
        </p:nvSpPr>
        <p:spPr>
          <a:xfrm>
            <a:off x="868680" y="2532888"/>
            <a:ext cx="48920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77800" indent="-177800">
              <a:lnSpc>
                <a:spcPts val="1500"/>
              </a:lnSpc>
              <a:spcAft>
                <a:spcPts val="600"/>
              </a:spcAft>
              <a:buSzPct val="100000"/>
              <a:buChar char="•"/>
            </a:pPr>
            <a:r>
              <a:rPr lang="en-US" sz="1180" dirty="0">
                <a:solidFill>
                  <a:srgbClr val="2C3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Directive « Accueil » 2024/1346 : liste élargie des personnes vulnérables + évaluation des besoins particuliers</a:t>
            </a:r>
            <a:endParaRPr lang="en-US" sz="1180" dirty="0"/>
          </a:p>
          <a:p>
            <a:pPr marL="177800" indent="-177800">
              <a:lnSpc>
                <a:spcPts val="1500"/>
              </a:lnSpc>
              <a:spcAft>
                <a:spcPts val="600"/>
              </a:spcAft>
              <a:buSzPct val="100000"/>
              <a:buChar char="•"/>
            </a:pPr>
            <a:r>
              <a:rPr lang="en-US" sz="1180" dirty="0">
                <a:solidFill>
                  <a:srgbClr val="2C3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Règlement « Procédures » 2024/1348 : pour la 1ʳᵉ fois, l'évaluation de l'âge est encadrée dans la procédure d'asile</a:t>
            </a:r>
            <a:endParaRPr lang="en-US" sz="1180" dirty="0"/>
          </a:p>
          <a:p>
            <a:pPr marL="177800" indent="-177800">
              <a:lnSpc>
                <a:spcPts val="1500"/>
              </a:lnSpc>
              <a:spcAft>
                <a:spcPts val="600"/>
              </a:spcAft>
              <a:buSzPct val="100000"/>
              <a:buChar char="•"/>
            </a:pPr>
            <a:r>
              <a:rPr lang="en-US" sz="1180" dirty="0">
                <a:solidFill>
                  <a:srgbClr val="2C3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Exclusion de principe des MNA de la procédure à la frontière (sauf menace sécurité)</a:t>
            </a:r>
            <a:endParaRPr lang="en-US" sz="1180" dirty="0"/>
          </a:p>
        </p:txBody>
      </p:sp>
      <p:sp>
        <p:nvSpPr>
          <p:cNvPr id="9" name="Shape 6"/>
          <p:cNvSpPr/>
          <p:nvPr/>
        </p:nvSpPr>
        <p:spPr>
          <a:xfrm>
            <a:off x="6281928" y="1600200"/>
            <a:ext cx="5440680" cy="2423160"/>
          </a:xfrm>
          <a:prstGeom prst="roundRect">
            <a:avLst>
              <a:gd name="adj" fmla="val 3396"/>
            </a:avLst>
          </a:prstGeom>
          <a:solidFill>
            <a:srgbClr val="FBEFE9"/>
          </a:solidFill>
          <a:ln/>
          <a:effectLst>
            <a:outerShdw blurRad="114300" dist="38100" dir="5400000" algn="bl" rotWithShape="0">
              <a:srgbClr val="13403F">
                <a:alpha val="14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0" name="Shape 7"/>
          <p:cNvSpPr/>
          <p:nvPr/>
        </p:nvSpPr>
        <p:spPr>
          <a:xfrm>
            <a:off x="6556248" y="1856232"/>
            <a:ext cx="548640" cy="548640"/>
          </a:xfrm>
          <a:prstGeom prst="ellipse">
            <a:avLst/>
          </a:prstGeom>
          <a:solidFill>
            <a:srgbClr val="C2683B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93408" y="1993392"/>
            <a:ext cx="274320" cy="27432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7251192" y="1874520"/>
            <a:ext cx="4343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16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Dans son architecture : des dispositifs dangereux</a:t>
            </a:r>
            <a:endParaRPr lang="en-US" sz="1550" dirty="0"/>
          </a:p>
        </p:txBody>
      </p:sp>
      <p:sp>
        <p:nvSpPr>
          <p:cNvPr id="13" name="Text 9"/>
          <p:cNvSpPr/>
          <p:nvPr/>
        </p:nvSpPr>
        <p:spPr>
          <a:xfrm>
            <a:off x="6583680" y="2532888"/>
            <a:ext cx="48920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77800" indent="-177800">
              <a:lnSpc>
                <a:spcPts val="1500"/>
              </a:lnSpc>
              <a:spcAft>
                <a:spcPts val="600"/>
              </a:spcAft>
              <a:buSzPct val="100000"/>
              <a:buChar char="•"/>
            </a:pPr>
            <a:r>
              <a:rPr lang="en-US" sz="1180" dirty="0">
                <a:solidFill>
                  <a:srgbClr val="2C3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Filtrage expéditif et fiction juridique de non-entrée</a:t>
            </a:r>
            <a:endParaRPr lang="en-US" sz="1180" dirty="0"/>
          </a:p>
          <a:p>
            <a:pPr marL="177800" indent="-177800">
              <a:lnSpc>
                <a:spcPts val="1500"/>
              </a:lnSpc>
              <a:spcAft>
                <a:spcPts val="600"/>
              </a:spcAft>
              <a:buSzPct val="100000"/>
              <a:buChar char="•"/>
            </a:pPr>
            <a:r>
              <a:rPr lang="en-US" sz="1180" dirty="0">
                <a:solidFill>
                  <a:srgbClr val="2C3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Procédure à la frontière accélérée, recours non automatiquement suspensif</a:t>
            </a:r>
            <a:endParaRPr lang="en-US" sz="1180" dirty="0"/>
          </a:p>
          <a:p>
            <a:pPr marL="177800" indent="-177800">
              <a:lnSpc>
                <a:spcPts val="1500"/>
              </a:lnSpc>
              <a:spcAft>
                <a:spcPts val="600"/>
              </a:spcAft>
              <a:buSzPct val="100000"/>
              <a:buChar char="•"/>
            </a:pPr>
            <a:r>
              <a:rPr lang="en-US" sz="1180" dirty="0">
                <a:solidFill>
                  <a:srgbClr val="2C3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Fichage Eurodac dès 6 ans · seuil des 12 ans qui expose les 13-17 ans accompagnés</a:t>
            </a:r>
            <a:endParaRPr lang="en-US" sz="1180" dirty="0"/>
          </a:p>
        </p:txBody>
      </p:sp>
      <p:sp>
        <p:nvSpPr>
          <p:cNvPr id="14" name="Shape 10"/>
          <p:cNvSpPr/>
          <p:nvPr/>
        </p:nvSpPr>
        <p:spPr>
          <a:xfrm>
            <a:off x="566928" y="4279392"/>
            <a:ext cx="11055096" cy="786384"/>
          </a:xfrm>
          <a:prstGeom prst="roundRect">
            <a:avLst>
              <a:gd name="adj" fmla="val 9302"/>
            </a:avLst>
          </a:prstGeom>
          <a:solidFill>
            <a:srgbClr val="004245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" name="Shape 11"/>
          <p:cNvSpPr/>
          <p:nvPr/>
        </p:nvSpPr>
        <p:spPr>
          <a:xfrm>
            <a:off x="777240" y="4443984"/>
            <a:ext cx="457200" cy="457200"/>
          </a:xfrm>
          <a:prstGeom prst="ellipse">
            <a:avLst/>
          </a:prstGeom>
          <a:solidFill>
            <a:srgbClr val="2FA86B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1540" y="4558284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371600" y="4279392"/>
            <a:ext cx="10058400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250" b="1" dirty="0">
                <a:solidFill>
                  <a:srgbClr val="81C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Notre fil rouge — </a:t>
            </a: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à chaque étape, repérer le point où la protection annoncée se heurte à la réalité opérationnelle, et y accrocher un moyen de droit (UE, droit interne, et surtout jurisprudence de Strasbourg).</a:t>
            </a:r>
            <a:endParaRPr lang="en-US" sz="1250" dirty="0"/>
          </a:p>
        </p:txBody>
      </p:sp>
      <p:sp>
        <p:nvSpPr>
          <p:cNvPr id="18" name="Shape 13"/>
          <p:cNvSpPr/>
          <p:nvPr/>
        </p:nvSpPr>
        <p:spPr>
          <a:xfrm>
            <a:off x="566928" y="5248656"/>
            <a:ext cx="2103120" cy="566928"/>
          </a:xfrm>
          <a:prstGeom prst="roundRect">
            <a:avLst>
              <a:gd name="adj" fmla="val 11290"/>
            </a:avLst>
          </a:prstGeom>
          <a:solidFill>
            <a:srgbClr val="EAF5F4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" name="Shape 14"/>
          <p:cNvSpPr/>
          <p:nvPr/>
        </p:nvSpPr>
        <p:spPr>
          <a:xfrm>
            <a:off x="676656" y="5367528"/>
            <a:ext cx="329184" cy="329184"/>
          </a:xfrm>
          <a:prstGeom prst="ellipse">
            <a:avLst/>
          </a:prstGeom>
          <a:solidFill>
            <a:srgbClr val="00686C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" name="Text 15"/>
          <p:cNvSpPr/>
          <p:nvPr/>
        </p:nvSpPr>
        <p:spPr>
          <a:xfrm>
            <a:off x="676656" y="536752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21" name="Text 16"/>
          <p:cNvSpPr/>
          <p:nvPr/>
        </p:nvSpPr>
        <p:spPr>
          <a:xfrm>
            <a:off x="1078992" y="5248656"/>
            <a:ext cx="15361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100"/>
              </a:lnSpc>
              <a:buNone/>
            </a:pPr>
            <a:r>
              <a:rPr lang="en-US" sz="1030" b="1" dirty="0">
                <a:solidFill>
                  <a:srgbClr val="0068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 est vulnérable ?</a:t>
            </a:r>
            <a:endParaRPr lang="en-US" sz="1030" dirty="0"/>
          </a:p>
        </p:txBody>
      </p:sp>
      <p:sp>
        <p:nvSpPr>
          <p:cNvPr id="22" name="Shape 17"/>
          <p:cNvSpPr/>
          <p:nvPr/>
        </p:nvSpPr>
        <p:spPr>
          <a:xfrm>
            <a:off x="2816352" y="5248656"/>
            <a:ext cx="2103120" cy="566928"/>
          </a:xfrm>
          <a:prstGeom prst="roundRect">
            <a:avLst>
              <a:gd name="adj" fmla="val 11290"/>
            </a:avLst>
          </a:prstGeom>
          <a:solidFill>
            <a:srgbClr val="EAF5F4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3" name="Shape 18"/>
          <p:cNvSpPr/>
          <p:nvPr/>
        </p:nvSpPr>
        <p:spPr>
          <a:xfrm>
            <a:off x="2926080" y="5367528"/>
            <a:ext cx="329184" cy="329184"/>
          </a:xfrm>
          <a:prstGeom prst="ellipse">
            <a:avLst/>
          </a:prstGeom>
          <a:solidFill>
            <a:srgbClr val="00686C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4" name="Text 19"/>
          <p:cNvSpPr/>
          <p:nvPr/>
        </p:nvSpPr>
        <p:spPr>
          <a:xfrm>
            <a:off x="2926080" y="536752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25" name="Text 20"/>
          <p:cNvSpPr/>
          <p:nvPr/>
        </p:nvSpPr>
        <p:spPr>
          <a:xfrm>
            <a:off x="3328416" y="5248656"/>
            <a:ext cx="15361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100"/>
              </a:lnSpc>
              <a:buNone/>
            </a:pPr>
            <a:r>
              <a:rPr lang="en-US" sz="1030" b="1" dirty="0">
                <a:solidFill>
                  <a:srgbClr val="0068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Évaluation de l'âge</a:t>
            </a:r>
            <a:endParaRPr lang="en-US" sz="1030" dirty="0"/>
          </a:p>
        </p:txBody>
      </p:sp>
      <p:sp>
        <p:nvSpPr>
          <p:cNvPr id="26" name="Shape 21"/>
          <p:cNvSpPr/>
          <p:nvPr/>
        </p:nvSpPr>
        <p:spPr>
          <a:xfrm>
            <a:off x="5065776" y="5248656"/>
            <a:ext cx="2103120" cy="566928"/>
          </a:xfrm>
          <a:prstGeom prst="roundRect">
            <a:avLst>
              <a:gd name="adj" fmla="val 11290"/>
            </a:avLst>
          </a:prstGeom>
          <a:solidFill>
            <a:srgbClr val="EAF5F4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7" name="Shape 22"/>
          <p:cNvSpPr/>
          <p:nvPr/>
        </p:nvSpPr>
        <p:spPr>
          <a:xfrm>
            <a:off x="5175504" y="5367528"/>
            <a:ext cx="329184" cy="329184"/>
          </a:xfrm>
          <a:prstGeom prst="ellipse">
            <a:avLst/>
          </a:prstGeom>
          <a:solidFill>
            <a:srgbClr val="00686C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8" name="Text 23"/>
          <p:cNvSpPr/>
          <p:nvPr/>
        </p:nvSpPr>
        <p:spPr>
          <a:xfrm>
            <a:off x="5175504" y="536752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29" name="Text 24"/>
          <p:cNvSpPr/>
          <p:nvPr/>
        </p:nvSpPr>
        <p:spPr>
          <a:xfrm>
            <a:off x="5577840" y="5248656"/>
            <a:ext cx="15361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100"/>
              </a:lnSpc>
              <a:buNone/>
            </a:pPr>
            <a:r>
              <a:rPr lang="en-US" sz="1030" b="1" dirty="0">
                <a:solidFill>
                  <a:srgbClr val="0068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Filtrage &amp; frontière</a:t>
            </a:r>
            <a:endParaRPr lang="en-US" sz="1030" dirty="0"/>
          </a:p>
        </p:txBody>
      </p:sp>
      <p:sp>
        <p:nvSpPr>
          <p:cNvPr id="30" name="Shape 25"/>
          <p:cNvSpPr/>
          <p:nvPr/>
        </p:nvSpPr>
        <p:spPr>
          <a:xfrm>
            <a:off x="7315200" y="5248656"/>
            <a:ext cx="2103120" cy="566928"/>
          </a:xfrm>
          <a:prstGeom prst="roundRect">
            <a:avLst>
              <a:gd name="adj" fmla="val 11290"/>
            </a:avLst>
          </a:prstGeom>
          <a:solidFill>
            <a:srgbClr val="EAF5F4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1" name="Shape 26"/>
          <p:cNvSpPr/>
          <p:nvPr/>
        </p:nvSpPr>
        <p:spPr>
          <a:xfrm>
            <a:off x="7424928" y="5367528"/>
            <a:ext cx="329184" cy="329184"/>
          </a:xfrm>
          <a:prstGeom prst="ellipse">
            <a:avLst/>
          </a:prstGeom>
          <a:solidFill>
            <a:srgbClr val="00686C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2" name="Text 27"/>
          <p:cNvSpPr/>
          <p:nvPr/>
        </p:nvSpPr>
        <p:spPr>
          <a:xfrm>
            <a:off x="7424928" y="536752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33" name="Text 28"/>
          <p:cNvSpPr/>
          <p:nvPr/>
        </p:nvSpPr>
        <p:spPr>
          <a:xfrm>
            <a:off x="7827264" y="5248656"/>
            <a:ext cx="15361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100"/>
              </a:lnSpc>
              <a:buNone/>
            </a:pPr>
            <a:r>
              <a:rPr lang="en-US" sz="1030" b="1" dirty="0">
                <a:solidFill>
                  <a:srgbClr val="0068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Représentation &amp; accueil</a:t>
            </a:r>
            <a:endParaRPr lang="en-US" sz="1030" dirty="0"/>
          </a:p>
        </p:txBody>
      </p:sp>
      <p:sp>
        <p:nvSpPr>
          <p:cNvPr id="34" name="Shape 29"/>
          <p:cNvSpPr/>
          <p:nvPr/>
        </p:nvSpPr>
        <p:spPr>
          <a:xfrm>
            <a:off x="9564624" y="5248656"/>
            <a:ext cx="2103120" cy="566928"/>
          </a:xfrm>
          <a:prstGeom prst="roundRect">
            <a:avLst>
              <a:gd name="adj" fmla="val 11290"/>
            </a:avLst>
          </a:prstGeom>
          <a:solidFill>
            <a:srgbClr val="EAF5F4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5" name="Shape 30"/>
          <p:cNvSpPr/>
          <p:nvPr/>
        </p:nvSpPr>
        <p:spPr>
          <a:xfrm>
            <a:off x="9674352" y="5367528"/>
            <a:ext cx="329184" cy="329184"/>
          </a:xfrm>
          <a:prstGeom prst="ellipse">
            <a:avLst/>
          </a:prstGeom>
          <a:solidFill>
            <a:srgbClr val="00686C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6" name="Text 31"/>
          <p:cNvSpPr/>
          <p:nvPr/>
        </p:nvSpPr>
        <p:spPr>
          <a:xfrm>
            <a:off x="9674352" y="536752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400" dirty="0"/>
          </a:p>
        </p:txBody>
      </p:sp>
      <p:sp>
        <p:nvSpPr>
          <p:cNvPr id="37" name="Text 32"/>
          <p:cNvSpPr/>
          <p:nvPr/>
        </p:nvSpPr>
        <p:spPr>
          <a:xfrm>
            <a:off x="10076688" y="5248656"/>
            <a:ext cx="15361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100"/>
              </a:lnSpc>
              <a:buNone/>
            </a:pPr>
            <a:r>
              <a:rPr lang="en-US" sz="1030" b="1" dirty="0">
                <a:solidFill>
                  <a:srgbClr val="0068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Réflexes contentieux</a:t>
            </a:r>
            <a:endParaRPr lang="en-US" sz="1030" dirty="0"/>
          </a:p>
        </p:txBody>
      </p:sp>
      <p:sp>
        <p:nvSpPr>
          <p:cNvPr id="38" name="Text 33"/>
          <p:cNvSpPr/>
          <p:nvPr/>
        </p:nvSpPr>
        <p:spPr>
          <a:xfrm>
            <a:off x="8808415" y="6144768"/>
            <a:ext cx="2926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b="1" kern="0" spc="100" dirty="0">
                <a:solidFill>
                  <a:srgbClr val="0068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CONSEIL NATIONAL DES BARREAUX</a:t>
            </a:r>
            <a:endParaRPr lang="en-US" sz="850" dirty="0"/>
          </a:p>
          <a:p>
            <a:pPr marL="0" indent="0" algn="r">
              <a:buNone/>
            </a:pPr>
            <a:r>
              <a:rPr lang="en-US" sz="1100" b="1" kern="0" spc="200" dirty="0">
                <a:solidFill>
                  <a:srgbClr val="16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AVOCATS</a:t>
            </a:r>
            <a:endParaRPr lang="en-US" sz="85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84048"/>
            <a:ext cx="10515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kern="0" spc="200" dirty="0">
                <a:solidFill>
                  <a:srgbClr val="2FA8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POINT 1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548640" y="676656"/>
            <a:ext cx="11064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3000"/>
              </a:lnSpc>
              <a:buNone/>
            </a:pPr>
            <a:r>
              <a:rPr lang="en-US" sz="2800" b="1" dirty="0">
                <a:solidFill>
                  <a:srgbClr val="16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 est vulnérable, et qu'est-ce que cela déclenche ?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66928" y="1572768"/>
            <a:ext cx="5532120" cy="4160520"/>
          </a:xfrm>
          <a:prstGeom prst="roundRect">
            <a:avLst>
              <a:gd name="adj" fmla="val 1978"/>
            </a:avLst>
          </a:prstGeom>
          <a:solidFill>
            <a:srgbClr val="EAF5F4"/>
          </a:solidFill>
          <a:ln/>
          <a:effectLst>
            <a:outerShdw blurRad="114300" dist="38100" dir="5400000" algn="bl" rotWithShape="0">
              <a:srgbClr val="13403F">
                <a:alpha val="14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841248" y="1847088"/>
            <a:ext cx="530352" cy="530352"/>
          </a:xfrm>
          <a:prstGeom prst="ellipse">
            <a:avLst/>
          </a:prstGeom>
          <a:solidFill>
            <a:srgbClr val="00686C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3836" y="1979676"/>
            <a:ext cx="265176" cy="265176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499616" y="1847088"/>
            <a:ext cx="4343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16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Une liste non limitative (art. 24, dir. 2024/1346)</a:t>
            </a:r>
            <a:endParaRPr lang="en-US" sz="1450" dirty="0"/>
          </a:p>
        </p:txBody>
      </p:sp>
      <p:sp>
        <p:nvSpPr>
          <p:cNvPr id="8" name="Text 5"/>
          <p:cNvSpPr/>
          <p:nvPr/>
        </p:nvSpPr>
        <p:spPr>
          <a:xfrm>
            <a:off x="877824" y="2532888"/>
            <a:ext cx="4983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068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catégories classiques</a:t>
            </a:r>
            <a:endParaRPr lang="en-US" sz="1150" dirty="0"/>
          </a:p>
        </p:txBody>
      </p:sp>
      <p:sp>
        <p:nvSpPr>
          <p:cNvPr id="9" name="Text 6"/>
          <p:cNvSpPr/>
          <p:nvPr/>
        </p:nvSpPr>
        <p:spPr>
          <a:xfrm>
            <a:off x="877824" y="2807208"/>
            <a:ext cx="4928616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200" dirty="0">
                <a:solidFill>
                  <a:srgbClr val="2C3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Mineurs · MNA · personnes âgées · femmes enceintes · personnes handicapées · victimes de torture, de viol ou d'autres violences graves.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77824" y="3584448"/>
            <a:ext cx="4983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150" b="1" dirty="0">
                <a:solidFill>
                  <a:srgbClr val="2FA8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catégories ajoutées par le Pacte — à connaître pour les invoquer</a:t>
            </a:r>
            <a:endParaRPr lang="en-US" sz="1150" dirty="0"/>
          </a:p>
        </p:txBody>
      </p:sp>
      <p:sp>
        <p:nvSpPr>
          <p:cNvPr id="11" name="Text 8"/>
          <p:cNvSpPr/>
          <p:nvPr/>
        </p:nvSpPr>
        <p:spPr>
          <a:xfrm>
            <a:off x="877824" y="4114800"/>
            <a:ext cx="4928616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200" dirty="0">
                <a:solidFill>
                  <a:srgbClr val="2C3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Personnes LGBTQIA+ · victimes de mutilations génitales, de mariages forcés ou d'enfants · violences fondées sur le genre, la race ou la religion.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877824" y="4910328"/>
            <a:ext cx="492861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150" i="1" dirty="0">
                <a:solidFill>
                  <a:srgbClr val="0068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représentant pour le MNA, avec un plafond chiffré : 30 mineurs par représentant — 50 maximum en cas de demandes disproportionnées.</a:t>
            </a:r>
            <a:endParaRPr lang="en-US" sz="1150" dirty="0"/>
          </a:p>
        </p:txBody>
      </p:sp>
      <p:sp>
        <p:nvSpPr>
          <p:cNvPr id="13" name="Text 10"/>
          <p:cNvSpPr/>
          <p:nvPr/>
        </p:nvSpPr>
        <p:spPr>
          <a:xfrm>
            <a:off x="6373368" y="1591056"/>
            <a:ext cx="529437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16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Deux mécanismes à bien distinguer</a:t>
            </a:r>
            <a:endParaRPr lang="en-US" sz="1450" dirty="0"/>
          </a:p>
        </p:txBody>
      </p:sp>
      <p:sp>
        <p:nvSpPr>
          <p:cNvPr id="14" name="Shape 11"/>
          <p:cNvSpPr/>
          <p:nvPr/>
        </p:nvSpPr>
        <p:spPr>
          <a:xfrm>
            <a:off x="6373368" y="2029968"/>
            <a:ext cx="5294376" cy="1207008"/>
          </a:xfrm>
          <a:prstGeom prst="roundRect">
            <a:avLst>
              <a:gd name="adj" fmla="val 6061"/>
            </a:avLst>
          </a:prstGeom>
          <a:solidFill>
            <a:srgbClr val="FFFFFF"/>
          </a:solidFill>
          <a:ln w="12700">
            <a:solidFill>
              <a:srgbClr val="D5E5E3"/>
            </a:solidFill>
            <a:prstDash val="solid"/>
          </a:ln>
          <a:effectLst>
            <a:outerShdw blurRad="114300" dist="38100" dir="5400000" algn="bl" rotWithShape="0">
              <a:srgbClr val="13403F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5" name="Shape 12"/>
          <p:cNvSpPr/>
          <p:nvPr/>
        </p:nvSpPr>
        <p:spPr>
          <a:xfrm>
            <a:off x="6574536" y="2322576"/>
            <a:ext cx="603504" cy="603504"/>
          </a:xfrm>
          <a:prstGeom prst="ellipse">
            <a:avLst/>
          </a:prstGeom>
          <a:solidFill>
            <a:srgbClr val="2FA86B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25412" y="2473452"/>
            <a:ext cx="301752" cy="301752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7333488" y="2194560"/>
            <a:ext cx="4151376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300" b="1" dirty="0">
                <a:solidFill>
                  <a:srgbClr val="16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Besoins particuliers en matière d'accueil</a:t>
            </a:r>
            <a:endParaRPr lang="en-US" sz="1300" dirty="0"/>
          </a:p>
        </p:txBody>
      </p:sp>
      <p:sp>
        <p:nvSpPr>
          <p:cNvPr id="18" name="Text 14"/>
          <p:cNvSpPr/>
          <p:nvPr/>
        </p:nvSpPr>
        <p:spPr>
          <a:xfrm>
            <a:off x="7333488" y="2596896"/>
            <a:ext cx="415137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100" dirty="0">
                <a:solidFill>
                  <a:srgbClr val="2C3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À évaluer sous 30 jours (art. 24). Conditionne l'adaptation matérielle de la prise en charge.</a:t>
            </a:r>
            <a:endParaRPr lang="en-US" sz="1100" dirty="0"/>
          </a:p>
        </p:txBody>
      </p:sp>
      <p:sp>
        <p:nvSpPr>
          <p:cNvPr id="19" name="Shape 15"/>
          <p:cNvSpPr/>
          <p:nvPr/>
        </p:nvSpPr>
        <p:spPr>
          <a:xfrm>
            <a:off x="6373368" y="3401568"/>
            <a:ext cx="5294376" cy="1207008"/>
          </a:xfrm>
          <a:prstGeom prst="roundRect">
            <a:avLst>
              <a:gd name="adj" fmla="val 6061"/>
            </a:avLst>
          </a:prstGeom>
          <a:solidFill>
            <a:srgbClr val="FFFFFF"/>
          </a:solidFill>
          <a:ln w="12700">
            <a:solidFill>
              <a:srgbClr val="D5E5E3"/>
            </a:solidFill>
            <a:prstDash val="solid"/>
          </a:ln>
          <a:effectLst>
            <a:outerShdw blurRad="114300" dist="38100" dir="5400000" algn="bl" rotWithShape="0">
              <a:srgbClr val="13403F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0" name="Shape 16"/>
          <p:cNvSpPr/>
          <p:nvPr/>
        </p:nvSpPr>
        <p:spPr>
          <a:xfrm>
            <a:off x="6574536" y="3694176"/>
            <a:ext cx="603504" cy="603504"/>
          </a:xfrm>
          <a:prstGeom prst="ellipse">
            <a:avLst/>
          </a:prstGeom>
          <a:solidFill>
            <a:srgbClr val="00686C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21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25412" y="3845052"/>
            <a:ext cx="301752" cy="301752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7333488" y="3566160"/>
            <a:ext cx="4151376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300" b="1" dirty="0">
                <a:solidFill>
                  <a:srgbClr val="16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Besoins de garanties procédurales spéciales</a:t>
            </a:r>
            <a:endParaRPr lang="en-US" sz="1300" dirty="0"/>
          </a:p>
        </p:txBody>
      </p:sp>
      <p:sp>
        <p:nvSpPr>
          <p:cNvPr id="23" name="Text 18"/>
          <p:cNvSpPr/>
          <p:nvPr/>
        </p:nvSpPr>
        <p:spPr>
          <a:xfrm>
            <a:off x="7333488" y="3968496"/>
            <a:ext cx="415137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100" dirty="0">
                <a:solidFill>
                  <a:srgbClr val="2C3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Relève du règlement « Procédures ». Peut faire basculer la personne hors des procédures expéditives.</a:t>
            </a:r>
            <a:endParaRPr lang="en-US" sz="1100" dirty="0"/>
          </a:p>
        </p:txBody>
      </p:sp>
      <p:sp>
        <p:nvSpPr>
          <p:cNvPr id="24" name="Shape 19"/>
          <p:cNvSpPr/>
          <p:nvPr/>
        </p:nvSpPr>
        <p:spPr>
          <a:xfrm>
            <a:off x="6373368" y="4773168"/>
            <a:ext cx="5294376" cy="1078992"/>
          </a:xfrm>
          <a:prstGeom prst="roundRect">
            <a:avLst>
              <a:gd name="adj" fmla="val 6780"/>
            </a:avLst>
          </a:prstGeom>
          <a:solidFill>
            <a:srgbClr val="004245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5" name="Text 20"/>
          <p:cNvSpPr/>
          <p:nvPr/>
        </p:nvSpPr>
        <p:spPr>
          <a:xfrm>
            <a:off x="6647688" y="4773168"/>
            <a:ext cx="4745736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150" b="1" dirty="0">
                <a:solidFill>
                  <a:srgbClr val="81C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Évaluation de l'âge : approche « moins intrusive ». </a:t>
            </a: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Démarche pluridisciplinaire d'abord (psychologues, pédiatres, travailleurs sociaux) ; examen médical en dernier ressort seulement.</a:t>
            </a:r>
            <a:endParaRPr lang="en-US" sz="1150" dirty="0"/>
          </a:p>
        </p:txBody>
      </p:sp>
      <p:sp>
        <p:nvSpPr>
          <p:cNvPr id="26" name="Text 21"/>
          <p:cNvSpPr/>
          <p:nvPr/>
        </p:nvSpPr>
        <p:spPr>
          <a:xfrm>
            <a:off x="8808415" y="6144768"/>
            <a:ext cx="2926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b="1" kern="0" spc="100" dirty="0">
                <a:solidFill>
                  <a:srgbClr val="0068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CONSEIL NATIONAL DES BARREAUX</a:t>
            </a:r>
            <a:endParaRPr lang="en-US" sz="850" dirty="0"/>
          </a:p>
          <a:p>
            <a:pPr marL="0" indent="0" algn="r">
              <a:buNone/>
            </a:pPr>
            <a:r>
              <a:rPr lang="en-US" sz="1100" b="1" kern="0" spc="200" dirty="0">
                <a:solidFill>
                  <a:srgbClr val="16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AVOCATS</a:t>
            </a:r>
            <a:endParaRPr lang="en-US" sz="85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84048"/>
            <a:ext cx="10515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kern="0" spc="200" dirty="0">
                <a:solidFill>
                  <a:srgbClr val="2FA8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CONSEIL PRATIQUE Nº 1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548640" y="676656"/>
            <a:ext cx="11064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3000"/>
              </a:lnSpc>
              <a:buNone/>
            </a:pPr>
            <a:r>
              <a:rPr lang="en-US" sz="2800" b="1" dirty="0">
                <a:solidFill>
                  <a:srgbClr val="16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vulnérabilité ne se présume pas : elle se documente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66928" y="1691640"/>
            <a:ext cx="5989320" cy="4023360"/>
          </a:xfrm>
          <a:prstGeom prst="roundRect">
            <a:avLst>
              <a:gd name="adj" fmla="val 2045"/>
            </a:avLst>
          </a:prstGeom>
          <a:solidFill>
            <a:srgbClr val="EAF5F4"/>
          </a:solidFill>
          <a:ln/>
          <a:effectLst>
            <a:outerShdw blurRad="114300" dist="38100" dir="5400000" algn="bl" rotWithShape="0">
              <a:srgbClr val="13403F">
                <a:alpha val="14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859536" y="2002536"/>
            <a:ext cx="603504" cy="603504"/>
          </a:xfrm>
          <a:prstGeom prst="ellipse">
            <a:avLst/>
          </a:prstGeom>
          <a:solidFill>
            <a:srgbClr val="00686C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0412" y="2153412"/>
            <a:ext cx="301752" cy="30175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591056" y="2002536"/>
            <a:ext cx="470916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6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 côté de la défense, pas de l'administration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877824" y="2788920"/>
            <a:ext cx="5385816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900"/>
              </a:lnSpc>
              <a:buNone/>
            </a:pPr>
            <a:r>
              <a:rPr lang="en-US" sz="1400" dirty="0">
                <a:solidFill>
                  <a:srgbClr val="2C3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Une vulnérabilité non signalée, non tracée, non versée au dossier est une vulnérabilité qui, en pratique, </a:t>
            </a:r>
            <a:r>
              <a:rPr lang="en-US" sz="1400" b="1" dirty="0">
                <a:solidFill>
                  <a:srgbClr val="C268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n'existe pas</a:t>
            </a:r>
            <a:r>
              <a:rPr lang="en-US" sz="1400" dirty="0">
                <a:solidFill>
                  <a:srgbClr val="2C3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pour l'OFPRA, l'OFII ou le préfet.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877824" y="3794760"/>
            <a:ext cx="5385816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700"/>
              </a:lnSpc>
              <a:buNone/>
            </a:pPr>
            <a:r>
              <a:rPr lang="en-US" sz="1300" b="1" dirty="0">
                <a:solidFill>
                  <a:srgbClr val="0068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décret nº 2026-453 </a:t>
            </a:r>
            <a:r>
              <a:rPr lang="en-US" sz="1300" dirty="0">
                <a:solidFill>
                  <a:srgbClr val="2C3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prévoit que les informations attestant des besoins particuliers sont transmises à l'OFPRA « après accord du demandeur ».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877824" y="4754880"/>
            <a:ext cx="538581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700"/>
              </a:lnSpc>
              <a:buNone/>
            </a:pPr>
            <a:r>
              <a:rPr lang="en-US" sz="1350" b="1" i="1" dirty="0">
                <a:solidFill>
                  <a:srgbClr val="2FA8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C'est à nous de provoquer ce signalement et d'en garder la trace.</a:t>
            </a:r>
            <a:endParaRPr lang="en-US" sz="1350" dirty="0"/>
          </a:p>
        </p:txBody>
      </p:sp>
      <p:sp>
        <p:nvSpPr>
          <p:cNvPr id="11" name="Shape 8"/>
          <p:cNvSpPr/>
          <p:nvPr/>
        </p:nvSpPr>
        <p:spPr>
          <a:xfrm>
            <a:off x="6830568" y="1691640"/>
            <a:ext cx="4837176" cy="4023360"/>
          </a:xfrm>
          <a:prstGeom prst="roundRect">
            <a:avLst>
              <a:gd name="adj" fmla="val 2045"/>
            </a:avLst>
          </a:prstGeom>
          <a:solidFill>
            <a:srgbClr val="004245"/>
          </a:solidFill>
          <a:ln/>
          <a:effectLst>
            <a:outerShdw blurRad="114300" dist="38100" dir="5400000" algn="bl" rotWithShape="0">
              <a:srgbClr val="13403F">
                <a:alpha val="14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2" name="Shape 9"/>
          <p:cNvSpPr/>
          <p:nvPr/>
        </p:nvSpPr>
        <p:spPr>
          <a:xfrm>
            <a:off x="7141464" y="2002536"/>
            <a:ext cx="603504" cy="603504"/>
          </a:xfrm>
          <a:prstGeom prst="ellipse">
            <a:avLst/>
          </a:prstGeom>
          <a:solidFill>
            <a:srgbClr val="2FA86B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92340" y="2153412"/>
            <a:ext cx="301752" cy="301752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7872984" y="2002536"/>
            <a:ext cx="3557016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81C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principe directeur de Strasbourg</a:t>
            </a:r>
            <a:endParaRPr lang="en-US" sz="1400" dirty="0"/>
          </a:p>
        </p:txBody>
      </p:sp>
      <p:sp>
        <p:nvSpPr>
          <p:cNvPr id="15" name="Text 11"/>
          <p:cNvSpPr/>
          <p:nvPr/>
        </p:nvSpPr>
        <p:spPr>
          <a:xfrm>
            <a:off x="7104888" y="2560320"/>
            <a:ext cx="914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000" b="1" dirty="0">
                <a:solidFill>
                  <a:srgbClr val="2FA8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«</a:t>
            </a:r>
            <a:endParaRPr lang="en-US" sz="6000" dirty="0"/>
          </a:p>
        </p:txBody>
      </p:sp>
      <p:sp>
        <p:nvSpPr>
          <p:cNvPr id="16" name="Text 12"/>
          <p:cNvSpPr/>
          <p:nvPr/>
        </p:nvSpPr>
        <p:spPr>
          <a:xfrm>
            <a:off x="7159752" y="3108960"/>
            <a:ext cx="4178808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2200"/>
              </a:lnSpc>
              <a:buNone/>
            </a:pPr>
            <a:r>
              <a:rPr lang="en-US" sz="1650" b="1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situation d'extrême vulnérabilité de l'enfant est déterminante et prédomine sur sa qualité d'étranger en séjour irrégulier.</a:t>
            </a:r>
            <a:endParaRPr lang="en-US" sz="1650" dirty="0"/>
          </a:p>
        </p:txBody>
      </p:sp>
      <p:sp>
        <p:nvSpPr>
          <p:cNvPr id="17" name="Text 13"/>
          <p:cNvSpPr/>
          <p:nvPr/>
        </p:nvSpPr>
        <p:spPr>
          <a:xfrm>
            <a:off x="7159752" y="4892040"/>
            <a:ext cx="417880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100" dirty="0">
                <a:solidFill>
                  <a:srgbClr val="81C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Mubilanzila Mayeka &amp; Kaniki Mitunga c. Belgique (2006), reformulé dans Tarakhel puis Rahimi.</a:t>
            </a:r>
            <a:endParaRPr lang="en-US" sz="1100" dirty="0"/>
          </a:p>
        </p:txBody>
      </p:sp>
      <p:sp>
        <p:nvSpPr>
          <p:cNvPr id="18" name="Text 14"/>
          <p:cNvSpPr/>
          <p:nvPr/>
        </p:nvSpPr>
        <p:spPr>
          <a:xfrm>
            <a:off x="8808415" y="6144768"/>
            <a:ext cx="2926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b="1" kern="0" spc="100" dirty="0">
                <a:solidFill>
                  <a:srgbClr val="0068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CONSEIL NATIONAL DES BARREAUX</a:t>
            </a:r>
            <a:endParaRPr lang="en-US" sz="850" dirty="0"/>
          </a:p>
          <a:p>
            <a:pPr marL="0" indent="0" algn="r">
              <a:buNone/>
            </a:pPr>
            <a:r>
              <a:rPr lang="en-US" sz="1100" b="1" kern="0" spc="200" dirty="0">
                <a:solidFill>
                  <a:srgbClr val="16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AVOCATS</a:t>
            </a:r>
            <a:endParaRPr lang="en-US" sz="85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84048"/>
            <a:ext cx="10515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kern="0" spc="200" dirty="0">
                <a:solidFill>
                  <a:srgbClr val="2FA8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POINT 2 · LE NŒUD CENTRAL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548640" y="676656"/>
            <a:ext cx="11064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3000"/>
              </a:lnSpc>
              <a:buNone/>
            </a:pPr>
            <a:r>
              <a:rPr lang="en-US" sz="2800" b="1" dirty="0">
                <a:solidFill>
                  <a:srgbClr val="16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L'évaluation de l'âge : la minorité conditionne tout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66928" y="1463040"/>
            <a:ext cx="10972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800"/>
              </a:lnSpc>
              <a:buNone/>
            </a:pPr>
            <a:r>
              <a:rPr lang="en-US" sz="1400" i="1" dirty="0">
                <a:solidFill>
                  <a:srgbClr val="2C3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Exclusion de la frontière, désignation d'un représentant, accès à la protection de l'enfance, régime de la rétention : contester ou défendre la minorité, c'est défendre l'accès à tout le régime protecteur.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566928" y="2194560"/>
            <a:ext cx="3547872" cy="1874520"/>
          </a:xfrm>
          <a:prstGeom prst="roundRect">
            <a:avLst>
              <a:gd name="adj" fmla="val 4390"/>
            </a:avLst>
          </a:prstGeom>
          <a:solidFill>
            <a:srgbClr val="EAF5F4"/>
          </a:solidFill>
          <a:ln/>
          <a:effectLst>
            <a:outerShdw blurRad="114300" dist="38100" dir="5400000" algn="bl" rotWithShape="0">
              <a:srgbClr val="13403F">
                <a:alpha val="14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6" name="Shape 4"/>
          <p:cNvSpPr/>
          <p:nvPr/>
        </p:nvSpPr>
        <p:spPr>
          <a:xfrm>
            <a:off x="822960" y="2450592"/>
            <a:ext cx="566928" cy="566928"/>
          </a:xfrm>
          <a:prstGeom prst="ellipse">
            <a:avLst/>
          </a:prstGeom>
          <a:solidFill>
            <a:srgbClr val="00686C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4692" y="2592324"/>
            <a:ext cx="283464" cy="283464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822960" y="3108960"/>
            <a:ext cx="303580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6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Encadrée pour la 1ʳᵉ fois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822960" y="3474720"/>
            <a:ext cx="303580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150" dirty="0">
                <a:solidFill>
                  <a:srgbClr val="2C3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Dans le règlement « Procédures » : art. 25 (droit commun), art. 53 (procédure à la frontière).</a:t>
            </a:r>
            <a:endParaRPr lang="en-US" sz="1150" dirty="0"/>
          </a:p>
        </p:txBody>
      </p:sp>
      <p:sp>
        <p:nvSpPr>
          <p:cNvPr id="10" name="Shape 7"/>
          <p:cNvSpPr/>
          <p:nvPr/>
        </p:nvSpPr>
        <p:spPr>
          <a:xfrm>
            <a:off x="4315968" y="2194560"/>
            <a:ext cx="3547872" cy="1874520"/>
          </a:xfrm>
          <a:prstGeom prst="roundRect">
            <a:avLst>
              <a:gd name="adj" fmla="val 4390"/>
            </a:avLst>
          </a:prstGeom>
          <a:solidFill>
            <a:srgbClr val="EAF5F4"/>
          </a:solidFill>
          <a:ln/>
          <a:effectLst>
            <a:outerShdw blurRad="114300" dist="38100" dir="5400000" algn="bl" rotWithShape="0">
              <a:srgbClr val="13403F">
                <a:alpha val="14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1" name="Shape 8"/>
          <p:cNvSpPr/>
          <p:nvPr/>
        </p:nvSpPr>
        <p:spPr>
          <a:xfrm>
            <a:off x="4572000" y="2450592"/>
            <a:ext cx="566928" cy="566928"/>
          </a:xfrm>
          <a:prstGeom prst="ellipse">
            <a:avLst/>
          </a:prstGeom>
          <a:solidFill>
            <a:srgbClr val="00686C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13732" y="2592324"/>
            <a:ext cx="283464" cy="283464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4572000" y="3108960"/>
            <a:ext cx="303580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6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standard exigeant</a:t>
            </a:r>
            <a:endParaRPr lang="en-US" sz="1400" dirty="0"/>
          </a:p>
        </p:txBody>
      </p:sp>
      <p:sp>
        <p:nvSpPr>
          <p:cNvPr id="14" name="Text 10"/>
          <p:cNvSpPr/>
          <p:nvPr/>
        </p:nvSpPr>
        <p:spPr>
          <a:xfrm>
            <a:off x="4572000" y="3474720"/>
            <a:ext cx="303580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150" dirty="0">
                <a:solidFill>
                  <a:srgbClr val="2C3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ne conclut à la majorité que si la personne est « sans aucun doute âgée de plus de 18 ans ».</a:t>
            </a:r>
            <a:endParaRPr lang="en-US" sz="1150" dirty="0"/>
          </a:p>
        </p:txBody>
      </p:sp>
      <p:sp>
        <p:nvSpPr>
          <p:cNvPr id="15" name="Shape 11"/>
          <p:cNvSpPr/>
          <p:nvPr/>
        </p:nvSpPr>
        <p:spPr>
          <a:xfrm>
            <a:off x="8065008" y="2194560"/>
            <a:ext cx="3547872" cy="1874520"/>
          </a:xfrm>
          <a:prstGeom prst="roundRect">
            <a:avLst>
              <a:gd name="adj" fmla="val 4390"/>
            </a:avLst>
          </a:prstGeom>
          <a:solidFill>
            <a:srgbClr val="EAF5F4"/>
          </a:solidFill>
          <a:ln/>
          <a:effectLst>
            <a:outerShdw blurRad="114300" dist="38100" dir="5400000" algn="bl" rotWithShape="0">
              <a:srgbClr val="13403F">
                <a:alpha val="14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6" name="Shape 12"/>
          <p:cNvSpPr/>
          <p:nvPr/>
        </p:nvSpPr>
        <p:spPr>
          <a:xfrm>
            <a:off x="8321040" y="2450592"/>
            <a:ext cx="566928" cy="566928"/>
          </a:xfrm>
          <a:prstGeom prst="ellipse">
            <a:avLst/>
          </a:prstGeom>
          <a:solidFill>
            <a:srgbClr val="00686C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62772" y="2592324"/>
            <a:ext cx="283464" cy="283464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8321040" y="3108960"/>
            <a:ext cx="303580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6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Pluridisciplinaire</a:t>
            </a:r>
            <a:endParaRPr lang="en-US" sz="1400" dirty="0"/>
          </a:p>
        </p:txBody>
      </p:sp>
      <p:sp>
        <p:nvSpPr>
          <p:cNvPr id="19" name="Text 14"/>
          <p:cNvSpPr/>
          <p:nvPr/>
        </p:nvSpPr>
        <p:spPr>
          <a:xfrm>
            <a:off x="8321040" y="3474720"/>
            <a:ext cx="303580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150" dirty="0">
                <a:solidFill>
                  <a:srgbClr val="2C3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 fondée sur la seule apparence ou le comportement ; l'examen médical n'intervient qu'en dernier ressort.</a:t>
            </a:r>
            <a:endParaRPr lang="en-US" sz="1150" dirty="0"/>
          </a:p>
        </p:txBody>
      </p:sp>
      <p:sp>
        <p:nvSpPr>
          <p:cNvPr id="20" name="Shape 15"/>
          <p:cNvSpPr/>
          <p:nvPr/>
        </p:nvSpPr>
        <p:spPr>
          <a:xfrm>
            <a:off x="566928" y="4343400"/>
            <a:ext cx="11055096" cy="1143000"/>
          </a:xfrm>
          <a:prstGeom prst="roundRect">
            <a:avLst>
              <a:gd name="adj" fmla="val 7200"/>
            </a:avLst>
          </a:prstGeom>
          <a:solidFill>
            <a:srgbClr val="2FA86B"/>
          </a:solidFill>
          <a:ln/>
          <a:effectLst>
            <a:outerShdw blurRad="114300" dist="38100" dir="5400000" algn="bl" rotWithShape="0">
              <a:srgbClr val="13403F">
                <a:alpha val="14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1" name="Shape 16"/>
          <p:cNvSpPr/>
          <p:nvPr/>
        </p:nvSpPr>
        <p:spPr>
          <a:xfrm>
            <a:off x="868680" y="4636008"/>
            <a:ext cx="566928" cy="566928"/>
          </a:xfrm>
          <a:prstGeom prst="ellipse">
            <a:avLst/>
          </a:prstGeom>
          <a:solidFill>
            <a:srgbClr val="004245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22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10412" y="4777740"/>
            <a:ext cx="283464" cy="283464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1645920" y="4343400"/>
            <a:ext cx="969264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22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cas de doute persistant, la personne est présumée mineure.
</a:t>
            </a:r>
            <a:endParaRPr lang="en-US" sz="1800" dirty="0"/>
          </a:p>
          <a:p>
            <a:pPr marL="0" indent="0">
              <a:lnSpc>
                <a:spcPts val="2200"/>
              </a:lnSpc>
              <a:buNone/>
            </a:pPr>
            <a:r>
              <a:rPr lang="en-US" sz="13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C'est la consécration, en droit de l'Union, de la présomption de minorité.</a:t>
            </a:r>
            <a:endParaRPr lang="en-US" sz="1800" dirty="0"/>
          </a:p>
        </p:txBody>
      </p:sp>
      <p:sp>
        <p:nvSpPr>
          <p:cNvPr id="24" name="Text 18"/>
          <p:cNvSpPr/>
          <p:nvPr/>
        </p:nvSpPr>
        <p:spPr>
          <a:xfrm>
            <a:off x="8808415" y="6144768"/>
            <a:ext cx="2926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b="1" kern="0" spc="100" dirty="0">
                <a:solidFill>
                  <a:srgbClr val="0068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CONSEIL NATIONAL DES BARREAUX</a:t>
            </a:r>
            <a:endParaRPr lang="en-US" sz="850" dirty="0"/>
          </a:p>
          <a:p>
            <a:pPr marL="0" indent="0" algn="r">
              <a:buNone/>
            </a:pPr>
            <a:r>
              <a:rPr lang="en-US" sz="1100" b="1" kern="0" spc="200" dirty="0">
                <a:solidFill>
                  <a:srgbClr val="16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AVOCATS</a:t>
            </a:r>
            <a:endParaRPr lang="en-US" sz="85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84048"/>
            <a:ext cx="10515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kern="0" spc="200" dirty="0">
                <a:solidFill>
                  <a:srgbClr val="2FA8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LEVIER CONVENTIONNEL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548640" y="676656"/>
            <a:ext cx="11064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3000"/>
              </a:lnSpc>
              <a:buNone/>
            </a:pPr>
            <a:r>
              <a:rPr lang="en-US" sz="2800" b="1" dirty="0">
                <a:solidFill>
                  <a:srgbClr val="16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Darboe et Camara — puis A.C. c. France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66928" y="1600200"/>
            <a:ext cx="5440680" cy="4069080"/>
          </a:xfrm>
          <a:prstGeom prst="roundRect">
            <a:avLst>
              <a:gd name="adj" fmla="val 2022"/>
            </a:avLst>
          </a:prstGeom>
          <a:solidFill>
            <a:srgbClr val="EAF5F4"/>
          </a:solidFill>
          <a:ln/>
          <a:effectLst>
            <a:outerShdw blurRad="114300" dist="38100" dir="5400000" algn="bl" rotWithShape="0">
              <a:srgbClr val="13403F">
                <a:alpha val="14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841248" y="1874520"/>
            <a:ext cx="548640" cy="548640"/>
          </a:xfrm>
          <a:prstGeom prst="ellipse">
            <a:avLst/>
          </a:prstGeom>
          <a:solidFill>
            <a:srgbClr val="00686C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8408" y="2011680"/>
            <a:ext cx="274320" cy="2743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517904" y="1874520"/>
            <a:ext cx="3703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700"/>
              </a:lnSpc>
              <a:buNone/>
            </a:pPr>
            <a:r>
              <a:rPr lang="en-US" sz="1600" b="1" dirty="0">
                <a:solidFill>
                  <a:srgbClr val="16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Darboe et Camara c. Italie
</a:t>
            </a:r>
            <a:endParaRPr lang="en-US" sz="1600" dirty="0"/>
          </a:p>
          <a:p>
            <a:pPr marL="0" indent="0">
              <a:lnSpc>
                <a:spcPts val="1700"/>
              </a:lnSpc>
              <a:buNone/>
            </a:pPr>
            <a:r>
              <a:rPr lang="en-US" sz="1100" dirty="0">
                <a:solidFill>
                  <a:srgbClr val="5E75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 juillet 2022 · nº 5797/17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859536" y="2697480"/>
            <a:ext cx="48920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250" b="1" dirty="0">
                <a:solidFill>
                  <a:srgbClr val="0068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L'arrêt fondateur. </a:t>
            </a:r>
            <a:r>
              <a:rPr lang="en-US" sz="1250" dirty="0">
                <a:solidFill>
                  <a:srgbClr val="2C3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Sous l'angle de l'art. 8, la présomption de minorité est un « élément inhérent » au droit au respect de la vie privée du mineur non accompagné se déclarant tel.</a:t>
            </a:r>
            <a:endParaRPr lang="en-US" sz="1250" dirty="0"/>
          </a:p>
        </p:txBody>
      </p:sp>
      <p:sp>
        <p:nvSpPr>
          <p:cNvPr id="9" name="Text 6"/>
          <p:cNvSpPr/>
          <p:nvPr/>
        </p:nvSpPr>
        <p:spPr>
          <a:xfrm>
            <a:off x="859536" y="3886200"/>
            <a:ext cx="48920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250" dirty="0">
                <a:solidFill>
                  <a:srgbClr val="2C3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Quand un doute justifie des tests, l'évaluation doit être entourée de « garanties procédurales suffisantes ».</a:t>
            </a:r>
            <a:endParaRPr lang="en-US" sz="1250" dirty="0"/>
          </a:p>
        </p:txBody>
      </p:sp>
      <p:sp>
        <p:nvSpPr>
          <p:cNvPr id="10" name="Text 7"/>
          <p:cNvSpPr/>
          <p:nvPr/>
        </p:nvSpPr>
        <p:spPr>
          <a:xfrm>
            <a:off x="859536" y="4754880"/>
            <a:ext cx="48920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200" b="1" i="1" dirty="0">
                <a:solidFill>
                  <a:srgbClr val="0068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Internement de plus de 4 mois en centre pour adultes → violation des articles 3, 8 et 13.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6281928" y="1600200"/>
            <a:ext cx="5440680" cy="4069080"/>
          </a:xfrm>
          <a:prstGeom prst="roundRect">
            <a:avLst>
              <a:gd name="adj" fmla="val 2022"/>
            </a:avLst>
          </a:prstGeom>
          <a:solidFill>
            <a:srgbClr val="004245"/>
          </a:solidFill>
          <a:ln/>
          <a:effectLst>
            <a:outerShdw blurRad="114300" dist="38100" dir="5400000" algn="bl" rotWithShape="0">
              <a:srgbClr val="13403F">
                <a:alpha val="14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2" name="Shape 9"/>
          <p:cNvSpPr/>
          <p:nvPr/>
        </p:nvSpPr>
        <p:spPr>
          <a:xfrm>
            <a:off x="6556248" y="1874520"/>
            <a:ext cx="548640" cy="548640"/>
          </a:xfrm>
          <a:prstGeom prst="ellipse">
            <a:avLst/>
          </a:prstGeom>
          <a:solidFill>
            <a:srgbClr val="2FA86B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93408" y="2011680"/>
            <a:ext cx="274320" cy="27432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7232904" y="1874520"/>
            <a:ext cx="4251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7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A.C. c. France
</a:t>
            </a:r>
            <a:endParaRPr lang="en-US" sz="1600" dirty="0"/>
          </a:p>
          <a:p>
            <a:pPr marL="0" indent="0">
              <a:lnSpc>
                <a:spcPts val="1700"/>
              </a:lnSpc>
              <a:buNone/>
            </a:pPr>
            <a:r>
              <a:rPr lang="en-US" sz="1100" dirty="0">
                <a:solidFill>
                  <a:srgbClr val="81C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 janvier 2025 · nº 15457/20</a:t>
            </a:r>
            <a:endParaRPr lang="en-US" sz="1600" dirty="0"/>
          </a:p>
        </p:txBody>
      </p:sp>
      <p:sp>
        <p:nvSpPr>
          <p:cNvPr id="15" name="Text 11"/>
          <p:cNvSpPr/>
          <p:nvPr/>
        </p:nvSpPr>
        <p:spPr>
          <a:xfrm>
            <a:off x="6574536" y="2651760"/>
            <a:ext cx="4855464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200" b="1" dirty="0">
                <a:solidFill>
                  <a:srgbClr val="81C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Ce que la Cour valide :  </a:t>
            </a: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cadre français offre, en principe, des garanties procédurales minimales suffisantes (APU, entretien pluridisciplinaire, recours effectifs).</a:t>
            </a:r>
            <a:endParaRPr lang="en-US" sz="1200" dirty="0"/>
          </a:p>
        </p:txBody>
      </p:sp>
      <p:sp>
        <p:nvSpPr>
          <p:cNvPr id="16" name="Text 12"/>
          <p:cNvSpPr/>
          <p:nvPr/>
        </p:nvSpPr>
        <p:spPr>
          <a:xfrm>
            <a:off x="6574536" y="3657600"/>
            <a:ext cx="485546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200" b="1" dirty="0">
                <a:solidFill>
                  <a:srgbClr val="3ABB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Ce que la Cour censure :  </a:t>
            </a: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« cumul de lacunes » dans le cas concret → violation de l'art. 8.</a:t>
            </a:r>
            <a:endParaRPr lang="en-US" sz="1200" dirty="0"/>
          </a:p>
        </p:txBody>
      </p:sp>
      <p:sp>
        <p:nvSpPr>
          <p:cNvPr id="17" name="Shape 13"/>
          <p:cNvSpPr/>
          <p:nvPr/>
        </p:nvSpPr>
        <p:spPr>
          <a:xfrm>
            <a:off x="6574536" y="4434840"/>
            <a:ext cx="4855464" cy="1005840"/>
          </a:xfrm>
          <a:prstGeom prst="roundRect">
            <a:avLst>
              <a:gd name="adj" fmla="val 6364"/>
            </a:avLst>
          </a:prstGeom>
          <a:solidFill>
            <a:srgbClr val="2FA86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8" name="Text 14"/>
          <p:cNvSpPr/>
          <p:nvPr/>
        </p:nvSpPr>
        <p:spPr>
          <a:xfrm>
            <a:off x="6757416" y="4434840"/>
            <a:ext cx="4489704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250" b="1" dirty="0">
                <a:solidFill>
                  <a:srgbClr val="0042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pas décisif : </a:t>
            </a: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 plus se contenter de garanties minimales, mais de garanties « suffisantes et appropriées ».</a:t>
            </a:r>
            <a:endParaRPr lang="en-US" sz="1250" dirty="0"/>
          </a:p>
        </p:txBody>
      </p:sp>
      <p:sp>
        <p:nvSpPr>
          <p:cNvPr id="19" name="Text 15"/>
          <p:cNvSpPr/>
          <p:nvPr/>
        </p:nvSpPr>
        <p:spPr>
          <a:xfrm>
            <a:off x="8808415" y="6144768"/>
            <a:ext cx="2926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b="1" kern="0" spc="100" dirty="0">
                <a:solidFill>
                  <a:srgbClr val="0068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CONSEIL NATIONAL DES BARREAUX</a:t>
            </a:r>
            <a:endParaRPr lang="en-US" sz="850" dirty="0"/>
          </a:p>
          <a:p>
            <a:pPr marL="0" indent="0" algn="r">
              <a:buNone/>
            </a:pPr>
            <a:r>
              <a:rPr lang="en-US" sz="1100" b="1" kern="0" spc="200" dirty="0">
                <a:solidFill>
                  <a:srgbClr val="16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AVOCATS</a:t>
            </a:r>
            <a:endParaRPr lang="en-US" sz="85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84048"/>
            <a:ext cx="10515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kern="0" spc="200" dirty="0">
                <a:solidFill>
                  <a:srgbClr val="2FA8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CONSEIL PRATIQUE Nº 2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548640" y="676656"/>
            <a:ext cx="11064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3000"/>
              </a:lnSpc>
              <a:buNone/>
            </a:pPr>
            <a:r>
              <a:rPr lang="en-US" sz="2800" b="1" dirty="0">
                <a:solidFill>
                  <a:srgbClr val="16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grille A.C. c. France : votre check-list de contrôle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66928" y="1463040"/>
            <a:ext cx="10972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800"/>
              </a:lnSpc>
              <a:buNone/>
            </a:pPr>
            <a:r>
              <a:rPr lang="en-US" sz="1400" i="1" dirty="0">
                <a:solidFill>
                  <a:srgbClr val="2C3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À appliquer à toute évaluation d'âge. Chaque case non cochée est un moyen tiré de la violation de l'article 8, lu à la lumière de Darboe et A.C.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566928" y="2148840"/>
            <a:ext cx="5440680" cy="1078992"/>
          </a:xfrm>
          <a:prstGeom prst="roundRect">
            <a:avLst>
              <a:gd name="adj" fmla="val 6780"/>
            </a:avLst>
          </a:prstGeom>
          <a:solidFill>
            <a:srgbClr val="EAF5F4"/>
          </a:solidFill>
          <a:ln/>
          <a:effectLst>
            <a:outerShdw blurRad="114300" dist="38100" dir="5400000" algn="bl" rotWithShape="0">
              <a:srgbClr val="13403F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6" name="Shape 4"/>
          <p:cNvSpPr/>
          <p:nvPr/>
        </p:nvSpPr>
        <p:spPr>
          <a:xfrm>
            <a:off x="822960" y="2459736"/>
            <a:ext cx="457200" cy="4572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25400">
            <a:solidFill>
              <a:srgbClr val="2FA86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6112" y="2532888"/>
            <a:ext cx="310896" cy="310896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463040" y="2221992"/>
            <a:ext cx="4343400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230" dirty="0">
                <a:solidFill>
                  <a:srgbClr val="16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rapport d'évaluation pluridisciplinaire a-t-il été remis au jeune (ou copie obtenue) ?</a:t>
            </a:r>
            <a:endParaRPr lang="en-US" sz="1230" dirty="0"/>
          </a:p>
        </p:txBody>
      </p:sp>
      <p:sp>
        <p:nvSpPr>
          <p:cNvPr id="9" name="Shape 6"/>
          <p:cNvSpPr/>
          <p:nvPr/>
        </p:nvSpPr>
        <p:spPr>
          <a:xfrm>
            <a:off x="6281928" y="2148840"/>
            <a:ext cx="5440680" cy="1078992"/>
          </a:xfrm>
          <a:prstGeom prst="roundRect">
            <a:avLst>
              <a:gd name="adj" fmla="val 6780"/>
            </a:avLst>
          </a:prstGeom>
          <a:solidFill>
            <a:srgbClr val="EAF5F4"/>
          </a:solidFill>
          <a:ln/>
          <a:effectLst>
            <a:outerShdw blurRad="114300" dist="38100" dir="5400000" algn="bl" rotWithShape="0">
              <a:srgbClr val="13403F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0" name="Shape 7"/>
          <p:cNvSpPr/>
          <p:nvPr/>
        </p:nvSpPr>
        <p:spPr>
          <a:xfrm>
            <a:off x="6537960" y="2459736"/>
            <a:ext cx="457200" cy="4572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25400">
            <a:solidFill>
              <a:srgbClr val="2FA86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11112" y="2532888"/>
            <a:ext cx="310896" cy="310896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7178040" y="2221992"/>
            <a:ext cx="4343400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230" dirty="0">
                <a:solidFill>
                  <a:srgbClr val="16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résultats du test osseux ont-ils été communiqués intégralement ?</a:t>
            </a:r>
            <a:endParaRPr lang="en-US" sz="1230" dirty="0"/>
          </a:p>
        </p:txBody>
      </p:sp>
      <p:sp>
        <p:nvSpPr>
          <p:cNvPr id="13" name="Shape 9"/>
          <p:cNvSpPr/>
          <p:nvPr/>
        </p:nvSpPr>
        <p:spPr>
          <a:xfrm>
            <a:off x="566928" y="3374136"/>
            <a:ext cx="5440680" cy="1078992"/>
          </a:xfrm>
          <a:prstGeom prst="roundRect">
            <a:avLst>
              <a:gd name="adj" fmla="val 6780"/>
            </a:avLst>
          </a:prstGeom>
          <a:solidFill>
            <a:srgbClr val="EAF5F4"/>
          </a:solidFill>
          <a:ln/>
          <a:effectLst>
            <a:outerShdw blurRad="114300" dist="38100" dir="5400000" algn="bl" rotWithShape="0">
              <a:srgbClr val="13403F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4" name="Shape 10"/>
          <p:cNvSpPr/>
          <p:nvPr/>
        </p:nvSpPr>
        <p:spPr>
          <a:xfrm>
            <a:off x="822960" y="3685032"/>
            <a:ext cx="457200" cy="4572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25400">
            <a:solidFill>
              <a:srgbClr val="2FA86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6112" y="3758184"/>
            <a:ext cx="310896" cy="310896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1463040" y="3447288"/>
            <a:ext cx="4343400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230" dirty="0">
                <a:solidFill>
                  <a:srgbClr val="16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méthode scientifique et son degré de fiabilité sont-ils indiqués ?</a:t>
            </a:r>
            <a:endParaRPr lang="en-US" sz="1230" dirty="0"/>
          </a:p>
        </p:txBody>
      </p:sp>
      <p:sp>
        <p:nvSpPr>
          <p:cNvPr id="17" name="Shape 12"/>
          <p:cNvSpPr/>
          <p:nvPr/>
        </p:nvSpPr>
        <p:spPr>
          <a:xfrm>
            <a:off x="6281928" y="3374136"/>
            <a:ext cx="5440680" cy="1078992"/>
          </a:xfrm>
          <a:prstGeom prst="roundRect">
            <a:avLst>
              <a:gd name="adj" fmla="val 6780"/>
            </a:avLst>
          </a:prstGeom>
          <a:solidFill>
            <a:srgbClr val="EAF5F4"/>
          </a:solidFill>
          <a:ln/>
          <a:effectLst>
            <a:outerShdw blurRad="114300" dist="38100" dir="5400000" algn="bl" rotWithShape="0">
              <a:srgbClr val="13403F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8" name="Shape 13"/>
          <p:cNvSpPr/>
          <p:nvPr/>
        </p:nvSpPr>
        <p:spPr>
          <a:xfrm>
            <a:off x="6537960" y="3685032"/>
            <a:ext cx="457200" cy="4572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25400">
            <a:solidFill>
              <a:srgbClr val="2FA86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pic>
        <p:nvPicPr>
          <p:cNvPr id="19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11112" y="3758184"/>
            <a:ext cx="310896" cy="310896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7178040" y="3447288"/>
            <a:ext cx="4343400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230" dirty="0">
                <a:solidFill>
                  <a:srgbClr val="16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L'expert est-il inscrit sur la liste officielle de la cour d'appel ?</a:t>
            </a:r>
            <a:endParaRPr lang="en-US" sz="1230" dirty="0"/>
          </a:p>
        </p:txBody>
      </p:sp>
      <p:sp>
        <p:nvSpPr>
          <p:cNvPr id="21" name="Shape 15"/>
          <p:cNvSpPr/>
          <p:nvPr/>
        </p:nvSpPr>
        <p:spPr>
          <a:xfrm>
            <a:off x="566928" y="4599432"/>
            <a:ext cx="5440680" cy="1078992"/>
          </a:xfrm>
          <a:prstGeom prst="roundRect">
            <a:avLst>
              <a:gd name="adj" fmla="val 6780"/>
            </a:avLst>
          </a:prstGeom>
          <a:solidFill>
            <a:srgbClr val="EAF5F4"/>
          </a:solidFill>
          <a:ln/>
          <a:effectLst>
            <a:outerShdw blurRad="114300" dist="38100" dir="5400000" algn="bl" rotWithShape="0">
              <a:srgbClr val="13403F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2" name="Shape 16"/>
          <p:cNvSpPr/>
          <p:nvPr/>
        </p:nvSpPr>
        <p:spPr>
          <a:xfrm>
            <a:off x="822960" y="4910328"/>
            <a:ext cx="457200" cy="4572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25400">
            <a:solidFill>
              <a:srgbClr val="2FA86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pic>
        <p:nvPicPr>
          <p:cNvPr id="23" name="Image 4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6112" y="4983480"/>
            <a:ext cx="310896" cy="310896"/>
          </a:xfrm>
          <a:prstGeom prst="rect">
            <a:avLst/>
          </a:prstGeom>
        </p:spPr>
      </p:pic>
      <p:sp>
        <p:nvSpPr>
          <p:cNvPr id="24" name="Text 17"/>
          <p:cNvSpPr/>
          <p:nvPr/>
        </p:nvSpPr>
        <p:spPr>
          <a:xfrm>
            <a:off x="1463040" y="4672584"/>
            <a:ext cx="4343400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230" dirty="0">
                <a:solidFill>
                  <a:srgbClr val="16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marge d'erreur est-elle indiquée par écrit (art. 388 c. civ. + CEDH) ?</a:t>
            </a:r>
            <a:endParaRPr lang="en-US" sz="1230" dirty="0"/>
          </a:p>
        </p:txBody>
      </p:sp>
      <p:sp>
        <p:nvSpPr>
          <p:cNvPr id="25" name="Shape 18"/>
          <p:cNvSpPr/>
          <p:nvPr/>
        </p:nvSpPr>
        <p:spPr>
          <a:xfrm>
            <a:off x="6281928" y="4599432"/>
            <a:ext cx="5440680" cy="1078992"/>
          </a:xfrm>
          <a:prstGeom prst="roundRect">
            <a:avLst>
              <a:gd name="adj" fmla="val 6780"/>
            </a:avLst>
          </a:prstGeom>
          <a:solidFill>
            <a:srgbClr val="EAF5F4"/>
          </a:solidFill>
          <a:ln/>
          <a:effectLst>
            <a:outerShdw blurRad="114300" dist="38100" dir="5400000" algn="bl" rotWithShape="0">
              <a:srgbClr val="13403F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6" name="Shape 19"/>
          <p:cNvSpPr/>
          <p:nvPr/>
        </p:nvSpPr>
        <p:spPr>
          <a:xfrm>
            <a:off x="6537960" y="4910328"/>
            <a:ext cx="457200" cy="4572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25400">
            <a:solidFill>
              <a:srgbClr val="2FA86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pic>
        <p:nvPicPr>
          <p:cNvPr id="27" name="Image 5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11112" y="4983480"/>
            <a:ext cx="310896" cy="310896"/>
          </a:xfrm>
          <a:prstGeom prst="rect">
            <a:avLst/>
          </a:prstGeom>
        </p:spPr>
      </p:pic>
      <p:sp>
        <p:nvSpPr>
          <p:cNvPr id="28" name="Text 20"/>
          <p:cNvSpPr/>
          <p:nvPr/>
        </p:nvSpPr>
        <p:spPr>
          <a:xfrm>
            <a:off x="7178040" y="4672584"/>
            <a:ext cx="4343400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230" dirty="0">
                <a:solidFill>
                  <a:srgbClr val="16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L'information sur les voies de recours a-t-elle été donnée dans une langue comprise ?</a:t>
            </a:r>
            <a:endParaRPr lang="en-US" sz="1230" dirty="0"/>
          </a:p>
        </p:txBody>
      </p:sp>
      <p:sp>
        <p:nvSpPr>
          <p:cNvPr id="29" name="Text 21"/>
          <p:cNvSpPr/>
          <p:nvPr/>
        </p:nvSpPr>
        <p:spPr>
          <a:xfrm>
            <a:off x="8808415" y="6144768"/>
            <a:ext cx="2926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b="1" kern="0" spc="100" dirty="0">
                <a:solidFill>
                  <a:srgbClr val="0068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CONSEIL NATIONAL DES BARREAUX</a:t>
            </a:r>
            <a:endParaRPr lang="en-US" sz="850" dirty="0"/>
          </a:p>
          <a:p>
            <a:pPr marL="0" indent="0" algn="r">
              <a:buNone/>
            </a:pPr>
            <a:r>
              <a:rPr lang="en-US" sz="1100" b="1" kern="0" spc="200" dirty="0">
                <a:solidFill>
                  <a:srgbClr val="16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AVOCATS</a:t>
            </a:r>
            <a:endParaRPr lang="en-US" sz="85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84048"/>
            <a:ext cx="10515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kern="0" spc="200" dirty="0">
                <a:solidFill>
                  <a:srgbClr val="2FA8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RÉFLEXE DE RÉPARTITION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548640" y="676656"/>
            <a:ext cx="11064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3000"/>
              </a:lnSpc>
              <a:buNone/>
            </a:pPr>
            <a:r>
              <a:rPr lang="en-US" sz="2800" b="1" dirty="0">
                <a:solidFill>
                  <a:srgbClr val="16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Devant quel juge ? Une répartition contre-intuitive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66928" y="1572768"/>
            <a:ext cx="3547872" cy="2468880"/>
          </a:xfrm>
          <a:prstGeom prst="roundRect">
            <a:avLst>
              <a:gd name="adj" fmla="val 3333"/>
            </a:avLst>
          </a:prstGeom>
          <a:solidFill>
            <a:srgbClr val="EAF5F4"/>
          </a:solidFill>
          <a:ln/>
          <a:effectLst>
            <a:outerShdw blurRad="114300" dist="38100" dir="5400000" algn="bl" rotWithShape="0">
              <a:srgbClr val="13403F">
                <a:alpha val="14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822960" y="1847088"/>
            <a:ext cx="603504" cy="603504"/>
          </a:xfrm>
          <a:prstGeom prst="ellipse">
            <a:avLst/>
          </a:prstGeom>
          <a:solidFill>
            <a:srgbClr val="00686C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3836" y="1997964"/>
            <a:ext cx="301752" cy="30175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527048" y="1828800"/>
            <a:ext cx="245059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6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Juge des enfants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1527048" y="2176272"/>
            <a:ext cx="24505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0068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juge du fond de la minorité</a:t>
            </a:r>
            <a:endParaRPr lang="en-US" sz="1050" dirty="0"/>
          </a:p>
        </p:txBody>
      </p:sp>
      <p:sp>
        <p:nvSpPr>
          <p:cNvPr id="9" name="Text 6"/>
          <p:cNvSpPr/>
          <p:nvPr/>
        </p:nvSpPr>
        <p:spPr>
          <a:xfrm>
            <a:off x="822960" y="2651760"/>
            <a:ext cx="3035808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130" dirty="0">
                <a:solidFill>
                  <a:srgbClr val="2C3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Seul compétent (CE, 1ᵉʳ juill. 2015). Peut prendre une OPP dès la saisine (art. 375-5 c. civ.). ⚠ pas le juge de l'état civil.</a:t>
            </a:r>
            <a:endParaRPr lang="en-US" sz="1130" dirty="0"/>
          </a:p>
        </p:txBody>
      </p:sp>
      <p:sp>
        <p:nvSpPr>
          <p:cNvPr id="10" name="Shape 7"/>
          <p:cNvSpPr/>
          <p:nvPr/>
        </p:nvSpPr>
        <p:spPr>
          <a:xfrm>
            <a:off x="4315968" y="1572768"/>
            <a:ext cx="3547872" cy="2468880"/>
          </a:xfrm>
          <a:prstGeom prst="roundRect">
            <a:avLst>
              <a:gd name="adj" fmla="val 3333"/>
            </a:avLst>
          </a:prstGeom>
          <a:solidFill>
            <a:srgbClr val="EAF5F4"/>
          </a:solidFill>
          <a:ln/>
          <a:effectLst>
            <a:outerShdw blurRad="114300" dist="38100" dir="5400000" algn="bl" rotWithShape="0">
              <a:srgbClr val="13403F">
                <a:alpha val="14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1" name="Shape 8"/>
          <p:cNvSpPr/>
          <p:nvPr/>
        </p:nvSpPr>
        <p:spPr>
          <a:xfrm>
            <a:off x="4572000" y="1847088"/>
            <a:ext cx="603504" cy="603504"/>
          </a:xfrm>
          <a:prstGeom prst="ellipse">
            <a:avLst/>
          </a:prstGeom>
          <a:solidFill>
            <a:srgbClr val="2FA86B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22876" y="1997964"/>
            <a:ext cx="301752" cy="301752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5276088" y="1828800"/>
            <a:ext cx="245059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6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Juge admin. des référés</a:t>
            </a:r>
            <a:endParaRPr lang="en-US" sz="1400" dirty="0"/>
          </a:p>
        </p:txBody>
      </p:sp>
      <p:sp>
        <p:nvSpPr>
          <p:cNvPr id="14" name="Text 10"/>
          <p:cNvSpPr/>
          <p:nvPr/>
        </p:nvSpPr>
        <p:spPr>
          <a:xfrm>
            <a:off x="5276088" y="2176272"/>
            <a:ext cx="24505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2FA8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juge de l'urgence</a:t>
            </a:r>
            <a:endParaRPr lang="en-US" sz="1050" dirty="0"/>
          </a:p>
        </p:txBody>
      </p:sp>
      <p:sp>
        <p:nvSpPr>
          <p:cNvPr id="15" name="Text 11"/>
          <p:cNvSpPr/>
          <p:nvPr/>
        </p:nvSpPr>
        <p:spPr>
          <a:xfrm>
            <a:off x="4572000" y="2651760"/>
            <a:ext cx="3035808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130" dirty="0">
                <a:solidFill>
                  <a:srgbClr val="2C3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Référé-liberté (art. L. 521-2 CJA) : impose l'accueil provisoire d'urgence et l'hébergement (CE, 12 juin 2017).</a:t>
            </a:r>
            <a:endParaRPr lang="en-US" sz="1130" dirty="0"/>
          </a:p>
        </p:txBody>
      </p:sp>
      <p:sp>
        <p:nvSpPr>
          <p:cNvPr id="16" name="Shape 12"/>
          <p:cNvSpPr/>
          <p:nvPr/>
        </p:nvSpPr>
        <p:spPr>
          <a:xfrm>
            <a:off x="8065008" y="1572768"/>
            <a:ext cx="3547872" cy="2468880"/>
          </a:xfrm>
          <a:prstGeom prst="roundRect">
            <a:avLst>
              <a:gd name="adj" fmla="val 3333"/>
            </a:avLst>
          </a:prstGeom>
          <a:solidFill>
            <a:srgbClr val="EAF5F4"/>
          </a:solidFill>
          <a:ln/>
          <a:effectLst>
            <a:outerShdw blurRad="114300" dist="38100" dir="5400000" algn="bl" rotWithShape="0">
              <a:srgbClr val="13403F">
                <a:alpha val="14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7" name="Shape 13"/>
          <p:cNvSpPr/>
          <p:nvPr/>
        </p:nvSpPr>
        <p:spPr>
          <a:xfrm>
            <a:off x="8321040" y="1847088"/>
            <a:ext cx="603504" cy="603504"/>
          </a:xfrm>
          <a:prstGeom prst="ellipse">
            <a:avLst/>
          </a:prstGeom>
          <a:solidFill>
            <a:srgbClr val="5BB0AE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71916" y="1997964"/>
            <a:ext cx="301752" cy="301752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9025128" y="1828800"/>
            <a:ext cx="245059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6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Juge des libertés (JLD)</a:t>
            </a:r>
            <a:endParaRPr lang="en-US" sz="1400" dirty="0"/>
          </a:p>
        </p:txBody>
      </p:sp>
      <p:sp>
        <p:nvSpPr>
          <p:cNvPr id="20" name="Text 15"/>
          <p:cNvSpPr/>
          <p:nvPr/>
        </p:nvSpPr>
        <p:spPr>
          <a:xfrm>
            <a:off x="9025128" y="2176272"/>
            <a:ext cx="24505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5BB0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zone d'attente (PEMA)</a:t>
            </a:r>
            <a:endParaRPr lang="en-US" sz="1050" dirty="0"/>
          </a:p>
        </p:txBody>
      </p:sp>
      <p:sp>
        <p:nvSpPr>
          <p:cNvPr id="21" name="Text 16"/>
          <p:cNvSpPr/>
          <p:nvPr/>
        </p:nvSpPr>
        <p:spPr>
          <a:xfrm>
            <a:off x="8321040" y="2651760"/>
            <a:ext cx="3035808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130" dirty="0">
                <a:solidFill>
                  <a:srgbClr val="2C3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Contrôle le maintien (art. L. 342-1 CESEDA). Toute privation de liberté de fait du mineur → art. 5 CEDH.</a:t>
            </a:r>
            <a:endParaRPr lang="en-US" sz="1130" dirty="0"/>
          </a:p>
        </p:txBody>
      </p:sp>
      <p:sp>
        <p:nvSpPr>
          <p:cNvPr id="22" name="Shape 17"/>
          <p:cNvSpPr/>
          <p:nvPr/>
        </p:nvSpPr>
        <p:spPr>
          <a:xfrm>
            <a:off x="566928" y="4297680"/>
            <a:ext cx="11055096" cy="1234440"/>
          </a:xfrm>
          <a:prstGeom prst="roundRect">
            <a:avLst>
              <a:gd name="adj" fmla="val 6667"/>
            </a:avLst>
          </a:prstGeom>
          <a:solidFill>
            <a:srgbClr val="FBEFE9"/>
          </a:solidFill>
          <a:ln/>
          <a:effectLst>
            <a:outerShdw blurRad="114300" dist="38100" dir="5400000" algn="bl" rotWithShape="0">
              <a:srgbClr val="13403F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3" name="Shape 18"/>
          <p:cNvSpPr/>
          <p:nvPr/>
        </p:nvSpPr>
        <p:spPr>
          <a:xfrm>
            <a:off x="841248" y="4608576"/>
            <a:ext cx="603504" cy="603504"/>
          </a:xfrm>
          <a:prstGeom prst="ellipse">
            <a:avLst/>
          </a:prstGeom>
          <a:solidFill>
            <a:srgbClr val="C2683B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24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92124" y="4759452"/>
            <a:ext cx="301752" cy="301752"/>
          </a:xfrm>
          <a:prstGeom prst="rect">
            <a:avLst/>
          </a:prstGeom>
        </p:spPr>
      </p:pic>
      <p:sp>
        <p:nvSpPr>
          <p:cNvPr id="25" name="Text 19"/>
          <p:cNvSpPr/>
          <p:nvPr/>
        </p:nvSpPr>
        <p:spPr>
          <a:xfrm>
            <a:off x="1627632" y="4343400"/>
            <a:ext cx="978408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250" b="1" dirty="0">
                <a:solidFill>
                  <a:srgbClr val="C268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faille à exploiter : </a:t>
            </a:r>
            <a:r>
              <a:rPr lang="en-US" sz="1250" dirty="0">
                <a:solidFill>
                  <a:srgbClr val="16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saisine du juge des enfants ne suspend pas la fin de l'accueil provisoire d'urgence — le jeune saisit le juge… et se retrouve à la rue. </a:t>
            </a:r>
            <a:r>
              <a:rPr lang="en-US" sz="1250" b="1" dirty="0">
                <a:solidFill>
                  <a:srgbClr val="0068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Deux réflexes : </a:t>
            </a:r>
            <a:r>
              <a:rPr lang="en-US" sz="1250" dirty="0">
                <a:solidFill>
                  <a:srgbClr val="16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(1) solliciter expressément une OPP dès la saisine ;  (2) coupler avec un référé-liberté devant le TA pour l'hébergement dans l'intervalle.</a:t>
            </a:r>
            <a:endParaRPr lang="en-US" sz="1250" dirty="0"/>
          </a:p>
        </p:txBody>
      </p:sp>
      <p:sp>
        <p:nvSpPr>
          <p:cNvPr id="26" name="Text 20"/>
          <p:cNvSpPr/>
          <p:nvPr/>
        </p:nvSpPr>
        <p:spPr>
          <a:xfrm>
            <a:off x="8808415" y="6144768"/>
            <a:ext cx="2926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b="1" kern="0" spc="100" dirty="0">
                <a:solidFill>
                  <a:srgbClr val="0068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CONSEIL NATIONAL DES BARREAUX</a:t>
            </a:r>
            <a:endParaRPr lang="en-US" sz="850" dirty="0"/>
          </a:p>
          <a:p>
            <a:pPr marL="0" indent="0" algn="r">
              <a:buNone/>
            </a:pPr>
            <a:r>
              <a:rPr lang="en-US" sz="1100" b="1" kern="0" spc="200" dirty="0">
                <a:solidFill>
                  <a:srgbClr val="16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AVOCATS</a:t>
            </a:r>
            <a:endParaRPr lang="en-US" sz="85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2506</Words>
  <Application>Microsoft Office PowerPoint</Application>
  <PresentationFormat>Grand écran</PresentationFormat>
  <Paragraphs>230</Paragraphs>
  <Slides>15</Slides>
  <Notes>15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9" baseType="lpstr">
      <vt:lpstr>Arial</vt:lpstr>
      <vt:lpstr>Calibri</vt:lpstr>
      <vt:lpstr>Georgia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traitement des vulnérabilités : focus sur les mineurs (PEMA)</dc:title>
  <dc:subject>PptxGenJS Presentation</dc:subject>
  <dc:creator>CNB - Les Avocats</dc:creator>
  <cp:lastModifiedBy>Arnaud DE SAINT REMY</cp:lastModifiedBy>
  <cp:revision>2</cp:revision>
  <dcterms:created xsi:type="dcterms:W3CDTF">2026-06-25T14:44:19Z</dcterms:created>
  <dcterms:modified xsi:type="dcterms:W3CDTF">2026-06-25T14:54:32Z</dcterms:modified>
</cp:coreProperties>
</file>