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</p:sldIdLst>
  <p:sldSz cx="12192000" cy="6858000"/>
  <p:notesSz cx="6797675" cy="9926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60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876BC-7E26-10DC-8F0C-37F9BCDF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BB8A9-8C99-1550-62A8-AA4369408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B9747-E5B3-CDFF-1620-487B72DED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CE80E-DAA2-BABD-D1F1-07769272D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75" tIns="40138" rIns="80275" bIns="40138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0"/>
            <a:ext cx="79552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502920" y="1920240"/>
            <a:ext cx="795528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Focus sur les mineurs et les mineurs non </a:t>
            </a:r>
            <a:r>
              <a:rPr lang="en-US" sz="2200" b="1" dirty="0" err="1">
                <a:solidFill>
                  <a:srgbClr val="FF000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accompagnés</a:t>
            </a:r>
            <a:r>
              <a:rPr lang="en-US" sz="2200" b="1" dirty="0">
                <a:solidFill>
                  <a:srgbClr val="FF000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latin typeface="Cambria" pitchFamily="34" charset="0"/>
                <a:ea typeface="Cambria" pitchFamily="34" charset="-122"/>
              </a:rPr>
              <a:t>(suite) 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502920" y="406908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Règlement (UE) 2024/1356 « Filtrage »  •  Règlement (UE) 2024/1348 « Procédures »</a:t>
            </a: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Règlement (UE) 2024/1358 « Eurodac III »  •  Règlement (UE) 2024/1351 « Gestion asile et migration »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4892040"/>
            <a:ext cx="1554480" cy="384048"/>
          </a:xfrm>
          <a:prstGeom prst="roundRect">
            <a:avLst>
              <a:gd name="adj" fmla="val 50000"/>
            </a:avLst>
          </a:prstGeom>
          <a:solidFill>
            <a:srgbClr val="D2D9F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502920" y="4892040"/>
            <a:ext cx="155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50" dirty="0"/>
          </a:p>
        </p:txBody>
      </p:sp>
      <p:pic>
        <p:nvPicPr>
          <p:cNvPr id="7" name="Image 0" descr="assets/cove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41080" y="0"/>
            <a:ext cx="35506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Procédure d'asile à la frontière : exclusion de principe des MNA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5394960" cy="4389120"/>
          </a:xfrm>
          <a:prstGeom prst="roundRect">
            <a:avLst>
              <a:gd name="adj" fmla="val 1250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554480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principe : exclusion des MNA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68680" y="2011680"/>
            <a:ext cx="475488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500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la minorité est </a:t>
            </a:r>
            <a:r>
              <a:rPr lang="en-US" sz="1400" b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manifeste ou établie</a:t>
            </a: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la procédure à la frontière ne s'applique pas — ou cesse de s'appliquer dès que la minorité est établie.</a:t>
            </a:r>
            <a:endParaRPr lang="en-US" sz="1400" dirty="0"/>
          </a:p>
          <a:p>
            <a:pPr marL="342900" indent="-342900">
              <a:lnSpc>
                <a:spcPct val="12500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 stade de l'enregistrement, l'examen à la frontière ne peut avoir lieu lorsque le demandeur est un MNA (art. 53 §2, règl. 2024/1348).</a:t>
            </a:r>
            <a:endParaRPr lang="en-US" sz="1400" dirty="0"/>
          </a:p>
          <a:p>
            <a:pPr marL="342900" indent="-342900">
              <a:lnSpc>
                <a:spcPct val="12500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étrangers représentant une menace à l'ordre public y sont soumis, sauf s'il s'agit de MNA.</a:t>
            </a:r>
            <a:endParaRPr lang="en-US" sz="1400" dirty="0"/>
          </a:p>
          <a:p>
            <a:pPr marL="342900" indent="-342900">
              <a:lnSpc>
                <a:spcPct val="12500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délai d'un jour franc pour refuser le réacheminement, supprimé pour les majeurs, reste applicable aux MNA (art. L. 332-2 et L. 333-2 CESEDA).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6172200" y="1371600"/>
            <a:ext cx="5440680" cy="4389120"/>
          </a:xfrm>
          <a:prstGeom prst="roundRect">
            <a:avLst>
              <a:gd name="adj" fmla="val 1250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6492240" y="155448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L'exception : doute sur l'âge déclaré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492240" y="1965960"/>
            <a:ext cx="4846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cas de doute sur l'âge déclaré, la procédure à la frontière peut néanmoins être appliquée si l'une des 3 conditions cumulatives suivantes est remplie (art. 45-1 et 42-1 c/f/j) :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492240" y="2926080"/>
            <a:ext cx="48463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5000"/>
              </a:lnSpc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induction intentionnelle en erreur des autorités ;</a:t>
            </a:r>
            <a:endParaRPr lang="en-US" sz="1250" dirty="0"/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danger pour la sécurité nationale ou l'ordre public ;</a:t>
            </a:r>
            <a:endParaRPr lang="en-US" sz="1250" dirty="0"/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ressortissant d'un pays à taux de protection inférieur à 20 %.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6492240" y="4206240"/>
            <a:ext cx="4846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endParaRPr lang="en-US" sz="11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 le territoire : les 5 cas de procédure accélérée pour un MNA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48640" y="123444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42, §3 du règlement (UE) 2024/1348 — liste limitative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2121408" cy="2331720"/>
          </a:xfrm>
          <a:prstGeom prst="roundRect">
            <a:avLst>
              <a:gd name="adj" fmla="val 2586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749808" y="1984248"/>
            <a:ext cx="457200" cy="457200"/>
          </a:xfrm>
          <a:prstGeom prst="ellipse">
            <a:avLst/>
          </a:prstGeom>
          <a:solidFill>
            <a:srgbClr val="D2D9F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749808" y="19842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a)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31520" y="2560320"/>
            <a:ext cx="1755648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mineur provient d'un pays d'origine sûr.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2793492" y="1783080"/>
            <a:ext cx="2121408" cy="2331720"/>
          </a:xfrm>
          <a:prstGeom prst="roundRect">
            <a:avLst>
              <a:gd name="adj" fmla="val 2586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2994660" y="1984248"/>
            <a:ext cx="457200" cy="457200"/>
          </a:xfrm>
          <a:prstGeom prst="ellipse">
            <a:avLst/>
          </a:prstGeom>
          <a:solidFill>
            <a:srgbClr val="D2D9F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2994660" y="19842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b)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976372" y="2560320"/>
            <a:ext cx="1755648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Motifs raisonnables de le considérer comme un danger pour la sécurité nationale ou l'ordre public. </a:t>
            </a:r>
            <a:endParaRPr lang="en-US" sz="1400" b="1" dirty="0"/>
          </a:p>
        </p:txBody>
      </p:sp>
      <p:sp>
        <p:nvSpPr>
          <p:cNvPr id="12" name="Shape 10"/>
          <p:cNvSpPr/>
          <p:nvPr/>
        </p:nvSpPr>
        <p:spPr>
          <a:xfrm>
            <a:off x="5038344" y="1783080"/>
            <a:ext cx="2121408" cy="2331720"/>
          </a:xfrm>
          <a:prstGeom prst="roundRect">
            <a:avLst>
              <a:gd name="adj" fmla="val 2586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5239512" y="1984248"/>
            <a:ext cx="457200" cy="457200"/>
          </a:xfrm>
          <a:prstGeom prst="ellipse">
            <a:avLst/>
          </a:prstGeom>
          <a:solidFill>
            <a:srgbClr val="D2D9F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5239512" y="19842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c)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221224" y="2560320"/>
            <a:ext cx="1755648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demande est une demande ultérieure non </a:t>
            </a:r>
            <a:r>
              <a:rPr lang="en-US" sz="1400" dirty="0" err="1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irrecevable</a:t>
            </a: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7283196" y="1783080"/>
            <a:ext cx="2121408" cy="2331720"/>
          </a:xfrm>
          <a:prstGeom prst="roundRect">
            <a:avLst>
              <a:gd name="adj" fmla="val 2586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7484364" y="1984248"/>
            <a:ext cx="457200" cy="457200"/>
          </a:xfrm>
          <a:prstGeom prst="ellipse">
            <a:avLst/>
          </a:prstGeom>
          <a:solidFill>
            <a:srgbClr val="D2D9F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7484364" y="19842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d)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466076" y="2560320"/>
            <a:ext cx="1755648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a intentionnellement induit les autorités </a:t>
            </a:r>
            <a:r>
              <a:rPr lang="en-US" sz="1400" dirty="0" err="1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erreur</a:t>
            </a: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400" b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Nouveau </a:t>
            </a:r>
            <a:endParaRPr lang="en-US" sz="1400" b="1" dirty="0"/>
          </a:p>
        </p:txBody>
      </p:sp>
      <p:sp>
        <p:nvSpPr>
          <p:cNvPr id="20" name="Shape 18"/>
          <p:cNvSpPr/>
          <p:nvPr/>
        </p:nvSpPr>
        <p:spPr>
          <a:xfrm>
            <a:off x="9528048" y="1783080"/>
            <a:ext cx="2121408" cy="2331720"/>
          </a:xfrm>
          <a:prstGeom prst="roundRect">
            <a:avLst>
              <a:gd name="adj" fmla="val 2586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9729216" y="1984248"/>
            <a:ext cx="457200" cy="457200"/>
          </a:xfrm>
          <a:prstGeom prst="ellipse">
            <a:avLst/>
          </a:prstGeom>
          <a:solidFill>
            <a:srgbClr val="D2D9F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2" name="Text 20"/>
          <p:cNvSpPr/>
          <p:nvPr/>
        </p:nvSpPr>
        <p:spPr>
          <a:xfrm>
            <a:off x="9729216" y="19842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e)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9710928" y="2560320"/>
            <a:ext cx="1755648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est ressortissant d'un pays dont le taux de reconnaissance de protection internationale dans l'UE est ≤ 20 %. </a:t>
            </a:r>
            <a:r>
              <a:rPr lang="en-US" sz="1400" b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Nouveau 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548640" y="4343400"/>
            <a:ext cx="11064240" cy="2103120"/>
          </a:xfrm>
          <a:prstGeom prst="roundRect">
            <a:avLst>
              <a:gd name="adj" fmla="val 3871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23"/>
          <p:cNvSpPr/>
          <p:nvPr/>
        </p:nvSpPr>
        <p:spPr>
          <a:xfrm>
            <a:off x="868680" y="4498848"/>
            <a:ext cx="10424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Rappel — garanties générales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868680" y="4828031"/>
            <a:ext cx="10424160" cy="1382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2000"/>
              </a:lnSpc>
              <a:buNone/>
            </a:pPr>
            <a:r>
              <a:rPr lang="en-US" sz="1200" b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L'OFPRA peut renvoyer en procédure normale si des garanties procédurales spéciales sont </a:t>
            </a:r>
            <a:r>
              <a:rPr lang="en-US" sz="1200" b="1" dirty="0" err="1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nécessaires</a:t>
            </a:r>
            <a:r>
              <a:rPr lang="en-US" sz="1200" b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</a:p>
          <a:p>
            <a:pPr marL="0" indent="0">
              <a:lnSpc>
                <a:spcPct val="122000"/>
              </a:lnSpc>
              <a:buNone/>
            </a:pPr>
            <a:r>
              <a:rPr lang="en-US" sz="1200" b="1" dirty="0" err="1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L'évaluation</a:t>
            </a:r>
            <a:r>
              <a:rPr lang="en-US" sz="1200" b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des besoins particuliers doit intervenir dans un délai de 30 jours à compter de la demande (dir. 2024/1346, art. 25 ; désormais art. R. 522-1 CESEDA). L'art. L. 522-3 CESEDA vise expressément les mineurs et les MNA parmi les situations de vulnérabilité non exhaustives.</a:t>
            </a:r>
            <a:endParaRPr lang="en-US" sz="1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Procédure sur le territoire : enregistrement et représentation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463040"/>
            <a:ext cx="11064240" cy="1417320"/>
          </a:xfrm>
          <a:prstGeom prst="roundRect">
            <a:avLst>
              <a:gd name="adj" fmla="val 3871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664208"/>
            <a:ext cx="10424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4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Art. L. 521-9 CESEDA : désignation sans délai d'un administrateur ad hoc par le procureur de la République </a:t>
            </a:r>
            <a:r>
              <a:rPr lang="en-US" sz="1400" b="1" dirty="0" err="1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</a:t>
            </a:r>
            <a:r>
              <a:rPr lang="en-US" sz="14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tutelle</a:t>
            </a:r>
            <a:r>
              <a:rPr lang="en-US" sz="14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existe.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868680" y="2194560"/>
            <a:ext cx="104241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Art. 23, règl. Procédures : un représentant légal doit être désigné dans un délai maximum de 10 jours — la France applique un délai « sans délai ».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3108960"/>
            <a:ext cx="5394960" cy="2651760"/>
          </a:xfrm>
          <a:prstGeom prst="roundRect">
            <a:avLst>
              <a:gd name="adj" fmla="val 2069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868680" y="3310128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préenregistrement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68680" y="3794760"/>
            <a:ext cx="475488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Tant que le MNA n'a pas de représentant légal, son enregistrement reste un « préenregistrement », sans relevé d'empreintes. L'enregistrement définitif n'intervient qu'à la désignation du représentant.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172200" y="3108960"/>
            <a:ext cx="5440680" cy="2651760"/>
          </a:xfrm>
          <a:prstGeom prst="roundRect">
            <a:avLst>
              <a:gd name="adj" fmla="val 2069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6492240" y="3310128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prise en charge ASE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492240" y="3794760"/>
            <a:ext cx="484632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conseil départemental est informé pour la prise en charge par l'ASE, en parallèle de la procédure de représentation légale et d'enregistrement de la demande d'asile.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 demande d'asile des mineurs sur le territoire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11064240" cy="2148840"/>
          </a:xfrm>
          <a:prstGeom prst="roundRect">
            <a:avLst>
              <a:gd name="adj" fmla="val 2553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572768"/>
            <a:ext cx="10424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mineur accompagné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68680" y="1993392"/>
            <a:ext cx="10424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868680" y="2331720"/>
            <a:ext cx="10424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20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demande d'asile au nom d'un mineur accompagné est présentée et introduite par le titulaire de l'autorité parentale ou le représentant légal désigné ; le mineur doit être présent au moment de la présentation.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28600" y="4155948"/>
            <a:ext cx="11064240" cy="201168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r>
              <a:rPr lang="fr-FR" sz="1600" dirty="0"/>
              <a:t>Dispositif applicable de la représentation du mineur : doit avoir un représentant légal ou AAH </a:t>
            </a:r>
          </a:p>
          <a:p>
            <a:r>
              <a:rPr lang="fr-FR" sz="1600" dirty="0"/>
              <a:t>Qui dépose le dossier et l’accompagne pendant toute la procédure de demande d’asile </a:t>
            </a:r>
          </a:p>
        </p:txBody>
      </p:sp>
      <p:sp>
        <p:nvSpPr>
          <p:cNvPr id="8" name="Text 6"/>
          <p:cNvSpPr/>
          <p:nvPr/>
        </p:nvSpPr>
        <p:spPr>
          <a:xfrm>
            <a:off x="868680" y="3950208"/>
            <a:ext cx="10424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868680" y="4370832"/>
            <a:ext cx="104241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2000"/>
              </a:lnSpc>
              <a:buNone/>
            </a:pP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 MNA : sur le </a:t>
            </a:r>
            <a:r>
              <a:rPr lang="en-US" sz="3000" dirty="0" err="1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territoire</a:t>
            </a: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3000" dirty="0" err="1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demandeur</a:t>
            </a: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3000" dirty="0" err="1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d’asile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5394960" cy="438912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572768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Présentation seul en préfecture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68680" y="1993392"/>
            <a:ext cx="4754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868680" y="2029968"/>
            <a:ext cx="4754880" cy="3547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procédure applicable aux MNA sur le territoire n'est pas modifiée par les règlements du Pacte.</a:t>
            </a:r>
            <a:endParaRPr lang="en-US" sz="1400" dirty="0"/>
          </a:p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Lorsqu'un mineur se présente seul, une vérification immédiate de la présence d'un représentant légal est opérée.</a:t>
            </a:r>
            <a:endParaRPr lang="en-US" sz="1400" dirty="0"/>
          </a:p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son absence, le procureur de la République est immédiatement saisi pour la désignation d'un administrateur ad hoc (AAH) SAUF SI TUTELLE </a:t>
            </a:r>
            <a:endParaRPr lang="en-US" sz="1400" dirty="0"/>
          </a:p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président du conseil départemental est informé pour la protection de l'enfance.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172200" y="1371600"/>
            <a:ext cx="5440680" cy="4389120"/>
          </a:xfrm>
          <a:prstGeom prst="roundRect">
            <a:avLst>
              <a:gd name="adj" fmla="val 1250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6492240" y="1572768"/>
            <a:ext cx="4846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MNA sans représentant légal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492240" y="1993392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492240" y="2423160"/>
            <a:ext cx="484632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 empreintes ne sont pas relevées et l'entretien n'a pas lieu à ce stade.</a:t>
            </a:r>
            <a:endParaRPr lang="en-US" sz="1600" dirty="0"/>
          </a:p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GUDA informe le président du conseil départemental pour l'évaluation de minorité et d'isolement, et saisit le procureur pour la désignation d'un AAH OU </a:t>
            </a:r>
            <a:r>
              <a:rPr lang="en-US" sz="16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tutelle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.</a:t>
            </a:r>
            <a:endParaRPr lang="en-US" sz="1600" dirty="0"/>
          </a:p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L'art. 23 du règlement (UE) 2024/1348 prévoit une assistance provisoire dans l'attente du représentant permanent — non utilisée en droit français, l'AAH étant désigné « sans délai » (art. L. 521-9 CESEDA).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Critères</a:t>
            </a: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de détermination de l'État responsable pour les MNA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417320"/>
            <a:ext cx="11064240" cy="2788920"/>
          </a:xfrm>
          <a:prstGeom prst="roundRect">
            <a:avLst>
              <a:gd name="adj" fmla="val 1967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627632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25, règl. 2024/1351 — ordre de priorité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68680" y="2057400"/>
            <a:ext cx="104241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30000"/>
              </a:lnSpc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État où réside la mère, le père, le ou la tuteur·rice légal·e, ou un frère ou une sœur non accompagné·e.</a:t>
            </a:r>
            <a:endParaRPr lang="en-US" sz="1400" dirty="0"/>
          </a:p>
          <a:p>
            <a:pPr marL="342900" indent="-342900">
              <a:lnSpc>
                <a:spcPct val="130000"/>
              </a:lnSpc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État où réside un oncle, une tante ou un grand-parent pouvant s'occuper de lui ou elle (art. 2 §9, règl. Gestion asile et migration).</a:t>
            </a:r>
            <a:endParaRPr lang="en-US" sz="1400" dirty="0"/>
          </a:p>
          <a:p>
            <a:pPr marL="342900" indent="-342900">
              <a:lnSpc>
                <a:spcPct val="130000"/>
              </a:lnSpc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État où le mineur a enregistré sa demande d'asile pour la première fois.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48640" y="4389120"/>
            <a:ext cx="11064240" cy="1371600"/>
          </a:xfrm>
          <a:prstGeom prst="roundRect">
            <a:avLst>
              <a:gd name="adj" fmla="val 4000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868680" y="4572000"/>
            <a:ext cx="10424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Vigilance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68680" y="4937760"/>
            <a:ext cx="10424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8000"/>
              </a:lnSpc>
              <a:buNone/>
            </a:pPr>
            <a:r>
              <a:rPr lang="en-US" sz="1300" i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MNA pourraient désormais être transféré·es vers l'État membre où ils·elles ont enregistré une première demande d'asile — contrairement au régime applicable avant le 12 juin 2026.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Réunification familiale : une notion de famille élargie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463040"/>
            <a:ext cx="11064240" cy="2103120"/>
          </a:xfrm>
          <a:prstGeom prst="roundRect">
            <a:avLst>
              <a:gd name="adj" fmla="val 2609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6916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Extension de la notion de « membres de la famille »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68680" y="2148840"/>
            <a:ext cx="104241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3, §9 du règlement Qualification — élargissement des bénéficiaires de la réunification familiale : pour un·e mineur·e, le père, la mère ou un·e autre « adulte responsable », y compris un frère ou une sœur adulte.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48640" y="3794760"/>
            <a:ext cx="11064240" cy="233172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2700">
            <a:solidFill>
              <a:srgbClr val="E4E6F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868680" y="402336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Dublin et regroupement familial des MNA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68680" y="4480560"/>
            <a:ext cx="104241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32000"/>
              </a:lnSpc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L'État Dublin où le MNA dépose sa première demande d'asile est responsable, sauf si cela est contraire à l'intérêt supérieur du mineur.</a:t>
            </a:r>
            <a:endParaRPr lang="en-US" sz="1400" dirty="0"/>
          </a:p>
          <a:p>
            <a:pPr marL="342900" indent="-342900">
              <a:lnSpc>
                <a:spcPct val="132000"/>
              </a:lnSpc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définition des « membres de la famille » est élargie aux liens formés en transit, et les exigences de preuve deviennent plus souples.</a:t>
            </a:r>
            <a:endParaRPr lang="en-US" sz="1400" dirty="0"/>
          </a:p>
          <a:p>
            <a:pPr marL="342900" indent="-342900">
              <a:lnSpc>
                <a:spcPct val="132000"/>
              </a:lnSpc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Réserve doctrinale : le règlement semble ignorer l'arrêt M.A. de la CJUE relatif aux demandes multiples.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 filtrage : une fiction juridique de non-entrée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394960" cy="2880360"/>
          </a:xfrm>
          <a:prstGeom prst="roundRect">
            <a:avLst>
              <a:gd name="adj" fmla="val 2105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55448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principe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68680" y="1965960"/>
            <a:ext cx="4754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5000"/>
              </a:lnSpc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Règlement (UE) 2024/1356, art. 6 : pas d'autorisation d'entrée sur le territoire français.</a:t>
            </a:r>
            <a:endParaRPr lang="en-US" sz="1300" dirty="0"/>
          </a:p>
          <a:p>
            <a:pPr marL="342900" indent="-342900">
              <a:lnSpc>
                <a:spcPct val="125000"/>
              </a:lnSpc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filtrage crée une « fiction de non-entrée » sur le territoire pendant son </a:t>
            </a:r>
            <a:r>
              <a:rPr lang="en-US" sz="13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déroulement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6095847" y="1161288"/>
            <a:ext cx="5440680" cy="3017520"/>
          </a:xfrm>
          <a:prstGeom prst="roundRect">
            <a:avLst>
              <a:gd name="adj" fmla="val 2105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6409426" y="1554480"/>
            <a:ext cx="492913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 est concerné ? (art. 5 et 7)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492240" y="1938528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Tout ressortissant de pays tiers ne remplissant pas les conditions d'entrée et qui :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492240" y="2304288"/>
            <a:ext cx="484632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15000"/>
              </a:lnSpc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 interpellé lors du franchissement d'une frontière extérieure (terrestre, maritime, aérienne) ;</a:t>
            </a:r>
            <a:endParaRPr lang="en-US" sz="1200" dirty="0"/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 débarqué à la suite d'une opération de recherche et de sauvetage ;</a:t>
            </a:r>
            <a:endParaRPr lang="en-US" sz="1200" dirty="0"/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introduit une demande de protection à un point de passage frontalier ou en zone de transit ;</a:t>
            </a:r>
            <a:endParaRPr lang="en-US" sz="1200" dirty="0"/>
          </a:p>
          <a:p>
            <a:pPr marL="342900" indent="-342900">
              <a:lnSpc>
                <a:spcPct val="115000"/>
              </a:lnSpc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 interpellé sur le territoire en situation irrégulière sans avoir été préalablement filtré.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48640" y="4251960"/>
            <a:ext cx="11064240" cy="150876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868680" y="4416552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texte ne distingue pas mineur et majeur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68680" y="4773168"/>
            <a:ext cx="10424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mineur étranger n'est pas en situation irrégulière sur le territoire français (art. L. 311-1 CESEDA, a contrario). </a:t>
            </a:r>
            <a:endParaRPr lang="en-US" sz="14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Tant qu'il n'est pas en France : le filtrage peut s'appliquer. S'il est déjà sur le territoire (et n'a pas été filtré), il ne peut, en principe, être considéré comme en situation irrégulière — donc pas de filtrage, confirmé par la fiche technique du ministère (« Filtrage sur le territoire national », p. 7).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Filtrage et mineurs : territoire ou frontière, deux régimes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5394960" cy="4389120"/>
          </a:xfrm>
          <a:prstGeom prst="roundRect">
            <a:avLst>
              <a:gd name="adj" fmla="val 1250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554480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le territoire national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68680" y="2057400"/>
            <a:ext cx="47548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5000"/>
              </a:lnSpc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étrangers mineurs sont exclus du filtrage sur le territoire, présumés en situation régulière.</a:t>
            </a:r>
            <a:endParaRPr lang="en-US" sz="1300" dirty="0"/>
          </a:p>
          <a:p>
            <a:pPr marL="342900" indent="-342900">
              <a:lnSpc>
                <a:spcPct val="125000"/>
              </a:lnSpc>
              <a:spcAft>
                <a:spcPts val="800"/>
              </a:spcAft>
              <a:buSzPct val="100000"/>
              <a:buChar char="•"/>
            </a:pPr>
            <a:r>
              <a:rPr lang="en-US" sz="1300" i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Sont exclus du filtrage sur le territoire : les étrangers mineurs, puisqu'ils sont présumés en situation régulière (…) »</a:t>
            </a:r>
            <a:endParaRPr lang="en-US" sz="1300" dirty="0"/>
          </a:p>
          <a:p>
            <a:pPr marL="0" lvl="1" indent="0">
              <a:lnSpc>
                <a:spcPct val="125000"/>
              </a:lnSpc>
              <a:spcAft>
                <a:spcPts val="800"/>
              </a:spcAft>
              <a:buNone/>
            </a:pPr>
            <a:r>
              <a:rPr lang="en-US" sz="1050" dirty="0">
                <a:solidFill>
                  <a:srgbClr val="6B6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Fiche I-1.1 « Filtrage sur le territoire national » — p. 7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868680" y="3931920"/>
            <a:ext cx="4754880" cy="0"/>
          </a:xfrm>
          <a:prstGeom prst="line">
            <a:avLst/>
          </a:prstGeom>
          <a:noFill/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868680" y="4069080"/>
            <a:ext cx="4754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pratique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68680" y="4389120"/>
            <a:ext cx="4754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un mineur déjà présent sur le territoire est interpellé sans avoir été filtré, il ne peut en principe être soumis à la procédure de filtrage : faire constater sa présence antérieure sur le territoire.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172200" y="1371600"/>
            <a:ext cx="5440680" cy="4389120"/>
          </a:xfrm>
          <a:prstGeom prst="roundRect">
            <a:avLst>
              <a:gd name="adj" fmla="val 1250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6492240" y="155448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la frontière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92240" y="2057400"/>
            <a:ext cx="484632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filtrage à la frontière s'applique quel que soit l'âge, y compris aux mineurs.</a:t>
            </a:r>
            <a:endParaRPr lang="en-US" sz="1300" dirty="0"/>
          </a:p>
          <a:p>
            <a:pPr marL="342900" indent="-3429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représentant légal est désigné pour le mineur non accompagné, présent durant le </a:t>
            </a:r>
            <a:r>
              <a:rPr lang="en-US" sz="13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filtrage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492240" y="4526280"/>
            <a:ext cx="4846320" cy="0"/>
          </a:xfrm>
          <a:prstGeom prst="line">
            <a:avLst/>
          </a:prstGeom>
          <a:noFill/>
          <a:ln w="9525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6492240" y="466344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L'intérêt supérieur de l'enfant, principe transversal du filtrage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417320"/>
            <a:ext cx="3593592" cy="4160520"/>
          </a:xfrm>
          <a:prstGeom prst="roundRect">
            <a:avLst>
              <a:gd name="adj" fmla="val 1527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04672" y="1645920"/>
            <a:ext cx="308152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5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Considérant 25 (p. 4)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804672" y="2103120"/>
            <a:ext cx="30815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Règlement Filtrage 2024/1356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804672" y="2542032"/>
            <a:ext cx="3081528" cy="0"/>
          </a:xfrm>
          <a:prstGeom prst="line">
            <a:avLst/>
          </a:prstGeom>
          <a:noFill/>
          <a:ln w="12700">
            <a:solidFill>
              <a:srgbClr val="E4E6F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804672" y="2724912"/>
            <a:ext cx="3081528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20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L'intérêt supérieur de l'enfant devrait toujours être une considération primordiale, conformément à l'art. 24 §2 de la Charte des droits fondamentaux de l'UE. Les autorités de protection de l'enfance devraient être étroitement associées au filtrage chaque fois que nécessaire.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306824" y="1417320"/>
            <a:ext cx="3593592" cy="4160520"/>
          </a:xfrm>
          <a:prstGeom prst="roundRect">
            <a:avLst>
              <a:gd name="adj" fmla="val 1527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4562856" y="1645920"/>
            <a:ext cx="308152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5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10, §2 a) REGT FILTRAGE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4562856" y="2103120"/>
            <a:ext cx="30815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Contrôle du respect des droits fondamentaux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62856" y="2542032"/>
            <a:ext cx="3081528" cy="0"/>
          </a:xfrm>
          <a:prstGeom prst="line">
            <a:avLst/>
          </a:prstGeom>
          <a:noFill/>
          <a:ln w="12700">
            <a:solidFill>
              <a:srgbClr val="E4E6F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4562856" y="2724912"/>
            <a:ext cx="3081528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20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mécanisme de contrôle indépendant de chaque État membre doit notamment contrôler le respect de l'intérêt supérieur de l'enfant, au même titre que l'accès à la procédure d'asile, la non-refoulement et les règles de rétention.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8065008" y="1417320"/>
            <a:ext cx="3593592" cy="4160520"/>
          </a:xfrm>
          <a:prstGeom prst="roundRect">
            <a:avLst>
              <a:gd name="adj" fmla="val 1527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8321040" y="1645920"/>
            <a:ext cx="308152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5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13, §1 RGT FILTRAGE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8321040" y="2103120"/>
            <a:ext cx="30815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Garanties en faveur des mineurs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8321040" y="2542032"/>
            <a:ext cx="3081528" cy="0"/>
          </a:xfrm>
          <a:prstGeom prst="line">
            <a:avLst/>
          </a:prstGeom>
          <a:noFill/>
          <a:ln w="12700">
            <a:solidFill>
              <a:srgbClr val="E4E6F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8321040" y="2724912"/>
            <a:ext cx="3081528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20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considérant 25 est repris en disposition normative : « Au cours du filtrage, l'intérêt supérieur de l'enfant est toujours une considération primordiale, conformément à l'article 24, paragraphe 2, de la Charte. »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 représentation du mineur pendant le filtrage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5394960" cy="4389120"/>
          </a:xfrm>
          <a:prstGeom prst="roundRect">
            <a:avLst>
              <a:gd name="adj" fmla="val 1250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554480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B1 — Mineur avec un membre de famille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68680" y="1993392"/>
            <a:ext cx="4754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8000"/>
              </a:lnSpc>
              <a:buNone/>
            </a:pPr>
            <a:r>
              <a:rPr lang="en-US" sz="1300" i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Art. 13 règlement filtrage (2024/1356), §2 : « Au cours du filtrage, le mineur est </a:t>
            </a:r>
            <a:r>
              <a:rPr lang="en-US" sz="1300" b="1" i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accompagné d'un membre adulte de sa famille, s'il y en a un de présent. »</a:t>
            </a:r>
            <a:endParaRPr lang="en-US" sz="1300" b="1" dirty="0"/>
          </a:p>
        </p:txBody>
      </p:sp>
      <p:sp>
        <p:nvSpPr>
          <p:cNvPr id="6" name="Shape 4"/>
          <p:cNvSpPr/>
          <p:nvPr/>
        </p:nvSpPr>
        <p:spPr>
          <a:xfrm>
            <a:off x="868680" y="3127248"/>
            <a:ext cx="4754880" cy="0"/>
          </a:xfrm>
          <a:prstGeom prst="line">
            <a:avLst/>
          </a:prstGeom>
          <a:noFill/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868680" y="3255264"/>
            <a:ext cx="4754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Vigilance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68680" y="3611880"/>
            <a:ext cx="475488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notion d'« accompagnement » ne veut rien dire en droit.</a:t>
            </a:r>
            <a:endParaRPr lang="en-US" sz="1250" dirty="0"/>
          </a:p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Difficulté à déterminer le lien de famille dans certains cas.</a:t>
            </a:r>
            <a:endParaRPr lang="en-US" sz="1250" dirty="0"/>
          </a:p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Moyen possible : contester la portée réelle de cet « accompagnement » pour s'extraire de la représentation obligatoire.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6172200" y="1371600"/>
            <a:ext cx="5440680" cy="438912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6492240" y="1554480"/>
            <a:ext cx="4846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B2 — Le mineur non accompagné (MNA)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492240" y="1993392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b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représentation provisoire est prévue dès la déclaration de minorité, au début du filtrage (art. 13 règl. filtrage) :</a:t>
            </a:r>
            <a:endParaRPr lang="en-US" sz="1250" b="1" dirty="0"/>
          </a:p>
        </p:txBody>
      </p:sp>
      <p:sp>
        <p:nvSpPr>
          <p:cNvPr id="12" name="Text 10"/>
          <p:cNvSpPr/>
          <p:nvPr/>
        </p:nvSpPr>
        <p:spPr>
          <a:xfrm>
            <a:off x="6492240" y="2542031"/>
            <a:ext cx="4846320" cy="14174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b="1" i="1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représentant — ou, à défaut, une personne formée à la sauvegarde de l'intérêt supérieur et au bien-être du mineur — l'accompagne et l'assiste d'une manière adaptée aux enfants, dans une langue qu'il peut comprendre.</a:t>
            </a:r>
            <a:endParaRPr lang="en-US" sz="1250" b="1" dirty="0"/>
          </a:p>
        </p:txBody>
      </p:sp>
      <p:sp>
        <p:nvSpPr>
          <p:cNvPr id="13" name="Shape 11"/>
          <p:cNvSpPr/>
          <p:nvPr/>
        </p:nvSpPr>
        <p:spPr>
          <a:xfrm>
            <a:off x="6492240" y="3611880"/>
            <a:ext cx="4846320" cy="0"/>
          </a:xfrm>
          <a:prstGeom prst="line">
            <a:avLst/>
          </a:prstGeom>
          <a:noFill/>
          <a:ln w="12700">
            <a:solidFill>
              <a:srgbClr val="E4E6F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6492240" y="3749040"/>
            <a:ext cx="48463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Dès l'arrivée au point de passage frontalier, la PAF saisit sans délai le procureur de la République pour la désignation d'un administrateur ad hoc (art. 23-1 règl. Procédures et 13-3 règl. Filtrage).</a:t>
            </a:r>
            <a:endParaRPr lang="en-US" sz="1250" dirty="0"/>
          </a:p>
          <a:p>
            <a:pPr marL="342900" indent="-342900">
              <a:lnSpc>
                <a:spcPct val="128000"/>
              </a:lnSpc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défaut de représentant désigné n'empêche pas le MNA de demander une protection internationale.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Une effectivité limitée : les points de vigilance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5394960" cy="4389120"/>
          </a:xfrm>
          <a:prstGeom prst="roundRect">
            <a:avLst>
              <a:gd name="adj" fmla="val 1250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554480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la représentation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68680" y="2011680"/>
            <a:ext cx="475488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Texte vague : « représenter », « accompagner » ne sont pas définis.</a:t>
            </a:r>
            <a:endParaRPr lang="en-US" sz="1250" dirty="0"/>
          </a:p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Aucune information sur les compétences ou garanties de la personne désignée.</a:t>
            </a:r>
            <a:endParaRPr lang="en-US" sz="1250" dirty="0"/>
          </a:p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Capacité à parler une langue « qu'elle peut comprendre » : formule incertaine, conditions d'interprétariat non précisées.</a:t>
            </a:r>
            <a:endParaRPr lang="en-US" sz="1250" dirty="0"/>
          </a:p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Plafond théorique : environ 30 MNA par représentant, 50 en cas </a:t>
            </a:r>
            <a:r>
              <a:rPr lang="en-US" sz="125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d'afflux</a:t>
            </a: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(crise majeure) — la garantie devient en pratique illusoire.</a:t>
            </a:r>
            <a:endParaRPr lang="en-US" sz="1250" dirty="0"/>
          </a:p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 moyen de contestation n'est ouvert </a:t>
            </a: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contre la désignation</a:t>
            </a: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6172183" y="1371600"/>
            <a:ext cx="5440680" cy="4389120"/>
          </a:xfrm>
          <a:prstGeom prst="roundRect">
            <a:avLst>
              <a:gd name="adj" fmla="val 1250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6492240" y="155448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le contrôle de vulnérabilité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92240" y="1965960"/>
            <a:ext cx="4846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contrôle préliminaire (réf. dir. 2024/1346 et règl. 2024/1348) inclut une évaluation de minorité en cas de doute : analyse documentaire, entretien pluridisciplinaire puis, en dernier recours, examen médical.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492240" y="3035808"/>
            <a:ext cx="48463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2000"/>
              </a:lnSpc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évalué mineur : aucune disposition ne précise le sort des données d'évaluation (conservation, destinataires).</a:t>
            </a:r>
            <a:endParaRPr lang="en-US" sz="1200" dirty="0"/>
          </a:p>
          <a:p>
            <a:pPr marL="342900" indent="-342900">
              <a:lnSpc>
                <a:spcPct val="122000"/>
              </a:lnSpc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évalué majeur : aucune voie de recours n'est prévue contre l'évaluation ou la procédure de filtrage.</a:t>
            </a:r>
            <a:endParaRPr lang="en-US" sz="1200" dirty="0"/>
          </a:p>
          <a:p>
            <a:pPr marL="342900" indent="-342900">
              <a:lnSpc>
                <a:spcPct val="122000"/>
              </a:lnSpc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qualification de l'auteur de l'évaluation reste sans réponse : formation, qualification, compétence ?</a:t>
            </a:r>
            <a:endParaRPr lang="en-US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420C02-FDE4-EC3E-D54D-240A8E3E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83" y="1371600"/>
            <a:ext cx="544068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0EB7B-9DFE-390A-BE66-71E6F6DA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5E0EB60-17A3-0446-E9B4-8AB5ED394220}"/>
              </a:ext>
            </a:extLst>
          </p:cNvPr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Une effectivité limitée : les points de vigilance</a:t>
            </a:r>
            <a:endParaRPr lang="en-US" sz="30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DE09706-F7FF-09D3-8F1B-062A069DF24F}"/>
              </a:ext>
            </a:extLst>
          </p:cNvPr>
          <p:cNvSpPr/>
          <p:nvPr/>
        </p:nvSpPr>
        <p:spPr>
          <a:xfrm>
            <a:off x="548640" y="1371600"/>
            <a:ext cx="5394960" cy="4389120"/>
          </a:xfrm>
          <a:prstGeom prst="roundRect">
            <a:avLst>
              <a:gd name="adj" fmla="val 1250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BB603CD-B2DC-F8AB-52A5-DB0647160B0E}"/>
              </a:ext>
            </a:extLst>
          </p:cNvPr>
          <p:cNvSpPr/>
          <p:nvPr/>
        </p:nvSpPr>
        <p:spPr>
          <a:xfrm>
            <a:off x="868680" y="1554480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la représentation</a:t>
            </a:r>
            <a:endParaRPr lang="en-US" sz="16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0046EF5-728E-62CB-CE0F-BAEFF26621ED}"/>
              </a:ext>
            </a:extLst>
          </p:cNvPr>
          <p:cNvSpPr/>
          <p:nvPr/>
        </p:nvSpPr>
        <p:spPr>
          <a:xfrm>
            <a:off x="868680" y="2011680"/>
            <a:ext cx="475488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Texte vague : « représenter », « accompagner » ne sont pas définis.</a:t>
            </a:r>
            <a:endParaRPr lang="en-US" sz="1250" dirty="0"/>
          </a:p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Aucune information sur les compétences ou garanties de la personne désignée.</a:t>
            </a:r>
            <a:endParaRPr lang="en-US" sz="1250" dirty="0"/>
          </a:p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Capacité à parler une langue « qu'elle peut comprendre » : formule incertaine, conditions d'interprétariat non précisées.</a:t>
            </a:r>
            <a:endParaRPr lang="en-US" sz="1250" dirty="0"/>
          </a:p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Plafond théorique : environ 30 MNA par représentant, 50 en cas d'afflux disproportionné — la garantie devient en pratique illusoire.</a:t>
            </a:r>
            <a:endParaRPr lang="en-US" sz="1250" dirty="0"/>
          </a:p>
          <a:p>
            <a:pPr marL="342900" indent="-342900">
              <a:lnSpc>
                <a:spcPct val="12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 moyen de contestation n'est ouvert contre la désignation.</a:t>
            </a:r>
            <a:endParaRPr lang="en-US" sz="125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A8236C6-4511-C078-8517-7B7A78E7B9CE}"/>
              </a:ext>
            </a:extLst>
          </p:cNvPr>
          <p:cNvSpPr/>
          <p:nvPr/>
        </p:nvSpPr>
        <p:spPr>
          <a:xfrm>
            <a:off x="6172200" y="1371600"/>
            <a:ext cx="5440680" cy="4389120"/>
          </a:xfrm>
          <a:prstGeom prst="roundRect">
            <a:avLst>
              <a:gd name="adj" fmla="val 1250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851590D-EF22-4368-0223-CF1663D6C10E}"/>
              </a:ext>
            </a:extLst>
          </p:cNvPr>
          <p:cNvSpPr/>
          <p:nvPr/>
        </p:nvSpPr>
        <p:spPr>
          <a:xfrm>
            <a:off x="6492240" y="155448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le contrôle de vulnérabilité</a:t>
            </a:r>
            <a:endParaRPr lang="en-US" sz="16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D28F602-0736-BBEA-1464-530228232DF9}"/>
              </a:ext>
            </a:extLst>
          </p:cNvPr>
          <p:cNvSpPr/>
          <p:nvPr/>
        </p:nvSpPr>
        <p:spPr>
          <a:xfrm>
            <a:off x="6492240" y="1965960"/>
            <a:ext cx="4846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contrôle préliminaire (réf. dir. 2024/1346 et règl. 2024/1348) inclut une évaluation de minorité en cas de doute : analyse documentaire, entretien pluridisciplinaire puis, en dernier recours, examen médical.</a:t>
            </a:r>
            <a:endParaRPr lang="en-US" sz="12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58FF138-9331-05AC-6644-5A08567E21F6}"/>
              </a:ext>
            </a:extLst>
          </p:cNvPr>
          <p:cNvSpPr/>
          <p:nvPr/>
        </p:nvSpPr>
        <p:spPr>
          <a:xfrm>
            <a:off x="6492240" y="3035808"/>
            <a:ext cx="48463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2000"/>
              </a:lnSpc>
              <a:spcAft>
                <a:spcPts val="7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évalué mineur : aucune disposition ne précise le sort des données d'évaluation (conservation, destinataires).</a:t>
            </a:r>
            <a:endParaRPr lang="en-US" sz="1400" dirty="0"/>
          </a:p>
          <a:p>
            <a:pPr marL="342900" indent="-342900">
              <a:lnSpc>
                <a:spcPct val="122000"/>
              </a:lnSpc>
              <a:spcAft>
                <a:spcPts val="7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évalué majeur : aucune voie de recours n'est prévue contre l'évaluation ou la procédure de filtrage.</a:t>
            </a:r>
            <a:endParaRPr lang="en-US" sz="1400" dirty="0"/>
          </a:p>
          <a:p>
            <a:pPr marL="342900" indent="-342900">
              <a:lnSpc>
                <a:spcPct val="122000"/>
              </a:lnSpc>
              <a:spcAft>
                <a:spcPts val="7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qualification de l'auteur de l'évaluation reste sans réponse : formation, qualification, compétence 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326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 contrôle de vulnérabilité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11064240" cy="1965960"/>
          </a:xfrm>
          <a:prstGeom prst="roundRect">
            <a:avLst>
              <a:gd name="adj" fmla="val 2791"/>
            </a:avLst>
          </a:prstGeom>
          <a:solidFill>
            <a:srgbClr val="D2D9F9"/>
          </a:solidFill>
          <a:ln w="1270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68680" y="155448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contrôle qui comprend une évaluation de minorité en cas de doute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68680" y="1965960"/>
            <a:ext cx="6400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8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des documents éventuellement communiqués ;</a:t>
            </a:r>
            <a:endParaRPr lang="en-US" sz="1400" dirty="0"/>
          </a:p>
          <a:p>
            <a:pPr marL="342900" indent="-342900">
              <a:lnSpc>
                <a:spcPct val="128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Entretien avec une approche pluridisciplinaire ;</a:t>
            </a:r>
            <a:endParaRPr lang="en-US" sz="1400" dirty="0"/>
          </a:p>
          <a:p>
            <a:pPr marL="342900" indent="-342900">
              <a:lnSpc>
                <a:spcPct val="128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Et, si un doute persiste, des examens médicaux.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406640" y="1965960"/>
            <a:ext cx="38862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i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transpose ici les dispositifs existants d'accueil et de prise en charge des MNA par les départements — un système assez proche.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3520440"/>
            <a:ext cx="11064240" cy="2880360"/>
          </a:xfrm>
          <a:prstGeom prst="roundRect">
            <a:avLst>
              <a:gd name="adj" fmla="val 1905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868680" y="370332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Mais trois angles morts demeurent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68680" y="4160520"/>
            <a:ext cx="104241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32000"/>
              </a:lnSpc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le mineur est évalué mineur : aucune disposition n'identifie ce qu'il sera fait du résultat des évaluations et des données les comprenant — où vont-elles, comment sont-elles conservées ?</a:t>
            </a:r>
            <a:endParaRPr lang="en-US" sz="1350" dirty="0"/>
          </a:p>
          <a:p>
            <a:pPr marL="342900" indent="-342900">
              <a:lnSpc>
                <a:spcPct val="132000"/>
              </a:lnSpc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le mineur est évalué majeur : difficile de contester et ensuite inscription </a:t>
            </a:r>
            <a:r>
              <a:rPr lang="en-US" sz="135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complexe</a:t>
            </a: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 </a:t>
            </a:r>
            <a:r>
              <a:rPr lang="en-US" sz="135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défaire</a:t>
            </a: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35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cette</a:t>
            </a:r>
            <a:r>
              <a:rPr lang="en-US" sz="135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evaluation</a:t>
            </a:r>
            <a:endParaRPr lang="en-US" sz="1350" dirty="0"/>
          </a:p>
          <a:p>
            <a:pPr marL="342900" indent="-342900">
              <a:lnSpc>
                <a:spcPct val="132000"/>
              </a:lnSpc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question de l'auteur de l'évaluation demeure entière : quelle formation, quelle qualification, quelle compétence ?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Eurodac III : l'abaissement de l'âge biométrique à 6 ans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3291840" cy="4389120"/>
          </a:xfrm>
          <a:prstGeom prst="roundRect">
            <a:avLst>
              <a:gd name="adj" fmla="val 1667"/>
            </a:avLst>
          </a:prstGeom>
          <a:solidFill>
            <a:srgbClr val="C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548640" y="2011680"/>
            <a:ext cx="3291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 ans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868680" y="3063240"/>
            <a:ext cx="26517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Âge à partir duquel les mineurs sont soumis à l'enregistrement biométrique dans EURODAC (art. 14, règl. 2024/1358)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1005840" y="4251960"/>
            <a:ext cx="2377440" cy="0"/>
          </a:xfrm>
          <a:prstGeom prst="line">
            <a:avLst/>
          </a:prstGeom>
          <a:noFill/>
          <a:ln w="9525">
            <a:solidFill>
              <a:srgbClr val="FFFFF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868680" y="4389120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F4D9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contre 14 ans avant le 12 juin 2026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023360" y="1371600"/>
            <a:ext cx="7589520" cy="438912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/>
          <a:effectLst>
            <a:outerShdw blurRad="50800" dist="38100" dir="5400000" algn="bl" rotWithShape="0">
              <a:srgbClr val="1B1B27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4166558" y="1143000"/>
            <a:ext cx="7126282" cy="478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1B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Garanties et points de vigilance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166558" y="1526877"/>
            <a:ext cx="7126282" cy="3228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500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données biométriques sont recueillies par des agents spécifiquement formés à la collecte biométrique des mineurs (art. 13, règl. 2024/1358), dans le plein respect de l'intérêt supérieur de l'enfant.</a:t>
            </a:r>
            <a:endParaRPr lang="en-US" sz="1400" dirty="0"/>
          </a:p>
          <a:p>
            <a:pPr marL="342900" indent="-342900">
              <a:lnSpc>
                <a:spcPct val="12500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cas d'incertitude sur l'âge, sans justificatif : l'enfant est présumé âgé de moins de 6 ans et ses empreintes ne sont pas relevées.</a:t>
            </a:r>
            <a:endParaRPr lang="en-US" sz="1400" dirty="0"/>
          </a:p>
          <a:p>
            <a:pPr marL="342900" indent="-342900">
              <a:lnSpc>
                <a:spcPct val="12500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mineur est accompagné durant le relevé biométrique par un adulte de sa famille ou, à défaut, par son représentant légal.</a:t>
            </a:r>
            <a:endParaRPr lang="en-US" sz="1400" dirty="0"/>
          </a:p>
          <a:p>
            <a:pPr marL="342900" indent="-342900">
              <a:lnSpc>
                <a:spcPct val="12500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40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refus de fournir ses données biométriques équivaut à un retrait implicite de la demande d'asile — conséquence incertaine pour un mineur qui pourrait vouloir demander l'asile plus tard.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343400" y="4892040"/>
            <a:ext cx="6949440" cy="0"/>
          </a:xfrm>
          <a:prstGeom prst="line">
            <a:avLst/>
          </a:prstGeom>
          <a:noFill/>
          <a:ln w="12700">
            <a:solidFill>
              <a:srgbClr val="E4E6F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4343400" y="4892040"/>
            <a:ext cx="6949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b="1" i="1" dirty="0">
                <a:solidFill>
                  <a:srgbClr val="4967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collecte biométrique dès 6 ans interroge sur la stigmatisation des mineurs — identifiés d'abord comme étrangers, et seulement ensuite comme enfants. Les modalités et la durée de conservation des données restent également en question.</a:t>
            </a:r>
            <a:endParaRPr lang="en-US" sz="11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2529</Words>
  <Application>Microsoft Office PowerPoint</Application>
  <PresentationFormat>Grand écran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filtrage et la procédure d'asile à la frontière : focus sur les mineurs</dc:title>
  <dc:subject>PptxGenJS Presentation</dc:subject>
  <dc:creator>-</dc:creator>
  <cp:lastModifiedBy>Carole Sulli</cp:lastModifiedBy>
  <cp:revision>8</cp:revision>
  <cp:lastPrinted>2026-06-25T16:41:26Z</cp:lastPrinted>
  <dcterms:created xsi:type="dcterms:W3CDTF">2026-06-25T16:26:53Z</dcterms:created>
  <dcterms:modified xsi:type="dcterms:W3CDTF">2026-06-25T17:09:02Z</dcterms:modified>
</cp:coreProperties>
</file>