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530" r:id="rId2"/>
    <p:sldId id="537" r:id="rId3"/>
    <p:sldId id="538" r:id="rId4"/>
    <p:sldId id="539" r:id="rId5"/>
    <p:sldId id="540" r:id="rId6"/>
    <p:sldId id="532" r:id="rId7"/>
    <p:sldId id="534" r:id="rId8"/>
    <p:sldId id="536" r:id="rId9"/>
    <p:sldId id="535" r:id="rId10"/>
    <p:sldId id="531" r:id="rId11"/>
    <p:sldId id="541" r:id="rId12"/>
  </p:sldIdLst>
  <p:sldSz cx="9144000" cy="6858000" type="screen4x3"/>
  <p:notesSz cx="6858000"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699">
          <p15:clr>
            <a:srgbClr val="A4A3A4"/>
          </p15:clr>
        </p15:guide>
        <p15:guide id="3" orient="horz" pos="890">
          <p15:clr>
            <a:srgbClr val="A4A3A4"/>
          </p15:clr>
        </p15:guide>
      </p15:sldGuideLst>
    </p:ext>
    <p:ext uri="{2D200454-40CA-4A62-9FC3-DE9A4176ACB9}">
      <p15:notesGuideLst xmlns="" xmlns:p15="http://schemas.microsoft.com/office/powerpoint/2012/main">
        <p15:guide id="1" orient="horz" pos="3126"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BRET, Sophie (HCRR)" initials="SL"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5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Style moyen 3 - Accentuation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264" autoAdjust="0"/>
    <p:restoredTop sz="98303" autoAdjust="0"/>
  </p:normalViewPr>
  <p:slideViewPr>
    <p:cSldViewPr>
      <p:cViewPr varScale="1">
        <p:scale>
          <a:sx n="112" d="100"/>
          <a:sy n="112" d="100"/>
        </p:scale>
        <p:origin x="-858" y="54"/>
      </p:cViewPr>
      <p:guideLst>
        <p:guide orient="horz" pos="2160"/>
        <p:guide orient="horz" pos="890"/>
        <p:guide pos="2699"/>
      </p:guideLst>
    </p:cSldViewPr>
  </p:slideViewPr>
  <p:outlineViewPr>
    <p:cViewPr>
      <p:scale>
        <a:sx n="33" d="100"/>
        <a:sy n="33" d="100"/>
      </p:scale>
      <p:origin x="42"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936" y="-84"/>
      </p:cViewPr>
      <p:guideLst>
        <p:guide orient="horz" pos="3126"/>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1" Type="http://schemas.openxmlformats.org/officeDocument/2006/relationships/oleObject" Target="file:///C:\Users\cbourguelle\Documents\hCRR\autres%20concertations%20sociales\sectorielle%20avocat\Copie%20de%20CNBF-V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manualLayout>
          <c:xMode val="edge"/>
          <c:yMode val="edge"/>
          <c:x val="0.21009711286089242"/>
          <c:y val="2.7777777777777776E-2"/>
        </c:manualLayout>
      </c:layout>
      <c:overlay val="0"/>
    </c:title>
    <c:autoTitleDeleted val="0"/>
    <c:plotArea>
      <c:layout/>
      <c:barChart>
        <c:barDir val="col"/>
        <c:grouping val="clustered"/>
        <c:varyColors val="0"/>
        <c:ser>
          <c:idx val="1"/>
          <c:order val="0"/>
          <c:tx>
            <c:strRef>
              <c:f>Feuil3!$E$1</c:f>
              <c:strCache>
                <c:ptCount val="1"/>
                <c:pt idx="0">
                  <c:v>Taux de cotisation retraite</c:v>
                </c:pt>
              </c:strCache>
            </c:strRef>
          </c:tx>
          <c:invertIfNegative val="0"/>
          <c:dLbls>
            <c:spPr>
              <a:noFill/>
              <a:ln>
                <a:noFill/>
              </a:ln>
              <a:effectLst/>
            </c:spPr>
            <c:txPr>
              <a:bodyPr/>
              <a:lstStyle/>
              <a:p>
                <a:pPr>
                  <a:defRPr sz="900" baseline="0"/>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Feuil3!$D$3:$D$24</c:f>
              <c:numCache>
                <c:formatCode>General</c:formatCode>
                <c:ptCount val="22"/>
                <c:pt idx="0">
                  <c:v>2019</c:v>
                </c:pt>
                <c:pt idx="1">
                  <c:v>2020</c:v>
                </c:pt>
                <c:pt idx="2">
                  <c:v>2021</c:v>
                </c:pt>
                <c:pt idx="3">
                  <c:v>2022</c:v>
                </c:pt>
                <c:pt idx="4">
                  <c:v>2023</c:v>
                </c:pt>
                <c:pt idx="5">
                  <c:v>2024</c:v>
                </c:pt>
                <c:pt idx="6">
                  <c:v>2025</c:v>
                </c:pt>
                <c:pt idx="7">
                  <c:v>2026</c:v>
                </c:pt>
                <c:pt idx="8">
                  <c:v>2027</c:v>
                </c:pt>
                <c:pt idx="9">
                  <c:v>2028</c:v>
                </c:pt>
                <c:pt idx="10">
                  <c:v>2029</c:v>
                </c:pt>
                <c:pt idx="11">
                  <c:v>2030</c:v>
                </c:pt>
                <c:pt idx="12">
                  <c:v>2031</c:v>
                </c:pt>
                <c:pt idx="13">
                  <c:v>2032</c:v>
                </c:pt>
                <c:pt idx="14">
                  <c:v>2033</c:v>
                </c:pt>
                <c:pt idx="15">
                  <c:v>2034</c:v>
                </c:pt>
                <c:pt idx="16">
                  <c:v>2035</c:v>
                </c:pt>
                <c:pt idx="17">
                  <c:v>2036</c:v>
                </c:pt>
                <c:pt idx="18">
                  <c:v>2037</c:v>
                </c:pt>
                <c:pt idx="19">
                  <c:v>2038</c:v>
                </c:pt>
                <c:pt idx="20">
                  <c:v>2039</c:v>
                </c:pt>
                <c:pt idx="21">
                  <c:v>2040</c:v>
                </c:pt>
              </c:numCache>
            </c:numRef>
          </c:cat>
          <c:val>
            <c:numRef>
              <c:f>Feuil3!$E$3:$E$24</c:f>
              <c:numCache>
                <c:formatCode>0.0%</c:formatCode>
                <c:ptCount val="22"/>
                <c:pt idx="0" formatCode="0%">
                  <c:v>0.14000000000000001</c:v>
                </c:pt>
                <c:pt idx="1">
                  <c:v>0.1421</c:v>
                </c:pt>
                <c:pt idx="2">
                  <c:v>0.14419999999999999</c:v>
                </c:pt>
                <c:pt idx="3">
                  <c:v>0.21229999999999999</c:v>
                </c:pt>
                <c:pt idx="4">
                  <c:v>0.21439999999999998</c:v>
                </c:pt>
                <c:pt idx="5">
                  <c:v>0.21649999999999997</c:v>
                </c:pt>
                <c:pt idx="6">
                  <c:v>0.21859999999999996</c:v>
                </c:pt>
                <c:pt idx="7">
                  <c:v>0.22069999999999995</c:v>
                </c:pt>
                <c:pt idx="8">
                  <c:v>0.22279999999999994</c:v>
                </c:pt>
                <c:pt idx="9">
                  <c:v>0.22489999999999993</c:v>
                </c:pt>
                <c:pt idx="10">
                  <c:v>0.22699999999999992</c:v>
                </c:pt>
                <c:pt idx="11">
                  <c:v>0.23190909090909093</c:v>
                </c:pt>
                <c:pt idx="12">
                  <c:v>0.23681818181818182</c:v>
                </c:pt>
                <c:pt idx="13">
                  <c:v>0.24172727272727274</c:v>
                </c:pt>
                <c:pt idx="14">
                  <c:v>0.24663636363636365</c:v>
                </c:pt>
                <c:pt idx="15">
                  <c:v>0.25154545454545457</c:v>
                </c:pt>
                <c:pt idx="16">
                  <c:v>0.25645454545454549</c:v>
                </c:pt>
                <c:pt idx="17">
                  <c:v>0.26136363636363635</c:v>
                </c:pt>
                <c:pt idx="18">
                  <c:v>0.26627272727272727</c:v>
                </c:pt>
                <c:pt idx="19">
                  <c:v>0.27118181818181819</c:v>
                </c:pt>
                <c:pt idx="20">
                  <c:v>0.27609090909090911</c:v>
                </c:pt>
                <c:pt idx="21">
                  <c:v>0.28100000000000003</c:v>
                </c:pt>
              </c:numCache>
            </c:numRef>
          </c:val>
          <c:extLst xmlns:c16r2="http://schemas.microsoft.com/office/drawing/2015/06/chart">
            <c:ext xmlns:c16="http://schemas.microsoft.com/office/drawing/2014/chart" uri="{C3380CC4-5D6E-409C-BE32-E72D297353CC}">
              <c16:uniqueId val="{00000000-12DF-4474-B64E-81793D28837D}"/>
            </c:ext>
          </c:extLst>
        </c:ser>
        <c:dLbls>
          <c:showLegendKey val="0"/>
          <c:showVal val="0"/>
          <c:showCatName val="0"/>
          <c:showSerName val="0"/>
          <c:showPercent val="0"/>
          <c:showBubbleSize val="0"/>
        </c:dLbls>
        <c:gapWidth val="150"/>
        <c:axId val="37703040"/>
        <c:axId val="37717120"/>
      </c:barChart>
      <c:catAx>
        <c:axId val="37703040"/>
        <c:scaling>
          <c:orientation val="minMax"/>
        </c:scaling>
        <c:delete val="0"/>
        <c:axPos val="b"/>
        <c:numFmt formatCode="General" sourceLinked="1"/>
        <c:majorTickMark val="out"/>
        <c:minorTickMark val="none"/>
        <c:tickLblPos val="nextTo"/>
        <c:crossAx val="37717120"/>
        <c:crosses val="autoZero"/>
        <c:auto val="1"/>
        <c:lblAlgn val="ctr"/>
        <c:lblOffset val="100"/>
        <c:noMultiLvlLbl val="0"/>
      </c:catAx>
      <c:valAx>
        <c:axId val="37717120"/>
        <c:scaling>
          <c:orientation val="minMax"/>
          <c:max val="0.4"/>
          <c:min val="0"/>
        </c:scaling>
        <c:delete val="0"/>
        <c:axPos val="l"/>
        <c:majorGridlines/>
        <c:numFmt formatCode="0.0%" sourceLinked="0"/>
        <c:majorTickMark val="out"/>
        <c:minorTickMark val="none"/>
        <c:tickLblPos val="nextTo"/>
        <c:crossAx val="37703040"/>
        <c:crosses val="autoZero"/>
        <c:crossBetween val="between"/>
      </c:valAx>
    </c:plotArea>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6827325179438147E-2"/>
          <c:y val="9.1427305014848997E-2"/>
          <c:w val="0.89731886083491685"/>
          <c:h val="0.79457873374756616"/>
        </c:manualLayout>
      </c:layout>
      <c:barChart>
        <c:barDir val="col"/>
        <c:grouping val="stacked"/>
        <c:varyColors val="0"/>
        <c:ser>
          <c:idx val="1"/>
          <c:order val="0"/>
          <c:tx>
            <c:strRef>
              <c:f>Feuil3!$E$71</c:f>
              <c:strCache>
                <c:ptCount val="1"/>
                <c:pt idx="0">
                  <c:v>Taux de cotisation retraite assuré</c:v>
                </c:pt>
              </c:strCache>
            </c:strRef>
          </c:tx>
          <c:invertIfNegative val="0"/>
          <c:cat>
            <c:numRef>
              <c:f>Feuil3!$D$3:$D$24</c:f>
              <c:numCache>
                <c:formatCode>General</c:formatCode>
                <c:ptCount val="22"/>
                <c:pt idx="0">
                  <c:v>2019</c:v>
                </c:pt>
                <c:pt idx="1">
                  <c:v>2020</c:v>
                </c:pt>
                <c:pt idx="2">
                  <c:v>2021</c:v>
                </c:pt>
                <c:pt idx="3">
                  <c:v>2022</c:v>
                </c:pt>
                <c:pt idx="4">
                  <c:v>2023</c:v>
                </c:pt>
                <c:pt idx="5">
                  <c:v>2024</c:v>
                </c:pt>
                <c:pt idx="6">
                  <c:v>2025</c:v>
                </c:pt>
                <c:pt idx="7">
                  <c:v>2026</c:v>
                </c:pt>
                <c:pt idx="8">
                  <c:v>2027</c:v>
                </c:pt>
                <c:pt idx="9">
                  <c:v>2028</c:v>
                </c:pt>
                <c:pt idx="10">
                  <c:v>2029</c:v>
                </c:pt>
                <c:pt idx="11">
                  <c:v>2030</c:v>
                </c:pt>
                <c:pt idx="12">
                  <c:v>2031</c:v>
                </c:pt>
                <c:pt idx="13">
                  <c:v>2032</c:v>
                </c:pt>
                <c:pt idx="14">
                  <c:v>2033</c:v>
                </c:pt>
                <c:pt idx="15">
                  <c:v>2034</c:v>
                </c:pt>
                <c:pt idx="16">
                  <c:v>2035</c:v>
                </c:pt>
                <c:pt idx="17">
                  <c:v>2036</c:v>
                </c:pt>
                <c:pt idx="18">
                  <c:v>2037</c:v>
                </c:pt>
                <c:pt idx="19">
                  <c:v>2038</c:v>
                </c:pt>
                <c:pt idx="20">
                  <c:v>2039</c:v>
                </c:pt>
                <c:pt idx="21">
                  <c:v>2040</c:v>
                </c:pt>
              </c:numCache>
            </c:numRef>
          </c:cat>
          <c:val>
            <c:numRef>
              <c:f>Feuil3!$E$73:$E$94</c:f>
              <c:numCache>
                <c:formatCode>0.0%</c:formatCode>
                <c:ptCount val="22"/>
                <c:pt idx="0" formatCode="0%">
                  <c:v>0.14000000000000001</c:v>
                </c:pt>
                <c:pt idx="1">
                  <c:v>0.1421</c:v>
                </c:pt>
                <c:pt idx="2">
                  <c:v>0.14419999999999999</c:v>
                </c:pt>
                <c:pt idx="3">
                  <c:v>0.21229999999999999</c:v>
                </c:pt>
                <c:pt idx="4">
                  <c:v>0.21439999999999998</c:v>
                </c:pt>
                <c:pt idx="5">
                  <c:v>0.21649999999999997</c:v>
                </c:pt>
                <c:pt idx="6">
                  <c:v>0.21859999999999996</c:v>
                </c:pt>
                <c:pt idx="7">
                  <c:v>0.22069999999999995</c:v>
                </c:pt>
                <c:pt idx="8">
                  <c:v>0.22279999999999994</c:v>
                </c:pt>
                <c:pt idx="9">
                  <c:v>0.22489999999999993</c:v>
                </c:pt>
                <c:pt idx="10">
                  <c:v>0.22699999999999992</c:v>
                </c:pt>
                <c:pt idx="11">
                  <c:v>0.22700000000000001</c:v>
                </c:pt>
                <c:pt idx="12">
                  <c:v>0.22700000000000001</c:v>
                </c:pt>
                <c:pt idx="13">
                  <c:v>0.22700000000000001</c:v>
                </c:pt>
                <c:pt idx="14">
                  <c:v>0.22700000000000001</c:v>
                </c:pt>
                <c:pt idx="15">
                  <c:v>0.22700000000000001</c:v>
                </c:pt>
                <c:pt idx="16">
                  <c:v>0.22700000000000001</c:v>
                </c:pt>
                <c:pt idx="17">
                  <c:v>0.22700000000000001</c:v>
                </c:pt>
                <c:pt idx="18">
                  <c:v>0.22700000000000001</c:v>
                </c:pt>
                <c:pt idx="19">
                  <c:v>0.22700000000000001</c:v>
                </c:pt>
                <c:pt idx="20">
                  <c:v>0.22700000000000001</c:v>
                </c:pt>
                <c:pt idx="21">
                  <c:v>0.22700000000000001</c:v>
                </c:pt>
              </c:numCache>
            </c:numRef>
          </c:val>
          <c:extLst xmlns:c16r2="http://schemas.microsoft.com/office/drawing/2015/06/chart">
            <c:ext xmlns:c16="http://schemas.microsoft.com/office/drawing/2014/chart" uri="{C3380CC4-5D6E-409C-BE32-E72D297353CC}">
              <c16:uniqueId val="{00000000-8F99-4C9B-AD8D-A9055C1A9D3A}"/>
            </c:ext>
          </c:extLst>
        </c:ser>
        <c:ser>
          <c:idx val="0"/>
          <c:order val="1"/>
          <c:tx>
            <c:strRef>
              <c:f>Feuil3!$F$71</c:f>
              <c:strCache>
                <c:ptCount val="1"/>
                <c:pt idx="0">
                  <c:v>solidarité</c:v>
                </c:pt>
              </c:strCache>
            </c:strRef>
          </c:tx>
          <c:invertIfNegative val="0"/>
          <c:dLbls>
            <c:spPr>
              <a:noFill/>
              <a:ln>
                <a:noFill/>
              </a:ln>
              <a:effectLst/>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val>
            <c:numRef>
              <c:f>Feuil3!$F$73:$F$94</c:f>
              <c:numCache>
                <c:formatCode>General</c:formatCode>
                <c:ptCount val="22"/>
                <c:pt idx="11" formatCode="0.0%">
                  <c:v>4.9090909090909098E-3</c:v>
                </c:pt>
                <c:pt idx="12" formatCode="0.0%">
                  <c:v>9.8181818181818196E-3</c:v>
                </c:pt>
                <c:pt idx="13" formatCode="0.0%">
                  <c:v>1.4727272727272729E-2</c:v>
                </c:pt>
                <c:pt idx="14" formatCode="0.0%">
                  <c:v>1.9636363636363639E-2</c:v>
                </c:pt>
                <c:pt idx="15" formatCode="0.0%">
                  <c:v>2.4545454545454551E-2</c:v>
                </c:pt>
                <c:pt idx="16" formatCode="0.0%">
                  <c:v>2.9454545454545462E-2</c:v>
                </c:pt>
                <c:pt idx="17" formatCode="0.0%">
                  <c:v>3.4363636363636374E-2</c:v>
                </c:pt>
                <c:pt idx="18" formatCode="0.0%">
                  <c:v>3.9272727272727286E-2</c:v>
                </c:pt>
                <c:pt idx="19" formatCode="0.0%">
                  <c:v>4.4181818181818197E-2</c:v>
                </c:pt>
                <c:pt idx="20" formatCode="0.0%">
                  <c:v>4.9090909090909109E-2</c:v>
                </c:pt>
                <c:pt idx="21" formatCode="0.0%">
                  <c:v>5.400000000000002E-2</c:v>
                </c:pt>
              </c:numCache>
            </c:numRef>
          </c:val>
          <c:extLst xmlns:c16r2="http://schemas.microsoft.com/office/drawing/2015/06/chart">
            <c:ext xmlns:c16="http://schemas.microsoft.com/office/drawing/2014/chart" uri="{C3380CC4-5D6E-409C-BE32-E72D297353CC}">
              <c16:uniqueId val="{00000001-8F99-4C9B-AD8D-A9055C1A9D3A}"/>
            </c:ext>
          </c:extLst>
        </c:ser>
        <c:dLbls>
          <c:showLegendKey val="0"/>
          <c:showVal val="0"/>
          <c:showCatName val="0"/>
          <c:showSerName val="0"/>
          <c:showPercent val="0"/>
          <c:showBubbleSize val="0"/>
        </c:dLbls>
        <c:gapWidth val="150"/>
        <c:overlap val="100"/>
        <c:axId val="43702144"/>
        <c:axId val="43703680"/>
      </c:barChart>
      <c:catAx>
        <c:axId val="43702144"/>
        <c:scaling>
          <c:orientation val="minMax"/>
        </c:scaling>
        <c:delete val="0"/>
        <c:axPos val="b"/>
        <c:numFmt formatCode="General" sourceLinked="1"/>
        <c:majorTickMark val="out"/>
        <c:minorTickMark val="none"/>
        <c:tickLblPos val="nextTo"/>
        <c:crossAx val="43703680"/>
        <c:crosses val="autoZero"/>
        <c:auto val="1"/>
        <c:lblAlgn val="ctr"/>
        <c:lblOffset val="100"/>
        <c:noMultiLvlLbl val="0"/>
      </c:catAx>
      <c:valAx>
        <c:axId val="43703680"/>
        <c:scaling>
          <c:orientation val="minMax"/>
          <c:max val="0.4"/>
          <c:min val="5.000000000000001E-2"/>
        </c:scaling>
        <c:delete val="0"/>
        <c:axPos val="l"/>
        <c:majorGridlines/>
        <c:numFmt formatCode="0.0%" sourceLinked="0"/>
        <c:majorTickMark val="out"/>
        <c:minorTickMark val="none"/>
        <c:tickLblPos val="nextTo"/>
        <c:crossAx val="43702144"/>
        <c:crosses val="autoZero"/>
        <c:crossBetween val="between"/>
      </c:valAx>
    </c:plotArea>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layout>
        <c:manualLayout>
          <c:xMode val="edge"/>
          <c:yMode val="edge"/>
          <c:x val="0.21009711286089242"/>
          <c:y val="2.7777777777777776E-2"/>
        </c:manualLayout>
      </c:layout>
      <c:overlay val="0"/>
      <c:txPr>
        <a:bodyPr/>
        <a:lstStyle/>
        <a:p>
          <a:pPr>
            <a:defRPr sz="1200"/>
          </a:pPr>
          <a:endParaRPr lang="fr-FR"/>
        </a:p>
      </c:txPr>
    </c:title>
    <c:autoTitleDeleted val="0"/>
    <c:plotArea>
      <c:layout/>
      <c:barChart>
        <c:barDir val="col"/>
        <c:grouping val="clustered"/>
        <c:varyColors val="0"/>
        <c:ser>
          <c:idx val="1"/>
          <c:order val="0"/>
          <c:tx>
            <c:strRef>
              <c:f>Feuil3!$G$71</c:f>
              <c:strCache>
                <c:ptCount val="1"/>
                <c:pt idx="0">
                  <c:v>taux de cotisation global assuré</c:v>
                </c:pt>
              </c:strCache>
            </c:strRef>
          </c:tx>
          <c:spPr>
            <a:solidFill>
              <a:srgbClr val="92D050"/>
            </a:solidFill>
          </c:spPr>
          <c:invertIfNegative val="0"/>
          <c:dLbls>
            <c:spPr>
              <a:noFill/>
              <a:ln>
                <a:noFill/>
              </a:ln>
              <a:effectLst/>
            </c:spPr>
            <c:txPr>
              <a:bodyPr/>
              <a:lstStyle/>
              <a:p>
                <a:pPr>
                  <a:defRPr sz="800" baseline="0"/>
                </a:pPr>
                <a:endParaRPr lang="fr-FR"/>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numRef>
              <c:f>Feuil3!$D$73:$D$94</c:f>
              <c:numCache>
                <c:formatCode>General</c:formatCode>
                <c:ptCount val="22"/>
                <c:pt idx="0">
                  <c:v>2019</c:v>
                </c:pt>
                <c:pt idx="1">
                  <c:v>2020</c:v>
                </c:pt>
                <c:pt idx="2">
                  <c:v>2021</c:v>
                </c:pt>
                <c:pt idx="3">
                  <c:v>2022</c:v>
                </c:pt>
                <c:pt idx="4">
                  <c:v>2023</c:v>
                </c:pt>
                <c:pt idx="5">
                  <c:v>2024</c:v>
                </c:pt>
                <c:pt idx="6">
                  <c:v>2025</c:v>
                </c:pt>
                <c:pt idx="7">
                  <c:v>2026</c:v>
                </c:pt>
                <c:pt idx="8">
                  <c:v>2027</c:v>
                </c:pt>
                <c:pt idx="9">
                  <c:v>2028</c:v>
                </c:pt>
                <c:pt idx="10">
                  <c:v>2029</c:v>
                </c:pt>
                <c:pt idx="11">
                  <c:v>2030</c:v>
                </c:pt>
                <c:pt idx="12">
                  <c:v>2031</c:v>
                </c:pt>
                <c:pt idx="13">
                  <c:v>2032</c:v>
                </c:pt>
                <c:pt idx="14">
                  <c:v>2033</c:v>
                </c:pt>
                <c:pt idx="15">
                  <c:v>2034</c:v>
                </c:pt>
                <c:pt idx="16">
                  <c:v>2035</c:v>
                </c:pt>
                <c:pt idx="17">
                  <c:v>2036</c:v>
                </c:pt>
                <c:pt idx="18">
                  <c:v>2037</c:v>
                </c:pt>
                <c:pt idx="19">
                  <c:v>2038</c:v>
                </c:pt>
                <c:pt idx="20">
                  <c:v>2039</c:v>
                </c:pt>
                <c:pt idx="21">
                  <c:v>2040</c:v>
                </c:pt>
              </c:numCache>
            </c:numRef>
          </c:cat>
          <c:val>
            <c:numRef>
              <c:f>Feuil3!$G$73:$G$94</c:f>
              <c:numCache>
                <c:formatCode>0.0%</c:formatCode>
                <c:ptCount val="22"/>
                <c:pt idx="0">
                  <c:v>0.311</c:v>
                </c:pt>
                <c:pt idx="1">
                  <c:v>0.31309999999999999</c:v>
                </c:pt>
                <c:pt idx="2">
                  <c:v>0.31519999999999998</c:v>
                </c:pt>
                <c:pt idx="3">
                  <c:v>0.315</c:v>
                </c:pt>
                <c:pt idx="4">
                  <c:v>0.31785714285714284</c:v>
                </c:pt>
                <c:pt idx="5">
                  <c:v>0.32071428571428567</c:v>
                </c:pt>
                <c:pt idx="6">
                  <c:v>0.32357142857142851</c:v>
                </c:pt>
                <c:pt idx="7">
                  <c:v>0.32642857142857135</c:v>
                </c:pt>
                <c:pt idx="8">
                  <c:v>0.32928571428571418</c:v>
                </c:pt>
                <c:pt idx="9">
                  <c:v>0.33214285714285702</c:v>
                </c:pt>
                <c:pt idx="10">
                  <c:v>0.33500000000000002</c:v>
                </c:pt>
                <c:pt idx="11">
                  <c:v>0.33500000000000002</c:v>
                </c:pt>
                <c:pt idx="12">
                  <c:v>0.33500000000000002</c:v>
                </c:pt>
                <c:pt idx="13">
                  <c:v>0.33500000000000002</c:v>
                </c:pt>
                <c:pt idx="14">
                  <c:v>0.33500000000000002</c:v>
                </c:pt>
                <c:pt idx="15">
                  <c:v>0.33500000000000002</c:v>
                </c:pt>
                <c:pt idx="16">
                  <c:v>0.33500000000000002</c:v>
                </c:pt>
                <c:pt idx="17">
                  <c:v>0.33500000000000002</c:v>
                </c:pt>
                <c:pt idx="18">
                  <c:v>0.33500000000000002</c:v>
                </c:pt>
                <c:pt idx="19">
                  <c:v>0.33500000000000002</c:v>
                </c:pt>
                <c:pt idx="20">
                  <c:v>0.33500000000000002</c:v>
                </c:pt>
                <c:pt idx="21">
                  <c:v>0.33500000000000002</c:v>
                </c:pt>
              </c:numCache>
            </c:numRef>
          </c:val>
          <c:extLst xmlns:c16r2="http://schemas.microsoft.com/office/drawing/2015/06/chart">
            <c:ext xmlns:c16="http://schemas.microsoft.com/office/drawing/2014/chart" uri="{C3380CC4-5D6E-409C-BE32-E72D297353CC}">
              <c16:uniqueId val="{00000000-EDE1-4752-8ED6-9452B55C9E1C}"/>
            </c:ext>
          </c:extLst>
        </c:ser>
        <c:dLbls>
          <c:showLegendKey val="0"/>
          <c:showVal val="0"/>
          <c:showCatName val="0"/>
          <c:showSerName val="0"/>
          <c:showPercent val="0"/>
          <c:showBubbleSize val="0"/>
        </c:dLbls>
        <c:gapWidth val="150"/>
        <c:axId val="43846272"/>
        <c:axId val="43852160"/>
      </c:barChart>
      <c:catAx>
        <c:axId val="43846272"/>
        <c:scaling>
          <c:orientation val="minMax"/>
        </c:scaling>
        <c:delete val="0"/>
        <c:axPos val="b"/>
        <c:numFmt formatCode="General" sourceLinked="1"/>
        <c:majorTickMark val="out"/>
        <c:minorTickMark val="none"/>
        <c:tickLblPos val="nextTo"/>
        <c:crossAx val="43852160"/>
        <c:crosses val="autoZero"/>
        <c:auto val="1"/>
        <c:lblAlgn val="ctr"/>
        <c:lblOffset val="100"/>
        <c:noMultiLvlLbl val="0"/>
      </c:catAx>
      <c:valAx>
        <c:axId val="43852160"/>
        <c:scaling>
          <c:orientation val="minMax"/>
          <c:max val="0.5"/>
          <c:min val="0.2"/>
        </c:scaling>
        <c:delete val="0"/>
        <c:axPos val="l"/>
        <c:majorGridlines/>
        <c:numFmt formatCode="0.0%" sourceLinked="0"/>
        <c:majorTickMark val="out"/>
        <c:minorTickMark val="none"/>
        <c:tickLblPos val="nextTo"/>
        <c:crossAx val="43846272"/>
        <c:crosses val="autoZero"/>
        <c:crossBetween val="between"/>
      </c:valAx>
    </c:plotArea>
    <c:plotVisOnly val="1"/>
    <c:dispBlanksAs val="gap"/>
    <c:showDLblsOverMax val="0"/>
  </c:chart>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2291338325744752E-2"/>
          <c:y val="6.1081164873625943E-2"/>
          <c:w val="0.91674647575629875"/>
          <c:h val="0.83222706320151185"/>
        </c:manualLayout>
      </c:layout>
      <c:barChart>
        <c:barDir val="col"/>
        <c:grouping val="stacked"/>
        <c:varyColors val="0"/>
        <c:ser>
          <c:idx val="1"/>
          <c:order val="0"/>
          <c:tx>
            <c:strRef>
              <c:f>Feuil3!$E$112</c:f>
              <c:strCache>
                <c:ptCount val="1"/>
                <c:pt idx="0">
                  <c:v>Taux de cotisation retraite</c:v>
                </c:pt>
              </c:strCache>
            </c:strRef>
          </c:tx>
          <c:invertIfNegative val="0"/>
          <c:cat>
            <c:numRef>
              <c:f>Feuil3!$D$114:$D$149</c:f>
              <c:numCache>
                <c:formatCode>General</c:formatCode>
                <c:ptCount val="36"/>
                <c:pt idx="0">
                  <c:v>2019</c:v>
                </c:pt>
                <c:pt idx="1">
                  <c:v>2020</c:v>
                </c:pt>
                <c:pt idx="2">
                  <c:v>2021</c:v>
                </c:pt>
                <c:pt idx="3">
                  <c:v>2022</c:v>
                </c:pt>
                <c:pt idx="4">
                  <c:v>2023</c:v>
                </c:pt>
                <c:pt idx="5">
                  <c:v>2024</c:v>
                </c:pt>
                <c:pt idx="6">
                  <c:v>2025</c:v>
                </c:pt>
                <c:pt idx="7">
                  <c:v>2026</c:v>
                </c:pt>
                <c:pt idx="8">
                  <c:v>2027</c:v>
                </c:pt>
                <c:pt idx="9">
                  <c:v>2028</c:v>
                </c:pt>
                <c:pt idx="10">
                  <c:v>2029</c:v>
                </c:pt>
                <c:pt idx="11">
                  <c:v>2030</c:v>
                </c:pt>
                <c:pt idx="12">
                  <c:v>2031</c:v>
                </c:pt>
                <c:pt idx="13">
                  <c:v>2032</c:v>
                </c:pt>
                <c:pt idx="14">
                  <c:v>2033</c:v>
                </c:pt>
                <c:pt idx="15">
                  <c:v>2034</c:v>
                </c:pt>
                <c:pt idx="16">
                  <c:v>2035</c:v>
                </c:pt>
                <c:pt idx="17">
                  <c:v>2036</c:v>
                </c:pt>
                <c:pt idx="18">
                  <c:v>2037</c:v>
                </c:pt>
                <c:pt idx="19">
                  <c:v>2038</c:v>
                </c:pt>
                <c:pt idx="20">
                  <c:v>2039</c:v>
                </c:pt>
                <c:pt idx="21">
                  <c:v>2040</c:v>
                </c:pt>
                <c:pt idx="22">
                  <c:v>2041</c:v>
                </c:pt>
                <c:pt idx="23">
                  <c:v>2042</c:v>
                </c:pt>
                <c:pt idx="24">
                  <c:v>2043</c:v>
                </c:pt>
                <c:pt idx="25">
                  <c:v>2044</c:v>
                </c:pt>
                <c:pt idx="26">
                  <c:v>2045</c:v>
                </c:pt>
                <c:pt idx="27">
                  <c:v>2046</c:v>
                </c:pt>
                <c:pt idx="28">
                  <c:v>2047</c:v>
                </c:pt>
                <c:pt idx="29">
                  <c:v>2048</c:v>
                </c:pt>
                <c:pt idx="30">
                  <c:v>2049</c:v>
                </c:pt>
                <c:pt idx="31">
                  <c:v>2050</c:v>
                </c:pt>
                <c:pt idx="32">
                  <c:v>2051</c:v>
                </c:pt>
                <c:pt idx="33">
                  <c:v>2052</c:v>
                </c:pt>
                <c:pt idx="34">
                  <c:v>2053</c:v>
                </c:pt>
                <c:pt idx="35">
                  <c:v>2054</c:v>
                </c:pt>
              </c:numCache>
            </c:numRef>
          </c:cat>
          <c:val>
            <c:numRef>
              <c:f>Feuil3!$E$114:$E$149</c:f>
              <c:numCache>
                <c:formatCode>0.0%</c:formatCode>
                <c:ptCount val="36"/>
                <c:pt idx="0" formatCode="0%">
                  <c:v>0.14000000000000001</c:v>
                </c:pt>
                <c:pt idx="1">
                  <c:v>0.1421</c:v>
                </c:pt>
                <c:pt idx="2">
                  <c:v>0.14419999999999999</c:v>
                </c:pt>
                <c:pt idx="3">
                  <c:v>0.21229999999999999</c:v>
                </c:pt>
                <c:pt idx="4">
                  <c:v>0.21439999999999998</c:v>
                </c:pt>
                <c:pt idx="5">
                  <c:v>0.21649999999999997</c:v>
                </c:pt>
                <c:pt idx="6">
                  <c:v>0.21859999999999996</c:v>
                </c:pt>
                <c:pt idx="7">
                  <c:v>0.22069999999999995</c:v>
                </c:pt>
                <c:pt idx="8">
                  <c:v>0.22279999999999994</c:v>
                </c:pt>
                <c:pt idx="9">
                  <c:v>0.22489999999999993</c:v>
                </c:pt>
                <c:pt idx="10">
                  <c:v>0.22699999999999992</c:v>
                </c:pt>
                <c:pt idx="11">
                  <c:v>0.2291</c:v>
                </c:pt>
                <c:pt idx="12">
                  <c:v>0.23120000000000002</c:v>
                </c:pt>
                <c:pt idx="13">
                  <c:v>0.23330000000000001</c:v>
                </c:pt>
                <c:pt idx="14">
                  <c:v>0.2354</c:v>
                </c:pt>
                <c:pt idx="15">
                  <c:v>0.23750000000000002</c:v>
                </c:pt>
                <c:pt idx="16">
                  <c:v>0.23960000000000001</c:v>
                </c:pt>
                <c:pt idx="17">
                  <c:v>0.2417</c:v>
                </c:pt>
                <c:pt idx="18">
                  <c:v>0.24380000000000002</c:v>
                </c:pt>
                <c:pt idx="19">
                  <c:v>0.24590000000000001</c:v>
                </c:pt>
                <c:pt idx="20">
                  <c:v>0.248</c:v>
                </c:pt>
                <c:pt idx="21">
                  <c:v>0.25009999999999999</c:v>
                </c:pt>
                <c:pt idx="22">
                  <c:v>0.25220000000000004</c:v>
                </c:pt>
                <c:pt idx="23">
                  <c:v>0.25430000000000003</c:v>
                </c:pt>
                <c:pt idx="24">
                  <c:v>0.25640000000000002</c:v>
                </c:pt>
                <c:pt idx="25">
                  <c:v>0.25850000000000001</c:v>
                </c:pt>
                <c:pt idx="26">
                  <c:v>0.2606</c:v>
                </c:pt>
                <c:pt idx="27">
                  <c:v>0.26269999999999999</c:v>
                </c:pt>
                <c:pt idx="28">
                  <c:v>0.26480000000000004</c:v>
                </c:pt>
                <c:pt idx="29">
                  <c:v>0.26690000000000003</c:v>
                </c:pt>
                <c:pt idx="30">
                  <c:v>0.26900000000000002</c:v>
                </c:pt>
                <c:pt idx="31">
                  <c:v>0.27110000000000001</c:v>
                </c:pt>
                <c:pt idx="32">
                  <c:v>0.2732</c:v>
                </c:pt>
                <c:pt idx="33">
                  <c:v>0.27529999999999999</c:v>
                </c:pt>
                <c:pt idx="34">
                  <c:v>0.27739999999999998</c:v>
                </c:pt>
                <c:pt idx="35">
                  <c:v>0.27949999999999997</c:v>
                </c:pt>
              </c:numCache>
            </c:numRef>
          </c:val>
          <c:extLst xmlns:c16r2="http://schemas.microsoft.com/office/drawing/2015/06/chart">
            <c:ext xmlns:c16="http://schemas.microsoft.com/office/drawing/2014/chart" uri="{C3380CC4-5D6E-409C-BE32-E72D297353CC}">
              <c16:uniqueId val="{00000000-90E4-44C6-A215-37A60A5CFF55}"/>
            </c:ext>
          </c:extLst>
        </c:ser>
        <c:ser>
          <c:idx val="0"/>
          <c:order val="1"/>
          <c:tx>
            <c:strRef>
              <c:f>Feuil3!$F$112</c:f>
              <c:strCache>
                <c:ptCount val="1"/>
                <c:pt idx="0">
                  <c:v>réserves</c:v>
                </c:pt>
              </c:strCache>
            </c:strRef>
          </c:tx>
          <c:invertIfNegative val="0"/>
          <c:cat>
            <c:numRef>
              <c:f>Feuil3!$D$114:$D$149</c:f>
              <c:numCache>
                <c:formatCode>General</c:formatCode>
                <c:ptCount val="36"/>
                <c:pt idx="0">
                  <c:v>2019</c:v>
                </c:pt>
                <c:pt idx="1">
                  <c:v>2020</c:v>
                </c:pt>
                <c:pt idx="2">
                  <c:v>2021</c:v>
                </c:pt>
                <c:pt idx="3">
                  <c:v>2022</c:v>
                </c:pt>
                <c:pt idx="4">
                  <c:v>2023</c:v>
                </c:pt>
                <c:pt idx="5">
                  <c:v>2024</c:v>
                </c:pt>
                <c:pt idx="6">
                  <c:v>2025</c:v>
                </c:pt>
                <c:pt idx="7">
                  <c:v>2026</c:v>
                </c:pt>
                <c:pt idx="8">
                  <c:v>2027</c:v>
                </c:pt>
                <c:pt idx="9">
                  <c:v>2028</c:v>
                </c:pt>
                <c:pt idx="10">
                  <c:v>2029</c:v>
                </c:pt>
                <c:pt idx="11">
                  <c:v>2030</c:v>
                </c:pt>
                <c:pt idx="12">
                  <c:v>2031</c:v>
                </c:pt>
                <c:pt idx="13">
                  <c:v>2032</c:v>
                </c:pt>
                <c:pt idx="14">
                  <c:v>2033</c:v>
                </c:pt>
                <c:pt idx="15">
                  <c:v>2034</c:v>
                </c:pt>
                <c:pt idx="16">
                  <c:v>2035</c:v>
                </c:pt>
                <c:pt idx="17">
                  <c:v>2036</c:v>
                </c:pt>
                <c:pt idx="18">
                  <c:v>2037</c:v>
                </c:pt>
                <c:pt idx="19">
                  <c:v>2038</c:v>
                </c:pt>
                <c:pt idx="20">
                  <c:v>2039</c:v>
                </c:pt>
                <c:pt idx="21">
                  <c:v>2040</c:v>
                </c:pt>
                <c:pt idx="22">
                  <c:v>2041</c:v>
                </c:pt>
                <c:pt idx="23">
                  <c:v>2042</c:v>
                </c:pt>
                <c:pt idx="24">
                  <c:v>2043</c:v>
                </c:pt>
                <c:pt idx="25">
                  <c:v>2044</c:v>
                </c:pt>
                <c:pt idx="26">
                  <c:v>2045</c:v>
                </c:pt>
                <c:pt idx="27">
                  <c:v>2046</c:v>
                </c:pt>
                <c:pt idx="28">
                  <c:v>2047</c:v>
                </c:pt>
                <c:pt idx="29">
                  <c:v>2048</c:v>
                </c:pt>
                <c:pt idx="30">
                  <c:v>2049</c:v>
                </c:pt>
                <c:pt idx="31">
                  <c:v>2050</c:v>
                </c:pt>
                <c:pt idx="32">
                  <c:v>2051</c:v>
                </c:pt>
                <c:pt idx="33">
                  <c:v>2052</c:v>
                </c:pt>
                <c:pt idx="34">
                  <c:v>2053</c:v>
                </c:pt>
                <c:pt idx="35">
                  <c:v>2054</c:v>
                </c:pt>
              </c:numCache>
            </c:numRef>
          </c:cat>
          <c:val>
            <c:numRef>
              <c:f>Feuil3!$F$114:$F$149</c:f>
              <c:numCache>
                <c:formatCode>General</c:formatCode>
                <c:ptCount val="36"/>
                <c:pt idx="11" formatCode="0.0%">
                  <c:v>2.8090909090909277E-3</c:v>
                </c:pt>
                <c:pt idx="12" formatCode="0.0%">
                  <c:v>5.6181818181818E-3</c:v>
                </c:pt>
                <c:pt idx="13" formatCode="0.0%">
                  <c:v>8.4272727272727277E-3</c:v>
                </c:pt>
                <c:pt idx="14" formatCode="0.0%">
                  <c:v>1.1236363636363655E-2</c:v>
                </c:pt>
                <c:pt idx="15" formatCode="0.0%">
                  <c:v>1.4045454545454555E-2</c:v>
                </c:pt>
                <c:pt idx="16" formatCode="0.0%">
                  <c:v>1.6854545454545483E-2</c:v>
                </c:pt>
                <c:pt idx="17" formatCode="0.0%">
                  <c:v>1.9663636363636355E-2</c:v>
                </c:pt>
                <c:pt idx="18" formatCode="0.0%">
                  <c:v>2.2472727272727255E-2</c:v>
                </c:pt>
                <c:pt idx="19" formatCode="0.0%">
                  <c:v>2.5281818181818183E-2</c:v>
                </c:pt>
                <c:pt idx="20" formatCode="0.0%">
                  <c:v>2.8090909090909111E-2</c:v>
                </c:pt>
                <c:pt idx="21" formatCode="0.0%">
                  <c:v>3.0900000000000039E-2</c:v>
                </c:pt>
                <c:pt idx="22" formatCode="0.0%">
                  <c:v>2.899999999999997E-2</c:v>
                </c:pt>
                <c:pt idx="23" formatCode="0.0%">
                  <c:v>2.6899999999999979E-2</c:v>
                </c:pt>
                <c:pt idx="24" formatCode="0.0%">
                  <c:v>2.4799999999999989E-2</c:v>
                </c:pt>
                <c:pt idx="25" formatCode="0.0%">
                  <c:v>2.2699999999999998E-2</c:v>
                </c:pt>
                <c:pt idx="26" formatCode="0.0%">
                  <c:v>2.0600000000000007E-2</c:v>
                </c:pt>
                <c:pt idx="27" formatCode="0.0%">
                  <c:v>1.8500000000000016E-2</c:v>
                </c:pt>
                <c:pt idx="28" formatCode="0.0%">
                  <c:v>1.639999999999997E-2</c:v>
                </c:pt>
                <c:pt idx="29" formatCode="0.0%">
                  <c:v>1.4299999999999979E-2</c:v>
                </c:pt>
                <c:pt idx="30" formatCode="0.0%">
                  <c:v>1.2199999999999989E-2</c:v>
                </c:pt>
                <c:pt idx="31" formatCode="0.0%">
                  <c:v>1.0099999999999998E-2</c:v>
                </c:pt>
                <c:pt idx="32" formatCode="0.0%">
                  <c:v>8.0000000000000071E-3</c:v>
                </c:pt>
                <c:pt idx="33" formatCode="0.0%">
                  <c:v>5.9000000000000163E-3</c:v>
                </c:pt>
                <c:pt idx="34" formatCode="0.0%">
                  <c:v>3.8000000000000256E-3</c:v>
                </c:pt>
                <c:pt idx="35" formatCode="0.0%">
                  <c:v>1.7000000000000348E-3</c:v>
                </c:pt>
              </c:numCache>
            </c:numRef>
          </c:val>
          <c:extLst xmlns:c16r2="http://schemas.microsoft.com/office/drawing/2015/06/chart">
            <c:ext xmlns:c16="http://schemas.microsoft.com/office/drawing/2014/chart" uri="{C3380CC4-5D6E-409C-BE32-E72D297353CC}">
              <c16:uniqueId val="{00000001-90E4-44C6-A215-37A60A5CFF55}"/>
            </c:ext>
          </c:extLst>
        </c:ser>
        <c:dLbls>
          <c:showLegendKey val="0"/>
          <c:showVal val="0"/>
          <c:showCatName val="0"/>
          <c:showSerName val="0"/>
          <c:showPercent val="0"/>
          <c:showBubbleSize val="0"/>
        </c:dLbls>
        <c:gapWidth val="150"/>
        <c:overlap val="100"/>
        <c:axId val="95013120"/>
        <c:axId val="96276480"/>
      </c:barChart>
      <c:catAx>
        <c:axId val="95013120"/>
        <c:scaling>
          <c:orientation val="minMax"/>
        </c:scaling>
        <c:delete val="0"/>
        <c:axPos val="b"/>
        <c:numFmt formatCode="General" sourceLinked="1"/>
        <c:majorTickMark val="out"/>
        <c:minorTickMark val="none"/>
        <c:tickLblPos val="nextTo"/>
        <c:txPr>
          <a:bodyPr/>
          <a:lstStyle/>
          <a:p>
            <a:pPr>
              <a:defRPr sz="800" baseline="0"/>
            </a:pPr>
            <a:endParaRPr lang="fr-FR"/>
          </a:p>
        </c:txPr>
        <c:crossAx val="96276480"/>
        <c:crosses val="autoZero"/>
        <c:auto val="1"/>
        <c:lblAlgn val="ctr"/>
        <c:lblOffset val="100"/>
        <c:noMultiLvlLbl val="0"/>
      </c:catAx>
      <c:valAx>
        <c:axId val="96276480"/>
        <c:scaling>
          <c:orientation val="minMax"/>
          <c:max val="0.4"/>
          <c:min val="0"/>
        </c:scaling>
        <c:delete val="0"/>
        <c:axPos val="l"/>
        <c:majorGridlines/>
        <c:numFmt formatCode="0.0%" sourceLinked="0"/>
        <c:majorTickMark val="out"/>
        <c:minorTickMark val="none"/>
        <c:tickLblPos val="nextTo"/>
        <c:crossAx val="95013120"/>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6332"/>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4" y="0"/>
            <a:ext cx="2971800" cy="496332"/>
          </a:xfrm>
          <a:prstGeom prst="rect">
            <a:avLst/>
          </a:prstGeom>
        </p:spPr>
        <p:txBody>
          <a:bodyPr vert="horz" lIns="91440" tIns="45720" rIns="91440" bIns="45720" rtlCol="0"/>
          <a:lstStyle>
            <a:lvl1pPr algn="r">
              <a:defRPr sz="1200"/>
            </a:lvl1pPr>
          </a:lstStyle>
          <a:p>
            <a:fld id="{80E7491C-9CB6-4B5A-BF7D-EB255467666C}" type="datetimeFigureOut">
              <a:rPr lang="fr-FR" smtClean="0"/>
              <a:t>05/02/2020</a:t>
            </a:fld>
            <a:endParaRPr lang="fr-FR" dirty="0"/>
          </a:p>
        </p:txBody>
      </p:sp>
      <p:sp>
        <p:nvSpPr>
          <p:cNvPr id="4" name="Espace réservé de l'image des diapositives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1" y="4715154"/>
            <a:ext cx="548640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71800" cy="496332"/>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4" y="9428583"/>
            <a:ext cx="2971800" cy="496332"/>
          </a:xfrm>
          <a:prstGeom prst="rect">
            <a:avLst/>
          </a:prstGeom>
        </p:spPr>
        <p:txBody>
          <a:bodyPr vert="horz" lIns="91440" tIns="45720" rIns="91440" bIns="45720" rtlCol="0" anchor="b"/>
          <a:lstStyle>
            <a:lvl1pPr algn="r">
              <a:defRPr sz="1200"/>
            </a:lvl1pPr>
          </a:lstStyle>
          <a:p>
            <a:fld id="{07ECA178-59AB-4850-88A1-A6BBDE983F10}" type="slidenum">
              <a:rPr lang="fr-FR" smtClean="0"/>
              <a:t>‹N°›</a:t>
            </a:fld>
            <a:endParaRPr lang="fr-FR" dirty="0"/>
          </a:p>
        </p:txBody>
      </p:sp>
    </p:spTree>
    <p:extLst>
      <p:ext uri="{BB962C8B-B14F-4D97-AF65-F5344CB8AC3E}">
        <p14:creationId xmlns:p14="http://schemas.microsoft.com/office/powerpoint/2010/main" val="1586441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7ECA178-59AB-4850-88A1-A6BBDE983F10}" type="slidenum">
              <a:rPr lang="fr-FR" smtClean="0">
                <a:solidFill>
                  <a:prstClr val="black"/>
                </a:solidFill>
              </a:rPr>
              <a:pPr/>
              <a:t>1</a:t>
            </a:fld>
            <a:endParaRPr lang="fr-FR" dirty="0">
              <a:solidFill>
                <a:prstClr val="black"/>
              </a:solidFill>
            </a:endParaRPr>
          </a:p>
        </p:txBody>
      </p:sp>
    </p:spTree>
    <p:extLst>
      <p:ext uri="{BB962C8B-B14F-4D97-AF65-F5344CB8AC3E}">
        <p14:creationId xmlns:p14="http://schemas.microsoft.com/office/powerpoint/2010/main" val="1311042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Espace réservé du numéro de diapositive 5"/>
          <p:cNvSpPr>
            <a:spLocks noGrp="1"/>
          </p:cNvSpPr>
          <p:nvPr>
            <p:ph type="sldNum" sz="quarter" idx="4"/>
          </p:nvPr>
        </p:nvSpPr>
        <p:spPr>
          <a:xfrm>
            <a:off x="-1548680" y="260648"/>
            <a:ext cx="2133600" cy="720080"/>
          </a:xfrm>
          <a:prstGeom prst="rect">
            <a:avLst/>
          </a:prstGeom>
          <a:solidFill>
            <a:schemeClr val="accent5"/>
          </a:solidFill>
        </p:spPr>
        <p:txBody>
          <a:bodyPr vert="horz" lIns="91440" tIns="45720" rIns="91440" bIns="45720" rtlCol="0" anchor="ctr"/>
          <a:lstStyle>
            <a:lvl1pPr algn="r">
              <a:defRPr sz="1600" b="1">
                <a:solidFill>
                  <a:schemeClr val="bg1"/>
                </a:solidFill>
              </a:defRPr>
            </a:lvl1pPr>
          </a:lstStyle>
          <a:p>
            <a:fld id="{D7C890DD-9BB9-4C90-B169-A9314ABE6AF9}" type="slidenum">
              <a:rPr lang="fr-FR" smtClean="0"/>
              <a:pPr/>
              <a:t>‹N°›</a:t>
            </a:fld>
            <a:endParaRPr lang="fr-FR" dirty="0"/>
          </a:p>
        </p:txBody>
      </p:sp>
      <p:sp>
        <p:nvSpPr>
          <p:cNvPr id="2" name="Titre 1"/>
          <p:cNvSpPr>
            <a:spLocks noGrp="1"/>
          </p:cNvSpPr>
          <p:nvPr>
            <p:ph type="ctrTitle"/>
          </p:nvPr>
        </p:nvSpPr>
        <p:spPr>
          <a:xfrm>
            <a:off x="-108520" y="0"/>
            <a:ext cx="9433048" cy="6957391"/>
          </a:xfrm>
        </p:spPr>
        <p:txBody>
          <a:bodyPr/>
          <a:lstStyle/>
          <a:p>
            <a:endParaRPr lang="fr-FR" dirty="0"/>
          </a:p>
        </p:txBody>
      </p:sp>
    </p:spTree>
    <p:extLst>
      <p:ext uri="{BB962C8B-B14F-4D97-AF65-F5344CB8AC3E}">
        <p14:creationId xmlns:p14="http://schemas.microsoft.com/office/powerpoint/2010/main" val="2643903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6" name="Espace réservé du numéro de diapositive 5"/>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74849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6" name="Espace réservé du numéro de diapositive 5"/>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1977156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lvl1pPr>
              <a:defRPr sz="2400" cap="all" baseline="0"/>
            </a:lvl1pPr>
          </a:lstStyle>
          <a:p>
            <a:r>
              <a:rPr lang="fr-FR" dirty="0"/>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extLst>
      <p:ext uri="{BB962C8B-B14F-4D97-AF65-F5344CB8AC3E}">
        <p14:creationId xmlns:p14="http://schemas.microsoft.com/office/powerpoint/2010/main" val="120824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normAutofit/>
          </a:bodyPr>
          <a:lstStyle>
            <a:lvl1pPr algn="l">
              <a:defRPr sz="2400" b="1" cap="all"/>
            </a:lvl1pPr>
          </a:lstStyle>
          <a:p>
            <a:r>
              <a:rPr lang="fr-FR" dirty="0"/>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a:t>Modifiez les styles du texte du masque</a:t>
            </a:r>
          </a:p>
        </p:txBody>
      </p:sp>
      <p:sp>
        <p:nvSpPr>
          <p:cNvPr id="7" name="Rectangle 6"/>
          <p:cNvSpPr/>
          <p:nvPr userDrawn="1"/>
        </p:nvSpPr>
        <p:spPr>
          <a:xfrm>
            <a:off x="467544" y="6021288"/>
            <a:ext cx="482824" cy="307777"/>
          </a:xfrm>
          <a:prstGeom prst="rect">
            <a:avLst/>
          </a:prstGeom>
        </p:spPr>
        <p:txBody>
          <a:bodyPr wrap="none">
            <a:spAutoFit/>
          </a:bodyPr>
          <a:lstStyle/>
          <a:p>
            <a:fld id="{D7C890DD-9BB9-4C90-B169-A9314ABE6AF9}" type="slidenum">
              <a:rPr lang="fr-FR" sz="1400" smtClean="0">
                <a:solidFill>
                  <a:schemeClr val="bg1"/>
                </a:solidFill>
              </a:rPr>
              <a:pPr/>
              <a:t>‹N°›</a:t>
            </a:fld>
            <a:endParaRPr lang="fr-FR" dirty="0">
              <a:solidFill>
                <a:schemeClr val="bg1"/>
              </a:solidFill>
            </a:endParaRPr>
          </a:p>
        </p:txBody>
      </p:sp>
      <p:sp>
        <p:nvSpPr>
          <p:cNvPr id="8" name="Rectangle 7"/>
          <p:cNvSpPr/>
          <p:nvPr userDrawn="1"/>
        </p:nvSpPr>
        <p:spPr>
          <a:xfrm>
            <a:off x="8028384" y="6329065"/>
            <a:ext cx="1368152" cy="77234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536792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7" name="Espace réservé du numéro de diapositive 6"/>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859622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8" name="Espace réservé du pied de page 7"/>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9" name="Espace réservé du numéro de diapositive 8"/>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1352186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4" name="Espace réservé du pied de page 3"/>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5" name="Espace réservé du numéro de diapositive 4"/>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73793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3" name="Espace réservé du pied de page 2"/>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4" name="Espace réservé du numéro de diapositive 3"/>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3275476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7" name="Espace réservé du numéro de diapositive 6"/>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32925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a:xfrm>
            <a:off x="467544" y="6381328"/>
            <a:ext cx="2133600" cy="365125"/>
          </a:xfrm>
          <a:prstGeom prst="rect">
            <a:avLst/>
          </a:prstGeom>
        </p:spPr>
        <p:txBody>
          <a:bodyPr/>
          <a:lstStyle/>
          <a:p>
            <a:fld id="{A41249D7-FA1B-4B0A-8C77-245581060031}" type="datetimeFigureOut">
              <a:rPr lang="fr-FR" smtClean="0"/>
              <a:t>05/02/2020</a:t>
            </a:fld>
            <a:endParaRPr lang="fr-FR" dirty="0"/>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dirty="0"/>
          </a:p>
        </p:txBody>
      </p:sp>
      <p:sp>
        <p:nvSpPr>
          <p:cNvPr id="7" name="Espace réservé du numéro de diapositive 6"/>
          <p:cNvSpPr>
            <a:spLocks noGrp="1"/>
          </p:cNvSpPr>
          <p:nvPr>
            <p:ph type="sldNum" sz="quarter" idx="12"/>
          </p:nvPr>
        </p:nvSpPr>
        <p:spPr>
          <a:xfrm>
            <a:off x="8172400" y="6381328"/>
            <a:ext cx="621432" cy="648072"/>
          </a:xfrm>
          <a:prstGeom prst="rect">
            <a:avLst/>
          </a:prstGeom>
        </p:spPr>
        <p:txBody>
          <a:bodyPr/>
          <a:lstStyle/>
          <a:p>
            <a:fld id="{D7C890DD-9BB9-4C90-B169-A9314ABE6AF9}" type="slidenum">
              <a:rPr lang="fr-FR" smtClean="0"/>
              <a:t>‹N°›</a:t>
            </a:fld>
            <a:endParaRPr lang="fr-FR" dirty="0"/>
          </a:p>
        </p:txBody>
      </p:sp>
    </p:spTree>
    <p:extLst>
      <p:ext uri="{BB962C8B-B14F-4D97-AF65-F5344CB8AC3E}">
        <p14:creationId xmlns:p14="http://schemas.microsoft.com/office/powerpoint/2010/main" val="3162519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274638"/>
            <a:ext cx="8219256" cy="706090"/>
          </a:xfrm>
          <a:prstGeom prst="rect">
            <a:avLst/>
          </a:prstGeom>
          <a:solidFill>
            <a:schemeClr val="accent6"/>
          </a:solidFill>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457200" y="1484784"/>
            <a:ext cx="8229600" cy="4896544"/>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0" name="Espace réservé du numéro de diapositive 5"/>
          <p:cNvSpPr txBox="1">
            <a:spLocks/>
          </p:cNvSpPr>
          <p:nvPr userDrawn="1"/>
        </p:nvSpPr>
        <p:spPr>
          <a:xfrm>
            <a:off x="8222585" y="6453336"/>
            <a:ext cx="477446" cy="504056"/>
          </a:xfrm>
          <a:prstGeom prst="rect">
            <a:avLst/>
          </a:prstGeom>
          <a:solidFill>
            <a:schemeClr val="accent1"/>
          </a:solidFill>
        </p:spPr>
        <p:txBody>
          <a:bodyPr vert="horz" lIns="91440" tIns="45720" rIns="91440" bIns="45720" rtlCol="0" anchor="ctr"/>
          <a:lstStyle>
            <a:defPPr>
              <a:defRPr lang="fr-FR"/>
            </a:defPPr>
            <a:lvl1pPr marL="0" algn="ctr" defTabSz="914400" rtl="0" eaLnBrk="1" latinLnBrk="0" hangingPunct="1">
              <a:defRPr sz="1200" b="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7C890DD-9BB9-4C90-B169-A9314ABE6AF9}" type="slidenum">
              <a:rPr lang="fr-FR" smtClean="0"/>
              <a:pPr/>
              <a:t>‹N°›</a:t>
            </a:fld>
            <a:endParaRPr lang="fr-FR" dirty="0"/>
          </a:p>
        </p:txBody>
      </p:sp>
    </p:spTree>
    <p:extLst>
      <p:ext uri="{BB962C8B-B14F-4D97-AF65-F5344CB8AC3E}">
        <p14:creationId xmlns:p14="http://schemas.microsoft.com/office/powerpoint/2010/main" val="2464019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2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b="1" kern="1200">
          <a:solidFill>
            <a:schemeClr val="accent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FFFF"/>
              </a:solidFill>
            </a:endParaRPr>
          </a:p>
        </p:txBody>
      </p:sp>
      <p:sp>
        <p:nvSpPr>
          <p:cNvPr id="7" name="ZoneTexte 6"/>
          <p:cNvSpPr txBox="1"/>
          <p:nvPr/>
        </p:nvSpPr>
        <p:spPr>
          <a:xfrm>
            <a:off x="7380312" y="6434651"/>
            <a:ext cx="1656184" cy="307777"/>
          </a:xfrm>
          <a:prstGeom prst="rect">
            <a:avLst/>
          </a:prstGeom>
          <a:noFill/>
        </p:spPr>
        <p:txBody>
          <a:bodyPr wrap="square" rtlCol="0">
            <a:spAutoFit/>
          </a:bodyPr>
          <a:lstStyle/>
          <a:p>
            <a:pPr algn="r"/>
            <a:r>
              <a:rPr lang="fr-FR" sz="1400" smtClean="0">
                <a:solidFill>
                  <a:srgbClr val="FFFFFF"/>
                </a:solidFill>
              </a:rPr>
              <a:t>Février 2020</a:t>
            </a:r>
            <a:endParaRPr lang="fr-FR" sz="1400" dirty="0">
              <a:solidFill>
                <a:srgbClr val="FFFFFF"/>
              </a:solidFill>
            </a:endParaRPr>
          </a:p>
        </p:txBody>
      </p:sp>
      <p:sp>
        <p:nvSpPr>
          <p:cNvPr id="2" name="Titre 1"/>
          <p:cNvSpPr>
            <a:spLocks noGrp="1"/>
          </p:cNvSpPr>
          <p:nvPr>
            <p:ph type="title"/>
          </p:nvPr>
        </p:nvSpPr>
        <p:spPr>
          <a:xfrm>
            <a:off x="406238" y="3068960"/>
            <a:ext cx="7772400" cy="1362075"/>
          </a:xfrm>
          <a:solidFill>
            <a:schemeClr val="tx2">
              <a:lumMod val="60000"/>
              <a:lumOff val="40000"/>
            </a:schemeClr>
          </a:solidFill>
        </p:spPr>
        <p:txBody>
          <a:bodyPr/>
          <a:lstStyle/>
          <a:p>
            <a:r>
              <a:rPr lang="fr-FR" dirty="0" smtClean="0"/>
              <a:t>Impacts de La REFORME DU SYSTÈME UNIVERSEL DE RETRAITE SUR LES Avocats</a:t>
            </a:r>
            <a:br>
              <a:rPr lang="fr-FR" dirty="0" smtClean="0"/>
            </a:br>
            <a:r>
              <a:rPr lang="fr-FR" dirty="0" smtClean="0"/>
              <a:t>Propositions et ENGAGEMENTS du Gouvernement</a:t>
            </a:r>
            <a:endParaRPr lang="fr-FR" dirty="0"/>
          </a:p>
        </p:txBody>
      </p:sp>
      <p:sp>
        <p:nvSpPr>
          <p:cNvPr id="3" name="Espace réservé du texte 2"/>
          <p:cNvSpPr>
            <a:spLocks noGrp="1"/>
          </p:cNvSpPr>
          <p:nvPr>
            <p:ph type="body" idx="1"/>
          </p:nvPr>
        </p:nvSpPr>
        <p:spPr>
          <a:xfrm>
            <a:off x="395536" y="476672"/>
            <a:ext cx="7833084" cy="2520280"/>
          </a:xfrm>
        </p:spPr>
        <p:txBody>
          <a:bodyPr>
            <a:normAutofit/>
          </a:bodyPr>
          <a:lstStyle/>
          <a:p>
            <a:endParaRPr lang="fr-FR" dirty="0" smtClean="0">
              <a:solidFill>
                <a:schemeClr val="accent1">
                  <a:lumMod val="20000"/>
                  <a:lumOff val="80000"/>
                </a:schemeClr>
              </a:solidFill>
            </a:endParaRPr>
          </a:p>
          <a:p>
            <a:endParaRPr lang="fr-FR" dirty="0">
              <a:solidFill>
                <a:schemeClr val="accent1">
                  <a:lumMod val="20000"/>
                  <a:lumOff val="80000"/>
                </a:schemeClr>
              </a:solidFill>
            </a:endParaRPr>
          </a:p>
          <a:p>
            <a:endParaRPr lang="fr-FR" dirty="0" smtClean="0">
              <a:solidFill>
                <a:schemeClr val="accent1">
                  <a:lumMod val="20000"/>
                  <a:lumOff val="80000"/>
                </a:schemeClr>
              </a:solidFill>
            </a:endParaRPr>
          </a:p>
          <a:p>
            <a:endParaRPr lang="fr-FR" dirty="0">
              <a:solidFill>
                <a:schemeClr val="accent1">
                  <a:lumMod val="20000"/>
                  <a:lumOff val="80000"/>
                </a:schemeClr>
              </a:solidFill>
            </a:endParaRPr>
          </a:p>
          <a:p>
            <a:endParaRPr lang="fr-FR" dirty="0" smtClean="0">
              <a:solidFill>
                <a:schemeClr val="accent1">
                  <a:lumMod val="20000"/>
                  <a:lumOff val="80000"/>
                </a:schemeClr>
              </a:solidFill>
            </a:endParaRPr>
          </a:p>
          <a:p>
            <a:endParaRPr lang="fr-FR" dirty="0">
              <a:solidFill>
                <a:schemeClr val="accent1">
                  <a:lumMod val="20000"/>
                  <a:lumOff val="80000"/>
                </a:schemeClr>
              </a:solidFill>
            </a:endParaRPr>
          </a:p>
          <a:p>
            <a:endParaRPr lang="fr-FR" dirty="0" smtClean="0">
              <a:solidFill>
                <a:schemeClr val="accent1">
                  <a:lumMod val="20000"/>
                  <a:lumOff val="80000"/>
                </a:schemeClr>
              </a:solidFill>
            </a:endParaRPr>
          </a:p>
        </p:txBody>
      </p:sp>
    </p:spTree>
    <p:extLst>
      <p:ext uri="{BB962C8B-B14F-4D97-AF65-F5344CB8AC3E}">
        <p14:creationId xmlns:p14="http://schemas.microsoft.com/office/powerpoint/2010/main" val="781540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Espace réservé du contenu 4"/>
          <p:cNvSpPr txBox="1">
            <a:spLocks/>
          </p:cNvSpPr>
          <p:nvPr/>
        </p:nvSpPr>
        <p:spPr>
          <a:xfrm>
            <a:off x="189058" y="668714"/>
            <a:ext cx="8784976" cy="286921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b="1" kern="1200">
                <a:solidFill>
                  <a:schemeClr val="accent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300"/>
              </a:spcBef>
              <a:spcAft>
                <a:spcPts val="300"/>
              </a:spcAft>
              <a:buFont typeface="Arial" panose="020B0604020202020204" pitchFamily="34" charset="0"/>
              <a:buNone/>
            </a:pPr>
            <a:endParaRPr lang="fr-FR" sz="1800" dirty="0" smtClean="0">
              <a:solidFill>
                <a:srgbClr val="000000"/>
              </a:solidFill>
            </a:endParaRPr>
          </a:p>
          <a:p>
            <a:pPr marL="0" indent="0" algn="just">
              <a:spcBef>
                <a:spcPts val="300"/>
              </a:spcBef>
              <a:spcAft>
                <a:spcPts val="300"/>
              </a:spcAft>
              <a:buFont typeface="Arial" panose="020B0604020202020204" pitchFamily="34" charset="0"/>
              <a:buNone/>
            </a:pPr>
            <a:endParaRPr lang="fr-FR" sz="1800" dirty="0">
              <a:solidFill>
                <a:srgbClr val="000000"/>
              </a:solidFill>
            </a:endParaRPr>
          </a:p>
          <a:p>
            <a:pPr marL="0" indent="0" algn="just">
              <a:spcBef>
                <a:spcPts val="300"/>
              </a:spcBef>
              <a:spcAft>
                <a:spcPts val="300"/>
              </a:spcAft>
              <a:buFont typeface="Arial" panose="020B0604020202020204" pitchFamily="34" charset="0"/>
              <a:buNone/>
            </a:pPr>
            <a:r>
              <a:rPr lang="fr-FR" sz="1800" dirty="0" smtClean="0"/>
              <a:t>Dans le cadre du système universel de retraite, la caisse de retraite CNBF pourrait  réaliser les missions suivantes </a:t>
            </a:r>
            <a:endParaRPr lang="fr-FR" sz="1600" b="0" dirty="0" smtClean="0"/>
          </a:p>
          <a:p>
            <a:pPr algn="just">
              <a:spcBef>
                <a:spcPts val="300"/>
              </a:spcBef>
              <a:spcAft>
                <a:spcPts val="300"/>
              </a:spcAft>
              <a:buFont typeface="Wingdings" panose="05000000000000000000" pitchFamily="2" charset="2"/>
              <a:buChar char="§"/>
            </a:pPr>
            <a:r>
              <a:rPr lang="fr-FR" sz="1400" b="0" dirty="0" smtClean="0">
                <a:solidFill>
                  <a:srgbClr val="000000"/>
                </a:solidFill>
              </a:rPr>
              <a:t> </a:t>
            </a:r>
            <a:r>
              <a:rPr lang="fr-FR" sz="1800" b="0" dirty="0" smtClean="0">
                <a:solidFill>
                  <a:srgbClr val="000000"/>
                </a:solidFill>
              </a:rPr>
              <a:t>Sur le périmètre retraite :</a:t>
            </a:r>
          </a:p>
          <a:p>
            <a:pPr lvl="1" algn="just">
              <a:spcBef>
                <a:spcPts val="300"/>
              </a:spcBef>
              <a:spcAft>
                <a:spcPts val="300"/>
              </a:spcAft>
              <a:buFont typeface="Wingdings" panose="05000000000000000000" pitchFamily="2" charset="2"/>
              <a:buChar char="§"/>
            </a:pPr>
            <a:r>
              <a:rPr lang="fr-FR" sz="1400" dirty="0" smtClean="0">
                <a:solidFill>
                  <a:srgbClr val="000000"/>
                </a:solidFill>
              </a:rPr>
              <a:t>Etre l’interlocuteur unique de la profession (salarié et PL)</a:t>
            </a:r>
          </a:p>
          <a:p>
            <a:pPr lvl="1" algn="just">
              <a:spcBef>
                <a:spcPts val="300"/>
              </a:spcBef>
              <a:spcAft>
                <a:spcPts val="300"/>
              </a:spcAft>
              <a:buFont typeface="Wingdings" panose="05000000000000000000" pitchFamily="2" charset="2"/>
              <a:buChar char="§"/>
            </a:pPr>
            <a:r>
              <a:rPr lang="fr-FR" sz="1400" dirty="0" smtClean="0">
                <a:solidFill>
                  <a:srgbClr val="000000"/>
                </a:solidFill>
              </a:rPr>
              <a:t>Gérer </a:t>
            </a:r>
            <a:r>
              <a:rPr lang="fr-FR" sz="1400" dirty="0">
                <a:solidFill>
                  <a:srgbClr val="000000"/>
                </a:solidFill>
              </a:rPr>
              <a:t>l’ensemble des réserves de la profession (régime de base et régime complémentaire) </a:t>
            </a:r>
          </a:p>
          <a:p>
            <a:pPr lvl="1" algn="just">
              <a:spcBef>
                <a:spcPts val="300"/>
              </a:spcBef>
              <a:spcAft>
                <a:spcPts val="300"/>
              </a:spcAft>
              <a:buFont typeface="Wingdings" panose="05000000000000000000" pitchFamily="2" charset="2"/>
              <a:buChar char="§"/>
            </a:pPr>
            <a:r>
              <a:rPr lang="fr-FR" sz="1400" dirty="0" smtClean="0">
                <a:solidFill>
                  <a:srgbClr val="000000"/>
                </a:solidFill>
              </a:rPr>
              <a:t>Gérer </a:t>
            </a:r>
            <a:r>
              <a:rPr lang="fr-FR" sz="1400" b="0" dirty="0" smtClean="0">
                <a:solidFill>
                  <a:srgbClr val="000000"/>
                </a:solidFill>
              </a:rPr>
              <a:t>la retraite des  avocats non concernés par le système universel de retraite (nés avant 1975)</a:t>
            </a:r>
          </a:p>
          <a:p>
            <a:pPr lvl="1" algn="just">
              <a:spcBef>
                <a:spcPts val="300"/>
              </a:spcBef>
              <a:spcAft>
                <a:spcPts val="300"/>
              </a:spcAft>
              <a:buFont typeface="Wingdings" panose="05000000000000000000" pitchFamily="2" charset="2"/>
              <a:buChar char="§"/>
            </a:pPr>
            <a:r>
              <a:rPr lang="fr-FR" sz="1400" dirty="0" smtClean="0">
                <a:solidFill>
                  <a:srgbClr val="000000"/>
                </a:solidFill>
              </a:rPr>
              <a:t>Par délégation de gestion du système universel, gérer les dossiers de retraites des  avocats concernés par le système universel de retraite (nées à partir de 1975)</a:t>
            </a:r>
          </a:p>
          <a:p>
            <a:pPr lvl="1" algn="just">
              <a:spcBef>
                <a:spcPts val="300"/>
              </a:spcBef>
              <a:spcAft>
                <a:spcPts val="300"/>
              </a:spcAft>
              <a:buFont typeface="Wingdings" panose="05000000000000000000" pitchFamily="2" charset="2"/>
              <a:buChar char="§"/>
            </a:pPr>
            <a:r>
              <a:rPr lang="fr-FR" sz="1400" b="0" dirty="0" smtClean="0">
                <a:solidFill>
                  <a:srgbClr val="000000"/>
                </a:solidFill>
              </a:rPr>
              <a:t>Gérer les dispositifs de solidarité en matière de retraite des avocats</a:t>
            </a:r>
          </a:p>
          <a:p>
            <a:pPr algn="just">
              <a:spcBef>
                <a:spcPts val="300"/>
              </a:spcBef>
              <a:spcAft>
                <a:spcPts val="300"/>
              </a:spcAft>
              <a:buFont typeface="Wingdings" panose="05000000000000000000" pitchFamily="2" charset="2"/>
              <a:buChar char="§"/>
            </a:pPr>
            <a:r>
              <a:rPr lang="fr-FR" sz="1800" b="0" dirty="0" smtClean="0">
                <a:solidFill>
                  <a:srgbClr val="000000"/>
                </a:solidFill>
              </a:rPr>
              <a:t>Sur les autres périmètres :</a:t>
            </a:r>
          </a:p>
          <a:p>
            <a:pPr lvl="1" algn="just">
              <a:spcBef>
                <a:spcPts val="300"/>
              </a:spcBef>
              <a:spcAft>
                <a:spcPts val="300"/>
              </a:spcAft>
              <a:buFont typeface="Wingdings" panose="05000000000000000000" pitchFamily="2" charset="2"/>
              <a:buChar char="§"/>
            </a:pPr>
            <a:r>
              <a:rPr lang="fr-FR" sz="1400" dirty="0" smtClean="0">
                <a:solidFill>
                  <a:srgbClr val="000000"/>
                </a:solidFill>
              </a:rPr>
              <a:t>Gérer les régimes spécifiques de </a:t>
            </a:r>
            <a:r>
              <a:rPr lang="fr-FR" sz="1400" dirty="0">
                <a:solidFill>
                  <a:srgbClr val="000000"/>
                </a:solidFill>
              </a:rPr>
              <a:t>R</a:t>
            </a:r>
            <a:r>
              <a:rPr lang="fr-FR" sz="1400" dirty="0" smtClean="0">
                <a:solidFill>
                  <a:srgbClr val="000000"/>
                </a:solidFill>
              </a:rPr>
              <a:t>ID ( Invalidité-décès, prévoyance)</a:t>
            </a:r>
          </a:p>
          <a:p>
            <a:pPr lvl="1" algn="just">
              <a:spcBef>
                <a:spcPts val="300"/>
              </a:spcBef>
              <a:spcAft>
                <a:spcPts val="300"/>
              </a:spcAft>
              <a:buFont typeface="Wingdings" panose="05000000000000000000" pitchFamily="2" charset="2"/>
              <a:buChar char="§"/>
            </a:pPr>
            <a:r>
              <a:rPr lang="fr-FR" sz="1400" dirty="0" smtClean="0">
                <a:solidFill>
                  <a:srgbClr val="000000"/>
                </a:solidFill>
              </a:rPr>
              <a:t>Gérer l’action sociale  des avocats  </a:t>
            </a:r>
          </a:p>
          <a:p>
            <a:pPr algn="just">
              <a:spcBef>
                <a:spcPts val="300"/>
              </a:spcBef>
              <a:spcAft>
                <a:spcPts val="300"/>
              </a:spcAft>
              <a:buFont typeface="Wingdings" panose="05000000000000000000" pitchFamily="2" charset="2"/>
              <a:buChar char="§"/>
            </a:pPr>
            <a:r>
              <a:rPr lang="fr-FR" sz="1800" b="0" dirty="0" smtClean="0">
                <a:solidFill>
                  <a:srgbClr val="000000"/>
                </a:solidFill>
              </a:rPr>
              <a:t>Le recouvrement, comme pour l’ensemble des assurés, sera réalisé par les URSSAF</a:t>
            </a:r>
          </a:p>
          <a:p>
            <a:pPr lvl="1" algn="just">
              <a:spcBef>
                <a:spcPts val="300"/>
              </a:spcBef>
              <a:spcAft>
                <a:spcPts val="300"/>
              </a:spcAft>
              <a:buFont typeface="Wingdings" panose="05000000000000000000" pitchFamily="2" charset="2"/>
              <a:buChar char="§"/>
            </a:pPr>
            <a:endParaRPr lang="fr-FR" sz="1400" dirty="0" smtClean="0">
              <a:solidFill>
                <a:srgbClr val="000000"/>
              </a:solidFill>
            </a:endParaRPr>
          </a:p>
        </p:txBody>
      </p:sp>
      <p:sp>
        <p:nvSpPr>
          <p:cNvPr id="30" name="Titre 3"/>
          <p:cNvSpPr txBox="1">
            <a:spLocks/>
          </p:cNvSpPr>
          <p:nvPr/>
        </p:nvSpPr>
        <p:spPr>
          <a:xfrm>
            <a:off x="323526" y="230279"/>
            <a:ext cx="8064897" cy="822457"/>
          </a:xfrm>
          <a:prstGeom prst="rect">
            <a:avLst/>
          </a:prstGeom>
          <a:solidFill>
            <a:schemeClr val="accent6"/>
          </a:solidFill>
        </p:spPr>
        <p:txBody>
          <a:bodyPr vert="horz" lIns="91440" tIns="45720" rIns="91440" bIns="45720" rtlCol="0" anchor="ctr">
            <a:noAutofit/>
          </a:bodyPr>
          <a:lstStyle>
            <a:lvl1pPr algn="l" defTabSz="914400" rtl="0" eaLnBrk="1" latinLnBrk="0" hangingPunct="1">
              <a:spcBef>
                <a:spcPct val="0"/>
              </a:spcBef>
              <a:buNone/>
              <a:defRPr sz="2400" kern="1200" cap="all" baseline="0">
                <a:solidFill>
                  <a:schemeClr val="bg1"/>
                </a:solidFill>
                <a:latin typeface="+mj-lt"/>
                <a:ea typeface="+mj-ea"/>
                <a:cs typeface="+mj-cs"/>
              </a:defRPr>
            </a:lvl1pPr>
          </a:lstStyle>
          <a:p>
            <a:r>
              <a:rPr lang="fr-FR" sz="2200" dirty="0"/>
              <a:t>Missions  possibles de la caisse de retraite des avocats  (CNBF)</a:t>
            </a:r>
          </a:p>
        </p:txBody>
      </p:sp>
    </p:spTree>
    <p:extLst>
      <p:ext uri="{BB962C8B-B14F-4D97-AF65-F5344CB8AC3E}">
        <p14:creationId xmlns:p14="http://schemas.microsoft.com/office/powerpoint/2010/main" val="41606607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MENER UN TRAVAIL SUR LES CONDITIONS </a:t>
            </a:r>
            <a:r>
              <a:rPr lang="fr-FR" dirty="0" err="1" smtClean="0"/>
              <a:t>EcONOMIQUES</a:t>
            </a:r>
            <a:r>
              <a:rPr lang="fr-FR" dirty="0" smtClean="0"/>
              <a:t>  D’EXERCICE DE La PROFESSION d’AVOCAT</a:t>
            </a:r>
            <a:endParaRPr lang="fr-FR" dirty="0"/>
          </a:p>
        </p:txBody>
      </p:sp>
      <p:sp>
        <p:nvSpPr>
          <p:cNvPr id="3" name="Espace réservé du contenu 2"/>
          <p:cNvSpPr>
            <a:spLocks noGrp="1"/>
          </p:cNvSpPr>
          <p:nvPr>
            <p:ph idx="1"/>
          </p:nvPr>
        </p:nvSpPr>
        <p:spPr/>
        <p:txBody>
          <a:bodyPr>
            <a:normAutofit/>
          </a:bodyPr>
          <a:lstStyle/>
          <a:p>
            <a:r>
              <a:rPr lang="fr-FR" dirty="0" smtClean="0"/>
              <a:t>Le Gouvernement propose de travailler avec la profession sur les conditions économiques d’exercice de la profession d’avocat.</a:t>
            </a:r>
          </a:p>
          <a:p>
            <a:r>
              <a:rPr lang="fr-FR" dirty="0" smtClean="0"/>
              <a:t>Ce travail devrait être mené d’ici la fin du mois d’avril, dans un calendrier resserré compatible avec la réforme des retraites.</a:t>
            </a:r>
          </a:p>
          <a:p>
            <a:r>
              <a:rPr lang="fr-FR" dirty="0" smtClean="0"/>
              <a:t>Il permettrait d’examiner des pistes concrètes comme l’exécution </a:t>
            </a:r>
            <a:r>
              <a:rPr lang="fr-FR" dirty="0"/>
              <a:t>provisoire des décisions de taxation d’honoraires des bâtonniers, le montant </a:t>
            </a:r>
            <a:r>
              <a:rPr lang="fr-FR" dirty="0" smtClean="0"/>
              <a:t>et l’affectation des </a:t>
            </a:r>
            <a:r>
              <a:rPr lang="fr-FR" dirty="0"/>
              <a:t>droits de plaidoirie ou l’aide </a:t>
            </a:r>
            <a:r>
              <a:rPr lang="fr-FR" dirty="0" smtClean="0"/>
              <a:t>juridictionnelle.</a:t>
            </a:r>
          </a:p>
        </p:txBody>
      </p:sp>
    </p:spTree>
    <p:extLst>
      <p:ext uri="{BB962C8B-B14F-4D97-AF65-F5344CB8AC3E}">
        <p14:creationId xmlns:p14="http://schemas.microsoft.com/office/powerpoint/2010/main" val="2601914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a:bodyPr>
          <a:lstStyle/>
          <a:p>
            <a:r>
              <a:rPr lang="fr-FR" dirty="0" smtClean="0"/>
              <a:t>Le Gouvernement entend proposer aux avocats des conditions de convergence de leur régime de retraite qui préservent l’équilibre économique de la profession, garantissent un haut niveau des pensions et une offre de service dédiée pour la gestion de leur retraite.</a:t>
            </a:r>
          </a:p>
          <a:p>
            <a:r>
              <a:rPr lang="fr-FR" dirty="0" smtClean="0"/>
              <a:t>Ces propositions concernent trois domaines:</a:t>
            </a:r>
          </a:p>
          <a:p>
            <a:pPr lvl="1"/>
            <a:r>
              <a:rPr lang="fr-FR" dirty="0" smtClean="0"/>
              <a:t>Le niveau des retraites</a:t>
            </a:r>
          </a:p>
          <a:p>
            <a:pPr lvl="1"/>
            <a:r>
              <a:rPr lang="fr-FR" dirty="0" smtClean="0"/>
              <a:t>Le niveau des cotisations</a:t>
            </a:r>
          </a:p>
          <a:p>
            <a:pPr lvl="1"/>
            <a:r>
              <a:rPr lang="fr-FR" dirty="0" smtClean="0"/>
              <a:t>La place de la CNBF </a:t>
            </a:r>
          </a:p>
          <a:p>
            <a:r>
              <a:rPr lang="fr-FR" dirty="0" smtClean="0"/>
              <a:t>Il propose également aux avocats de mener un travail d’ici la fin du mois d’avril pour garantir les conditions économiques d’exercice de la profession d’avocats.</a:t>
            </a:r>
          </a:p>
          <a:p>
            <a:pPr marL="0" indent="0">
              <a:buNone/>
            </a:pPr>
            <a:endParaRPr lang="fr-FR" dirty="0" smtClean="0"/>
          </a:p>
          <a:p>
            <a:pPr lvl="1"/>
            <a:endParaRPr lang="fr-FR" dirty="0" smtClean="0"/>
          </a:p>
          <a:p>
            <a:endParaRPr lang="fr-FR" dirty="0"/>
          </a:p>
        </p:txBody>
      </p:sp>
    </p:spTree>
    <p:extLst>
      <p:ext uri="{BB962C8B-B14F-4D97-AF65-F5344CB8AC3E}">
        <p14:creationId xmlns:p14="http://schemas.microsoft.com/office/powerpoint/2010/main" val="3642867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niveau des retraites</a:t>
            </a:r>
            <a:endParaRPr lang="fr-FR" dirty="0"/>
          </a:p>
        </p:txBody>
      </p:sp>
      <p:sp>
        <p:nvSpPr>
          <p:cNvPr id="3" name="Espace réservé du contenu 2"/>
          <p:cNvSpPr>
            <a:spLocks noGrp="1"/>
          </p:cNvSpPr>
          <p:nvPr>
            <p:ph idx="1"/>
          </p:nvPr>
        </p:nvSpPr>
        <p:spPr/>
        <p:txBody>
          <a:bodyPr/>
          <a:lstStyle/>
          <a:p>
            <a:r>
              <a:rPr lang="fr-FR" sz="2000" dirty="0"/>
              <a:t>Le système universel de </a:t>
            </a:r>
            <a:r>
              <a:rPr lang="fr-FR" sz="2000" dirty="0" smtClean="0"/>
              <a:t>par </a:t>
            </a:r>
            <a:r>
              <a:rPr lang="fr-FR" sz="2000" dirty="0"/>
              <a:t>sa solidarité renforcée, sa pérennité,  le changement d’assiette sociale pour les indépendants et le mécanisme  d’indexation des droits sur les salaires </a:t>
            </a:r>
            <a:r>
              <a:rPr lang="fr-FR" sz="2000" u="sng" dirty="0"/>
              <a:t>garantit  un haut niveau de </a:t>
            </a:r>
            <a:r>
              <a:rPr lang="fr-FR" sz="2000" u="sng" dirty="0" smtClean="0"/>
              <a:t>pension, </a:t>
            </a:r>
            <a:r>
              <a:rPr lang="fr-FR" sz="2000" dirty="0" smtClean="0"/>
              <a:t>dans la durée.</a:t>
            </a:r>
          </a:p>
          <a:p>
            <a:endParaRPr lang="fr-FR" dirty="0"/>
          </a:p>
          <a:p>
            <a:r>
              <a:rPr lang="fr-FR" sz="2000" dirty="0" smtClean="0"/>
              <a:t>Ainsi  pour un avocat qui démarre dans le système universel en 2025, lors de son départ à la retraite, sa pension dans le système universel </a:t>
            </a:r>
            <a:r>
              <a:rPr lang="fr-FR" sz="2000" u="sng" dirty="0" smtClean="0"/>
              <a:t>sera supérieure à celle du système actuel CNBF</a:t>
            </a:r>
            <a:r>
              <a:rPr lang="fr-FR" sz="2000" dirty="0" smtClean="0"/>
              <a:t> :</a:t>
            </a:r>
          </a:p>
          <a:p>
            <a:pPr lvl="1"/>
            <a:r>
              <a:rPr lang="fr-FR" dirty="0"/>
              <a:t>de 13 % pour un avocat avec un revenu équivalent de 32 000€</a:t>
            </a:r>
          </a:p>
          <a:p>
            <a:pPr lvl="1"/>
            <a:r>
              <a:rPr lang="fr-FR" dirty="0"/>
              <a:t>de 24%  pour un avocat avec un revenu équivalent de 40 000€</a:t>
            </a:r>
          </a:p>
          <a:p>
            <a:pPr lvl="1"/>
            <a:r>
              <a:rPr lang="fr-FR" dirty="0"/>
              <a:t>de 11% pour un avocat avec un revenu équivalent de 80 000€</a:t>
            </a:r>
          </a:p>
          <a:p>
            <a:pPr lvl="1"/>
            <a:endParaRPr lang="fr-FR" dirty="0"/>
          </a:p>
        </p:txBody>
      </p:sp>
    </p:spTree>
    <p:extLst>
      <p:ext uri="{BB962C8B-B14F-4D97-AF65-F5344CB8AC3E}">
        <p14:creationId xmlns:p14="http://schemas.microsoft.com/office/powerpoint/2010/main" val="3439464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niveau des cotisations</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Deux mécanismes permettent d’éviter une augmentation brutale des cotisations</a:t>
            </a:r>
          </a:p>
          <a:p>
            <a:pPr lvl="1"/>
            <a:r>
              <a:rPr lang="fr-FR" dirty="0" smtClean="0"/>
              <a:t>Le changement d’assiette sociale avec un abattement de 30%</a:t>
            </a:r>
          </a:p>
          <a:p>
            <a:pPr lvl="1"/>
            <a:r>
              <a:rPr lang="fr-FR" dirty="0" smtClean="0"/>
              <a:t>La trajectoire via une convergence des taux de cotisation sur une longue période</a:t>
            </a:r>
          </a:p>
          <a:p>
            <a:endParaRPr lang="fr-FR" dirty="0"/>
          </a:p>
          <a:p>
            <a:r>
              <a:rPr lang="fr-FR" dirty="0" smtClean="0"/>
              <a:t>Description du mécanisme du changement d’assiette sociale</a:t>
            </a:r>
          </a:p>
          <a:p>
            <a:pPr lvl="1"/>
            <a:r>
              <a:rPr lang="fr-FR" sz="1700" dirty="0"/>
              <a:t>L'objectif de cette mesure est </a:t>
            </a:r>
            <a:r>
              <a:rPr lang="fr-FR" sz="1700" dirty="0" smtClean="0"/>
              <a:t>de simplifier </a:t>
            </a:r>
            <a:r>
              <a:rPr lang="fr-FR" sz="1700" dirty="0"/>
              <a:t>les modalités de calcul </a:t>
            </a:r>
            <a:r>
              <a:rPr lang="fr-FR" sz="1700" dirty="0" smtClean="0"/>
              <a:t> en unifiant </a:t>
            </a:r>
            <a:r>
              <a:rPr lang="fr-FR" sz="1700" dirty="0"/>
              <a:t>ces </a:t>
            </a:r>
            <a:r>
              <a:rPr lang="fr-FR" sz="1700" dirty="0" smtClean="0"/>
              <a:t>assiettes et de réparer une iniquité au niveau des montants de CSG payés  par les indépendants .</a:t>
            </a:r>
          </a:p>
          <a:p>
            <a:pPr lvl="1"/>
            <a:r>
              <a:rPr lang="fr-FR" sz="1700" dirty="0" smtClean="0"/>
              <a:t>Ce </a:t>
            </a:r>
            <a:r>
              <a:rPr lang="fr-FR" sz="1700" dirty="0"/>
              <a:t>mode de calcul consistera à appliquer sur le bénéfice avant déduction des charges un abattement d'assiette représentatif des cotisations dues par les travailleurs indépendants, afin d'en déduire une assiette "brute" des cotisations, qui </a:t>
            </a:r>
            <a:r>
              <a:rPr lang="fr-FR" sz="1700" dirty="0" smtClean="0"/>
              <a:t>sera comparable au </a:t>
            </a:r>
            <a:r>
              <a:rPr lang="fr-FR" sz="1700" dirty="0"/>
              <a:t>rapport </a:t>
            </a:r>
            <a:r>
              <a:rPr lang="fr-FR" sz="1700" dirty="0" smtClean="0"/>
              <a:t>de </a:t>
            </a:r>
            <a:r>
              <a:rPr lang="fr-FR" sz="1700" dirty="0"/>
              <a:t>l'assiette des cotisations des salariés avec leur revenu net réel. </a:t>
            </a:r>
            <a:endParaRPr lang="fr-FR" sz="1700" dirty="0" smtClean="0"/>
          </a:p>
          <a:p>
            <a:pPr lvl="1"/>
            <a:r>
              <a:rPr lang="fr-FR" sz="1700" dirty="0" smtClean="0"/>
              <a:t>Pour les avocats, </a:t>
            </a:r>
            <a:r>
              <a:rPr lang="fr-FR" sz="1800" dirty="0"/>
              <a:t>la réforme de l’assiette sociale </a:t>
            </a:r>
            <a:r>
              <a:rPr lang="fr-FR" sz="1800" dirty="0" smtClean="0"/>
              <a:t>permettra de diminuer </a:t>
            </a:r>
            <a:r>
              <a:rPr lang="fr-FR" sz="1800" dirty="0"/>
              <a:t>de </a:t>
            </a:r>
            <a:r>
              <a:rPr lang="fr-FR" sz="1800" dirty="0" smtClean="0"/>
              <a:t>près 10</a:t>
            </a:r>
            <a:r>
              <a:rPr lang="fr-FR" sz="1800" dirty="0"/>
              <a:t>% l’assiette de cotisations d’assurance </a:t>
            </a:r>
            <a:r>
              <a:rPr lang="fr-FR" sz="1800" dirty="0" smtClean="0"/>
              <a:t>vieillesse </a:t>
            </a:r>
            <a:r>
              <a:rPr lang="fr-FR" sz="1800" dirty="0"/>
              <a:t>de l’avocat médian et </a:t>
            </a:r>
            <a:r>
              <a:rPr lang="fr-FR" sz="1800" dirty="0" smtClean="0"/>
              <a:t>de </a:t>
            </a:r>
            <a:r>
              <a:rPr lang="fr-FR" sz="1800" dirty="0"/>
              <a:t>26 % son assiette de </a:t>
            </a:r>
            <a:r>
              <a:rPr lang="fr-FR" sz="1800" dirty="0" smtClean="0"/>
              <a:t>CSG/CRDS.</a:t>
            </a:r>
          </a:p>
          <a:p>
            <a:pPr lvl="1"/>
            <a:r>
              <a:rPr lang="fr-FR" sz="1800" dirty="0"/>
              <a:t>Ainsi ce mécanisme permettra d’augmenter les cotisations retraites, sans aucune charge supplémentaire pour l’avocat, de 6,6 points pour un avocat à 32 000 € de revenus annuels et de 6,8 points pour un avocat à 40 000 € euros de revenus annuels.</a:t>
            </a:r>
            <a:endParaRPr lang="fr-FR" sz="1700" dirty="0"/>
          </a:p>
          <a:p>
            <a:endParaRPr lang="fr-FR" dirty="0"/>
          </a:p>
          <a:p>
            <a:r>
              <a:rPr lang="fr-FR" dirty="0" smtClean="0"/>
              <a:t>Le principe de l’abattement et sa valeur de 30% seron</a:t>
            </a:r>
            <a:r>
              <a:rPr lang="fr-FR" dirty="0"/>
              <a:t>t</a:t>
            </a:r>
            <a:r>
              <a:rPr lang="fr-FR" dirty="0" smtClean="0"/>
              <a:t> intégrés dans le texte par amendement du gouvernement (amendement déposé)</a:t>
            </a:r>
          </a:p>
          <a:p>
            <a:endParaRPr lang="fr-FR" dirty="0"/>
          </a:p>
        </p:txBody>
      </p:sp>
    </p:spTree>
    <p:extLst>
      <p:ext uri="{BB962C8B-B14F-4D97-AF65-F5344CB8AC3E}">
        <p14:creationId xmlns:p14="http://schemas.microsoft.com/office/powerpoint/2010/main" val="439289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Sur la trajectoire des cotisations</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La  trajectoire  des cotisations doit être construite selon les modalités d’accompagnement choisies par la profession des avocats et sa caisse de retraite, la CNBF.</a:t>
            </a:r>
          </a:p>
          <a:p>
            <a:endParaRPr lang="fr-FR" dirty="0"/>
          </a:p>
          <a:p>
            <a:r>
              <a:rPr lang="fr-FR" dirty="0" smtClean="0"/>
              <a:t>Elle peut prendre différents formats</a:t>
            </a:r>
          </a:p>
          <a:p>
            <a:pPr lvl="1"/>
            <a:r>
              <a:rPr lang="fr-FR" dirty="0" smtClean="0"/>
              <a:t>Quels leviers utiliser ? </a:t>
            </a:r>
          </a:p>
          <a:p>
            <a:pPr lvl="2"/>
            <a:r>
              <a:rPr lang="fr-FR" dirty="0" smtClean="0">
                <a:solidFill>
                  <a:schemeClr val="tx1"/>
                </a:solidFill>
              </a:rPr>
              <a:t>Solidarité de la profession</a:t>
            </a:r>
          </a:p>
          <a:p>
            <a:pPr lvl="2"/>
            <a:r>
              <a:rPr lang="fr-FR" dirty="0" smtClean="0">
                <a:solidFill>
                  <a:schemeClr val="tx1"/>
                </a:solidFill>
              </a:rPr>
              <a:t>Mobilisation des réserves notamment des produits financiers</a:t>
            </a:r>
          </a:p>
          <a:p>
            <a:pPr lvl="2"/>
            <a:endParaRPr lang="fr-FR" dirty="0" smtClean="0"/>
          </a:p>
          <a:p>
            <a:pPr lvl="1"/>
            <a:r>
              <a:rPr lang="fr-FR" dirty="0" smtClean="0"/>
              <a:t>Quelle temporalité ?</a:t>
            </a:r>
          </a:p>
          <a:p>
            <a:pPr lvl="2"/>
            <a:r>
              <a:rPr lang="fr-FR" dirty="0" smtClean="0">
                <a:solidFill>
                  <a:schemeClr val="tx1"/>
                </a:solidFill>
              </a:rPr>
              <a:t>Accompagnement pérenne</a:t>
            </a:r>
          </a:p>
          <a:p>
            <a:pPr lvl="2"/>
            <a:r>
              <a:rPr lang="fr-FR" dirty="0" smtClean="0">
                <a:solidFill>
                  <a:schemeClr val="tx1"/>
                </a:solidFill>
              </a:rPr>
              <a:t>Accompagnement transitoire</a:t>
            </a:r>
          </a:p>
          <a:p>
            <a:endParaRPr lang="fr-FR" dirty="0"/>
          </a:p>
          <a:p>
            <a:r>
              <a:rPr lang="fr-FR" dirty="0" smtClean="0"/>
              <a:t>On rappelle qu’au delà d’un revenu d’environ 1,8 PASS, l’intégration dans le système universel n’augmente pas les cotisations des avocats et les baisse nettement à partir de 3 PASS</a:t>
            </a:r>
            <a:endParaRPr lang="fr-FR" dirty="0"/>
          </a:p>
        </p:txBody>
      </p:sp>
    </p:spTree>
    <p:extLst>
      <p:ext uri="{BB962C8B-B14F-4D97-AF65-F5344CB8AC3E}">
        <p14:creationId xmlns:p14="http://schemas.microsoft.com/office/powerpoint/2010/main" val="1383114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3"/>
          <p:cNvSpPr txBox="1">
            <a:spLocks/>
          </p:cNvSpPr>
          <p:nvPr/>
        </p:nvSpPr>
        <p:spPr>
          <a:xfrm>
            <a:off x="323528" y="44624"/>
            <a:ext cx="3257939" cy="286929"/>
          </a:xfrm>
          <a:prstGeom prst="rect">
            <a:avLst/>
          </a:prstGeom>
          <a:solidFill>
            <a:srgbClr val="0070C0"/>
          </a:solidFill>
        </p:spPr>
        <p:txBody>
          <a:bodyPr vert="horz" lIns="91440" tIns="45720" rIns="91440" bIns="45720" rtlCol="0" anchor="ctr">
            <a:noAutofit/>
          </a:bodyPr>
          <a:lstStyle>
            <a:lvl1pPr algn="l" defTabSz="914400" rtl="0" eaLnBrk="1" latinLnBrk="0" hangingPunct="1">
              <a:spcBef>
                <a:spcPct val="0"/>
              </a:spcBef>
              <a:buNone/>
              <a:defRPr sz="2400" kern="1200" cap="all" baseline="0">
                <a:solidFill>
                  <a:schemeClr val="bg1"/>
                </a:solidFill>
                <a:latin typeface="+mj-lt"/>
                <a:ea typeface="+mj-ea"/>
                <a:cs typeface="+mj-cs"/>
              </a:defRPr>
            </a:lvl1pPr>
          </a:lstStyle>
          <a:p>
            <a:r>
              <a:rPr lang="fr-FR" sz="1400" dirty="0" smtClean="0">
                <a:solidFill>
                  <a:srgbClr val="FFFFFF"/>
                </a:solidFill>
              </a:rPr>
              <a:t>Chronique cotisation et charges</a:t>
            </a:r>
          </a:p>
        </p:txBody>
      </p:sp>
      <p:sp>
        <p:nvSpPr>
          <p:cNvPr id="18" name="Espace réservé du contenu 4"/>
          <p:cNvSpPr txBox="1">
            <a:spLocks/>
          </p:cNvSpPr>
          <p:nvPr/>
        </p:nvSpPr>
        <p:spPr>
          <a:xfrm>
            <a:off x="323164" y="336489"/>
            <a:ext cx="3816788" cy="58993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b="1" kern="1200">
                <a:solidFill>
                  <a:schemeClr val="accent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300"/>
              </a:spcBef>
              <a:spcAft>
                <a:spcPts val="300"/>
              </a:spcAft>
              <a:buFont typeface="Arial" panose="020B0604020202020204" pitchFamily="34" charset="0"/>
              <a:buNone/>
            </a:pPr>
            <a:r>
              <a:rPr lang="fr-FR" sz="1200" u="sng" dirty="0" smtClean="0">
                <a:solidFill>
                  <a:srgbClr val="000000"/>
                </a:solidFill>
              </a:rPr>
              <a:t>Cas d’une personne  à 32 000 euros en moyenne</a:t>
            </a:r>
          </a:p>
        </p:txBody>
      </p:sp>
      <p:sp>
        <p:nvSpPr>
          <p:cNvPr id="2" name="Rectangle 1"/>
          <p:cNvSpPr/>
          <p:nvPr/>
        </p:nvSpPr>
        <p:spPr>
          <a:xfrm>
            <a:off x="4932040" y="99730"/>
            <a:ext cx="3960440" cy="10086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smtClean="0">
                <a:solidFill>
                  <a:schemeClr val="tx1"/>
                </a:solidFill>
              </a:rPr>
              <a:t>Scénario de référence </a:t>
            </a:r>
            <a:r>
              <a:rPr lang="fr-FR" sz="1400" dirty="0" smtClean="0">
                <a:solidFill>
                  <a:schemeClr val="tx1"/>
                </a:solidFill>
              </a:rPr>
              <a:t>: fin de convergence 2040 ; augmentation des taux (5,4% ) entre 2029 et 2040; </a:t>
            </a:r>
            <a:endParaRPr lang="fr-FR" sz="1400" dirty="0">
              <a:solidFill>
                <a:schemeClr val="tx1"/>
              </a:solidFill>
            </a:endParaRPr>
          </a:p>
        </p:txBody>
      </p:sp>
      <p:cxnSp>
        <p:nvCxnSpPr>
          <p:cNvPr id="7" name="Connecteur droit avec flèche 6"/>
          <p:cNvCxnSpPr/>
          <p:nvPr/>
        </p:nvCxnSpPr>
        <p:spPr>
          <a:xfrm>
            <a:off x="4370132" y="3861048"/>
            <a:ext cx="394628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4572000" y="3946840"/>
            <a:ext cx="3240360" cy="261610"/>
          </a:xfrm>
          <a:prstGeom prst="rect">
            <a:avLst/>
          </a:prstGeom>
          <a:solidFill>
            <a:schemeClr val="accent3">
              <a:lumMod val="20000"/>
              <a:lumOff val="80000"/>
            </a:schemeClr>
          </a:solidFill>
        </p:spPr>
        <p:txBody>
          <a:bodyPr wrap="square" rtlCol="0">
            <a:spAutoFit/>
          </a:bodyPr>
          <a:lstStyle/>
          <a:p>
            <a:r>
              <a:rPr lang="fr-FR" sz="1100" dirty="0" smtClean="0"/>
              <a:t>Augmentation lissée des cotisation due au SUR (5,4%)</a:t>
            </a:r>
            <a:endParaRPr lang="fr-FR" sz="1100" dirty="0"/>
          </a:p>
        </p:txBody>
      </p:sp>
      <p:cxnSp>
        <p:nvCxnSpPr>
          <p:cNvPr id="94" name="Connecteur droit avec flèche 93"/>
          <p:cNvCxnSpPr/>
          <p:nvPr/>
        </p:nvCxnSpPr>
        <p:spPr>
          <a:xfrm>
            <a:off x="697724" y="3861048"/>
            <a:ext cx="367240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5" name="ZoneTexte 94"/>
          <p:cNvSpPr txBox="1"/>
          <p:nvPr/>
        </p:nvSpPr>
        <p:spPr>
          <a:xfrm>
            <a:off x="805736" y="3887470"/>
            <a:ext cx="3456384" cy="261610"/>
          </a:xfrm>
          <a:prstGeom prst="rect">
            <a:avLst/>
          </a:prstGeom>
          <a:solidFill>
            <a:schemeClr val="accent2">
              <a:lumMod val="20000"/>
              <a:lumOff val="80000"/>
            </a:schemeClr>
          </a:solidFill>
        </p:spPr>
        <p:txBody>
          <a:bodyPr wrap="square" rtlCol="0">
            <a:spAutoFit/>
          </a:bodyPr>
          <a:lstStyle/>
          <a:p>
            <a:r>
              <a:rPr lang="fr-FR" sz="1100" dirty="0" smtClean="0"/>
              <a:t>Augmentation lissée des cotisation due à la  CNBF (2,1%)</a:t>
            </a:r>
            <a:endParaRPr lang="fr-FR" sz="1100" dirty="0"/>
          </a:p>
        </p:txBody>
      </p:sp>
      <p:sp>
        <p:nvSpPr>
          <p:cNvPr id="9" name="Ellipse 8"/>
          <p:cNvSpPr/>
          <p:nvPr/>
        </p:nvSpPr>
        <p:spPr>
          <a:xfrm>
            <a:off x="1418449" y="2204864"/>
            <a:ext cx="828456"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ZoneTexte 9"/>
          <p:cNvSpPr txBox="1"/>
          <p:nvPr/>
        </p:nvSpPr>
        <p:spPr>
          <a:xfrm>
            <a:off x="872377" y="1551506"/>
            <a:ext cx="2160240" cy="276999"/>
          </a:xfrm>
          <a:prstGeom prst="rect">
            <a:avLst/>
          </a:prstGeom>
          <a:noFill/>
        </p:spPr>
        <p:txBody>
          <a:bodyPr wrap="square" rtlCol="0">
            <a:spAutoFit/>
          </a:bodyPr>
          <a:lstStyle/>
          <a:p>
            <a:r>
              <a:rPr lang="fr-FR" sz="1200" dirty="0" smtClean="0"/>
              <a:t>Changement d’assiette</a:t>
            </a:r>
            <a:endParaRPr lang="fr-FR" sz="1200" dirty="0"/>
          </a:p>
        </p:txBody>
      </p:sp>
      <p:cxnSp>
        <p:nvCxnSpPr>
          <p:cNvPr id="15" name="Connecteur droit avec flèche 14"/>
          <p:cNvCxnSpPr/>
          <p:nvPr/>
        </p:nvCxnSpPr>
        <p:spPr>
          <a:xfrm>
            <a:off x="1641704" y="1828505"/>
            <a:ext cx="151151" cy="4156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r="29175"/>
          <a:stretch/>
        </p:blipFill>
        <p:spPr bwMode="auto">
          <a:xfrm>
            <a:off x="-180528" y="4367931"/>
            <a:ext cx="8640960" cy="2157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7" name="Ellipse 96"/>
          <p:cNvSpPr/>
          <p:nvPr/>
        </p:nvSpPr>
        <p:spPr>
          <a:xfrm>
            <a:off x="1403648" y="5157192"/>
            <a:ext cx="721330"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1" name="ZoneTexte 100"/>
          <p:cNvSpPr txBox="1"/>
          <p:nvPr/>
        </p:nvSpPr>
        <p:spPr>
          <a:xfrm>
            <a:off x="697724" y="4797152"/>
            <a:ext cx="2160240" cy="276999"/>
          </a:xfrm>
          <a:prstGeom prst="rect">
            <a:avLst/>
          </a:prstGeom>
          <a:noFill/>
        </p:spPr>
        <p:txBody>
          <a:bodyPr wrap="square" rtlCol="0">
            <a:spAutoFit/>
          </a:bodyPr>
          <a:lstStyle/>
          <a:p>
            <a:r>
              <a:rPr lang="fr-FR" sz="1200" dirty="0" smtClean="0"/>
              <a:t>Changement d’assiette</a:t>
            </a:r>
            <a:endParaRPr lang="fr-FR" sz="1200" dirty="0"/>
          </a:p>
        </p:txBody>
      </p:sp>
      <p:cxnSp>
        <p:nvCxnSpPr>
          <p:cNvPr id="102" name="Connecteur droit avec flèche 101"/>
          <p:cNvCxnSpPr/>
          <p:nvPr/>
        </p:nvCxnSpPr>
        <p:spPr>
          <a:xfrm>
            <a:off x="1641704" y="4935651"/>
            <a:ext cx="0" cy="2215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7" name="Graphique 16"/>
          <p:cNvGraphicFramePr>
            <a:graphicFrameLocks/>
          </p:cNvGraphicFramePr>
          <p:nvPr>
            <p:extLst>
              <p:ext uri="{D42A27DB-BD31-4B8C-83A1-F6EECF244321}">
                <p14:modId xmlns:p14="http://schemas.microsoft.com/office/powerpoint/2010/main" val="1634412086"/>
              </p:ext>
            </p:extLst>
          </p:nvPr>
        </p:nvGraphicFramePr>
        <p:xfrm>
          <a:off x="323528" y="1108394"/>
          <a:ext cx="8199596" cy="26345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355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Graphique 21"/>
          <p:cNvGraphicFramePr>
            <a:graphicFrameLocks/>
          </p:cNvGraphicFramePr>
          <p:nvPr>
            <p:extLst>
              <p:ext uri="{D42A27DB-BD31-4B8C-83A1-F6EECF244321}">
                <p14:modId xmlns:p14="http://schemas.microsoft.com/office/powerpoint/2010/main" val="874863298"/>
              </p:ext>
            </p:extLst>
          </p:nvPr>
        </p:nvGraphicFramePr>
        <p:xfrm>
          <a:off x="325032" y="1108394"/>
          <a:ext cx="7919262" cy="2923038"/>
        </p:xfrm>
        <a:graphic>
          <a:graphicData uri="http://schemas.openxmlformats.org/drawingml/2006/chart">
            <c:chart xmlns:c="http://schemas.openxmlformats.org/drawingml/2006/chart" xmlns:r="http://schemas.openxmlformats.org/officeDocument/2006/relationships" r:id="rId2"/>
          </a:graphicData>
        </a:graphic>
      </p:graphicFrame>
      <p:sp>
        <p:nvSpPr>
          <p:cNvPr id="13" name="Titre 3"/>
          <p:cNvSpPr txBox="1">
            <a:spLocks/>
          </p:cNvSpPr>
          <p:nvPr/>
        </p:nvSpPr>
        <p:spPr>
          <a:xfrm>
            <a:off x="323528" y="44624"/>
            <a:ext cx="3257939" cy="286929"/>
          </a:xfrm>
          <a:prstGeom prst="rect">
            <a:avLst/>
          </a:prstGeom>
          <a:solidFill>
            <a:srgbClr val="0070C0"/>
          </a:solidFill>
        </p:spPr>
        <p:txBody>
          <a:bodyPr vert="horz" lIns="91440" tIns="45720" rIns="91440" bIns="45720" rtlCol="0" anchor="ctr">
            <a:noAutofit/>
          </a:bodyPr>
          <a:lstStyle>
            <a:lvl1pPr algn="l" defTabSz="914400" rtl="0" eaLnBrk="1" latinLnBrk="0" hangingPunct="1">
              <a:spcBef>
                <a:spcPct val="0"/>
              </a:spcBef>
              <a:buNone/>
              <a:defRPr sz="2400" kern="1200" cap="all" baseline="0">
                <a:solidFill>
                  <a:schemeClr val="bg1"/>
                </a:solidFill>
                <a:latin typeface="+mj-lt"/>
                <a:ea typeface="+mj-ea"/>
                <a:cs typeface="+mj-cs"/>
              </a:defRPr>
            </a:lvl1pPr>
          </a:lstStyle>
          <a:p>
            <a:r>
              <a:rPr lang="fr-FR" sz="1400" dirty="0" smtClean="0">
                <a:solidFill>
                  <a:srgbClr val="FFFFFF"/>
                </a:solidFill>
              </a:rPr>
              <a:t>Chronique cotisation et charges</a:t>
            </a:r>
          </a:p>
        </p:txBody>
      </p:sp>
      <p:sp>
        <p:nvSpPr>
          <p:cNvPr id="18" name="Espace réservé du contenu 4"/>
          <p:cNvSpPr txBox="1">
            <a:spLocks/>
          </p:cNvSpPr>
          <p:nvPr/>
        </p:nvSpPr>
        <p:spPr>
          <a:xfrm>
            <a:off x="323164" y="336489"/>
            <a:ext cx="4248836" cy="58993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b="1" kern="1200">
                <a:solidFill>
                  <a:schemeClr val="accent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300"/>
              </a:spcBef>
              <a:spcAft>
                <a:spcPts val="300"/>
              </a:spcAft>
              <a:buFont typeface="Arial" panose="020B0604020202020204" pitchFamily="34" charset="0"/>
              <a:buNone/>
            </a:pPr>
            <a:r>
              <a:rPr lang="fr-FR" sz="1200" u="sng" dirty="0" smtClean="0">
                <a:solidFill>
                  <a:srgbClr val="000000"/>
                </a:solidFill>
              </a:rPr>
              <a:t>Cas d’une personne  à 32 000 euros en moyenne</a:t>
            </a:r>
          </a:p>
        </p:txBody>
      </p:sp>
      <p:cxnSp>
        <p:nvCxnSpPr>
          <p:cNvPr id="7" name="Connecteur droit avec flèche 6"/>
          <p:cNvCxnSpPr/>
          <p:nvPr/>
        </p:nvCxnSpPr>
        <p:spPr>
          <a:xfrm>
            <a:off x="4427984" y="4077072"/>
            <a:ext cx="36004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4427984" y="4105672"/>
            <a:ext cx="3600400" cy="246221"/>
          </a:xfrm>
          <a:prstGeom prst="rect">
            <a:avLst/>
          </a:prstGeom>
          <a:solidFill>
            <a:schemeClr val="accent3">
              <a:lumMod val="20000"/>
              <a:lumOff val="80000"/>
            </a:schemeClr>
          </a:solidFill>
        </p:spPr>
        <p:txBody>
          <a:bodyPr wrap="square" rtlCol="0">
            <a:spAutoFit/>
          </a:bodyPr>
          <a:lstStyle/>
          <a:p>
            <a:pPr algn="ctr"/>
            <a:r>
              <a:rPr lang="fr-FR" sz="1000" dirty="0" smtClean="0">
                <a:solidFill>
                  <a:srgbClr val="000000"/>
                </a:solidFill>
              </a:rPr>
              <a:t>Augmentation lissée  du dispositif de solidarité</a:t>
            </a:r>
            <a:endParaRPr lang="fr-FR" sz="1000" dirty="0">
              <a:solidFill>
                <a:srgbClr val="000000"/>
              </a:solidFill>
            </a:endParaRPr>
          </a:p>
        </p:txBody>
      </p:sp>
      <p:sp>
        <p:nvSpPr>
          <p:cNvPr id="95" name="ZoneTexte 94"/>
          <p:cNvSpPr txBox="1"/>
          <p:nvPr/>
        </p:nvSpPr>
        <p:spPr>
          <a:xfrm>
            <a:off x="989179" y="4077072"/>
            <a:ext cx="3295484" cy="246221"/>
          </a:xfrm>
          <a:prstGeom prst="rect">
            <a:avLst/>
          </a:prstGeom>
          <a:solidFill>
            <a:schemeClr val="accent2">
              <a:lumMod val="20000"/>
              <a:lumOff val="80000"/>
            </a:schemeClr>
          </a:solidFill>
        </p:spPr>
        <p:txBody>
          <a:bodyPr wrap="square" lIns="0" rIns="0" rtlCol="0">
            <a:spAutoFit/>
          </a:bodyPr>
          <a:lstStyle/>
          <a:p>
            <a:pPr algn="ctr"/>
            <a:r>
              <a:rPr lang="fr-FR" sz="1000" dirty="0" smtClean="0">
                <a:solidFill>
                  <a:srgbClr val="000000"/>
                </a:solidFill>
              </a:rPr>
              <a:t>Augmentation lissée des cotisation due à la CNBF (2,1%)</a:t>
            </a:r>
            <a:endParaRPr lang="fr-FR" sz="1000" dirty="0">
              <a:solidFill>
                <a:srgbClr val="000000"/>
              </a:solidFill>
            </a:endParaRPr>
          </a:p>
        </p:txBody>
      </p:sp>
      <p:sp>
        <p:nvSpPr>
          <p:cNvPr id="9" name="Ellipse 8"/>
          <p:cNvSpPr/>
          <p:nvPr/>
        </p:nvSpPr>
        <p:spPr>
          <a:xfrm>
            <a:off x="4427984" y="2132856"/>
            <a:ext cx="3888432"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FFFF"/>
              </a:solidFill>
            </a:endParaRPr>
          </a:p>
        </p:txBody>
      </p:sp>
      <p:sp>
        <p:nvSpPr>
          <p:cNvPr id="10" name="ZoneTexte 9"/>
          <p:cNvSpPr txBox="1"/>
          <p:nvPr/>
        </p:nvSpPr>
        <p:spPr>
          <a:xfrm>
            <a:off x="883998" y="657812"/>
            <a:ext cx="3127167" cy="276999"/>
          </a:xfrm>
          <a:prstGeom prst="rect">
            <a:avLst/>
          </a:prstGeom>
          <a:noFill/>
        </p:spPr>
        <p:txBody>
          <a:bodyPr wrap="square" rtlCol="0">
            <a:spAutoFit/>
          </a:bodyPr>
          <a:lstStyle/>
          <a:p>
            <a:r>
              <a:rPr lang="fr-FR" sz="1200" dirty="0" smtClean="0">
                <a:solidFill>
                  <a:srgbClr val="000000"/>
                </a:solidFill>
              </a:rPr>
              <a:t>Taux de cotisation retraite à charge de l’assuré</a:t>
            </a:r>
            <a:endParaRPr lang="fr-FR" sz="1200" dirty="0">
              <a:solidFill>
                <a:srgbClr val="000000"/>
              </a:solidFill>
            </a:endParaRPr>
          </a:p>
        </p:txBody>
      </p:sp>
      <p:cxnSp>
        <p:nvCxnSpPr>
          <p:cNvPr id="15" name="Connecteur droit avec flèche 14"/>
          <p:cNvCxnSpPr>
            <a:endCxn id="9" idx="7"/>
          </p:cNvCxnSpPr>
          <p:nvPr/>
        </p:nvCxnSpPr>
        <p:spPr>
          <a:xfrm>
            <a:off x="5336873" y="1589628"/>
            <a:ext cx="2410095" cy="6275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7" name="Ellipse 96"/>
          <p:cNvSpPr/>
          <p:nvPr/>
        </p:nvSpPr>
        <p:spPr>
          <a:xfrm>
            <a:off x="1688828" y="2564904"/>
            <a:ext cx="527338"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FFFF"/>
              </a:solidFill>
            </a:endParaRPr>
          </a:p>
        </p:txBody>
      </p:sp>
      <p:sp>
        <p:nvSpPr>
          <p:cNvPr id="101" name="ZoneTexte 100"/>
          <p:cNvSpPr txBox="1"/>
          <p:nvPr/>
        </p:nvSpPr>
        <p:spPr>
          <a:xfrm>
            <a:off x="1136046" y="2078719"/>
            <a:ext cx="2160240" cy="276999"/>
          </a:xfrm>
          <a:prstGeom prst="rect">
            <a:avLst/>
          </a:prstGeom>
          <a:noFill/>
        </p:spPr>
        <p:txBody>
          <a:bodyPr wrap="square" rtlCol="0">
            <a:spAutoFit/>
          </a:bodyPr>
          <a:lstStyle/>
          <a:p>
            <a:r>
              <a:rPr lang="fr-FR" sz="1200" dirty="0" smtClean="0">
                <a:solidFill>
                  <a:srgbClr val="000000"/>
                </a:solidFill>
              </a:rPr>
              <a:t>Changement d’assiette</a:t>
            </a:r>
            <a:endParaRPr lang="fr-FR" sz="1200" dirty="0">
              <a:solidFill>
                <a:srgbClr val="000000"/>
              </a:solidFill>
            </a:endParaRPr>
          </a:p>
        </p:txBody>
      </p:sp>
      <p:cxnSp>
        <p:nvCxnSpPr>
          <p:cNvPr id="102" name="Connecteur droit avec flèche 101"/>
          <p:cNvCxnSpPr/>
          <p:nvPr/>
        </p:nvCxnSpPr>
        <p:spPr>
          <a:xfrm>
            <a:off x="1835696" y="2343363"/>
            <a:ext cx="0" cy="2215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788024" y="99730"/>
            <a:ext cx="4104456" cy="1008664"/>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smtClean="0">
                <a:solidFill>
                  <a:schemeClr val="tx1"/>
                </a:solidFill>
              </a:rPr>
              <a:t>Scénario A  </a:t>
            </a:r>
            <a:r>
              <a:rPr lang="fr-FR" sz="1400" dirty="0" smtClean="0">
                <a:solidFill>
                  <a:schemeClr val="tx1"/>
                </a:solidFill>
              </a:rPr>
              <a:t>: fin de convergence 2040 ; augmentation des taux (5,4% ) entre 2029 et 2040; mise en place d’un dispositif de solidarité pérenne</a:t>
            </a:r>
            <a:endParaRPr lang="fr-FR" sz="1400" dirty="0">
              <a:solidFill>
                <a:schemeClr val="tx1"/>
              </a:solidFill>
            </a:endParaRPr>
          </a:p>
        </p:txBody>
      </p:sp>
      <p:sp>
        <p:nvSpPr>
          <p:cNvPr id="23" name="ZoneTexte 22"/>
          <p:cNvSpPr txBox="1"/>
          <p:nvPr/>
        </p:nvSpPr>
        <p:spPr>
          <a:xfrm>
            <a:off x="827584" y="919753"/>
            <a:ext cx="3600400" cy="276999"/>
          </a:xfrm>
          <a:prstGeom prst="rect">
            <a:avLst/>
          </a:prstGeom>
          <a:noFill/>
        </p:spPr>
        <p:txBody>
          <a:bodyPr wrap="square" rtlCol="0">
            <a:spAutoFit/>
          </a:bodyPr>
          <a:lstStyle/>
          <a:p>
            <a:r>
              <a:rPr lang="fr-FR" sz="1200" dirty="0" smtClean="0">
                <a:solidFill>
                  <a:srgbClr val="000000"/>
                </a:solidFill>
              </a:rPr>
              <a:t>Taux de cotisation retraite à charge de la solidarité</a:t>
            </a:r>
            <a:endParaRPr lang="fr-FR" sz="1200" dirty="0">
              <a:solidFill>
                <a:srgbClr val="000000"/>
              </a:solidFill>
            </a:endParaRPr>
          </a:p>
        </p:txBody>
      </p:sp>
      <p:sp>
        <p:nvSpPr>
          <p:cNvPr id="4" name="Rectangle 3"/>
          <p:cNvSpPr/>
          <p:nvPr/>
        </p:nvSpPr>
        <p:spPr>
          <a:xfrm rot="16200000">
            <a:off x="741653" y="774376"/>
            <a:ext cx="157513" cy="80911"/>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Rectangle 25"/>
          <p:cNvSpPr/>
          <p:nvPr/>
        </p:nvSpPr>
        <p:spPr>
          <a:xfrm rot="16200000">
            <a:off x="717275" y="1005532"/>
            <a:ext cx="157513" cy="8091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ZoneTexte 26"/>
          <p:cNvSpPr txBox="1"/>
          <p:nvPr/>
        </p:nvSpPr>
        <p:spPr>
          <a:xfrm>
            <a:off x="2987824" y="1332827"/>
            <a:ext cx="3024336" cy="461665"/>
          </a:xfrm>
          <a:prstGeom prst="rect">
            <a:avLst/>
          </a:prstGeom>
          <a:noFill/>
        </p:spPr>
        <p:txBody>
          <a:bodyPr wrap="square" rtlCol="0">
            <a:spAutoFit/>
          </a:bodyPr>
          <a:lstStyle/>
          <a:p>
            <a:r>
              <a:rPr lang="fr-FR" sz="1200" dirty="0" smtClean="0">
                <a:solidFill>
                  <a:srgbClr val="000000"/>
                </a:solidFill>
              </a:rPr>
              <a:t>Montée progressive du dispositif de solidarité</a:t>
            </a:r>
          </a:p>
          <a:p>
            <a:r>
              <a:rPr lang="fr-FR" sz="1200" i="1" dirty="0" smtClean="0">
                <a:solidFill>
                  <a:srgbClr val="000000"/>
                </a:solidFill>
              </a:rPr>
              <a:t>Taux de cotisation total 28,1% en 2040</a:t>
            </a:r>
            <a:endParaRPr lang="fr-FR" sz="1200" i="1" dirty="0">
              <a:solidFill>
                <a:srgbClr val="000000"/>
              </a:solidFill>
            </a:endParaRPr>
          </a:p>
        </p:txBody>
      </p:sp>
      <p:cxnSp>
        <p:nvCxnSpPr>
          <p:cNvPr id="16" name="Connecteur droit avec flèche 15"/>
          <p:cNvCxnSpPr/>
          <p:nvPr/>
        </p:nvCxnSpPr>
        <p:spPr>
          <a:xfrm>
            <a:off x="989179" y="4077072"/>
            <a:ext cx="329548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graphicFrame>
        <p:nvGraphicFramePr>
          <p:cNvPr id="33" name="Graphique 32"/>
          <p:cNvGraphicFramePr>
            <a:graphicFrameLocks/>
          </p:cNvGraphicFramePr>
          <p:nvPr>
            <p:extLst>
              <p:ext uri="{D42A27DB-BD31-4B8C-83A1-F6EECF244321}">
                <p14:modId xmlns:p14="http://schemas.microsoft.com/office/powerpoint/2010/main" val="3651405164"/>
              </p:ext>
            </p:extLst>
          </p:nvPr>
        </p:nvGraphicFramePr>
        <p:xfrm>
          <a:off x="326387" y="4437113"/>
          <a:ext cx="7992888" cy="2304256"/>
        </p:xfrm>
        <a:graphic>
          <a:graphicData uri="http://schemas.openxmlformats.org/drawingml/2006/chart">
            <c:chart xmlns:c="http://schemas.openxmlformats.org/drawingml/2006/chart" xmlns:r="http://schemas.openxmlformats.org/officeDocument/2006/relationships" r:id="rId3"/>
          </a:graphicData>
        </a:graphic>
      </p:graphicFrame>
      <p:sp>
        <p:nvSpPr>
          <p:cNvPr id="34" name="Ellipse 33"/>
          <p:cNvSpPr/>
          <p:nvPr/>
        </p:nvSpPr>
        <p:spPr>
          <a:xfrm>
            <a:off x="1572027" y="5445224"/>
            <a:ext cx="527338" cy="5760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FFFF"/>
              </a:solidFill>
            </a:endParaRPr>
          </a:p>
        </p:txBody>
      </p:sp>
      <p:sp>
        <p:nvSpPr>
          <p:cNvPr id="35" name="ZoneTexte 34"/>
          <p:cNvSpPr txBox="1"/>
          <p:nvPr/>
        </p:nvSpPr>
        <p:spPr>
          <a:xfrm>
            <a:off x="1136046" y="4941168"/>
            <a:ext cx="2160240" cy="276999"/>
          </a:xfrm>
          <a:prstGeom prst="rect">
            <a:avLst/>
          </a:prstGeom>
          <a:noFill/>
        </p:spPr>
        <p:txBody>
          <a:bodyPr wrap="square" rtlCol="0">
            <a:spAutoFit/>
          </a:bodyPr>
          <a:lstStyle/>
          <a:p>
            <a:r>
              <a:rPr lang="fr-FR" sz="1200" dirty="0" smtClean="0">
                <a:solidFill>
                  <a:srgbClr val="000000"/>
                </a:solidFill>
              </a:rPr>
              <a:t>Changement d’assiette</a:t>
            </a:r>
            <a:endParaRPr lang="fr-FR" sz="1200" dirty="0">
              <a:solidFill>
                <a:srgbClr val="000000"/>
              </a:solidFill>
            </a:endParaRPr>
          </a:p>
        </p:txBody>
      </p:sp>
      <p:cxnSp>
        <p:nvCxnSpPr>
          <p:cNvPr id="36" name="Connecteur droit avec flèche 35"/>
          <p:cNvCxnSpPr/>
          <p:nvPr/>
        </p:nvCxnSpPr>
        <p:spPr>
          <a:xfrm>
            <a:off x="1835696" y="5205812"/>
            <a:ext cx="0" cy="2215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37210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Graphique 18"/>
          <p:cNvGraphicFramePr>
            <a:graphicFrameLocks/>
          </p:cNvGraphicFramePr>
          <p:nvPr>
            <p:extLst>
              <p:ext uri="{D42A27DB-BD31-4B8C-83A1-F6EECF244321}">
                <p14:modId xmlns:p14="http://schemas.microsoft.com/office/powerpoint/2010/main" val="888227432"/>
              </p:ext>
            </p:extLst>
          </p:nvPr>
        </p:nvGraphicFramePr>
        <p:xfrm>
          <a:off x="260309" y="2385219"/>
          <a:ext cx="7876087" cy="3348037"/>
        </p:xfrm>
        <a:graphic>
          <a:graphicData uri="http://schemas.openxmlformats.org/drawingml/2006/chart">
            <c:chart xmlns:c="http://schemas.openxmlformats.org/drawingml/2006/chart" xmlns:r="http://schemas.openxmlformats.org/officeDocument/2006/relationships" r:id="rId2"/>
          </a:graphicData>
        </a:graphic>
      </p:graphicFrame>
      <p:sp>
        <p:nvSpPr>
          <p:cNvPr id="13" name="Titre 3"/>
          <p:cNvSpPr txBox="1">
            <a:spLocks/>
          </p:cNvSpPr>
          <p:nvPr/>
        </p:nvSpPr>
        <p:spPr>
          <a:xfrm>
            <a:off x="323528" y="44624"/>
            <a:ext cx="3257939" cy="286929"/>
          </a:xfrm>
          <a:prstGeom prst="rect">
            <a:avLst/>
          </a:prstGeom>
          <a:solidFill>
            <a:srgbClr val="0070C0"/>
          </a:solidFill>
        </p:spPr>
        <p:txBody>
          <a:bodyPr vert="horz" lIns="91440" tIns="45720" rIns="91440" bIns="45720" rtlCol="0" anchor="ctr">
            <a:noAutofit/>
          </a:bodyPr>
          <a:lstStyle>
            <a:lvl1pPr algn="l" defTabSz="914400" rtl="0" eaLnBrk="1" latinLnBrk="0" hangingPunct="1">
              <a:spcBef>
                <a:spcPct val="0"/>
              </a:spcBef>
              <a:buNone/>
              <a:defRPr sz="2400" kern="1200" cap="all" baseline="0">
                <a:solidFill>
                  <a:schemeClr val="bg1"/>
                </a:solidFill>
                <a:latin typeface="+mj-lt"/>
                <a:ea typeface="+mj-ea"/>
                <a:cs typeface="+mj-cs"/>
              </a:defRPr>
            </a:lvl1pPr>
          </a:lstStyle>
          <a:p>
            <a:r>
              <a:rPr lang="fr-FR" sz="1400" dirty="0" smtClean="0">
                <a:solidFill>
                  <a:srgbClr val="FFFFFF"/>
                </a:solidFill>
              </a:rPr>
              <a:t>Chronique cotisation et charges</a:t>
            </a:r>
          </a:p>
        </p:txBody>
      </p:sp>
      <p:sp>
        <p:nvSpPr>
          <p:cNvPr id="18" name="Espace réservé du contenu 4"/>
          <p:cNvSpPr txBox="1">
            <a:spLocks/>
          </p:cNvSpPr>
          <p:nvPr/>
        </p:nvSpPr>
        <p:spPr>
          <a:xfrm>
            <a:off x="323164" y="336489"/>
            <a:ext cx="2736304" cy="58993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400" b="1" kern="1200">
                <a:solidFill>
                  <a:schemeClr val="accent6"/>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1800" kern="1200">
                <a:solidFill>
                  <a:schemeClr val="accent5"/>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spcBef>
                <a:spcPts val="300"/>
              </a:spcBef>
              <a:spcAft>
                <a:spcPts val="300"/>
              </a:spcAft>
              <a:buFont typeface="Arial" panose="020B0604020202020204" pitchFamily="34" charset="0"/>
              <a:buNone/>
            </a:pPr>
            <a:r>
              <a:rPr lang="fr-FR" sz="1200" u="sng" dirty="0" smtClean="0">
                <a:solidFill>
                  <a:srgbClr val="000000"/>
                </a:solidFill>
              </a:rPr>
              <a:t>Cas d’une personne  à 32 000 euros en moyenne</a:t>
            </a:r>
          </a:p>
        </p:txBody>
      </p:sp>
      <p:sp>
        <p:nvSpPr>
          <p:cNvPr id="2" name="Rectangle 1"/>
          <p:cNvSpPr/>
          <p:nvPr/>
        </p:nvSpPr>
        <p:spPr>
          <a:xfrm>
            <a:off x="3754034" y="44807"/>
            <a:ext cx="5112568" cy="1313145"/>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b="1" dirty="0" smtClean="0">
                <a:solidFill>
                  <a:srgbClr val="000000"/>
                </a:solidFill>
              </a:rPr>
              <a:t>Scénario B  </a:t>
            </a:r>
            <a:endParaRPr lang="fr-FR" sz="1400" dirty="0" smtClean="0">
              <a:solidFill>
                <a:srgbClr val="000000"/>
              </a:solidFill>
            </a:endParaRPr>
          </a:p>
          <a:p>
            <a:pPr marL="285750" indent="-285750">
              <a:buFontTx/>
              <a:buChar char="-"/>
            </a:pPr>
            <a:r>
              <a:rPr lang="fr-FR" sz="1400" dirty="0" smtClean="0">
                <a:solidFill>
                  <a:srgbClr val="000000"/>
                </a:solidFill>
              </a:rPr>
              <a:t>fin de convergence effective des taux 2054 ; </a:t>
            </a:r>
          </a:p>
          <a:p>
            <a:pPr marL="285750" indent="-285750">
              <a:buFontTx/>
              <a:buChar char="-"/>
            </a:pPr>
            <a:r>
              <a:rPr lang="fr-FR" sz="1400" dirty="0" smtClean="0">
                <a:solidFill>
                  <a:srgbClr val="000000"/>
                </a:solidFill>
              </a:rPr>
              <a:t>augmentation des taux (5,4% ) entre 2029 et 2054 lissée sur le même rythme que les hausses CNBF; </a:t>
            </a:r>
          </a:p>
          <a:p>
            <a:pPr marL="285750" indent="-285750">
              <a:buFontTx/>
              <a:buChar char="-"/>
            </a:pPr>
            <a:r>
              <a:rPr lang="fr-FR" sz="1400" dirty="0" smtClean="0">
                <a:solidFill>
                  <a:srgbClr val="000000"/>
                </a:solidFill>
              </a:rPr>
              <a:t>Utilisation d’une partie des réserves pour donner des droits à 28,12% dès 2040</a:t>
            </a:r>
            <a:endParaRPr lang="fr-FR" sz="1400" dirty="0">
              <a:solidFill>
                <a:srgbClr val="000000"/>
              </a:solidFill>
            </a:endParaRPr>
          </a:p>
        </p:txBody>
      </p:sp>
      <p:cxnSp>
        <p:nvCxnSpPr>
          <p:cNvPr id="94" name="Connecteur droit avec flèche 93"/>
          <p:cNvCxnSpPr/>
          <p:nvPr/>
        </p:nvCxnSpPr>
        <p:spPr>
          <a:xfrm>
            <a:off x="1115616" y="5323958"/>
            <a:ext cx="2448272"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9" name="Ellipse 8"/>
          <p:cNvSpPr/>
          <p:nvPr/>
        </p:nvSpPr>
        <p:spPr>
          <a:xfrm rot="21381986">
            <a:off x="2904800" y="3249315"/>
            <a:ext cx="4979568"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FFFF"/>
              </a:solidFill>
            </a:endParaRPr>
          </a:p>
        </p:txBody>
      </p:sp>
      <p:sp>
        <p:nvSpPr>
          <p:cNvPr id="10" name="ZoneTexte 9"/>
          <p:cNvSpPr txBox="1"/>
          <p:nvPr/>
        </p:nvSpPr>
        <p:spPr>
          <a:xfrm>
            <a:off x="985715" y="2667837"/>
            <a:ext cx="2923732" cy="646331"/>
          </a:xfrm>
          <a:prstGeom prst="rect">
            <a:avLst/>
          </a:prstGeom>
          <a:noFill/>
        </p:spPr>
        <p:txBody>
          <a:bodyPr wrap="square" rtlCol="0">
            <a:spAutoFit/>
          </a:bodyPr>
          <a:lstStyle/>
          <a:p>
            <a:r>
              <a:rPr lang="fr-FR" sz="1200" dirty="0" smtClean="0">
                <a:solidFill>
                  <a:srgbClr val="000000"/>
                </a:solidFill>
              </a:rPr>
              <a:t>Utilisation des réserves (via taux d’appel ) pour permettre d’atteindre le taux de  28,12% dès 2040</a:t>
            </a:r>
            <a:endParaRPr lang="fr-FR" sz="1200" dirty="0">
              <a:solidFill>
                <a:srgbClr val="000000"/>
              </a:solidFill>
            </a:endParaRPr>
          </a:p>
        </p:txBody>
      </p:sp>
      <p:cxnSp>
        <p:nvCxnSpPr>
          <p:cNvPr id="15" name="Connecteur droit avec flèche 14"/>
          <p:cNvCxnSpPr>
            <a:stCxn id="20" idx="2"/>
          </p:cNvCxnSpPr>
          <p:nvPr/>
        </p:nvCxnSpPr>
        <p:spPr>
          <a:xfrm>
            <a:off x="4917056" y="2645246"/>
            <a:ext cx="142559" cy="7663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a:off x="703795" y="1582883"/>
            <a:ext cx="3127167" cy="276999"/>
          </a:xfrm>
          <a:prstGeom prst="rect">
            <a:avLst/>
          </a:prstGeom>
          <a:noFill/>
        </p:spPr>
        <p:txBody>
          <a:bodyPr wrap="square" rtlCol="0">
            <a:spAutoFit/>
          </a:bodyPr>
          <a:lstStyle/>
          <a:p>
            <a:r>
              <a:rPr lang="fr-FR" sz="1200" dirty="0" smtClean="0">
                <a:solidFill>
                  <a:srgbClr val="000000"/>
                </a:solidFill>
              </a:rPr>
              <a:t>Taux de cotisation retraite à charge de l’assuré</a:t>
            </a:r>
            <a:endParaRPr lang="fr-FR" sz="1200" dirty="0">
              <a:solidFill>
                <a:srgbClr val="000000"/>
              </a:solidFill>
            </a:endParaRPr>
          </a:p>
        </p:txBody>
      </p:sp>
      <p:sp>
        <p:nvSpPr>
          <p:cNvPr id="22" name="ZoneTexte 21"/>
          <p:cNvSpPr txBox="1"/>
          <p:nvPr/>
        </p:nvSpPr>
        <p:spPr>
          <a:xfrm>
            <a:off x="647381" y="1844824"/>
            <a:ext cx="3600400" cy="276999"/>
          </a:xfrm>
          <a:prstGeom prst="rect">
            <a:avLst/>
          </a:prstGeom>
          <a:noFill/>
        </p:spPr>
        <p:txBody>
          <a:bodyPr wrap="square" rtlCol="0">
            <a:spAutoFit/>
          </a:bodyPr>
          <a:lstStyle/>
          <a:p>
            <a:r>
              <a:rPr lang="fr-FR" sz="1200" dirty="0" smtClean="0">
                <a:solidFill>
                  <a:srgbClr val="000000"/>
                </a:solidFill>
              </a:rPr>
              <a:t>Taux de cotisation pris en charge par les réserves</a:t>
            </a:r>
            <a:endParaRPr lang="fr-FR" sz="1200" dirty="0">
              <a:solidFill>
                <a:srgbClr val="000000"/>
              </a:solidFill>
            </a:endParaRPr>
          </a:p>
        </p:txBody>
      </p:sp>
      <p:sp>
        <p:nvSpPr>
          <p:cNvPr id="23" name="Rectangle 22"/>
          <p:cNvSpPr/>
          <p:nvPr/>
        </p:nvSpPr>
        <p:spPr>
          <a:xfrm rot="16200000">
            <a:off x="501251" y="1699447"/>
            <a:ext cx="157513" cy="80911"/>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Rectangle 23"/>
          <p:cNvSpPr/>
          <p:nvPr/>
        </p:nvSpPr>
        <p:spPr>
          <a:xfrm rot="16200000">
            <a:off x="501251" y="1930603"/>
            <a:ext cx="157513" cy="8091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6" name="ZoneTexte 25"/>
          <p:cNvSpPr txBox="1"/>
          <p:nvPr/>
        </p:nvSpPr>
        <p:spPr>
          <a:xfrm>
            <a:off x="670440" y="5877272"/>
            <a:ext cx="6637864" cy="276999"/>
          </a:xfrm>
          <a:prstGeom prst="rect">
            <a:avLst/>
          </a:prstGeom>
          <a:noFill/>
        </p:spPr>
        <p:txBody>
          <a:bodyPr wrap="square" rtlCol="0">
            <a:spAutoFit/>
          </a:bodyPr>
          <a:lstStyle/>
          <a:p>
            <a:r>
              <a:rPr lang="fr-FR" sz="1200" dirty="0" smtClean="0">
                <a:solidFill>
                  <a:srgbClr val="000000"/>
                </a:solidFill>
              </a:rPr>
              <a:t>Estimation macro des réserves à engager  :   environ 450 à 500 M€ en cumulé de 2029 à 2054 </a:t>
            </a:r>
            <a:endParaRPr lang="fr-FR" sz="1200" dirty="0">
              <a:solidFill>
                <a:srgbClr val="000000"/>
              </a:solidFill>
            </a:endParaRPr>
          </a:p>
        </p:txBody>
      </p:sp>
      <p:cxnSp>
        <p:nvCxnSpPr>
          <p:cNvPr id="6" name="Connecteur droit avec flèche 5"/>
          <p:cNvCxnSpPr/>
          <p:nvPr/>
        </p:nvCxnSpPr>
        <p:spPr>
          <a:xfrm>
            <a:off x="5148064" y="3397106"/>
            <a:ext cx="0" cy="24791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5409094" y="2928170"/>
            <a:ext cx="648072" cy="276999"/>
          </a:xfrm>
          <a:prstGeom prst="rect">
            <a:avLst/>
          </a:prstGeom>
          <a:noFill/>
        </p:spPr>
        <p:txBody>
          <a:bodyPr wrap="square" rtlCol="0">
            <a:spAutoFit/>
          </a:bodyPr>
          <a:lstStyle/>
          <a:p>
            <a:r>
              <a:rPr lang="fr-FR" sz="1200" dirty="0" smtClean="0">
                <a:solidFill>
                  <a:srgbClr val="000000"/>
                </a:solidFill>
              </a:rPr>
              <a:t>3,1%</a:t>
            </a:r>
            <a:endParaRPr lang="fr-FR" sz="1200" dirty="0">
              <a:solidFill>
                <a:srgbClr val="000000"/>
              </a:solidFill>
            </a:endParaRPr>
          </a:p>
        </p:txBody>
      </p:sp>
      <p:cxnSp>
        <p:nvCxnSpPr>
          <p:cNvPr id="30" name="Connecteur droit avec flèche 29"/>
          <p:cNvCxnSpPr/>
          <p:nvPr/>
        </p:nvCxnSpPr>
        <p:spPr>
          <a:xfrm flipH="1">
            <a:off x="5215059" y="3146552"/>
            <a:ext cx="365053" cy="354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ZoneTexte 31"/>
          <p:cNvSpPr txBox="1"/>
          <p:nvPr/>
        </p:nvSpPr>
        <p:spPr>
          <a:xfrm>
            <a:off x="5868144" y="2529338"/>
            <a:ext cx="2498248" cy="461665"/>
          </a:xfrm>
          <a:prstGeom prst="rect">
            <a:avLst/>
          </a:prstGeom>
          <a:noFill/>
        </p:spPr>
        <p:txBody>
          <a:bodyPr wrap="square" rtlCol="0">
            <a:spAutoFit/>
          </a:bodyPr>
          <a:lstStyle/>
          <a:p>
            <a:r>
              <a:rPr lang="fr-FR" sz="1200" dirty="0" smtClean="0">
                <a:solidFill>
                  <a:srgbClr val="000000"/>
                </a:solidFill>
              </a:rPr>
              <a:t>Le maximum de la prise en charge est de 3,1% en 2040</a:t>
            </a:r>
            <a:endParaRPr lang="fr-FR" sz="1200" dirty="0">
              <a:solidFill>
                <a:srgbClr val="000000"/>
              </a:solidFill>
            </a:endParaRPr>
          </a:p>
        </p:txBody>
      </p:sp>
      <p:sp>
        <p:nvSpPr>
          <p:cNvPr id="20" name="ZoneTexte 19"/>
          <p:cNvSpPr txBox="1"/>
          <p:nvPr/>
        </p:nvSpPr>
        <p:spPr>
          <a:xfrm>
            <a:off x="4121411" y="2183581"/>
            <a:ext cx="1591289" cy="461665"/>
          </a:xfrm>
          <a:prstGeom prst="rect">
            <a:avLst/>
          </a:prstGeom>
          <a:noFill/>
        </p:spPr>
        <p:txBody>
          <a:bodyPr wrap="square" rtlCol="0">
            <a:spAutoFit/>
          </a:bodyPr>
          <a:lstStyle/>
          <a:p>
            <a:r>
              <a:rPr lang="fr-FR" sz="1200" dirty="0" smtClean="0">
                <a:solidFill>
                  <a:srgbClr val="000000"/>
                </a:solidFill>
              </a:rPr>
              <a:t>Taux de cotisation total 28,1% en 2040</a:t>
            </a:r>
            <a:endParaRPr lang="fr-FR" sz="1200" dirty="0">
              <a:solidFill>
                <a:srgbClr val="000000"/>
              </a:solidFill>
            </a:endParaRPr>
          </a:p>
        </p:txBody>
      </p:sp>
      <p:cxnSp>
        <p:nvCxnSpPr>
          <p:cNvPr id="25" name="Connecteur droit avec flèche 24"/>
          <p:cNvCxnSpPr/>
          <p:nvPr/>
        </p:nvCxnSpPr>
        <p:spPr>
          <a:xfrm>
            <a:off x="3057200" y="3041675"/>
            <a:ext cx="1019128" cy="3547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46204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59832" y="313499"/>
            <a:ext cx="3096344" cy="307777"/>
          </a:xfrm>
          <a:prstGeom prst="rect">
            <a:avLst/>
          </a:prstGeom>
          <a:noFill/>
        </p:spPr>
        <p:txBody>
          <a:bodyPr wrap="square" rtlCol="0">
            <a:spAutoFit/>
          </a:bodyPr>
          <a:lstStyle/>
          <a:p>
            <a:r>
              <a:rPr lang="fr-FR" sz="1400" u="sng" dirty="0" smtClean="0"/>
              <a:t>Dispositif de solidarité : pistes possibles</a:t>
            </a:r>
            <a:endParaRPr lang="fr-FR" sz="1400" u="sng" dirty="0"/>
          </a:p>
        </p:txBody>
      </p:sp>
      <p:sp>
        <p:nvSpPr>
          <p:cNvPr id="25" name="ZoneTexte 24"/>
          <p:cNvSpPr txBox="1"/>
          <p:nvPr/>
        </p:nvSpPr>
        <p:spPr>
          <a:xfrm>
            <a:off x="485123" y="1696828"/>
            <a:ext cx="3510814" cy="461665"/>
          </a:xfrm>
          <a:prstGeom prst="rect">
            <a:avLst/>
          </a:prstGeom>
          <a:noFill/>
        </p:spPr>
        <p:txBody>
          <a:bodyPr wrap="square" rtlCol="0">
            <a:spAutoFit/>
          </a:bodyPr>
          <a:lstStyle/>
          <a:p>
            <a:pPr marL="285750" indent="-285750">
              <a:buFont typeface="Wingdings" panose="05000000000000000000" pitchFamily="2" charset="2"/>
              <a:buChar char="ü"/>
            </a:pPr>
            <a:r>
              <a:rPr lang="fr-FR" sz="1200" dirty="0" smtClean="0"/>
              <a:t>Pas de baisses de cotisation pour les avocats avec des revenus entre 1,8 Pass et  3 Pass</a:t>
            </a:r>
            <a:endParaRPr lang="fr-FR" sz="1200" dirty="0"/>
          </a:p>
        </p:txBody>
      </p:sp>
      <p:sp>
        <p:nvSpPr>
          <p:cNvPr id="28" name="Rectangle 27"/>
          <p:cNvSpPr/>
          <p:nvPr/>
        </p:nvSpPr>
        <p:spPr>
          <a:xfrm>
            <a:off x="4427984" y="1535986"/>
            <a:ext cx="504056" cy="62250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tx1"/>
              </a:solidFill>
            </a:endParaRPr>
          </a:p>
        </p:txBody>
      </p:sp>
      <p:sp>
        <p:nvSpPr>
          <p:cNvPr id="29" name="ZoneTexte 28"/>
          <p:cNvSpPr txBox="1"/>
          <p:nvPr/>
        </p:nvSpPr>
        <p:spPr>
          <a:xfrm>
            <a:off x="3851920" y="2132856"/>
            <a:ext cx="2160240" cy="261610"/>
          </a:xfrm>
          <a:prstGeom prst="rect">
            <a:avLst/>
          </a:prstGeom>
          <a:noFill/>
        </p:spPr>
        <p:txBody>
          <a:bodyPr wrap="square" rtlCol="0">
            <a:spAutoFit/>
          </a:bodyPr>
          <a:lstStyle/>
          <a:p>
            <a:r>
              <a:rPr lang="fr-FR" sz="1050" dirty="0" smtClean="0">
                <a:solidFill>
                  <a:srgbClr val="000000"/>
                </a:solidFill>
              </a:rPr>
              <a:t>Cotisation retraite fin 2029</a:t>
            </a:r>
            <a:endParaRPr lang="fr-FR" sz="1050" dirty="0">
              <a:solidFill>
                <a:srgbClr val="000000"/>
              </a:solidFill>
            </a:endParaRPr>
          </a:p>
        </p:txBody>
      </p:sp>
      <p:sp>
        <p:nvSpPr>
          <p:cNvPr id="30" name="Rectangle 29"/>
          <p:cNvSpPr/>
          <p:nvPr/>
        </p:nvSpPr>
        <p:spPr>
          <a:xfrm>
            <a:off x="6156176" y="1696828"/>
            <a:ext cx="504056" cy="448206"/>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tx1"/>
              </a:solidFill>
            </a:endParaRPr>
          </a:p>
        </p:txBody>
      </p:sp>
      <p:sp>
        <p:nvSpPr>
          <p:cNvPr id="31" name="Rectangle 30"/>
          <p:cNvSpPr/>
          <p:nvPr/>
        </p:nvSpPr>
        <p:spPr>
          <a:xfrm>
            <a:off x="6156176" y="1535985"/>
            <a:ext cx="504056" cy="16084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tx1"/>
              </a:solidFill>
            </a:endParaRPr>
          </a:p>
        </p:txBody>
      </p:sp>
      <p:sp>
        <p:nvSpPr>
          <p:cNvPr id="32" name="ZoneTexte 31"/>
          <p:cNvSpPr txBox="1"/>
          <p:nvPr/>
        </p:nvSpPr>
        <p:spPr>
          <a:xfrm>
            <a:off x="5832140" y="2158493"/>
            <a:ext cx="2160240" cy="261610"/>
          </a:xfrm>
          <a:prstGeom prst="rect">
            <a:avLst/>
          </a:prstGeom>
          <a:noFill/>
        </p:spPr>
        <p:txBody>
          <a:bodyPr wrap="square" rtlCol="0">
            <a:spAutoFit/>
          </a:bodyPr>
          <a:lstStyle/>
          <a:p>
            <a:r>
              <a:rPr lang="fr-FR" sz="1050" dirty="0" smtClean="0">
                <a:solidFill>
                  <a:srgbClr val="000000"/>
                </a:solidFill>
              </a:rPr>
              <a:t>Cotisation retraite fin 2040</a:t>
            </a:r>
            <a:endParaRPr lang="fr-FR" sz="1050" dirty="0">
              <a:solidFill>
                <a:srgbClr val="000000"/>
              </a:solidFill>
            </a:endParaRPr>
          </a:p>
        </p:txBody>
      </p:sp>
      <p:sp>
        <p:nvSpPr>
          <p:cNvPr id="6" name="Accolade fermante 5"/>
          <p:cNvSpPr/>
          <p:nvPr/>
        </p:nvSpPr>
        <p:spPr>
          <a:xfrm>
            <a:off x="6732240" y="1535986"/>
            <a:ext cx="180020" cy="16084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37" name="Accolade fermante 36"/>
          <p:cNvSpPr/>
          <p:nvPr/>
        </p:nvSpPr>
        <p:spPr>
          <a:xfrm>
            <a:off x="6732240" y="1696828"/>
            <a:ext cx="180020" cy="44820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38" name="ZoneTexte 37"/>
          <p:cNvSpPr txBox="1"/>
          <p:nvPr/>
        </p:nvSpPr>
        <p:spPr>
          <a:xfrm>
            <a:off x="7069199" y="1796855"/>
            <a:ext cx="2160240" cy="261610"/>
          </a:xfrm>
          <a:prstGeom prst="rect">
            <a:avLst/>
          </a:prstGeom>
          <a:noFill/>
        </p:spPr>
        <p:txBody>
          <a:bodyPr wrap="square" rtlCol="0">
            <a:spAutoFit/>
          </a:bodyPr>
          <a:lstStyle/>
          <a:p>
            <a:r>
              <a:rPr lang="fr-FR" sz="1050" dirty="0" smtClean="0">
                <a:solidFill>
                  <a:srgbClr val="000000"/>
                </a:solidFill>
              </a:rPr>
              <a:t>Cotisation retraite SUR</a:t>
            </a:r>
            <a:endParaRPr lang="fr-FR" sz="1050" dirty="0">
              <a:solidFill>
                <a:srgbClr val="000000"/>
              </a:solidFill>
            </a:endParaRPr>
          </a:p>
        </p:txBody>
      </p:sp>
      <p:sp>
        <p:nvSpPr>
          <p:cNvPr id="39" name="ZoneTexte 38"/>
          <p:cNvSpPr txBox="1"/>
          <p:nvPr/>
        </p:nvSpPr>
        <p:spPr>
          <a:xfrm>
            <a:off x="6983760" y="1485601"/>
            <a:ext cx="2160240" cy="261610"/>
          </a:xfrm>
          <a:prstGeom prst="rect">
            <a:avLst/>
          </a:prstGeom>
          <a:noFill/>
        </p:spPr>
        <p:txBody>
          <a:bodyPr wrap="square" rtlCol="0">
            <a:spAutoFit/>
          </a:bodyPr>
          <a:lstStyle/>
          <a:p>
            <a:r>
              <a:rPr lang="fr-FR" sz="1050" dirty="0" smtClean="0">
                <a:solidFill>
                  <a:srgbClr val="000000"/>
                </a:solidFill>
              </a:rPr>
              <a:t>Dispositif de solidarité</a:t>
            </a:r>
            <a:endParaRPr lang="fr-FR" sz="1050" dirty="0">
              <a:solidFill>
                <a:srgbClr val="000000"/>
              </a:solidFill>
            </a:endParaRPr>
          </a:p>
        </p:txBody>
      </p:sp>
      <p:sp>
        <p:nvSpPr>
          <p:cNvPr id="40" name="ZoneTexte 39"/>
          <p:cNvSpPr txBox="1"/>
          <p:nvPr/>
        </p:nvSpPr>
        <p:spPr>
          <a:xfrm>
            <a:off x="5292080" y="1649330"/>
            <a:ext cx="396044" cy="338554"/>
          </a:xfrm>
          <a:prstGeom prst="rect">
            <a:avLst/>
          </a:prstGeom>
          <a:noFill/>
        </p:spPr>
        <p:txBody>
          <a:bodyPr wrap="square" rtlCol="0">
            <a:spAutoFit/>
          </a:bodyPr>
          <a:lstStyle/>
          <a:p>
            <a:r>
              <a:rPr lang="fr-FR" sz="1600" dirty="0" smtClean="0">
                <a:solidFill>
                  <a:srgbClr val="000000"/>
                </a:solidFill>
              </a:rPr>
              <a:t>=</a:t>
            </a:r>
            <a:endParaRPr lang="fr-FR" sz="1600" dirty="0">
              <a:solidFill>
                <a:srgbClr val="000000"/>
              </a:solidFill>
            </a:endParaRPr>
          </a:p>
        </p:txBody>
      </p:sp>
      <p:sp>
        <p:nvSpPr>
          <p:cNvPr id="41" name="ZoneTexte 40"/>
          <p:cNvSpPr txBox="1"/>
          <p:nvPr/>
        </p:nvSpPr>
        <p:spPr>
          <a:xfrm>
            <a:off x="441269" y="2495421"/>
            <a:ext cx="3338643" cy="461665"/>
          </a:xfrm>
          <a:prstGeom prst="rect">
            <a:avLst/>
          </a:prstGeom>
          <a:noFill/>
        </p:spPr>
        <p:txBody>
          <a:bodyPr wrap="square" rtlCol="0">
            <a:spAutoFit/>
          </a:bodyPr>
          <a:lstStyle/>
          <a:p>
            <a:pPr marL="285750" indent="-285750">
              <a:buFont typeface="Wingdings" panose="05000000000000000000" pitchFamily="2" charset="2"/>
              <a:buChar char="ü"/>
            </a:pPr>
            <a:r>
              <a:rPr lang="fr-FR" sz="1200" dirty="0" smtClean="0"/>
              <a:t>Maintien du même niveau de solidarité pour les tranches au dessus 3 Pass</a:t>
            </a:r>
            <a:endParaRPr lang="fr-FR" sz="1200" dirty="0"/>
          </a:p>
        </p:txBody>
      </p:sp>
      <p:sp>
        <p:nvSpPr>
          <p:cNvPr id="42" name="Rectangle 41"/>
          <p:cNvSpPr/>
          <p:nvPr/>
        </p:nvSpPr>
        <p:spPr>
          <a:xfrm>
            <a:off x="6110416" y="2924944"/>
            <a:ext cx="621823" cy="21916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2,81%</a:t>
            </a:r>
            <a:endParaRPr lang="fr-FR" sz="1200" dirty="0">
              <a:solidFill>
                <a:schemeClr val="tx1"/>
              </a:solidFill>
            </a:endParaRPr>
          </a:p>
        </p:txBody>
      </p:sp>
      <p:sp>
        <p:nvSpPr>
          <p:cNvPr id="43" name="Rectangle 42"/>
          <p:cNvSpPr/>
          <p:nvPr/>
        </p:nvSpPr>
        <p:spPr>
          <a:xfrm>
            <a:off x="4426517" y="2852936"/>
            <a:ext cx="504056" cy="30318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smtClean="0">
                <a:solidFill>
                  <a:schemeClr val="tx1"/>
                </a:solidFill>
              </a:rPr>
              <a:t>3,1%</a:t>
            </a:r>
            <a:endParaRPr lang="fr-FR" sz="1200" dirty="0">
              <a:solidFill>
                <a:schemeClr val="tx1"/>
              </a:solidFill>
            </a:endParaRPr>
          </a:p>
        </p:txBody>
      </p:sp>
      <p:sp>
        <p:nvSpPr>
          <p:cNvPr id="44" name="Rectangle 43"/>
          <p:cNvSpPr/>
          <p:nvPr/>
        </p:nvSpPr>
        <p:spPr>
          <a:xfrm>
            <a:off x="4425050" y="2549748"/>
            <a:ext cx="504056" cy="30318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fr-FR" sz="1200" dirty="0" smtClean="0">
                <a:solidFill>
                  <a:schemeClr val="tx1"/>
                </a:solidFill>
              </a:rPr>
              <a:t>~2,4%</a:t>
            </a:r>
            <a:endParaRPr lang="fr-FR" sz="1200" dirty="0">
              <a:solidFill>
                <a:schemeClr val="tx1"/>
              </a:solidFill>
            </a:endParaRPr>
          </a:p>
        </p:txBody>
      </p:sp>
      <p:sp>
        <p:nvSpPr>
          <p:cNvPr id="45" name="ZoneTexte 44"/>
          <p:cNvSpPr txBox="1"/>
          <p:nvPr/>
        </p:nvSpPr>
        <p:spPr>
          <a:xfrm>
            <a:off x="3984281" y="3156124"/>
            <a:ext cx="2160240" cy="415498"/>
          </a:xfrm>
          <a:prstGeom prst="rect">
            <a:avLst/>
          </a:prstGeom>
          <a:noFill/>
        </p:spPr>
        <p:txBody>
          <a:bodyPr wrap="square" rtlCol="0">
            <a:spAutoFit/>
          </a:bodyPr>
          <a:lstStyle/>
          <a:p>
            <a:r>
              <a:rPr lang="fr-FR" sz="1050" dirty="0" smtClean="0">
                <a:solidFill>
                  <a:srgbClr val="000000"/>
                </a:solidFill>
              </a:rPr>
              <a:t>Cotisation  retraite fin 2029  (RB) sur la tranche entre 3 Pass et 292 K</a:t>
            </a:r>
            <a:endParaRPr lang="fr-FR" sz="1050" dirty="0">
              <a:solidFill>
                <a:srgbClr val="000000"/>
              </a:solidFill>
            </a:endParaRPr>
          </a:p>
        </p:txBody>
      </p:sp>
      <p:sp>
        <p:nvSpPr>
          <p:cNvPr id="46" name="ZoneTexte 45"/>
          <p:cNvSpPr txBox="1"/>
          <p:nvPr/>
        </p:nvSpPr>
        <p:spPr>
          <a:xfrm>
            <a:off x="6012160" y="3233068"/>
            <a:ext cx="2160240" cy="261610"/>
          </a:xfrm>
          <a:prstGeom prst="rect">
            <a:avLst/>
          </a:prstGeom>
          <a:noFill/>
        </p:spPr>
        <p:txBody>
          <a:bodyPr wrap="square" rtlCol="0">
            <a:spAutoFit/>
          </a:bodyPr>
          <a:lstStyle/>
          <a:p>
            <a:r>
              <a:rPr lang="fr-FR" sz="1050" dirty="0" smtClean="0">
                <a:solidFill>
                  <a:srgbClr val="000000"/>
                </a:solidFill>
              </a:rPr>
              <a:t>Cotisation retraite fin 2040</a:t>
            </a:r>
            <a:endParaRPr lang="fr-FR" sz="1050" dirty="0">
              <a:solidFill>
                <a:srgbClr val="000000"/>
              </a:solidFill>
            </a:endParaRPr>
          </a:p>
        </p:txBody>
      </p:sp>
      <p:sp>
        <p:nvSpPr>
          <p:cNvPr id="47" name="ZoneTexte 46"/>
          <p:cNvSpPr txBox="1"/>
          <p:nvPr/>
        </p:nvSpPr>
        <p:spPr>
          <a:xfrm>
            <a:off x="4929106" y="2555433"/>
            <a:ext cx="759018" cy="338554"/>
          </a:xfrm>
          <a:prstGeom prst="rect">
            <a:avLst/>
          </a:prstGeom>
          <a:noFill/>
        </p:spPr>
        <p:txBody>
          <a:bodyPr wrap="square" rtlCol="0">
            <a:spAutoFit/>
          </a:bodyPr>
          <a:lstStyle/>
          <a:p>
            <a:r>
              <a:rPr lang="fr-FR" sz="800" dirty="0" smtClean="0">
                <a:solidFill>
                  <a:srgbClr val="000000"/>
                </a:solidFill>
              </a:rPr>
              <a:t>Contribution équivalente</a:t>
            </a:r>
            <a:endParaRPr lang="fr-FR" sz="800" dirty="0">
              <a:solidFill>
                <a:srgbClr val="000000"/>
              </a:solidFill>
            </a:endParaRPr>
          </a:p>
        </p:txBody>
      </p:sp>
      <p:sp>
        <p:nvSpPr>
          <p:cNvPr id="48" name="ZoneTexte 47"/>
          <p:cNvSpPr txBox="1"/>
          <p:nvPr/>
        </p:nvSpPr>
        <p:spPr>
          <a:xfrm>
            <a:off x="4932040" y="2852936"/>
            <a:ext cx="651006" cy="261610"/>
          </a:xfrm>
          <a:prstGeom prst="rect">
            <a:avLst/>
          </a:prstGeom>
          <a:noFill/>
        </p:spPr>
        <p:txBody>
          <a:bodyPr wrap="square" rtlCol="0">
            <a:spAutoFit/>
          </a:bodyPr>
          <a:lstStyle/>
          <a:p>
            <a:r>
              <a:rPr lang="fr-FR" sz="1050" dirty="0" smtClean="0">
                <a:solidFill>
                  <a:srgbClr val="000000"/>
                </a:solidFill>
              </a:rPr>
              <a:t> </a:t>
            </a:r>
            <a:endParaRPr lang="fr-FR" sz="1050" dirty="0">
              <a:solidFill>
                <a:srgbClr val="000000"/>
              </a:solidFill>
            </a:endParaRPr>
          </a:p>
        </p:txBody>
      </p:sp>
      <p:sp>
        <p:nvSpPr>
          <p:cNvPr id="49" name="ZoneTexte 48"/>
          <p:cNvSpPr txBox="1"/>
          <p:nvPr/>
        </p:nvSpPr>
        <p:spPr>
          <a:xfrm>
            <a:off x="5616116" y="2683659"/>
            <a:ext cx="396044" cy="338554"/>
          </a:xfrm>
          <a:prstGeom prst="rect">
            <a:avLst/>
          </a:prstGeom>
          <a:noFill/>
        </p:spPr>
        <p:txBody>
          <a:bodyPr wrap="square" rtlCol="0">
            <a:spAutoFit/>
          </a:bodyPr>
          <a:lstStyle/>
          <a:p>
            <a:r>
              <a:rPr lang="fr-FR" sz="1600" dirty="0" smtClean="0">
                <a:solidFill>
                  <a:srgbClr val="000000"/>
                </a:solidFill>
              </a:rPr>
              <a:t>=</a:t>
            </a:r>
            <a:endParaRPr lang="fr-FR" sz="1600" dirty="0">
              <a:solidFill>
                <a:srgbClr val="000000"/>
              </a:solidFill>
            </a:endParaRPr>
          </a:p>
        </p:txBody>
      </p:sp>
      <p:sp>
        <p:nvSpPr>
          <p:cNvPr id="50" name="Rectangle 49"/>
          <p:cNvSpPr/>
          <p:nvPr/>
        </p:nvSpPr>
        <p:spPr>
          <a:xfrm>
            <a:off x="6122518" y="2566018"/>
            <a:ext cx="609722" cy="358926"/>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solidFill>
                <a:schemeClr val="tx1"/>
              </a:solidFill>
            </a:endParaRPr>
          </a:p>
        </p:txBody>
      </p:sp>
      <p:sp>
        <p:nvSpPr>
          <p:cNvPr id="51" name="Accolade fermante 50"/>
          <p:cNvSpPr/>
          <p:nvPr/>
        </p:nvSpPr>
        <p:spPr>
          <a:xfrm>
            <a:off x="6732240" y="2603928"/>
            <a:ext cx="180020" cy="3210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52" name="Accolade fermante 51"/>
          <p:cNvSpPr/>
          <p:nvPr/>
        </p:nvSpPr>
        <p:spPr>
          <a:xfrm>
            <a:off x="6732240" y="2957086"/>
            <a:ext cx="180020" cy="25589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dirty="0"/>
          </a:p>
        </p:txBody>
      </p:sp>
      <p:sp>
        <p:nvSpPr>
          <p:cNvPr id="53" name="ZoneTexte 52"/>
          <p:cNvSpPr txBox="1"/>
          <p:nvPr/>
        </p:nvSpPr>
        <p:spPr>
          <a:xfrm>
            <a:off x="7069199" y="2864797"/>
            <a:ext cx="2160240" cy="261610"/>
          </a:xfrm>
          <a:prstGeom prst="rect">
            <a:avLst/>
          </a:prstGeom>
          <a:noFill/>
        </p:spPr>
        <p:txBody>
          <a:bodyPr wrap="square" rtlCol="0">
            <a:spAutoFit/>
          </a:bodyPr>
          <a:lstStyle/>
          <a:p>
            <a:r>
              <a:rPr lang="fr-FR" sz="1050" dirty="0" smtClean="0">
                <a:solidFill>
                  <a:srgbClr val="000000"/>
                </a:solidFill>
              </a:rPr>
              <a:t>Cotisation retraite SUR </a:t>
            </a:r>
            <a:endParaRPr lang="fr-FR" sz="1050" dirty="0">
              <a:solidFill>
                <a:srgbClr val="000000"/>
              </a:solidFill>
            </a:endParaRPr>
          </a:p>
        </p:txBody>
      </p:sp>
      <p:sp>
        <p:nvSpPr>
          <p:cNvPr id="54" name="ZoneTexte 53"/>
          <p:cNvSpPr txBox="1"/>
          <p:nvPr/>
        </p:nvSpPr>
        <p:spPr>
          <a:xfrm>
            <a:off x="6983760" y="2553543"/>
            <a:ext cx="2160240" cy="261610"/>
          </a:xfrm>
          <a:prstGeom prst="rect">
            <a:avLst/>
          </a:prstGeom>
          <a:noFill/>
        </p:spPr>
        <p:txBody>
          <a:bodyPr wrap="square" rtlCol="0">
            <a:spAutoFit/>
          </a:bodyPr>
          <a:lstStyle/>
          <a:p>
            <a:r>
              <a:rPr lang="fr-FR" sz="1050" dirty="0" smtClean="0">
                <a:solidFill>
                  <a:srgbClr val="000000"/>
                </a:solidFill>
              </a:rPr>
              <a:t>Dispositif de solidarité</a:t>
            </a:r>
            <a:endParaRPr lang="fr-FR" sz="1050" dirty="0">
              <a:solidFill>
                <a:srgbClr val="000000"/>
              </a:solidFill>
            </a:endParaRPr>
          </a:p>
        </p:txBody>
      </p:sp>
      <p:sp>
        <p:nvSpPr>
          <p:cNvPr id="55" name="ZoneTexte 54"/>
          <p:cNvSpPr txBox="1"/>
          <p:nvPr/>
        </p:nvSpPr>
        <p:spPr>
          <a:xfrm>
            <a:off x="467544" y="3356992"/>
            <a:ext cx="3338643" cy="276999"/>
          </a:xfrm>
          <a:prstGeom prst="rect">
            <a:avLst/>
          </a:prstGeom>
          <a:noFill/>
        </p:spPr>
        <p:txBody>
          <a:bodyPr wrap="square" rtlCol="0">
            <a:spAutoFit/>
          </a:bodyPr>
          <a:lstStyle/>
          <a:p>
            <a:pPr marL="285750" indent="-285750">
              <a:buFont typeface="Wingdings" panose="05000000000000000000" pitchFamily="2" charset="2"/>
              <a:buChar char="ü"/>
            </a:pPr>
            <a:r>
              <a:rPr lang="fr-FR" sz="1200" dirty="0" smtClean="0"/>
              <a:t>Partie des produits financiers des réserves</a:t>
            </a:r>
            <a:endParaRPr lang="fr-FR" sz="1200" dirty="0"/>
          </a:p>
        </p:txBody>
      </p:sp>
      <p:sp>
        <p:nvSpPr>
          <p:cNvPr id="56" name="ZoneTexte 55"/>
          <p:cNvSpPr txBox="1"/>
          <p:nvPr/>
        </p:nvSpPr>
        <p:spPr>
          <a:xfrm>
            <a:off x="493819" y="3573016"/>
            <a:ext cx="3338643" cy="461665"/>
          </a:xfrm>
          <a:prstGeom prst="rect">
            <a:avLst/>
          </a:prstGeom>
          <a:noFill/>
        </p:spPr>
        <p:txBody>
          <a:bodyPr wrap="square" rtlCol="0">
            <a:spAutoFit/>
          </a:bodyPr>
          <a:lstStyle/>
          <a:p>
            <a:pPr marL="285750" indent="-285750">
              <a:buFont typeface="Wingdings" panose="05000000000000000000" pitchFamily="2" charset="2"/>
              <a:buChar char="ü"/>
            </a:pPr>
            <a:endParaRPr lang="fr-FR" sz="1200" dirty="0" smtClean="0"/>
          </a:p>
          <a:p>
            <a:pPr marL="285750" indent="-285750">
              <a:buFont typeface="Wingdings" panose="05000000000000000000" pitchFamily="2" charset="2"/>
              <a:buChar char="ü"/>
            </a:pPr>
            <a:endParaRPr lang="fr-FR" sz="1200" dirty="0"/>
          </a:p>
        </p:txBody>
      </p:sp>
      <p:sp>
        <p:nvSpPr>
          <p:cNvPr id="75" name="ZoneTexte 74"/>
          <p:cNvSpPr txBox="1"/>
          <p:nvPr/>
        </p:nvSpPr>
        <p:spPr>
          <a:xfrm>
            <a:off x="179512" y="5194164"/>
            <a:ext cx="2160240" cy="307777"/>
          </a:xfrm>
          <a:prstGeom prst="rect">
            <a:avLst/>
          </a:prstGeom>
          <a:noFill/>
        </p:spPr>
        <p:txBody>
          <a:bodyPr wrap="square" rtlCol="0">
            <a:spAutoFit/>
          </a:bodyPr>
          <a:lstStyle/>
          <a:p>
            <a:r>
              <a:rPr lang="fr-FR" sz="1400" u="sng" dirty="0" smtClean="0"/>
              <a:t>Mécanisme possible</a:t>
            </a:r>
            <a:endParaRPr lang="fr-FR" sz="1400" u="sng" dirty="0"/>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816" y="4077072"/>
            <a:ext cx="5685259" cy="2541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Flèche droite 10"/>
          <p:cNvSpPr/>
          <p:nvPr/>
        </p:nvSpPr>
        <p:spPr>
          <a:xfrm>
            <a:off x="2339752" y="5194164"/>
            <a:ext cx="504056" cy="3950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5" name="ZoneTexte 34"/>
          <p:cNvSpPr txBox="1"/>
          <p:nvPr/>
        </p:nvSpPr>
        <p:spPr>
          <a:xfrm>
            <a:off x="4932040" y="2852936"/>
            <a:ext cx="882098" cy="338554"/>
          </a:xfrm>
          <a:prstGeom prst="rect">
            <a:avLst/>
          </a:prstGeom>
          <a:noFill/>
        </p:spPr>
        <p:txBody>
          <a:bodyPr wrap="square" rtlCol="0">
            <a:spAutoFit/>
          </a:bodyPr>
          <a:lstStyle/>
          <a:p>
            <a:r>
              <a:rPr lang="fr-FR" sz="800" dirty="0" smtClean="0">
                <a:solidFill>
                  <a:srgbClr val="000000"/>
                </a:solidFill>
              </a:rPr>
              <a:t>Proportionnelle base </a:t>
            </a:r>
            <a:endParaRPr lang="fr-FR" sz="800" dirty="0">
              <a:solidFill>
                <a:srgbClr val="000000"/>
              </a:solidFill>
            </a:endParaRPr>
          </a:p>
        </p:txBody>
      </p:sp>
    </p:spTree>
    <p:extLst>
      <p:ext uri="{BB962C8B-B14F-4D97-AF65-F5344CB8AC3E}">
        <p14:creationId xmlns:p14="http://schemas.microsoft.com/office/powerpoint/2010/main" val="2158256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16928</TotalTime>
  <Words>1099</Words>
  <Application>Microsoft Office PowerPoint</Application>
  <PresentationFormat>Affichage à l'écran (4:3)</PresentationFormat>
  <Paragraphs>120</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Impacts de La REFORME DU SYSTÈME UNIVERSEL DE RETRAITE SUR LES Avocats Propositions et ENGAGEMENTS du Gouvernement</vt:lpstr>
      <vt:lpstr>introduction</vt:lpstr>
      <vt:lpstr>Le niveau des retraites</vt:lpstr>
      <vt:lpstr>Le niveau des cotisations</vt:lpstr>
      <vt:lpstr>Sur la trajectoire des cotisations</vt:lpstr>
      <vt:lpstr>Présentation PowerPoint</vt:lpstr>
      <vt:lpstr>Présentation PowerPoint</vt:lpstr>
      <vt:lpstr>Présentation PowerPoint</vt:lpstr>
      <vt:lpstr>Présentation PowerPoint</vt:lpstr>
      <vt:lpstr>Présentation PowerPoint</vt:lpstr>
      <vt:lpstr>MENER UN TRAVAIL SUR LES CONDITIONS EcONOMIQUES  D’EXERCICE DE La PROFESSION d’AVOCAT</vt:lpstr>
    </vt:vector>
  </TitlesOfParts>
  <Company>MCAS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BONNETIER, Claire (HCRR)</dc:creator>
  <cp:lastModifiedBy>DREUX Marie-Charlotte</cp:lastModifiedBy>
  <cp:revision>1068</cp:revision>
  <cp:lastPrinted>2020-02-04T11:26:12Z</cp:lastPrinted>
  <dcterms:created xsi:type="dcterms:W3CDTF">2018-03-26T08:48:14Z</dcterms:created>
  <dcterms:modified xsi:type="dcterms:W3CDTF">2020-02-05T19:58:25Z</dcterms:modified>
</cp:coreProperties>
</file>